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9"/>
  </p:notesMasterIdLst>
  <p:handoutMasterIdLst>
    <p:handoutMasterId r:id="rId30"/>
  </p:handoutMasterIdLst>
  <p:sldIdLst>
    <p:sldId id="256" r:id="rId2"/>
    <p:sldId id="316" r:id="rId3"/>
    <p:sldId id="270" r:id="rId4"/>
    <p:sldId id="330" r:id="rId5"/>
    <p:sldId id="331" r:id="rId6"/>
    <p:sldId id="314" r:id="rId7"/>
    <p:sldId id="299" r:id="rId8"/>
    <p:sldId id="320" r:id="rId9"/>
    <p:sldId id="333" r:id="rId10"/>
    <p:sldId id="335" r:id="rId11"/>
    <p:sldId id="305" r:id="rId12"/>
    <p:sldId id="321" r:id="rId13"/>
    <p:sldId id="325" r:id="rId14"/>
    <p:sldId id="322" r:id="rId15"/>
    <p:sldId id="309" r:id="rId16"/>
    <p:sldId id="323" r:id="rId17"/>
    <p:sldId id="319" r:id="rId18"/>
    <p:sldId id="327" r:id="rId19"/>
    <p:sldId id="326" r:id="rId20"/>
    <p:sldId id="329" r:id="rId21"/>
    <p:sldId id="328" r:id="rId22"/>
    <p:sldId id="313" r:id="rId23"/>
    <p:sldId id="336" r:id="rId24"/>
    <p:sldId id="291" r:id="rId25"/>
    <p:sldId id="317" r:id="rId26"/>
    <p:sldId id="294" r:id="rId27"/>
    <p:sldId id="334" r:id="rId28"/>
  </p:sldIdLst>
  <p:sldSz cx="9144000" cy="6858000" type="screen4x3"/>
  <p:notesSz cx="6858000" cy="9144000"/>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3F77C-3986-914F-BC0E-EE0CD68224FA}" v="23" dt="2021-04-02T19:59:23.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67651" autoAdjust="0"/>
  </p:normalViewPr>
  <p:slideViewPr>
    <p:cSldViewPr>
      <p:cViewPr varScale="1">
        <p:scale>
          <a:sx n="139" d="100"/>
          <a:sy n="139" d="100"/>
        </p:scale>
        <p:origin x="160" y="6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E8210-119C-4DF6-9771-765D751D43B1}"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2AC890DF-4A2A-460C-9BBE-2D3857144345}">
      <dgm:prSet/>
      <dgm:spPr/>
      <dgm:t>
        <a:bodyPr/>
        <a:lstStyle/>
        <a:p>
          <a:r>
            <a:rPr lang="en-US" dirty="0"/>
            <a:t>Know the law</a:t>
          </a:r>
        </a:p>
      </dgm:t>
    </dgm:pt>
    <dgm:pt modelId="{8AE7A653-9877-442C-9F41-565A7491C76F}" type="parTrans" cxnId="{8F074AEF-B74C-4FF9-BCF3-D74A2C6EA3AF}">
      <dgm:prSet/>
      <dgm:spPr/>
      <dgm:t>
        <a:bodyPr/>
        <a:lstStyle/>
        <a:p>
          <a:endParaRPr lang="en-US"/>
        </a:p>
      </dgm:t>
    </dgm:pt>
    <dgm:pt modelId="{A092531B-FAFC-477A-A640-CBB3744CE3C2}" type="sibTrans" cxnId="{8F074AEF-B74C-4FF9-BCF3-D74A2C6EA3AF}">
      <dgm:prSet/>
      <dgm:spPr/>
      <dgm:t>
        <a:bodyPr/>
        <a:lstStyle/>
        <a:p>
          <a:endParaRPr lang="en-US"/>
        </a:p>
      </dgm:t>
    </dgm:pt>
    <dgm:pt modelId="{D2C08A13-6AA4-4DC7-B39A-F10FC51C2EF9}">
      <dgm:prSet/>
      <dgm:spPr/>
      <dgm:t>
        <a:bodyPr/>
        <a:lstStyle/>
        <a:p>
          <a:r>
            <a:rPr lang="en-US" dirty="0"/>
            <a:t>Keep up with the change in the law</a:t>
          </a:r>
        </a:p>
      </dgm:t>
    </dgm:pt>
    <dgm:pt modelId="{A6F2F783-DCB2-4B96-945B-C0749A17FD7F}" type="parTrans" cxnId="{219295BB-19B2-46AB-A52F-E0E2CC418D73}">
      <dgm:prSet/>
      <dgm:spPr/>
      <dgm:t>
        <a:bodyPr/>
        <a:lstStyle/>
        <a:p>
          <a:endParaRPr lang="en-US"/>
        </a:p>
      </dgm:t>
    </dgm:pt>
    <dgm:pt modelId="{E17F40F4-5EFB-4322-A821-9CBAA3AF0C9D}" type="sibTrans" cxnId="{219295BB-19B2-46AB-A52F-E0E2CC418D73}">
      <dgm:prSet/>
      <dgm:spPr/>
      <dgm:t>
        <a:bodyPr/>
        <a:lstStyle/>
        <a:p>
          <a:endParaRPr lang="en-US"/>
        </a:p>
      </dgm:t>
    </dgm:pt>
    <dgm:pt modelId="{274330F7-76A0-4BB0-8E87-CBB55062B60F}">
      <dgm:prSet/>
      <dgm:spPr/>
      <dgm:t>
        <a:bodyPr/>
        <a:lstStyle/>
        <a:p>
          <a:r>
            <a:rPr lang="en-US" dirty="0"/>
            <a:t>Ensure your policies comply with the law</a:t>
          </a:r>
        </a:p>
      </dgm:t>
    </dgm:pt>
    <dgm:pt modelId="{73C88081-247C-420E-B386-0E330C8EB23E}" type="parTrans" cxnId="{2BB61EBE-C12E-4E1B-9C12-11A94E5FF5ED}">
      <dgm:prSet/>
      <dgm:spPr/>
      <dgm:t>
        <a:bodyPr/>
        <a:lstStyle/>
        <a:p>
          <a:endParaRPr lang="en-US"/>
        </a:p>
      </dgm:t>
    </dgm:pt>
    <dgm:pt modelId="{3FDD29FD-992A-4C27-B476-DFB492A7618D}" type="sibTrans" cxnId="{2BB61EBE-C12E-4E1B-9C12-11A94E5FF5ED}">
      <dgm:prSet/>
      <dgm:spPr/>
      <dgm:t>
        <a:bodyPr/>
        <a:lstStyle/>
        <a:p>
          <a:endParaRPr lang="en-US"/>
        </a:p>
      </dgm:t>
    </dgm:pt>
    <dgm:pt modelId="{6D15B75A-72D4-4BBD-B00B-06AE028A22A5}">
      <dgm:prSet/>
      <dgm:spPr/>
      <dgm:t>
        <a:bodyPr/>
        <a:lstStyle/>
        <a:p>
          <a:r>
            <a:rPr lang="en-US" dirty="0"/>
            <a:t>Ensure your NPP is current with the law</a:t>
          </a:r>
        </a:p>
      </dgm:t>
    </dgm:pt>
    <dgm:pt modelId="{72FF18C4-1407-4756-ACB6-401A97C9C43D}" type="parTrans" cxnId="{336639EB-A290-47E2-B34B-79DC2411A64C}">
      <dgm:prSet/>
      <dgm:spPr/>
      <dgm:t>
        <a:bodyPr/>
        <a:lstStyle/>
        <a:p>
          <a:endParaRPr lang="en-US"/>
        </a:p>
      </dgm:t>
    </dgm:pt>
    <dgm:pt modelId="{CF47B6A1-C46C-4993-9490-D4237DA5A1F7}" type="sibTrans" cxnId="{336639EB-A290-47E2-B34B-79DC2411A64C}">
      <dgm:prSet/>
      <dgm:spPr/>
      <dgm:t>
        <a:bodyPr/>
        <a:lstStyle/>
        <a:p>
          <a:endParaRPr lang="en-US"/>
        </a:p>
      </dgm:t>
    </dgm:pt>
    <dgm:pt modelId="{6BF84BFB-AF0C-41AA-A331-D32360B66B67}">
      <dgm:prSet/>
      <dgm:spPr/>
      <dgm:t>
        <a:bodyPr/>
        <a:lstStyle/>
        <a:p>
          <a:r>
            <a:rPr lang="en-US" dirty="0"/>
            <a:t>Train on your policies</a:t>
          </a:r>
        </a:p>
      </dgm:t>
    </dgm:pt>
    <dgm:pt modelId="{79C74299-2DD8-4699-B2CB-819C86345304}" type="parTrans" cxnId="{E4D29C54-504D-413F-9EA2-5D8F1FC6A55B}">
      <dgm:prSet/>
      <dgm:spPr/>
      <dgm:t>
        <a:bodyPr/>
        <a:lstStyle/>
        <a:p>
          <a:endParaRPr lang="en-US"/>
        </a:p>
      </dgm:t>
    </dgm:pt>
    <dgm:pt modelId="{DB287BF2-9ACE-423C-B789-8A151F1A1A7D}" type="sibTrans" cxnId="{E4D29C54-504D-413F-9EA2-5D8F1FC6A55B}">
      <dgm:prSet/>
      <dgm:spPr/>
      <dgm:t>
        <a:bodyPr/>
        <a:lstStyle/>
        <a:p>
          <a:endParaRPr lang="en-US"/>
        </a:p>
      </dgm:t>
    </dgm:pt>
    <dgm:pt modelId="{AD6691BF-3BBF-4314-9C05-65295814BFE2}">
      <dgm:prSet/>
      <dgm:spPr/>
      <dgm:t>
        <a:bodyPr/>
        <a:lstStyle/>
        <a:p>
          <a:r>
            <a:rPr lang="en-US" dirty="0"/>
            <a:t>Audit for compliance </a:t>
          </a:r>
        </a:p>
      </dgm:t>
    </dgm:pt>
    <dgm:pt modelId="{68D0AAEE-C0F3-4859-ABE7-11DDB4AA734F}" type="parTrans" cxnId="{E4747707-6737-452C-88DE-C638F2BAF62C}">
      <dgm:prSet/>
      <dgm:spPr/>
      <dgm:t>
        <a:bodyPr/>
        <a:lstStyle/>
        <a:p>
          <a:endParaRPr lang="en-US"/>
        </a:p>
      </dgm:t>
    </dgm:pt>
    <dgm:pt modelId="{CDAEB646-961E-4C65-B8DA-740203AC5797}" type="sibTrans" cxnId="{E4747707-6737-452C-88DE-C638F2BAF62C}">
      <dgm:prSet/>
      <dgm:spPr/>
      <dgm:t>
        <a:bodyPr/>
        <a:lstStyle/>
        <a:p>
          <a:endParaRPr lang="en-US"/>
        </a:p>
      </dgm:t>
    </dgm:pt>
    <dgm:pt modelId="{DE2039A5-56B9-4E94-8070-C36D92A1DCAB}">
      <dgm:prSet/>
      <dgm:spPr/>
      <dgm:t>
        <a:bodyPr/>
        <a:lstStyle/>
        <a:p>
          <a:r>
            <a:rPr lang="en-US" dirty="0"/>
            <a:t>Take any necessary corrective action</a:t>
          </a:r>
        </a:p>
      </dgm:t>
    </dgm:pt>
    <dgm:pt modelId="{EE0E248C-0E76-49B7-9F1B-5CC788641A65}" type="parTrans" cxnId="{8733DC6B-6696-45C1-9210-58282B1AB651}">
      <dgm:prSet/>
      <dgm:spPr/>
      <dgm:t>
        <a:bodyPr/>
        <a:lstStyle/>
        <a:p>
          <a:endParaRPr lang="en-US"/>
        </a:p>
      </dgm:t>
    </dgm:pt>
    <dgm:pt modelId="{883A0CD7-FB3B-43F6-B3A3-133F3A41B47F}" type="sibTrans" cxnId="{8733DC6B-6696-45C1-9210-58282B1AB651}">
      <dgm:prSet/>
      <dgm:spPr/>
      <dgm:t>
        <a:bodyPr/>
        <a:lstStyle/>
        <a:p>
          <a:endParaRPr lang="en-US"/>
        </a:p>
      </dgm:t>
    </dgm:pt>
    <dgm:pt modelId="{65538C90-AE10-4472-83C0-6D04AE581C86}">
      <dgm:prSet/>
      <dgm:spPr/>
      <dgm:t>
        <a:bodyPr/>
        <a:lstStyle/>
        <a:p>
          <a:r>
            <a:rPr lang="en-US" dirty="0"/>
            <a:t>Get outside help if needed</a:t>
          </a:r>
        </a:p>
      </dgm:t>
    </dgm:pt>
    <dgm:pt modelId="{9687B6DE-6F53-4D9C-BF2A-D399B80FA060}" type="parTrans" cxnId="{E9268976-5244-4A81-8084-465CBFEF31D4}">
      <dgm:prSet/>
      <dgm:spPr/>
      <dgm:t>
        <a:bodyPr/>
        <a:lstStyle/>
        <a:p>
          <a:endParaRPr lang="en-US"/>
        </a:p>
      </dgm:t>
    </dgm:pt>
    <dgm:pt modelId="{B62C0FFE-54CE-4EE1-801F-1D1D6A8DC1E1}" type="sibTrans" cxnId="{E9268976-5244-4A81-8084-465CBFEF31D4}">
      <dgm:prSet/>
      <dgm:spPr/>
      <dgm:t>
        <a:bodyPr/>
        <a:lstStyle/>
        <a:p>
          <a:endParaRPr lang="en-US"/>
        </a:p>
      </dgm:t>
    </dgm:pt>
    <dgm:pt modelId="{8C211AF8-B91C-4F07-9D8C-20097EC2A9FC}">
      <dgm:prSet/>
      <dgm:spPr/>
      <dgm:t>
        <a:bodyPr/>
        <a:lstStyle/>
        <a:p>
          <a:r>
            <a:rPr lang="en-US" dirty="0"/>
            <a:t>Repeat!</a:t>
          </a:r>
        </a:p>
      </dgm:t>
    </dgm:pt>
    <dgm:pt modelId="{8D219CCD-CF9B-4538-84AF-94E998DD5127}" type="parTrans" cxnId="{5228D920-73C7-4505-86F8-F3C65EBDF4C7}">
      <dgm:prSet/>
      <dgm:spPr/>
      <dgm:t>
        <a:bodyPr/>
        <a:lstStyle/>
        <a:p>
          <a:endParaRPr lang="en-US"/>
        </a:p>
      </dgm:t>
    </dgm:pt>
    <dgm:pt modelId="{EE53C2CD-CA77-4274-A59A-803B325DA0B1}" type="sibTrans" cxnId="{5228D920-73C7-4505-86F8-F3C65EBDF4C7}">
      <dgm:prSet/>
      <dgm:spPr/>
      <dgm:t>
        <a:bodyPr/>
        <a:lstStyle/>
        <a:p>
          <a:endParaRPr lang="en-US"/>
        </a:p>
      </dgm:t>
    </dgm:pt>
    <dgm:pt modelId="{9381DC03-79F7-0A48-BF38-C7C766DE5E43}" type="pres">
      <dgm:prSet presAssocID="{EA1E8210-119C-4DF6-9771-765D751D43B1}" presName="diagram" presStyleCnt="0">
        <dgm:presLayoutVars>
          <dgm:dir/>
          <dgm:resizeHandles val="exact"/>
        </dgm:presLayoutVars>
      </dgm:prSet>
      <dgm:spPr/>
    </dgm:pt>
    <dgm:pt modelId="{CBD1ACEE-A281-CA47-985C-D18A4869187F}" type="pres">
      <dgm:prSet presAssocID="{2AC890DF-4A2A-460C-9BBE-2D3857144345}" presName="node" presStyleLbl="node1" presStyleIdx="0" presStyleCnt="9">
        <dgm:presLayoutVars>
          <dgm:bulletEnabled val="1"/>
        </dgm:presLayoutVars>
      </dgm:prSet>
      <dgm:spPr/>
    </dgm:pt>
    <dgm:pt modelId="{96CCAAD6-E68A-AF4B-94EC-AB940549EB95}" type="pres">
      <dgm:prSet presAssocID="{A092531B-FAFC-477A-A640-CBB3744CE3C2}" presName="sibTrans" presStyleCnt="0"/>
      <dgm:spPr/>
    </dgm:pt>
    <dgm:pt modelId="{6FE459B9-D9E2-8341-9F91-BB809712FC90}" type="pres">
      <dgm:prSet presAssocID="{D2C08A13-6AA4-4DC7-B39A-F10FC51C2EF9}" presName="node" presStyleLbl="node1" presStyleIdx="1" presStyleCnt="9">
        <dgm:presLayoutVars>
          <dgm:bulletEnabled val="1"/>
        </dgm:presLayoutVars>
      </dgm:prSet>
      <dgm:spPr/>
    </dgm:pt>
    <dgm:pt modelId="{D6406530-461E-0B4C-9AFF-0D53FB7C9D77}" type="pres">
      <dgm:prSet presAssocID="{E17F40F4-5EFB-4322-A821-9CBAA3AF0C9D}" presName="sibTrans" presStyleCnt="0"/>
      <dgm:spPr/>
    </dgm:pt>
    <dgm:pt modelId="{EE35057C-FE71-6846-82B2-23E90D644A07}" type="pres">
      <dgm:prSet presAssocID="{274330F7-76A0-4BB0-8E87-CBB55062B60F}" presName="node" presStyleLbl="node1" presStyleIdx="2" presStyleCnt="9">
        <dgm:presLayoutVars>
          <dgm:bulletEnabled val="1"/>
        </dgm:presLayoutVars>
      </dgm:prSet>
      <dgm:spPr/>
    </dgm:pt>
    <dgm:pt modelId="{4EA69BE5-82A1-704F-8E16-E87C5DFD9E3E}" type="pres">
      <dgm:prSet presAssocID="{3FDD29FD-992A-4C27-B476-DFB492A7618D}" presName="sibTrans" presStyleCnt="0"/>
      <dgm:spPr/>
    </dgm:pt>
    <dgm:pt modelId="{F20D7FA8-7C14-044A-990B-CFB0A740F5F6}" type="pres">
      <dgm:prSet presAssocID="{6D15B75A-72D4-4BBD-B00B-06AE028A22A5}" presName="node" presStyleLbl="node1" presStyleIdx="3" presStyleCnt="9">
        <dgm:presLayoutVars>
          <dgm:bulletEnabled val="1"/>
        </dgm:presLayoutVars>
      </dgm:prSet>
      <dgm:spPr/>
    </dgm:pt>
    <dgm:pt modelId="{396A2ACB-8647-EA4B-9729-34FFAA1FB6CA}" type="pres">
      <dgm:prSet presAssocID="{CF47B6A1-C46C-4993-9490-D4237DA5A1F7}" presName="sibTrans" presStyleCnt="0"/>
      <dgm:spPr/>
    </dgm:pt>
    <dgm:pt modelId="{2160944C-7771-F146-A0ED-F7EFE5944874}" type="pres">
      <dgm:prSet presAssocID="{6BF84BFB-AF0C-41AA-A331-D32360B66B67}" presName="node" presStyleLbl="node1" presStyleIdx="4" presStyleCnt="9">
        <dgm:presLayoutVars>
          <dgm:bulletEnabled val="1"/>
        </dgm:presLayoutVars>
      </dgm:prSet>
      <dgm:spPr/>
    </dgm:pt>
    <dgm:pt modelId="{5760C85A-3128-634B-9C79-7515C2C8DCC5}" type="pres">
      <dgm:prSet presAssocID="{DB287BF2-9ACE-423C-B789-8A151F1A1A7D}" presName="sibTrans" presStyleCnt="0"/>
      <dgm:spPr/>
    </dgm:pt>
    <dgm:pt modelId="{8933831F-FF62-7340-BFF5-00760D408055}" type="pres">
      <dgm:prSet presAssocID="{AD6691BF-3BBF-4314-9C05-65295814BFE2}" presName="node" presStyleLbl="node1" presStyleIdx="5" presStyleCnt="9">
        <dgm:presLayoutVars>
          <dgm:bulletEnabled val="1"/>
        </dgm:presLayoutVars>
      </dgm:prSet>
      <dgm:spPr/>
    </dgm:pt>
    <dgm:pt modelId="{F7A48635-0147-104B-8182-82568F8E28EF}" type="pres">
      <dgm:prSet presAssocID="{CDAEB646-961E-4C65-B8DA-740203AC5797}" presName="sibTrans" presStyleCnt="0"/>
      <dgm:spPr/>
    </dgm:pt>
    <dgm:pt modelId="{F11BA347-B5C8-7F4B-B475-F00CE9B2A941}" type="pres">
      <dgm:prSet presAssocID="{DE2039A5-56B9-4E94-8070-C36D92A1DCAB}" presName="node" presStyleLbl="node1" presStyleIdx="6" presStyleCnt="9">
        <dgm:presLayoutVars>
          <dgm:bulletEnabled val="1"/>
        </dgm:presLayoutVars>
      </dgm:prSet>
      <dgm:spPr/>
    </dgm:pt>
    <dgm:pt modelId="{0D171EFB-D60D-604B-9E77-6E094C1EE07E}" type="pres">
      <dgm:prSet presAssocID="{883A0CD7-FB3B-43F6-B3A3-133F3A41B47F}" presName="sibTrans" presStyleCnt="0"/>
      <dgm:spPr/>
    </dgm:pt>
    <dgm:pt modelId="{F37B48D6-273F-9144-B85F-3C65C5C54DAF}" type="pres">
      <dgm:prSet presAssocID="{65538C90-AE10-4472-83C0-6D04AE581C86}" presName="node" presStyleLbl="node1" presStyleIdx="7" presStyleCnt="9">
        <dgm:presLayoutVars>
          <dgm:bulletEnabled val="1"/>
        </dgm:presLayoutVars>
      </dgm:prSet>
      <dgm:spPr/>
    </dgm:pt>
    <dgm:pt modelId="{47576B84-6B21-B244-BF28-1A0CBD9FB5F2}" type="pres">
      <dgm:prSet presAssocID="{B62C0FFE-54CE-4EE1-801F-1D1D6A8DC1E1}" presName="sibTrans" presStyleCnt="0"/>
      <dgm:spPr/>
    </dgm:pt>
    <dgm:pt modelId="{51AE7DB3-9080-DD41-BB35-F5A15DB63082}" type="pres">
      <dgm:prSet presAssocID="{8C211AF8-B91C-4F07-9D8C-20097EC2A9FC}" presName="node" presStyleLbl="node1" presStyleIdx="8" presStyleCnt="9">
        <dgm:presLayoutVars>
          <dgm:bulletEnabled val="1"/>
        </dgm:presLayoutVars>
      </dgm:prSet>
      <dgm:spPr/>
    </dgm:pt>
  </dgm:ptLst>
  <dgm:cxnLst>
    <dgm:cxn modelId="{80BA3904-D71C-D343-9B1C-378180244D2B}" type="presOf" srcId="{6D15B75A-72D4-4BBD-B00B-06AE028A22A5}" destId="{F20D7FA8-7C14-044A-990B-CFB0A740F5F6}" srcOrd="0" destOrd="0" presId="urn:microsoft.com/office/officeart/2005/8/layout/default"/>
    <dgm:cxn modelId="{E4747707-6737-452C-88DE-C638F2BAF62C}" srcId="{EA1E8210-119C-4DF6-9771-765D751D43B1}" destId="{AD6691BF-3BBF-4314-9C05-65295814BFE2}" srcOrd="5" destOrd="0" parTransId="{68D0AAEE-C0F3-4859-ABE7-11DDB4AA734F}" sibTransId="{CDAEB646-961E-4C65-B8DA-740203AC5797}"/>
    <dgm:cxn modelId="{73E34E1E-D539-864E-B017-8062C81E58AE}" type="presOf" srcId="{D2C08A13-6AA4-4DC7-B39A-F10FC51C2EF9}" destId="{6FE459B9-D9E2-8341-9F91-BB809712FC90}" srcOrd="0" destOrd="0" presId="urn:microsoft.com/office/officeart/2005/8/layout/default"/>
    <dgm:cxn modelId="{5228D920-73C7-4505-86F8-F3C65EBDF4C7}" srcId="{EA1E8210-119C-4DF6-9771-765D751D43B1}" destId="{8C211AF8-B91C-4F07-9D8C-20097EC2A9FC}" srcOrd="8" destOrd="0" parTransId="{8D219CCD-CF9B-4538-84AF-94E998DD5127}" sibTransId="{EE53C2CD-CA77-4274-A59A-803B325DA0B1}"/>
    <dgm:cxn modelId="{68984E2C-D458-B84F-B106-3306326EBB1F}" type="presOf" srcId="{DE2039A5-56B9-4E94-8070-C36D92A1DCAB}" destId="{F11BA347-B5C8-7F4B-B475-F00CE9B2A941}" srcOrd="0" destOrd="0" presId="urn:microsoft.com/office/officeart/2005/8/layout/default"/>
    <dgm:cxn modelId="{E2B8DB31-9C9D-5642-A6C8-954258BB6E5F}" type="presOf" srcId="{274330F7-76A0-4BB0-8E87-CBB55062B60F}" destId="{EE35057C-FE71-6846-82B2-23E90D644A07}" srcOrd="0" destOrd="0" presId="urn:microsoft.com/office/officeart/2005/8/layout/default"/>
    <dgm:cxn modelId="{E4D29C54-504D-413F-9EA2-5D8F1FC6A55B}" srcId="{EA1E8210-119C-4DF6-9771-765D751D43B1}" destId="{6BF84BFB-AF0C-41AA-A331-D32360B66B67}" srcOrd="4" destOrd="0" parTransId="{79C74299-2DD8-4699-B2CB-819C86345304}" sibTransId="{DB287BF2-9ACE-423C-B789-8A151F1A1A7D}"/>
    <dgm:cxn modelId="{0AFB3865-50C2-154F-84A6-E2CD541B7082}" type="presOf" srcId="{AD6691BF-3BBF-4314-9C05-65295814BFE2}" destId="{8933831F-FF62-7340-BFF5-00760D408055}" srcOrd="0" destOrd="0" presId="urn:microsoft.com/office/officeart/2005/8/layout/default"/>
    <dgm:cxn modelId="{8733DC6B-6696-45C1-9210-58282B1AB651}" srcId="{EA1E8210-119C-4DF6-9771-765D751D43B1}" destId="{DE2039A5-56B9-4E94-8070-C36D92A1DCAB}" srcOrd="6" destOrd="0" parTransId="{EE0E248C-0E76-49B7-9F1B-5CC788641A65}" sibTransId="{883A0CD7-FB3B-43F6-B3A3-133F3A41B47F}"/>
    <dgm:cxn modelId="{E9268976-5244-4A81-8084-465CBFEF31D4}" srcId="{EA1E8210-119C-4DF6-9771-765D751D43B1}" destId="{65538C90-AE10-4472-83C0-6D04AE581C86}" srcOrd="7" destOrd="0" parTransId="{9687B6DE-6F53-4D9C-BF2A-D399B80FA060}" sibTransId="{B62C0FFE-54CE-4EE1-801F-1D1D6A8DC1E1}"/>
    <dgm:cxn modelId="{219295BB-19B2-46AB-A52F-E0E2CC418D73}" srcId="{EA1E8210-119C-4DF6-9771-765D751D43B1}" destId="{D2C08A13-6AA4-4DC7-B39A-F10FC51C2EF9}" srcOrd="1" destOrd="0" parTransId="{A6F2F783-DCB2-4B96-945B-C0749A17FD7F}" sibTransId="{E17F40F4-5EFB-4322-A821-9CBAA3AF0C9D}"/>
    <dgm:cxn modelId="{446967BC-BACB-A345-9942-80FDD96F1F84}" type="presOf" srcId="{8C211AF8-B91C-4F07-9D8C-20097EC2A9FC}" destId="{51AE7DB3-9080-DD41-BB35-F5A15DB63082}" srcOrd="0" destOrd="0" presId="urn:microsoft.com/office/officeart/2005/8/layout/default"/>
    <dgm:cxn modelId="{2BB61EBE-C12E-4E1B-9C12-11A94E5FF5ED}" srcId="{EA1E8210-119C-4DF6-9771-765D751D43B1}" destId="{274330F7-76A0-4BB0-8E87-CBB55062B60F}" srcOrd="2" destOrd="0" parTransId="{73C88081-247C-420E-B386-0E330C8EB23E}" sibTransId="{3FDD29FD-992A-4C27-B476-DFB492A7618D}"/>
    <dgm:cxn modelId="{8F8905C1-4E55-494A-BE85-AC3AEA86B995}" type="presOf" srcId="{6BF84BFB-AF0C-41AA-A331-D32360B66B67}" destId="{2160944C-7771-F146-A0ED-F7EFE5944874}" srcOrd="0" destOrd="0" presId="urn:microsoft.com/office/officeart/2005/8/layout/default"/>
    <dgm:cxn modelId="{234E59C1-CD2B-6941-A3E9-27C18A3B1F32}" type="presOf" srcId="{65538C90-AE10-4472-83C0-6D04AE581C86}" destId="{F37B48D6-273F-9144-B85F-3C65C5C54DAF}" srcOrd="0" destOrd="0" presId="urn:microsoft.com/office/officeart/2005/8/layout/default"/>
    <dgm:cxn modelId="{5F456CCA-0AD9-5348-8C3E-65477EC6CF20}" type="presOf" srcId="{2AC890DF-4A2A-460C-9BBE-2D3857144345}" destId="{CBD1ACEE-A281-CA47-985C-D18A4869187F}" srcOrd="0" destOrd="0" presId="urn:microsoft.com/office/officeart/2005/8/layout/default"/>
    <dgm:cxn modelId="{336639EB-A290-47E2-B34B-79DC2411A64C}" srcId="{EA1E8210-119C-4DF6-9771-765D751D43B1}" destId="{6D15B75A-72D4-4BBD-B00B-06AE028A22A5}" srcOrd="3" destOrd="0" parTransId="{72FF18C4-1407-4756-ACB6-401A97C9C43D}" sibTransId="{CF47B6A1-C46C-4993-9490-D4237DA5A1F7}"/>
    <dgm:cxn modelId="{8F074AEF-B74C-4FF9-BCF3-D74A2C6EA3AF}" srcId="{EA1E8210-119C-4DF6-9771-765D751D43B1}" destId="{2AC890DF-4A2A-460C-9BBE-2D3857144345}" srcOrd="0" destOrd="0" parTransId="{8AE7A653-9877-442C-9F41-565A7491C76F}" sibTransId="{A092531B-FAFC-477A-A640-CBB3744CE3C2}"/>
    <dgm:cxn modelId="{945DE6F3-E1C5-5440-A290-2EA002ECACF4}" type="presOf" srcId="{EA1E8210-119C-4DF6-9771-765D751D43B1}" destId="{9381DC03-79F7-0A48-BF38-C7C766DE5E43}" srcOrd="0" destOrd="0" presId="urn:microsoft.com/office/officeart/2005/8/layout/default"/>
    <dgm:cxn modelId="{1FF0EA9A-037F-C249-8F89-411456436A71}" type="presParOf" srcId="{9381DC03-79F7-0A48-BF38-C7C766DE5E43}" destId="{CBD1ACEE-A281-CA47-985C-D18A4869187F}" srcOrd="0" destOrd="0" presId="urn:microsoft.com/office/officeart/2005/8/layout/default"/>
    <dgm:cxn modelId="{15C99BA5-DBFF-3847-A111-B706990B9459}" type="presParOf" srcId="{9381DC03-79F7-0A48-BF38-C7C766DE5E43}" destId="{96CCAAD6-E68A-AF4B-94EC-AB940549EB95}" srcOrd="1" destOrd="0" presId="urn:microsoft.com/office/officeart/2005/8/layout/default"/>
    <dgm:cxn modelId="{D0F6BBBA-2F98-4C48-B8C3-15FE2C023EE8}" type="presParOf" srcId="{9381DC03-79F7-0A48-BF38-C7C766DE5E43}" destId="{6FE459B9-D9E2-8341-9F91-BB809712FC90}" srcOrd="2" destOrd="0" presId="urn:microsoft.com/office/officeart/2005/8/layout/default"/>
    <dgm:cxn modelId="{86BA0902-CC9C-5741-A05F-E876FB3CEB62}" type="presParOf" srcId="{9381DC03-79F7-0A48-BF38-C7C766DE5E43}" destId="{D6406530-461E-0B4C-9AFF-0D53FB7C9D77}" srcOrd="3" destOrd="0" presId="urn:microsoft.com/office/officeart/2005/8/layout/default"/>
    <dgm:cxn modelId="{D44E556D-2E68-7F4D-9405-A45E20014512}" type="presParOf" srcId="{9381DC03-79F7-0A48-BF38-C7C766DE5E43}" destId="{EE35057C-FE71-6846-82B2-23E90D644A07}" srcOrd="4" destOrd="0" presId="urn:microsoft.com/office/officeart/2005/8/layout/default"/>
    <dgm:cxn modelId="{EFF856CB-CB94-664D-874C-D80E0B2526E4}" type="presParOf" srcId="{9381DC03-79F7-0A48-BF38-C7C766DE5E43}" destId="{4EA69BE5-82A1-704F-8E16-E87C5DFD9E3E}" srcOrd="5" destOrd="0" presId="urn:microsoft.com/office/officeart/2005/8/layout/default"/>
    <dgm:cxn modelId="{31683586-EE7F-ED47-9DC8-03F011514AA4}" type="presParOf" srcId="{9381DC03-79F7-0A48-BF38-C7C766DE5E43}" destId="{F20D7FA8-7C14-044A-990B-CFB0A740F5F6}" srcOrd="6" destOrd="0" presId="urn:microsoft.com/office/officeart/2005/8/layout/default"/>
    <dgm:cxn modelId="{D74B9054-FAEA-2745-85B3-ABBF243070C8}" type="presParOf" srcId="{9381DC03-79F7-0A48-BF38-C7C766DE5E43}" destId="{396A2ACB-8647-EA4B-9729-34FFAA1FB6CA}" srcOrd="7" destOrd="0" presId="urn:microsoft.com/office/officeart/2005/8/layout/default"/>
    <dgm:cxn modelId="{106A18BC-33CB-1942-95B5-C47A8C1C3504}" type="presParOf" srcId="{9381DC03-79F7-0A48-BF38-C7C766DE5E43}" destId="{2160944C-7771-F146-A0ED-F7EFE5944874}" srcOrd="8" destOrd="0" presId="urn:microsoft.com/office/officeart/2005/8/layout/default"/>
    <dgm:cxn modelId="{1D62C3A2-24BD-F348-809D-95EFA7787E9B}" type="presParOf" srcId="{9381DC03-79F7-0A48-BF38-C7C766DE5E43}" destId="{5760C85A-3128-634B-9C79-7515C2C8DCC5}" srcOrd="9" destOrd="0" presId="urn:microsoft.com/office/officeart/2005/8/layout/default"/>
    <dgm:cxn modelId="{9BF3153B-46CE-A04C-A011-9311964D658B}" type="presParOf" srcId="{9381DC03-79F7-0A48-BF38-C7C766DE5E43}" destId="{8933831F-FF62-7340-BFF5-00760D408055}" srcOrd="10" destOrd="0" presId="urn:microsoft.com/office/officeart/2005/8/layout/default"/>
    <dgm:cxn modelId="{7B33161B-89B7-5944-94AD-453D83F58DCC}" type="presParOf" srcId="{9381DC03-79F7-0A48-BF38-C7C766DE5E43}" destId="{F7A48635-0147-104B-8182-82568F8E28EF}" srcOrd="11" destOrd="0" presId="urn:microsoft.com/office/officeart/2005/8/layout/default"/>
    <dgm:cxn modelId="{357DF2FA-B194-544E-AC80-B42740D836D6}" type="presParOf" srcId="{9381DC03-79F7-0A48-BF38-C7C766DE5E43}" destId="{F11BA347-B5C8-7F4B-B475-F00CE9B2A941}" srcOrd="12" destOrd="0" presId="urn:microsoft.com/office/officeart/2005/8/layout/default"/>
    <dgm:cxn modelId="{C7DFC26F-3665-AF42-8AAE-5F87001D168F}" type="presParOf" srcId="{9381DC03-79F7-0A48-BF38-C7C766DE5E43}" destId="{0D171EFB-D60D-604B-9E77-6E094C1EE07E}" srcOrd="13" destOrd="0" presId="urn:microsoft.com/office/officeart/2005/8/layout/default"/>
    <dgm:cxn modelId="{3AB50036-4261-254C-AAE7-5393CEC4EA9F}" type="presParOf" srcId="{9381DC03-79F7-0A48-BF38-C7C766DE5E43}" destId="{F37B48D6-273F-9144-B85F-3C65C5C54DAF}" srcOrd="14" destOrd="0" presId="urn:microsoft.com/office/officeart/2005/8/layout/default"/>
    <dgm:cxn modelId="{FEB4A664-7B67-5E48-A33B-2E8E00554F97}" type="presParOf" srcId="{9381DC03-79F7-0A48-BF38-C7C766DE5E43}" destId="{47576B84-6B21-B244-BF28-1A0CBD9FB5F2}" srcOrd="15" destOrd="0" presId="urn:microsoft.com/office/officeart/2005/8/layout/default"/>
    <dgm:cxn modelId="{80447973-5B19-2940-91D3-486E9FC48F4B}" type="presParOf" srcId="{9381DC03-79F7-0A48-BF38-C7C766DE5E43}" destId="{51AE7DB3-9080-DD41-BB35-F5A15DB63082}"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1ACEE-A281-CA47-985C-D18A4869187F}">
      <dsp:nvSpPr>
        <dsp:cNvPr id="0" name=""/>
        <dsp:cNvSpPr/>
      </dsp:nvSpPr>
      <dsp:spPr>
        <a:xfrm>
          <a:off x="327745" y="2137"/>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Know the law</a:t>
          </a:r>
        </a:p>
      </dsp:txBody>
      <dsp:txXfrm>
        <a:off x="327745" y="2137"/>
        <a:ext cx="2017162" cy="1210297"/>
      </dsp:txXfrm>
    </dsp:sp>
    <dsp:sp modelId="{6FE459B9-D9E2-8341-9F91-BB809712FC90}">
      <dsp:nvSpPr>
        <dsp:cNvPr id="0" name=""/>
        <dsp:cNvSpPr/>
      </dsp:nvSpPr>
      <dsp:spPr>
        <a:xfrm>
          <a:off x="2546624" y="2137"/>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Keep up with the change in the law</a:t>
          </a:r>
        </a:p>
      </dsp:txBody>
      <dsp:txXfrm>
        <a:off x="2546624" y="2137"/>
        <a:ext cx="2017162" cy="1210297"/>
      </dsp:txXfrm>
    </dsp:sp>
    <dsp:sp modelId="{EE35057C-FE71-6846-82B2-23E90D644A07}">
      <dsp:nvSpPr>
        <dsp:cNvPr id="0" name=""/>
        <dsp:cNvSpPr/>
      </dsp:nvSpPr>
      <dsp:spPr>
        <a:xfrm>
          <a:off x="4765503" y="2137"/>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Ensure your policies comply with the law</a:t>
          </a:r>
        </a:p>
      </dsp:txBody>
      <dsp:txXfrm>
        <a:off x="4765503" y="2137"/>
        <a:ext cx="2017162" cy="1210297"/>
      </dsp:txXfrm>
    </dsp:sp>
    <dsp:sp modelId="{F20D7FA8-7C14-044A-990B-CFB0A740F5F6}">
      <dsp:nvSpPr>
        <dsp:cNvPr id="0" name=""/>
        <dsp:cNvSpPr/>
      </dsp:nvSpPr>
      <dsp:spPr>
        <a:xfrm>
          <a:off x="327745" y="1414151"/>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Ensure your NPP is current with the law</a:t>
          </a:r>
        </a:p>
      </dsp:txBody>
      <dsp:txXfrm>
        <a:off x="327745" y="1414151"/>
        <a:ext cx="2017162" cy="1210297"/>
      </dsp:txXfrm>
    </dsp:sp>
    <dsp:sp modelId="{2160944C-7771-F146-A0ED-F7EFE5944874}">
      <dsp:nvSpPr>
        <dsp:cNvPr id="0" name=""/>
        <dsp:cNvSpPr/>
      </dsp:nvSpPr>
      <dsp:spPr>
        <a:xfrm>
          <a:off x="2546624" y="1414151"/>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Train on your policies</a:t>
          </a:r>
        </a:p>
      </dsp:txBody>
      <dsp:txXfrm>
        <a:off x="2546624" y="1414151"/>
        <a:ext cx="2017162" cy="1210297"/>
      </dsp:txXfrm>
    </dsp:sp>
    <dsp:sp modelId="{8933831F-FF62-7340-BFF5-00760D408055}">
      <dsp:nvSpPr>
        <dsp:cNvPr id="0" name=""/>
        <dsp:cNvSpPr/>
      </dsp:nvSpPr>
      <dsp:spPr>
        <a:xfrm>
          <a:off x="4765503" y="1414151"/>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Audit for compliance </a:t>
          </a:r>
        </a:p>
      </dsp:txBody>
      <dsp:txXfrm>
        <a:off x="4765503" y="1414151"/>
        <a:ext cx="2017162" cy="1210297"/>
      </dsp:txXfrm>
    </dsp:sp>
    <dsp:sp modelId="{F11BA347-B5C8-7F4B-B475-F00CE9B2A941}">
      <dsp:nvSpPr>
        <dsp:cNvPr id="0" name=""/>
        <dsp:cNvSpPr/>
      </dsp:nvSpPr>
      <dsp:spPr>
        <a:xfrm>
          <a:off x="327745" y="2826165"/>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Take any necessary corrective action</a:t>
          </a:r>
        </a:p>
      </dsp:txBody>
      <dsp:txXfrm>
        <a:off x="327745" y="2826165"/>
        <a:ext cx="2017162" cy="1210297"/>
      </dsp:txXfrm>
    </dsp:sp>
    <dsp:sp modelId="{F37B48D6-273F-9144-B85F-3C65C5C54DAF}">
      <dsp:nvSpPr>
        <dsp:cNvPr id="0" name=""/>
        <dsp:cNvSpPr/>
      </dsp:nvSpPr>
      <dsp:spPr>
        <a:xfrm>
          <a:off x="2546624" y="2826165"/>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Get outside help if needed</a:t>
          </a:r>
        </a:p>
      </dsp:txBody>
      <dsp:txXfrm>
        <a:off x="2546624" y="2826165"/>
        <a:ext cx="2017162" cy="1210297"/>
      </dsp:txXfrm>
    </dsp:sp>
    <dsp:sp modelId="{51AE7DB3-9080-DD41-BB35-F5A15DB63082}">
      <dsp:nvSpPr>
        <dsp:cNvPr id="0" name=""/>
        <dsp:cNvSpPr/>
      </dsp:nvSpPr>
      <dsp:spPr>
        <a:xfrm>
          <a:off x="4765503" y="2826165"/>
          <a:ext cx="2017162" cy="12102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Repeat!</a:t>
          </a:r>
        </a:p>
      </dsp:txBody>
      <dsp:txXfrm>
        <a:off x="4765503" y="2826165"/>
        <a:ext cx="2017162" cy="12102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1FD17D-029D-6A4D-BA13-C1943F17D28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ea typeface="ＭＳ Ｐゴシック" pitchFamily="34" charset="-128"/>
                <a:cs typeface="Arial" pitchFamily="34" charset="0"/>
              </a:defRPr>
            </a:lvl1pPr>
          </a:lstStyle>
          <a:p>
            <a:pPr>
              <a:defRPr/>
            </a:pPr>
            <a:endParaRPr lang="en-US" dirty="0"/>
          </a:p>
        </p:txBody>
      </p:sp>
      <p:sp>
        <p:nvSpPr>
          <p:cNvPr id="3" name="Date Placeholder 2">
            <a:extLst>
              <a:ext uri="{FF2B5EF4-FFF2-40B4-BE49-F238E27FC236}">
                <a16:creationId xmlns:a16="http://schemas.microsoft.com/office/drawing/2014/main" id="{280A42C2-D4D8-E14F-B55D-A3D031A70E19}"/>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ea typeface="ＭＳ Ｐゴシック" pitchFamily="34" charset="-128"/>
                <a:cs typeface="Arial" pitchFamily="34" charset="0"/>
              </a:defRPr>
            </a:lvl1pPr>
          </a:lstStyle>
          <a:p>
            <a:pPr>
              <a:defRPr/>
            </a:pPr>
            <a:fld id="{DA5CDE3B-3CE3-7E4F-8391-6BDBA070678D}" type="datetimeFigureOut">
              <a:rPr lang="en-US"/>
              <a:pPr>
                <a:defRPr/>
              </a:pPr>
              <a:t>4/2/21</a:t>
            </a:fld>
            <a:endParaRPr lang="en-US" dirty="0"/>
          </a:p>
        </p:txBody>
      </p:sp>
      <p:sp>
        <p:nvSpPr>
          <p:cNvPr id="4" name="Footer Placeholder 3">
            <a:extLst>
              <a:ext uri="{FF2B5EF4-FFF2-40B4-BE49-F238E27FC236}">
                <a16:creationId xmlns:a16="http://schemas.microsoft.com/office/drawing/2014/main" id="{BD79CBE3-168B-254E-8D2F-57CBF28BE96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ea typeface="ＭＳ Ｐゴシック" pitchFamily="34" charset="-128"/>
                <a:cs typeface="Arial" pitchFamily="34" charset="0"/>
              </a:defRPr>
            </a:lvl1pPr>
          </a:lstStyle>
          <a:p>
            <a:pPr>
              <a:defRPr/>
            </a:pPr>
            <a:endParaRPr lang="en-US" dirty="0"/>
          </a:p>
        </p:txBody>
      </p:sp>
      <p:sp>
        <p:nvSpPr>
          <p:cNvPr id="5" name="Slide Number Placeholder 4">
            <a:extLst>
              <a:ext uri="{FF2B5EF4-FFF2-40B4-BE49-F238E27FC236}">
                <a16:creationId xmlns:a16="http://schemas.microsoft.com/office/drawing/2014/main" id="{AE66FA87-DF9E-EA4E-9121-7862344DB7B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942E8B3-31B4-5E4B-9029-896409624006}"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CF7DA95-C6EA-CA4B-B724-57FEAC0A19AE}"/>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i="0">
                <a:latin typeface="Arial" charset="0"/>
                <a:ea typeface="ＭＳ Ｐゴシック" pitchFamily="1" charset="-128"/>
                <a:cs typeface="+mn-cs"/>
              </a:defRPr>
            </a:lvl1pPr>
          </a:lstStyle>
          <a:p>
            <a:pPr>
              <a:defRPr/>
            </a:pPr>
            <a:endParaRPr lang="en-US" dirty="0"/>
          </a:p>
        </p:txBody>
      </p:sp>
      <p:sp>
        <p:nvSpPr>
          <p:cNvPr id="7171" name="Rectangle 3">
            <a:extLst>
              <a:ext uri="{FF2B5EF4-FFF2-40B4-BE49-F238E27FC236}">
                <a16:creationId xmlns:a16="http://schemas.microsoft.com/office/drawing/2014/main" id="{50559BBF-FA23-4B4E-BB20-2A01EAD5B35F}"/>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i="0">
                <a:latin typeface="Arial" charset="0"/>
                <a:ea typeface="ＭＳ Ｐゴシック" pitchFamily="1" charset="-128"/>
                <a:cs typeface="+mn-cs"/>
              </a:defRPr>
            </a:lvl1pPr>
          </a:lstStyle>
          <a:p>
            <a:pPr>
              <a:defRPr/>
            </a:pPr>
            <a:endParaRPr lang="en-US" dirty="0"/>
          </a:p>
        </p:txBody>
      </p:sp>
      <p:sp>
        <p:nvSpPr>
          <p:cNvPr id="13316" name="Rectangle 4">
            <a:extLst>
              <a:ext uri="{FF2B5EF4-FFF2-40B4-BE49-F238E27FC236}">
                <a16:creationId xmlns:a16="http://schemas.microsoft.com/office/drawing/2014/main" id="{2F40C344-77D6-7C4F-890C-22737A8D46F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23BDE15C-588F-484D-BB1C-8B96090928D9}"/>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D6738A64-B386-0540-92A8-E332822EB879}"/>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1200" i="0">
                <a:latin typeface="Arial" charset="0"/>
                <a:ea typeface="ＭＳ Ｐゴシック" pitchFamily="1" charset="-128"/>
                <a:cs typeface="+mn-cs"/>
              </a:defRPr>
            </a:lvl1pPr>
          </a:lstStyle>
          <a:p>
            <a:pPr>
              <a:defRPr/>
            </a:pPr>
            <a:endParaRPr lang="en-US" dirty="0"/>
          </a:p>
        </p:txBody>
      </p:sp>
      <p:sp>
        <p:nvSpPr>
          <p:cNvPr id="7175" name="Rectangle 7">
            <a:extLst>
              <a:ext uri="{FF2B5EF4-FFF2-40B4-BE49-F238E27FC236}">
                <a16:creationId xmlns:a16="http://schemas.microsoft.com/office/drawing/2014/main" id="{DF514AE2-F9FA-D94E-A51E-B7F6CA84B2C4}"/>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i="0"/>
            </a:lvl1pPr>
          </a:lstStyle>
          <a:p>
            <a:fld id="{3A431A6D-E016-F04F-9319-5B7F238DF04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479FE720-85E3-554B-AFF9-AB558E8C21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C4D3FA2-E7CB-8C42-B919-554A53875256}" type="slidenum">
              <a:rPr lang="en-US" altLang="en-US"/>
              <a:pPr>
                <a:spcBef>
                  <a:spcPct val="0"/>
                </a:spcBef>
              </a:pPr>
              <a:t>1</a:t>
            </a:fld>
            <a:endParaRPr lang="en-US" altLang="en-US" dirty="0"/>
          </a:p>
        </p:txBody>
      </p:sp>
      <p:sp>
        <p:nvSpPr>
          <p:cNvPr id="16386" name="Rectangle 2">
            <a:extLst>
              <a:ext uri="{FF2B5EF4-FFF2-40B4-BE49-F238E27FC236}">
                <a16:creationId xmlns:a16="http://schemas.microsoft.com/office/drawing/2014/main" id="{A8FF815B-B4DE-204D-A677-BF77583AF56C}"/>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C42B599-D9FB-C747-9268-4BDCD3BC48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10</a:t>
            </a:fld>
            <a:endParaRPr lang="en-US" altLang="en-US" dirty="0"/>
          </a:p>
        </p:txBody>
      </p:sp>
    </p:spTree>
    <p:extLst>
      <p:ext uri="{BB962C8B-B14F-4D97-AF65-F5344CB8AC3E}">
        <p14:creationId xmlns:p14="http://schemas.microsoft.com/office/powerpoint/2010/main" val="194218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A8D0C1AF-769F-384C-81D5-3ECD30D6F019}"/>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D4024A07-81E9-D34E-BEA0-7133934D3F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7132422C-1AC0-C74D-82EC-F660B2C671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20688F52-396C-C246-8250-FC9D051DA407}" type="slidenum">
              <a:rPr lang="en-US" altLang="en-US" sz="1200" i="0"/>
              <a:pPr/>
              <a:t>11</a:t>
            </a:fld>
            <a:endParaRPr lang="en-US" altLang="en-US" sz="1200" i="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12</a:t>
            </a:fld>
            <a:endParaRPr lang="en-US" altLang="en-US" dirty="0"/>
          </a:p>
        </p:txBody>
      </p:sp>
    </p:spTree>
    <p:extLst>
      <p:ext uri="{BB962C8B-B14F-4D97-AF65-F5344CB8AC3E}">
        <p14:creationId xmlns:p14="http://schemas.microsoft.com/office/powerpoint/2010/main" val="261305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A8D0C1AF-769F-384C-81D5-3ECD30D6F019}"/>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D4024A07-81E9-D34E-BEA0-7133934D3F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7132422C-1AC0-C74D-82EC-F660B2C671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20688F52-396C-C246-8250-FC9D051DA407}" type="slidenum">
              <a:rPr lang="en-US" altLang="en-US" sz="1200" i="0"/>
              <a:pPr/>
              <a:t>13</a:t>
            </a:fld>
            <a:endParaRPr lang="en-US" altLang="en-US" sz="1200" i="0" dirty="0"/>
          </a:p>
        </p:txBody>
      </p:sp>
    </p:spTree>
    <p:extLst>
      <p:ext uri="{BB962C8B-B14F-4D97-AF65-F5344CB8AC3E}">
        <p14:creationId xmlns:p14="http://schemas.microsoft.com/office/powerpoint/2010/main" val="1206352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14</a:t>
            </a:fld>
            <a:endParaRPr lang="en-US" altLang="en-US" dirty="0"/>
          </a:p>
        </p:txBody>
      </p:sp>
    </p:spTree>
    <p:extLst>
      <p:ext uri="{BB962C8B-B14F-4D97-AF65-F5344CB8AC3E}">
        <p14:creationId xmlns:p14="http://schemas.microsoft.com/office/powerpoint/2010/main" val="3294336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40F13FE4-7325-1543-90CF-6E2CA8B81A5D}"/>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380BD37E-4363-954E-B030-157E3E90D5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4AE359B2-B8FB-5343-B791-5F606CCB1DB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F0615BDB-F290-FD4E-BD67-DC9B20949B4D}" type="slidenum">
              <a:rPr lang="en-US" altLang="en-US" sz="1200" i="0"/>
              <a:pPr/>
              <a:t>15</a:t>
            </a:fld>
            <a:endParaRPr lang="en-US" altLang="en-US" sz="1200" i="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16</a:t>
            </a:fld>
            <a:endParaRPr lang="en-US" altLang="en-US" dirty="0"/>
          </a:p>
        </p:txBody>
      </p:sp>
    </p:spTree>
    <p:extLst>
      <p:ext uri="{BB962C8B-B14F-4D97-AF65-F5344CB8AC3E}">
        <p14:creationId xmlns:p14="http://schemas.microsoft.com/office/powerpoint/2010/main" val="215750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17</a:t>
            </a:fld>
            <a:endParaRPr lang="en-US" altLang="en-US" dirty="0"/>
          </a:p>
        </p:txBody>
      </p:sp>
    </p:spTree>
    <p:extLst>
      <p:ext uri="{BB962C8B-B14F-4D97-AF65-F5344CB8AC3E}">
        <p14:creationId xmlns:p14="http://schemas.microsoft.com/office/powerpoint/2010/main" val="100453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40F13FE4-7325-1543-90CF-6E2CA8B81A5D}"/>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380BD37E-4363-954E-B030-157E3E90D5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4AE359B2-B8FB-5343-B791-5F606CCB1DB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F0615BDB-F290-FD4E-BD67-DC9B20949B4D}" type="slidenum">
              <a:rPr lang="en-US" altLang="en-US" sz="1200" i="0"/>
              <a:pPr/>
              <a:t>18</a:t>
            </a:fld>
            <a:endParaRPr lang="en-US" altLang="en-US" sz="1200" i="0" dirty="0"/>
          </a:p>
        </p:txBody>
      </p:sp>
    </p:spTree>
    <p:extLst>
      <p:ext uri="{BB962C8B-B14F-4D97-AF65-F5344CB8AC3E}">
        <p14:creationId xmlns:p14="http://schemas.microsoft.com/office/powerpoint/2010/main" val="4076107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19</a:t>
            </a:fld>
            <a:endParaRPr lang="en-US" altLang="en-US" dirty="0"/>
          </a:p>
        </p:txBody>
      </p:sp>
    </p:spTree>
    <p:extLst>
      <p:ext uri="{BB962C8B-B14F-4D97-AF65-F5344CB8AC3E}">
        <p14:creationId xmlns:p14="http://schemas.microsoft.com/office/powerpoint/2010/main" val="248938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2</a:t>
            </a:fld>
            <a:endParaRPr lang="en-US" altLang="en-US" dirty="0"/>
          </a:p>
        </p:txBody>
      </p:sp>
    </p:spTree>
    <p:extLst>
      <p:ext uri="{BB962C8B-B14F-4D97-AF65-F5344CB8AC3E}">
        <p14:creationId xmlns:p14="http://schemas.microsoft.com/office/powerpoint/2010/main" val="1593396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40F13FE4-7325-1543-90CF-6E2CA8B81A5D}"/>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380BD37E-4363-954E-B030-157E3E90D5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4AE359B2-B8FB-5343-B791-5F606CCB1DB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F0615BDB-F290-FD4E-BD67-DC9B20949B4D}" type="slidenum">
              <a:rPr lang="en-US" altLang="en-US" sz="1200" i="0"/>
              <a:pPr/>
              <a:t>20</a:t>
            </a:fld>
            <a:endParaRPr lang="en-US" altLang="en-US" sz="1200" i="0" dirty="0"/>
          </a:p>
        </p:txBody>
      </p:sp>
    </p:spTree>
    <p:extLst>
      <p:ext uri="{BB962C8B-B14F-4D97-AF65-F5344CB8AC3E}">
        <p14:creationId xmlns:p14="http://schemas.microsoft.com/office/powerpoint/2010/main" val="2265382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21</a:t>
            </a:fld>
            <a:endParaRPr lang="en-US" altLang="en-US" dirty="0"/>
          </a:p>
        </p:txBody>
      </p:sp>
    </p:spTree>
    <p:extLst>
      <p:ext uri="{BB962C8B-B14F-4D97-AF65-F5344CB8AC3E}">
        <p14:creationId xmlns:p14="http://schemas.microsoft.com/office/powerpoint/2010/main" val="23777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CDBD3F3F-C549-1149-B181-404A2D727C03}"/>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0E8ADDA3-AFC2-4A40-B5FA-87635453CA4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7922F76F-F814-2C4E-827D-96F73D367E4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1620E9B-5171-944E-8285-8A2DBE4FF16D}" type="slidenum">
              <a:rPr lang="en-US" altLang="en-US"/>
              <a:pPr>
                <a:spcBef>
                  <a:spcPct val="0"/>
                </a:spcBef>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23</a:t>
            </a:fld>
            <a:endParaRPr lang="en-US" altLang="en-US" dirty="0"/>
          </a:p>
        </p:txBody>
      </p:sp>
    </p:spTree>
    <p:extLst>
      <p:ext uri="{BB962C8B-B14F-4D97-AF65-F5344CB8AC3E}">
        <p14:creationId xmlns:p14="http://schemas.microsoft.com/office/powerpoint/2010/main" val="1759549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1919189-8CD4-3F42-92D6-60015E28368C}"/>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50556D09-3706-E345-A2F7-EB8E6C86594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B3F24A11-E955-0448-B075-DD1F1189DA0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BB796D3-FFAF-5A49-8704-2710F767E221}" type="slidenum">
              <a:rPr lang="en-US" altLang="en-US"/>
              <a:pPr>
                <a:spcBef>
                  <a:spcPct val="0"/>
                </a:spcBef>
              </a:pPr>
              <a:t>24</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1919189-8CD4-3F42-92D6-60015E28368C}"/>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50556D09-3706-E345-A2F7-EB8E6C86594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B3F24A11-E955-0448-B075-DD1F1189DA0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BB796D3-FFAF-5A49-8704-2710F767E221}" type="slidenum">
              <a:rPr lang="en-US" altLang="en-US"/>
              <a:pPr>
                <a:spcBef>
                  <a:spcPct val="0"/>
                </a:spcBef>
              </a:pPr>
              <a:t>25</a:t>
            </a:fld>
            <a:endParaRPr lang="en-US" altLang="en-US" dirty="0"/>
          </a:p>
        </p:txBody>
      </p:sp>
    </p:spTree>
    <p:extLst>
      <p:ext uri="{BB962C8B-B14F-4D97-AF65-F5344CB8AC3E}">
        <p14:creationId xmlns:p14="http://schemas.microsoft.com/office/powerpoint/2010/main" val="494907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8249826A-D74A-A249-A9B6-49B33DEFC84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5BB9C9C3-8353-604C-8A08-8F8B7713CF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F567B2B7-C513-AE44-BF3F-F23C141B2B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1C6AAE1B-B3D9-9549-A02A-E5CE5DDEB895}" type="slidenum">
              <a:rPr lang="en-US" altLang="en-US" sz="1200" i="0"/>
              <a:pPr/>
              <a:t>26</a:t>
            </a:fld>
            <a:endParaRPr lang="en-US" altLang="en-US" sz="1200" i="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F5910404-59DB-2940-A06B-7A8914FD8B1A}"/>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BDD3E3DD-BDC4-6848-8F18-A601A43D71D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19DCEF07-03FA-B240-B59B-CFAAD72ADA3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7B1BC5-547C-144C-BBC9-2E5C9740058A}" type="slidenum">
              <a:rPr lang="en-US" altLang="en-US"/>
              <a:pPr>
                <a:spcBef>
                  <a:spcPct val="0"/>
                </a:spcBef>
              </a:pPr>
              <a:t>3</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4</a:t>
            </a:fld>
            <a:endParaRPr lang="en-US" altLang="en-US" dirty="0"/>
          </a:p>
        </p:txBody>
      </p:sp>
    </p:spTree>
    <p:extLst>
      <p:ext uri="{BB962C8B-B14F-4D97-AF65-F5344CB8AC3E}">
        <p14:creationId xmlns:p14="http://schemas.microsoft.com/office/powerpoint/2010/main" val="334828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5</a:t>
            </a:fld>
            <a:endParaRPr lang="en-US" altLang="en-US" dirty="0"/>
          </a:p>
        </p:txBody>
      </p:sp>
    </p:spTree>
    <p:extLst>
      <p:ext uri="{BB962C8B-B14F-4D97-AF65-F5344CB8AC3E}">
        <p14:creationId xmlns:p14="http://schemas.microsoft.com/office/powerpoint/2010/main" val="110173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6</a:t>
            </a:fld>
            <a:endParaRPr lang="en-US" altLang="en-US" dirty="0"/>
          </a:p>
        </p:txBody>
      </p:sp>
    </p:spTree>
    <p:extLst>
      <p:ext uri="{BB962C8B-B14F-4D97-AF65-F5344CB8AC3E}">
        <p14:creationId xmlns:p14="http://schemas.microsoft.com/office/powerpoint/2010/main" val="265174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CC0458E7-9686-1D4A-B567-18FBFE7AA062}"/>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D11BE30A-8C8D-8145-8B23-83A6596FF35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61B7B987-4851-9340-82D3-E661D9F50D7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8721454-5A57-3641-9A70-55E20D5E6B28}" type="slidenum">
              <a:rPr lang="en-US" altLang="en-US"/>
              <a:pPr>
                <a:spcBef>
                  <a:spcPct val="0"/>
                </a:spcBef>
              </a:pPr>
              <a:t>7</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8</a:t>
            </a:fld>
            <a:endParaRPr lang="en-US" altLang="en-US" dirty="0"/>
          </a:p>
        </p:txBody>
      </p:sp>
    </p:spTree>
    <p:extLst>
      <p:ext uri="{BB962C8B-B14F-4D97-AF65-F5344CB8AC3E}">
        <p14:creationId xmlns:p14="http://schemas.microsoft.com/office/powerpoint/2010/main" val="65735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A6D-E016-F04F-9319-5B7F238DF046}" type="slidenum">
              <a:rPr lang="en-US" altLang="en-US" smtClean="0"/>
              <a:pPr/>
              <a:t>9</a:t>
            </a:fld>
            <a:endParaRPr lang="en-US" altLang="en-US" dirty="0"/>
          </a:p>
        </p:txBody>
      </p:sp>
    </p:spTree>
    <p:extLst>
      <p:ext uri="{BB962C8B-B14F-4D97-AF65-F5344CB8AC3E}">
        <p14:creationId xmlns:p14="http://schemas.microsoft.com/office/powerpoint/2010/main" val="134473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2">
            <a:extLst>
              <a:ext uri="{FF2B5EF4-FFF2-40B4-BE49-F238E27FC236}">
                <a16:creationId xmlns:a16="http://schemas.microsoft.com/office/drawing/2014/main" id="{A886553D-C189-B543-8177-081F94A02DD4}"/>
              </a:ext>
            </a:extLst>
          </p:cNvPr>
          <p:cNvSpPr>
            <a:spLocks noChangeArrowheads="1"/>
          </p:cNvSpPr>
          <p:nvPr/>
        </p:nvSpPr>
        <p:spPr bwMode="auto">
          <a:xfrm>
            <a:off x="0" y="0"/>
            <a:ext cx="9144000" cy="4648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i="1">
                <a:solidFill>
                  <a:schemeClr val="tx1"/>
                </a:solidFill>
                <a:latin typeface="Arial" charset="0"/>
                <a:ea typeface="ＭＳ Ｐゴシック" pitchFamily="34" charset="-128"/>
              </a:defRPr>
            </a:lvl1pPr>
            <a:lvl2pPr marL="742950" indent="-285750" eaLnBrk="0" hangingPunct="0">
              <a:defRPr sz="2400" i="1">
                <a:solidFill>
                  <a:schemeClr val="tx1"/>
                </a:solidFill>
                <a:latin typeface="Arial" charset="0"/>
                <a:ea typeface="ＭＳ Ｐゴシック" pitchFamily="34" charset="-128"/>
              </a:defRPr>
            </a:lvl2pPr>
            <a:lvl3pPr marL="1143000" indent="-228600" eaLnBrk="0" hangingPunct="0">
              <a:defRPr sz="2400" i="1">
                <a:solidFill>
                  <a:schemeClr val="tx1"/>
                </a:solidFill>
                <a:latin typeface="Arial" charset="0"/>
                <a:ea typeface="ＭＳ Ｐゴシック" pitchFamily="34" charset="-128"/>
              </a:defRPr>
            </a:lvl3pPr>
            <a:lvl4pPr marL="1600200" indent="-228600" eaLnBrk="0" hangingPunct="0">
              <a:defRPr sz="2400" i="1">
                <a:solidFill>
                  <a:schemeClr val="tx1"/>
                </a:solidFill>
                <a:latin typeface="Arial" charset="0"/>
                <a:ea typeface="ＭＳ Ｐゴシック" pitchFamily="34" charset="-128"/>
              </a:defRPr>
            </a:lvl4pPr>
            <a:lvl5pPr marL="2057400" indent="-228600" eaLnBrk="0" hangingPunct="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defRPr/>
            </a:pPr>
            <a:endParaRPr lang="en-US" altLang="en-US" dirty="0">
              <a:cs typeface="Arial" charset="0"/>
            </a:endParaRPr>
          </a:p>
        </p:txBody>
      </p:sp>
      <p:sp>
        <p:nvSpPr>
          <p:cNvPr id="5" name="Line 24">
            <a:extLst>
              <a:ext uri="{FF2B5EF4-FFF2-40B4-BE49-F238E27FC236}">
                <a16:creationId xmlns:a16="http://schemas.microsoft.com/office/drawing/2014/main" id="{8552D01B-4210-B846-A069-A70DC829BFFA}"/>
              </a:ext>
            </a:extLst>
          </p:cNvPr>
          <p:cNvSpPr>
            <a:spLocks noChangeShapeType="1"/>
          </p:cNvSpPr>
          <p:nvPr/>
        </p:nvSpPr>
        <p:spPr bwMode="auto">
          <a:xfrm>
            <a:off x="2106613" y="2551113"/>
            <a:ext cx="4903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53">
            <a:extLst>
              <a:ext uri="{FF2B5EF4-FFF2-40B4-BE49-F238E27FC236}">
                <a16:creationId xmlns:a16="http://schemas.microsoft.com/office/drawing/2014/main" id="{3BAD9B5C-0193-DD48-A23D-E7753924C9C8}"/>
              </a:ext>
            </a:extLst>
          </p:cNvPr>
          <p:cNvSpPr>
            <a:spLocks noChangeShapeType="1"/>
          </p:cNvSpPr>
          <p:nvPr/>
        </p:nvSpPr>
        <p:spPr bwMode="auto">
          <a:xfrm>
            <a:off x="0" y="4648200"/>
            <a:ext cx="9144000" cy="0"/>
          </a:xfrm>
          <a:prstGeom prst="line">
            <a:avLst/>
          </a:prstGeom>
          <a:noFill/>
          <a:ln w="476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3075" name="Rectangle 3"/>
          <p:cNvSpPr>
            <a:spLocks noGrp="1" noChangeArrowheads="1"/>
          </p:cNvSpPr>
          <p:nvPr>
            <p:ph type="subTitle" idx="1"/>
          </p:nvPr>
        </p:nvSpPr>
        <p:spPr>
          <a:xfrm>
            <a:off x="457200" y="1763713"/>
            <a:ext cx="8226425" cy="508000"/>
          </a:xfrm>
        </p:spPr>
        <p:txBody>
          <a:bodyPr anchor="ctr"/>
          <a:lstStyle>
            <a:lvl1pPr marL="0" indent="0" algn="ctr">
              <a:buFontTx/>
              <a:buNone/>
              <a:defRPr>
                <a:solidFill>
                  <a:schemeClr val="bg1"/>
                </a:solidFill>
              </a:defRPr>
            </a:lvl1pPr>
          </a:lstStyle>
          <a:p>
            <a:pPr lvl="0"/>
            <a:r>
              <a:rPr lang="en-US" noProof="0"/>
              <a:t>Click to edit Master subtitle style</a:t>
            </a:r>
          </a:p>
        </p:txBody>
      </p:sp>
      <p:sp>
        <p:nvSpPr>
          <p:cNvPr id="3091" name="Rectangle 19"/>
          <p:cNvSpPr>
            <a:spLocks noGrp="1" noChangeArrowheads="1"/>
          </p:cNvSpPr>
          <p:nvPr>
            <p:ph type="ctrTitle" sz="quarter"/>
          </p:nvPr>
        </p:nvSpPr>
        <p:spPr>
          <a:xfrm>
            <a:off x="455613" y="1014413"/>
            <a:ext cx="8226425" cy="776287"/>
          </a:xfrm>
        </p:spPr>
        <p:txBody>
          <a:bodyPr/>
          <a:lstStyle>
            <a:lvl1pPr algn="ctr">
              <a:defRPr sz="4200" b="0">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375722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D5037024-F7FF-DE46-A4F7-AA4E513DE078}"/>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5" name="Rectangle 19">
            <a:extLst>
              <a:ext uri="{FF2B5EF4-FFF2-40B4-BE49-F238E27FC236}">
                <a16:creationId xmlns:a16="http://schemas.microsoft.com/office/drawing/2014/main" id="{E7AC3B38-69F8-2B4A-AFE4-5B944036D648}"/>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2949426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11213"/>
            <a:ext cx="1778000" cy="5080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811213"/>
            <a:ext cx="51816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D644889A-42D1-5E47-AD07-8CC87AFBD257}"/>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5" name="Rectangle 19">
            <a:extLst>
              <a:ext uri="{FF2B5EF4-FFF2-40B4-BE49-F238E27FC236}">
                <a16:creationId xmlns:a16="http://schemas.microsoft.com/office/drawing/2014/main" id="{003AF5A4-6658-F44C-8338-FA748E5B6952}"/>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1765884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47D0F974-7DCB-324C-A7A2-784C23136524}"/>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5" name="Rectangle 19">
            <a:extLst>
              <a:ext uri="{FF2B5EF4-FFF2-40B4-BE49-F238E27FC236}">
                <a16:creationId xmlns:a16="http://schemas.microsoft.com/office/drawing/2014/main" id="{47F7C59C-4E9C-2446-9D84-9E0C762CABA0}"/>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216663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a:extLst>
              <a:ext uri="{FF2B5EF4-FFF2-40B4-BE49-F238E27FC236}">
                <a16:creationId xmlns:a16="http://schemas.microsoft.com/office/drawing/2014/main" id="{2213058F-AAEE-FA40-829A-B1D5D5BD72AC}"/>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5" name="Rectangle 19">
            <a:extLst>
              <a:ext uri="{FF2B5EF4-FFF2-40B4-BE49-F238E27FC236}">
                <a16:creationId xmlns:a16="http://schemas.microsoft.com/office/drawing/2014/main" id="{F9E4B676-B428-7A41-98D0-0AE5C040C322}"/>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1966772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5588" y="1852613"/>
            <a:ext cx="3478212"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6200" y="1852613"/>
            <a:ext cx="3479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a:extLst>
              <a:ext uri="{FF2B5EF4-FFF2-40B4-BE49-F238E27FC236}">
                <a16:creationId xmlns:a16="http://schemas.microsoft.com/office/drawing/2014/main" id="{84221C8D-B585-2249-9281-7C6DC17BB7DD}"/>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6" name="Rectangle 19">
            <a:extLst>
              <a:ext uri="{FF2B5EF4-FFF2-40B4-BE49-F238E27FC236}">
                <a16:creationId xmlns:a16="http://schemas.microsoft.com/office/drawing/2014/main" id="{0B5EF8B0-3767-0943-AD51-282373EAEC09}"/>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4224001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a:extLst>
              <a:ext uri="{FF2B5EF4-FFF2-40B4-BE49-F238E27FC236}">
                <a16:creationId xmlns:a16="http://schemas.microsoft.com/office/drawing/2014/main" id="{C108D4BE-775E-3642-AE07-5BD9CAE87B90}"/>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8" name="Rectangle 19">
            <a:extLst>
              <a:ext uri="{FF2B5EF4-FFF2-40B4-BE49-F238E27FC236}">
                <a16:creationId xmlns:a16="http://schemas.microsoft.com/office/drawing/2014/main" id="{27205A86-17E3-0649-B729-A1E436220264}"/>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127555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a:extLst>
              <a:ext uri="{FF2B5EF4-FFF2-40B4-BE49-F238E27FC236}">
                <a16:creationId xmlns:a16="http://schemas.microsoft.com/office/drawing/2014/main" id="{14749068-2B9F-344D-B65E-188526000A86}"/>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4" name="Rectangle 19">
            <a:extLst>
              <a:ext uri="{FF2B5EF4-FFF2-40B4-BE49-F238E27FC236}">
                <a16:creationId xmlns:a16="http://schemas.microsoft.com/office/drawing/2014/main" id="{26EA4AB8-607F-EB48-9C55-4C4ACA7D9AE0}"/>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210758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753EC17D-677E-BD41-B3C1-0298073EAC5A}"/>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3" name="Rectangle 19">
            <a:extLst>
              <a:ext uri="{FF2B5EF4-FFF2-40B4-BE49-F238E27FC236}">
                <a16:creationId xmlns:a16="http://schemas.microsoft.com/office/drawing/2014/main" id="{051A0121-8961-3547-AD84-BF83AE1090B2}"/>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2271281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a:extLst>
              <a:ext uri="{FF2B5EF4-FFF2-40B4-BE49-F238E27FC236}">
                <a16:creationId xmlns:a16="http://schemas.microsoft.com/office/drawing/2014/main" id="{5F0AF03B-D747-2347-84AB-62A908439E59}"/>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6" name="Rectangle 19">
            <a:extLst>
              <a:ext uri="{FF2B5EF4-FFF2-40B4-BE49-F238E27FC236}">
                <a16:creationId xmlns:a16="http://schemas.microsoft.com/office/drawing/2014/main" id="{23686257-9E62-364B-AFFD-8681E4D8AC58}"/>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1210120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a:extLst>
              <a:ext uri="{FF2B5EF4-FFF2-40B4-BE49-F238E27FC236}">
                <a16:creationId xmlns:a16="http://schemas.microsoft.com/office/drawing/2014/main" id="{9A59B927-3FAC-9C42-8DD3-2963E5EA3216}"/>
              </a:ext>
            </a:extLst>
          </p:cNvPr>
          <p:cNvSpPr>
            <a:spLocks noGrp="1" noChangeArrowheads="1"/>
          </p:cNvSpPr>
          <p:nvPr>
            <p:ph type="dt" sz="half" idx="10"/>
          </p:nvPr>
        </p:nvSpPr>
        <p:spPr>
          <a:ln/>
        </p:spPr>
        <p:txBody>
          <a:bodyPr/>
          <a:lstStyle>
            <a:lvl1pPr>
              <a:defRPr/>
            </a:lvl1pPr>
          </a:lstStyle>
          <a:p>
            <a:pPr>
              <a:defRPr/>
            </a:pPr>
            <a:r>
              <a:rPr lang="en-US" dirty="0"/>
              <a:t>October 8, 2015</a:t>
            </a:r>
            <a:endParaRPr lang="en-US" sz="1400" i="1" dirty="0"/>
          </a:p>
        </p:txBody>
      </p:sp>
      <p:sp>
        <p:nvSpPr>
          <p:cNvPr id="6" name="Rectangle 19">
            <a:extLst>
              <a:ext uri="{FF2B5EF4-FFF2-40B4-BE49-F238E27FC236}">
                <a16:creationId xmlns:a16="http://schemas.microsoft.com/office/drawing/2014/main" id="{EFB26671-F923-2C4B-8103-461823D644BA}"/>
              </a:ext>
            </a:extLst>
          </p:cNvPr>
          <p:cNvSpPr>
            <a:spLocks noGrp="1" noChangeArrowheads="1"/>
          </p:cNvSpPr>
          <p:nvPr>
            <p:ph type="ftr" sz="quarter" idx="11"/>
          </p:nvPr>
        </p:nvSpPr>
        <p:spPr>
          <a:ln/>
        </p:spPr>
        <p:txBody>
          <a:bodyPr/>
          <a:lstStyle>
            <a:lvl1pPr>
              <a:defRPr/>
            </a:lvl1pPr>
          </a:lstStyle>
          <a:p>
            <a:pPr>
              <a:defRPr/>
            </a:pPr>
            <a:r>
              <a:rPr lang="en-US" dirty="0"/>
              <a:t>Advisory Group Presentation</a:t>
            </a:r>
            <a:endParaRPr lang="en-US" sz="1400" i="1" dirty="0"/>
          </a:p>
        </p:txBody>
      </p:sp>
    </p:spTree>
    <p:extLst>
      <p:ext uri="{BB962C8B-B14F-4D97-AF65-F5344CB8AC3E}">
        <p14:creationId xmlns:p14="http://schemas.microsoft.com/office/powerpoint/2010/main" val="336208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9">
            <a:extLst>
              <a:ext uri="{FF2B5EF4-FFF2-40B4-BE49-F238E27FC236}">
                <a16:creationId xmlns:a16="http://schemas.microsoft.com/office/drawing/2014/main" id="{0D00B778-79EE-B34A-91DC-B0F75E147A26}"/>
              </a:ext>
            </a:extLst>
          </p:cNvPr>
          <p:cNvSpPr>
            <a:spLocks noChangeArrowheads="1"/>
          </p:cNvSpPr>
          <p:nvPr/>
        </p:nvSpPr>
        <p:spPr bwMode="auto">
          <a:xfrm>
            <a:off x="0" y="6172200"/>
            <a:ext cx="9144000" cy="685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i="1">
                <a:solidFill>
                  <a:schemeClr val="tx1"/>
                </a:solidFill>
                <a:latin typeface="Arial" charset="0"/>
                <a:ea typeface="ＭＳ Ｐゴシック" pitchFamily="34" charset="-128"/>
              </a:defRPr>
            </a:lvl1pPr>
            <a:lvl2pPr marL="742950" indent="-285750" eaLnBrk="0" hangingPunct="0">
              <a:defRPr sz="2400" i="1">
                <a:solidFill>
                  <a:schemeClr val="tx1"/>
                </a:solidFill>
                <a:latin typeface="Arial" charset="0"/>
                <a:ea typeface="ＭＳ Ｐゴシック" pitchFamily="34" charset="-128"/>
              </a:defRPr>
            </a:lvl2pPr>
            <a:lvl3pPr marL="1143000" indent="-228600" eaLnBrk="0" hangingPunct="0">
              <a:defRPr sz="2400" i="1">
                <a:solidFill>
                  <a:schemeClr val="tx1"/>
                </a:solidFill>
                <a:latin typeface="Arial" charset="0"/>
                <a:ea typeface="ＭＳ Ｐゴシック" pitchFamily="34" charset="-128"/>
              </a:defRPr>
            </a:lvl3pPr>
            <a:lvl4pPr marL="1600200" indent="-228600" eaLnBrk="0" hangingPunct="0">
              <a:defRPr sz="2400" i="1">
                <a:solidFill>
                  <a:schemeClr val="tx1"/>
                </a:solidFill>
                <a:latin typeface="Arial" charset="0"/>
                <a:ea typeface="ＭＳ Ｐゴシック" pitchFamily="34" charset="-128"/>
              </a:defRPr>
            </a:lvl4pPr>
            <a:lvl5pPr marL="2057400" indent="-228600" eaLnBrk="0" hangingPunct="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defRPr/>
            </a:pPr>
            <a:endParaRPr lang="en-US" altLang="en-US" dirty="0">
              <a:cs typeface="Arial" charset="0"/>
            </a:endParaRPr>
          </a:p>
        </p:txBody>
      </p:sp>
      <p:sp>
        <p:nvSpPr>
          <p:cNvPr id="1027" name="Rectangle 2">
            <a:extLst>
              <a:ext uri="{FF2B5EF4-FFF2-40B4-BE49-F238E27FC236}">
                <a16:creationId xmlns:a16="http://schemas.microsoft.com/office/drawing/2014/main" id="{B6E13E3B-5051-0645-9A55-EF30E4897861}"/>
              </a:ext>
            </a:extLst>
          </p:cNvPr>
          <p:cNvSpPr>
            <a:spLocks noGrp="1" noChangeArrowheads="1"/>
          </p:cNvSpPr>
          <p:nvPr>
            <p:ph type="title"/>
          </p:nvPr>
        </p:nvSpPr>
        <p:spPr bwMode="auto">
          <a:xfrm>
            <a:off x="1524000" y="811213"/>
            <a:ext cx="7110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D6573A1C-BFCB-6247-A503-AFFAED94C64A}"/>
              </a:ext>
            </a:extLst>
          </p:cNvPr>
          <p:cNvSpPr>
            <a:spLocks noGrp="1" noChangeArrowheads="1"/>
          </p:cNvSpPr>
          <p:nvPr>
            <p:ph type="body" idx="1"/>
          </p:nvPr>
        </p:nvSpPr>
        <p:spPr bwMode="auto">
          <a:xfrm>
            <a:off x="1525588" y="1852613"/>
            <a:ext cx="711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2" name="Rectangle 18">
            <a:extLst>
              <a:ext uri="{FF2B5EF4-FFF2-40B4-BE49-F238E27FC236}">
                <a16:creationId xmlns:a16="http://schemas.microsoft.com/office/drawing/2014/main" id="{2A4EC9AB-611A-584C-8E2B-F3A67A4EF05C}"/>
              </a:ext>
            </a:extLst>
          </p:cNvPr>
          <p:cNvSpPr>
            <a:spLocks noGrp="1" noChangeArrowheads="1"/>
          </p:cNvSpPr>
          <p:nvPr>
            <p:ph type="dt" sz="half" idx="2"/>
          </p:nvPr>
        </p:nvSpPr>
        <p:spPr bwMode="auto">
          <a:xfrm>
            <a:off x="7315200" y="152400"/>
            <a:ext cx="1600200" cy="3048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i="0">
                <a:latin typeface="Arial" charset="0"/>
                <a:ea typeface="ＭＳ Ｐゴシック" pitchFamily="1" charset="-128"/>
                <a:cs typeface="+mn-cs"/>
              </a:defRPr>
            </a:lvl1pPr>
          </a:lstStyle>
          <a:p>
            <a:pPr>
              <a:defRPr/>
            </a:pPr>
            <a:r>
              <a:rPr lang="en-US" dirty="0"/>
              <a:t>October 8, 2015</a:t>
            </a:r>
            <a:endParaRPr lang="en-US" sz="1400" i="1" dirty="0"/>
          </a:p>
        </p:txBody>
      </p:sp>
      <p:sp>
        <p:nvSpPr>
          <p:cNvPr id="1043" name="Rectangle 19">
            <a:extLst>
              <a:ext uri="{FF2B5EF4-FFF2-40B4-BE49-F238E27FC236}">
                <a16:creationId xmlns:a16="http://schemas.microsoft.com/office/drawing/2014/main" id="{3F834DCD-CB99-8840-BC99-FA17F9D54A4E}"/>
              </a:ext>
            </a:extLst>
          </p:cNvPr>
          <p:cNvSpPr>
            <a:spLocks noGrp="1" noChangeArrowheads="1"/>
          </p:cNvSpPr>
          <p:nvPr>
            <p:ph type="ftr" sz="quarter" idx="3"/>
          </p:nvPr>
        </p:nvSpPr>
        <p:spPr bwMode="auto">
          <a:xfrm>
            <a:off x="228600" y="152400"/>
            <a:ext cx="4953000" cy="3048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i="0">
                <a:latin typeface="Arial" charset="0"/>
                <a:ea typeface="ＭＳ Ｐゴシック" pitchFamily="1" charset="-128"/>
                <a:cs typeface="+mn-cs"/>
              </a:defRPr>
            </a:lvl1pPr>
          </a:lstStyle>
          <a:p>
            <a:pPr>
              <a:defRPr/>
            </a:pPr>
            <a:r>
              <a:rPr lang="en-US" dirty="0"/>
              <a:t>Advisory Group Presentation</a:t>
            </a:r>
            <a:endParaRPr lang="en-US" sz="1400" i="1" dirty="0"/>
          </a:p>
        </p:txBody>
      </p:sp>
      <p:sp>
        <p:nvSpPr>
          <p:cNvPr id="1031" name="Line 36">
            <a:extLst>
              <a:ext uri="{FF2B5EF4-FFF2-40B4-BE49-F238E27FC236}">
                <a16:creationId xmlns:a16="http://schemas.microsoft.com/office/drawing/2014/main" id="{4A1DBD55-1F5F-DC40-85BE-0D9B52BA7A99}"/>
              </a:ext>
            </a:extLst>
          </p:cNvPr>
          <p:cNvSpPr>
            <a:spLocks noChangeShapeType="1"/>
          </p:cNvSpPr>
          <p:nvPr/>
        </p:nvSpPr>
        <p:spPr bwMode="auto">
          <a:xfrm>
            <a:off x="0" y="442913"/>
            <a:ext cx="91440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32" name="Line 37">
            <a:extLst>
              <a:ext uri="{FF2B5EF4-FFF2-40B4-BE49-F238E27FC236}">
                <a16:creationId xmlns:a16="http://schemas.microsoft.com/office/drawing/2014/main" id="{6A786D5A-09C6-B24F-B324-7AB5DD0A9A28}"/>
              </a:ext>
            </a:extLst>
          </p:cNvPr>
          <p:cNvSpPr>
            <a:spLocks noChangeShapeType="1"/>
          </p:cNvSpPr>
          <p:nvPr/>
        </p:nvSpPr>
        <p:spPr bwMode="auto">
          <a:xfrm>
            <a:off x="0" y="6156325"/>
            <a:ext cx="9144000" cy="0"/>
          </a:xfrm>
          <a:prstGeom prst="line">
            <a:avLst/>
          </a:prstGeom>
          <a:noFill/>
          <a:ln w="476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1033" name="Picture 40" descr="iu_h_wh">
            <a:extLst>
              <a:ext uri="{FF2B5EF4-FFF2-40B4-BE49-F238E27FC236}">
                <a16:creationId xmlns:a16="http://schemas.microsoft.com/office/drawing/2014/main" id="{A35EB15C-54A7-644C-A629-3D145861A5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000" y="6324600"/>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7"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hf sldNum="0" hdr="0"/>
  <p:txStyles>
    <p:titleStyle>
      <a:lvl1pPr algn="l" rtl="0" eaLnBrk="0" fontAlgn="base" hangingPunct="0">
        <a:spcBef>
          <a:spcPct val="0"/>
        </a:spcBef>
        <a:spcAft>
          <a:spcPct val="0"/>
        </a:spcAft>
        <a:defRPr sz="3400" b="1">
          <a:solidFill>
            <a:schemeClr val="accent1"/>
          </a:solidFill>
          <a:latin typeface="+mj-lt"/>
          <a:ea typeface="+mj-ea"/>
          <a:cs typeface="+mj-cs"/>
        </a:defRPr>
      </a:lvl1pPr>
      <a:lvl2pPr algn="l" rtl="0" eaLnBrk="0" fontAlgn="base" hangingPunct="0">
        <a:spcBef>
          <a:spcPct val="0"/>
        </a:spcBef>
        <a:spcAft>
          <a:spcPct val="0"/>
        </a:spcAft>
        <a:defRPr sz="3400" b="1">
          <a:solidFill>
            <a:schemeClr val="accent1"/>
          </a:solidFill>
          <a:latin typeface="Arial" charset="0"/>
          <a:ea typeface="ＭＳ Ｐゴシック" pitchFamily="1" charset="-128"/>
        </a:defRPr>
      </a:lvl2pPr>
      <a:lvl3pPr algn="l" rtl="0" eaLnBrk="0" fontAlgn="base" hangingPunct="0">
        <a:spcBef>
          <a:spcPct val="0"/>
        </a:spcBef>
        <a:spcAft>
          <a:spcPct val="0"/>
        </a:spcAft>
        <a:defRPr sz="3400" b="1">
          <a:solidFill>
            <a:schemeClr val="accent1"/>
          </a:solidFill>
          <a:latin typeface="Arial" charset="0"/>
          <a:ea typeface="ＭＳ Ｐゴシック" pitchFamily="1" charset="-128"/>
        </a:defRPr>
      </a:lvl3pPr>
      <a:lvl4pPr algn="l" rtl="0" eaLnBrk="0" fontAlgn="base" hangingPunct="0">
        <a:spcBef>
          <a:spcPct val="0"/>
        </a:spcBef>
        <a:spcAft>
          <a:spcPct val="0"/>
        </a:spcAft>
        <a:defRPr sz="3400" b="1">
          <a:solidFill>
            <a:schemeClr val="accent1"/>
          </a:solidFill>
          <a:latin typeface="Arial" charset="0"/>
          <a:ea typeface="ＭＳ Ｐゴシック" pitchFamily="1" charset="-128"/>
        </a:defRPr>
      </a:lvl4pPr>
      <a:lvl5pPr algn="l" rtl="0" eaLnBrk="0" fontAlgn="base" hangingPunct="0">
        <a:spcBef>
          <a:spcPct val="0"/>
        </a:spcBef>
        <a:spcAft>
          <a:spcPct val="0"/>
        </a:spcAft>
        <a:defRPr sz="3400" b="1">
          <a:solidFill>
            <a:schemeClr val="accent1"/>
          </a:solidFill>
          <a:latin typeface="Arial" charset="0"/>
          <a:ea typeface="ＭＳ Ｐゴシック" pitchFamily="1" charset="-128"/>
        </a:defRPr>
      </a:lvl5pPr>
      <a:lvl6pPr marL="457200" algn="l" rtl="0" fontAlgn="base">
        <a:spcBef>
          <a:spcPct val="0"/>
        </a:spcBef>
        <a:spcAft>
          <a:spcPct val="0"/>
        </a:spcAft>
        <a:defRPr sz="3400" b="1">
          <a:solidFill>
            <a:schemeClr val="accent1"/>
          </a:solidFill>
          <a:latin typeface="Arial" charset="0"/>
          <a:ea typeface="ＭＳ Ｐゴシック" pitchFamily="1" charset="-128"/>
        </a:defRPr>
      </a:lvl6pPr>
      <a:lvl7pPr marL="914400" algn="l" rtl="0" fontAlgn="base">
        <a:spcBef>
          <a:spcPct val="0"/>
        </a:spcBef>
        <a:spcAft>
          <a:spcPct val="0"/>
        </a:spcAft>
        <a:defRPr sz="3400" b="1">
          <a:solidFill>
            <a:schemeClr val="accent1"/>
          </a:solidFill>
          <a:latin typeface="Arial" charset="0"/>
          <a:ea typeface="ＭＳ Ｐゴシック" pitchFamily="1" charset="-128"/>
        </a:defRPr>
      </a:lvl7pPr>
      <a:lvl8pPr marL="1371600" algn="l" rtl="0" fontAlgn="base">
        <a:spcBef>
          <a:spcPct val="0"/>
        </a:spcBef>
        <a:spcAft>
          <a:spcPct val="0"/>
        </a:spcAft>
        <a:defRPr sz="3400" b="1">
          <a:solidFill>
            <a:schemeClr val="accent1"/>
          </a:solidFill>
          <a:latin typeface="Arial" charset="0"/>
          <a:ea typeface="ＭＳ Ｐゴシック" pitchFamily="1" charset="-128"/>
        </a:defRPr>
      </a:lvl8pPr>
      <a:lvl9pPr marL="1828800" algn="l" rtl="0" fontAlgn="base">
        <a:spcBef>
          <a:spcPct val="0"/>
        </a:spcBef>
        <a:spcAft>
          <a:spcPct val="0"/>
        </a:spcAft>
        <a:defRPr sz="3400" b="1">
          <a:solidFill>
            <a:schemeClr val="accent1"/>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hhs.gov/hipaa/for-professionals/list-serve/" TargetMode="External"/><Relationship Id="rId3" Type="http://schemas.openxmlformats.org/officeDocument/2006/relationships/hyperlink" Target="https://www.hhs.gov/sites/default/files/compliance-report-to-congress-2015-2016-2017.pdf" TargetMode="External"/><Relationship Id="rId7" Type="http://schemas.openxmlformats.org/officeDocument/2006/relationships/hyperlink" Target="https://www.hhs.gov/hipaa/for-professionals/compliance-enforcement/agreements/index.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hhs.gov/hipaa/for-professionals/compliance-enforcement/data/index.html" TargetMode="External"/><Relationship Id="rId5" Type="http://schemas.openxmlformats.org/officeDocument/2006/relationships/hyperlink" Target="https://www.hhs.gov/hipaa/for-professionals/compliance-enforcement/enforcement-process/index.html" TargetMode="External"/><Relationship Id="rId4" Type="http://schemas.openxmlformats.org/officeDocument/2006/relationships/hyperlink" Target="https://www.hhs.gov/hipaa/for-professionals/special-topics/enforcement-rule/index.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mc/articles/PMC150366/" TargetMode="External"/><Relationship Id="rId7" Type="http://schemas.openxmlformats.org/officeDocument/2006/relationships/hyperlink" Target="https://www.hhs.gov/hipaa/for-professionals/special-topics/hipaa-covid19/index.html" TargetMode="External"/><Relationship Id="rId2" Type="http://schemas.openxmlformats.org/officeDocument/2006/relationships/hyperlink" Target="https://biotech.law.lsu.edu/cases/consent/schoendorff.htm" TargetMode="External"/><Relationship Id="rId1" Type="http://schemas.openxmlformats.org/officeDocument/2006/relationships/slideLayout" Target="../slideLayouts/slideLayout2.xml"/><Relationship Id="rId6" Type="http://schemas.openxmlformats.org/officeDocument/2006/relationships/hyperlink" Target="https://www.ncbi.nlm.nih.gov/pmc/articles/PMC5377147/pdf/jrcollphyslond90353-0058.pdf" TargetMode="External"/><Relationship Id="rId5" Type="http://schemas.openxmlformats.org/officeDocument/2006/relationships/hyperlink" Target="https://www.ncbi.nlm.nih.gov/pmc/articles/PMC1293227/" TargetMode="External"/><Relationship Id="rId4" Type="http://schemas.openxmlformats.org/officeDocument/2006/relationships/hyperlink" Target="https://perspectives.ahima.org/patient-accesstoph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hhs.gov/hipaa/for-professionals/compliance-enforcement/agreements/index.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a:extLst>
              <a:ext uri="{FF2B5EF4-FFF2-40B4-BE49-F238E27FC236}">
                <a16:creationId xmlns:a16="http://schemas.microsoft.com/office/drawing/2014/main" id="{B7F1296E-CEDD-1045-A9FB-FA80B036D8E1}"/>
              </a:ext>
            </a:extLst>
          </p:cNvPr>
          <p:cNvSpPr>
            <a:spLocks noGrp="1" noChangeArrowheads="1"/>
          </p:cNvSpPr>
          <p:nvPr>
            <p:ph type="subTitle" idx="1"/>
          </p:nvPr>
        </p:nvSpPr>
        <p:spPr>
          <a:xfrm>
            <a:off x="290513" y="2541588"/>
            <a:ext cx="8562975" cy="1295400"/>
          </a:xfrm>
        </p:spPr>
        <p:txBody>
          <a:bodyPr/>
          <a:lstStyle/>
          <a:p>
            <a:pPr eaLnBrk="1" hangingPunct="1"/>
            <a:endParaRPr lang="en-US" altLang="en-US" dirty="0"/>
          </a:p>
          <a:p>
            <a:pPr eaLnBrk="1" hangingPunct="1"/>
            <a:r>
              <a:rPr lang="en-US" altLang="en-US" sz="2400" dirty="0"/>
              <a:t>Northern Indiana Health Information Management Association</a:t>
            </a:r>
            <a:endParaRPr lang="en-US" altLang="en-US" sz="2400" dirty="0">
              <a:cs typeface="Arial"/>
            </a:endParaRPr>
          </a:p>
          <a:p>
            <a:pPr eaLnBrk="1" hangingPunct="1"/>
            <a:r>
              <a:rPr lang="en-US" altLang="en-US" dirty="0"/>
              <a:t> April 9, 2021</a:t>
            </a:r>
            <a:endParaRPr lang="en-US" altLang="en-US" dirty="0">
              <a:cs typeface="Arial"/>
            </a:endParaRPr>
          </a:p>
          <a:p>
            <a:pPr eaLnBrk="1" hangingPunct="1"/>
            <a:endParaRPr lang="en-US" altLang="en-US" i="1" dirty="0"/>
          </a:p>
        </p:txBody>
      </p:sp>
      <p:sp>
        <p:nvSpPr>
          <p:cNvPr id="15362" name="Text Box 7">
            <a:extLst>
              <a:ext uri="{FF2B5EF4-FFF2-40B4-BE49-F238E27FC236}">
                <a16:creationId xmlns:a16="http://schemas.microsoft.com/office/drawing/2014/main" id="{CC4CC59F-1F6A-194C-997A-6095AFA26A0F}"/>
              </a:ext>
            </a:extLst>
          </p:cNvPr>
          <p:cNvSpPr>
            <a:spLocks noGrp="1" noChangeArrowheads="1"/>
          </p:cNvSpPr>
          <p:nvPr>
            <p:ph type="ctrTitle"/>
          </p:nvPr>
        </p:nvSpPr>
        <p:spPr>
          <a:xfrm>
            <a:off x="303213" y="228600"/>
            <a:ext cx="8550275" cy="2024063"/>
          </a:xfrm>
        </p:spPr>
        <p:txBody>
          <a:bodyPr/>
          <a:lstStyle/>
          <a:p>
            <a:r>
              <a:rPr lang="en-US" altLang="en-US" dirty="0"/>
              <a:t>HIPAA Enforcement Actions Regarding Patients' Right of Access</a:t>
            </a:r>
          </a:p>
        </p:txBody>
      </p:sp>
      <p:sp>
        <p:nvSpPr>
          <p:cNvPr id="15363" name="Text Box 10">
            <a:extLst>
              <a:ext uri="{FF2B5EF4-FFF2-40B4-BE49-F238E27FC236}">
                <a16:creationId xmlns:a16="http://schemas.microsoft.com/office/drawing/2014/main" id="{0E3C689E-5261-994E-A3ED-9BDFF5F687FA}"/>
              </a:ext>
            </a:extLst>
          </p:cNvPr>
          <p:cNvSpPr txBox="1">
            <a:spLocks noChangeArrowheads="1"/>
          </p:cNvSpPr>
          <p:nvPr/>
        </p:nvSpPr>
        <p:spPr bwMode="auto">
          <a:xfrm>
            <a:off x="465138" y="3657600"/>
            <a:ext cx="8226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i="0" dirty="0">
                <a:latin typeface="Arial"/>
                <a:ea typeface="ＭＳ Ｐゴシック"/>
                <a:cs typeface="Arial"/>
              </a:rPr>
              <a:t>Dorinda Sattler, MJ, RHIA, CHPS, CPHRM</a:t>
            </a:r>
          </a:p>
          <a:p>
            <a:pPr algn="ctr">
              <a:spcBef>
                <a:spcPct val="0"/>
              </a:spcBef>
              <a:buNone/>
            </a:pPr>
            <a:r>
              <a:rPr lang="en-US" altLang="en-US" sz="1800" i="0" dirty="0">
                <a:latin typeface="Arial"/>
                <a:ea typeface="ＭＳ Ｐゴシック"/>
                <a:cs typeface="Arial"/>
              </a:rPr>
              <a:t>Clinical Assistant Professor/HIT Program Director, IU Northwest</a:t>
            </a:r>
            <a:endParaRPr lang="en-US" altLang="en-US" sz="1800" i="0" dirty="0">
              <a:cs typeface="Arial"/>
            </a:endParaRPr>
          </a:p>
          <a:p>
            <a:pPr algn="ctr">
              <a:spcBef>
                <a:spcPct val="0"/>
              </a:spcBef>
              <a:buFontTx/>
              <a:buNone/>
            </a:pPr>
            <a:r>
              <a:rPr lang="en-US" altLang="en-US" sz="1800" i="0" dirty="0">
                <a:latin typeface="Arial"/>
                <a:ea typeface="ＭＳ Ｐゴシック"/>
                <a:cs typeface="Arial"/>
              </a:rPr>
              <a:t>Owner/Consultant – Sattler Healthcare Consulting, Inc.</a:t>
            </a:r>
          </a:p>
        </p:txBody>
      </p:sp>
      <p:sp>
        <p:nvSpPr>
          <p:cNvPr id="15364" name="Rectangle 22">
            <a:extLst>
              <a:ext uri="{FF2B5EF4-FFF2-40B4-BE49-F238E27FC236}">
                <a16:creationId xmlns:a16="http://schemas.microsoft.com/office/drawing/2014/main" id="{271AE41A-B5C2-1B49-A457-79C8CD8E17B9}"/>
              </a:ext>
            </a:extLst>
          </p:cNvPr>
          <p:cNvSpPr>
            <a:spLocks noChangeArrowheads="1"/>
          </p:cNvSpPr>
          <p:nvPr/>
        </p:nvSpPr>
        <p:spPr bwMode="auto">
          <a:xfrm>
            <a:off x="457200" y="3200400"/>
            <a:ext cx="822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000" dirty="0">
              <a:solidFill>
                <a:schemeClr val="bg1"/>
              </a:solidFill>
            </a:endParaRPr>
          </a:p>
        </p:txBody>
      </p:sp>
      <p:pic>
        <p:nvPicPr>
          <p:cNvPr id="15365" name="Picture 2">
            <a:extLst>
              <a:ext uri="{FF2B5EF4-FFF2-40B4-BE49-F238E27FC236}">
                <a16:creationId xmlns:a16="http://schemas.microsoft.com/office/drawing/2014/main" id="{9BF7502C-5D53-344F-9BFD-3081F6B79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5105400"/>
            <a:ext cx="2693988"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092E48-08DD-1F4F-A2EC-0E3E7D88FCA4}"/>
              </a:ext>
            </a:extLst>
          </p:cNvPr>
          <p:cNvSpPr>
            <a:spLocks noGrp="1"/>
          </p:cNvSpPr>
          <p:nvPr>
            <p:ph type="dt" sz="half" idx="10"/>
          </p:nvPr>
        </p:nvSpPr>
        <p:spPr/>
        <p:txBody>
          <a:bodyPr/>
          <a:lstStyle/>
          <a:p>
            <a:pPr>
              <a:defRPr/>
            </a:pPr>
            <a:r>
              <a:rPr lang="en-US" dirty="0"/>
              <a:t>       March 5, 2021</a:t>
            </a:r>
            <a:endParaRPr lang="en-US" sz="1400" i="1" dirty="0"/>
          </a:p>
        </p:txBody>
      </p:sp>
      <p:sp>
        <p:nvSpPr>
          <p:cNvPr id="6" name="Footer Placeholder 4">
            <a:extLst>
              <a:ext uri="{FF2B5EF4-FFF2-40B4-BE49-F238E27FC236}">
                <a16:creationId xmlns:a16="http://schemas.microsoft.com/office/drawing/2014/main" id="{11A80A92-CDA6-C44D-8484-7D3882052A5E}"/>
              </a:ext>
            </a:extLst>
          </p:cNvPr>
          <p:cNvSpPr>
            <a:spLocks noGrp="1"/>
          </p:cNvSpPr>
          <p:nvPr>
            <p:ph type="ftr" sz="quarter" idx="11"/>
          </p:nvPr>
        </p:nvSpPr>
        <p:spPr>
          <a:xfrm>
            <a:off x="228600" y="152400"/>
            <a:ext cx="4953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OCR Enforcement Activity on HIPAA Right of Access</a:t>
            </a:r>
            <a:endParaRPr lang="en-US" altLang="en-US" sz="1400" dirty="0"/>
          </a:p>
        </p:txBody>
      </p:sp>
      <p:pic>
        <p:nvPicPr>
          <p:cNvPr id="8" name="Content Placeholder 7" descr="Chart, pie chart&#10;&#10;Description automatically generated">
            <a:extLst>
              <a:ext uri="{FF2B5EF4-FFF2-40B4-BE49-F238E27FC236}">
                <a16:creationId xmlns:a16="http://schemas.microsoft.com/office/drawing/2014/main" id="{54007F18-ACB0-744D-BDFF-343D36040D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66800"/>
            <a:ext cx="8248493" cy="4495800"/>
          </a:xfrm>
        </p:spPr>
      </p:pic>
    </p:spTree>
    <p:extLst>
      <p:ext uri="{BB962C8B-B14F-4D97-AF65-F5344CB8AC3E}">
        <p14:creationId xmlns:p14="http://schemas.microsoft.com/office/powerpoint/2010/main" val="3532692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16928BE-12F4-3F46-886C-DE77808C9E4C}"/>
              </a:ext>
            </a:extLst>
          </p:cNvPr>
          <p:cNvSpPr>
            <a:spLocks noGrp="1" noChangeArrowheads="1"/>
          </p:cNvSpPr>
          <p:nvPr>
            <p:ph type="title"/>
          </p:nvPr>
        </p:nvSpPr>
        <p:spPr>
          <a:xfrm>
            <a:off x="304800" y="552450"/>
            <a:ext cx="8609013" cy="971550"/>
          </a:xfrm>
        </p:spPr>
        <p:txBody>
          <a:bodyPr/>
          <a:lstStyle/>
          <a:p>
            <a:r>
              <a:rPr lang="en-US" altLang="en-US" dirty="0"/>
              <a:t>Right of Access Initiative in the</a:t>
            </a:r>
          </a:p>
        </p:txBody>
      </p:sp>
      <p:sp>
        <p:nvSpPr>
          <p:cNvPr id="59394" name="Date Placeholder 3">
            <a:extLst>
              <a:ext uri="{FF2B5EF4-FFF2-40B4-BE49-F238E27FC236}">
                <a16:creationId xmlns:a16="http://schemas.microsoft.com/office/drawing/2014/main" id="{B21D95D2-DF2A-F74F-BCDD-B535E55DFBEC}"/>
              </a:ext>
            </a:extLst>
          </p:cNvPr>
          <p:cNvSpPr>
            <a:spLocks noGrp="1" noChangeArrowheads="1"/>
          </p:cNvSpPr>
          <p:nvPr>
            <p:ph type="dt" sz="quarter" idx="10"/>
          </p:nvPr>
        </p:nvSpPr>
        <p:spPr>
          <a:xfrm>
            <a:off x="7315200" y="139699"/>
            <a:ext cx="16002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buNone/>
            </a:pPr>
            <a:r>
              <a:rPr lang="en-US" altLang="en-US" sz="1200" i="0" dirty="0"/>
              <a:t>          April 9, 2021</a:t>
            </a:r>
            <a:endParaRPr lang="en-US" altLang="en-US" sz="1400" i="0" dirty="0"/>
          </a:p>
        </p:txBody>
      </p:sp>
      <p:sp>
        <p:nvSpPr>
          <p:cNvPr id="6" name="Content Placeholder 5">
            <a:extLst>
              <a:ext uri="{FF2B5EF4-FFF2-40B4-BE49-F238E27FC236}">
                <a16:creationId xmlns:a16="http://schemas.microsoft.com/office/drawing/2014/main" id="{9AF0EF0D-BCF2-9047-8C7B-27102C2A9F82}"/>
              </a:ext>
            </a:extLst>
          </p:cNvPr>
          <p:cNvSpPr>
            <a:spLocks noGrp="1"/>
          </p:cNvSpPr>
          <p:nvPr>
            <p:ph idx="1"/>
          </p:nvPr>
        </p:nvSpPr>
        <p:spPr>
          <a:xfrm>
            <a:off x="228600" y="1447800"/>
            <a:ext cx="8686800" cy="4495800"/>
          </a:xfrm>
        </p:spPr>
        <p:txBody>
          <a:bodyPr/>
          <a:lstStyle/>
          <a:p>
            <a:pPr>
              <a:lnSpc>
                <a:spcPct val="200000"/>
              </a:lnSpc>
              <a:buFont typeface="Wingdings" pitchFamily="2" charset="2"/>
              <a:buChar char="Ø"/>
              <a:defRPr/>
            </a:pPr>
            <a:r>
              <a:rPr lang="en-US" dirty="0"/>
              <a:t>Sep ‘19 – Bayfront Health St. Pete              $85,000</a:t>
            </a:r>
          </a:p>
          <a:p>
            <a:pPr>
              <a:lnSpc>
                <a:spcPct val="200000"/>
              </a:lnSpc>
              <a:buFont typeface="Wingdings" pitchFamily="2" charset="2"/>
              <a:buChar char="Ø"/>
              <a:defRPr/>
            </a:pPr>
            <a:r>
              <a:rPr lang="en-US" dirty="0"/>
              <a:t>Dec ‘19 – Korunda Medical, LLC		        $85,000</a:t>
            </a:r>
          </a:p>
          <a:p>
            <a:pPr>
              <a:lnSpc>
                <a:spcPct val="200000"/>
              </a:lnSpc>
              <a:buFont typeface="Wingdings" pitchFamily="2" charset="2"/>
              <a:buChar char="Ø"/>
              <a:defRPr/>
            </a:pPr>
            <a:r>
              <a:rPr lang="en-US" dirty="0"/>
              <a:t>Jun ‘20 – Housing Works                             $38,000</a:t>
            </a:r>
          </a:p>
          <a:p>
            <a:pPr marL="0" indent="0">
              <a:buNone/>
              <a:defRPr/>
            </a:pPr>
            <a:r>
              <a:rPr lang="en-US" dirty="0"/>
              <a:t>								</a:t>
            </a:r>
          </a:p>
          <a:p>
            <a:pPr marL="0" indent="0">
              <a:buFontTx/>
              <a:buNone/>
              <a:defRPr/>
            </a:pPr>
            <a:endParaRPr lang="en-US" dirty="0"/>
          </a:p>
        </p:txBody>
      </p:sp>
      <p:pic>
        <p:nvPicPr>
          <p:cNvPr id="59397" name="Picture 2">
            <a:extLst>
              <a:ext uri="{FF2B5EF4-FFF2-40B4-BE49-F238E27FC236}">
                <a16:creationId xmlns:a16="http://schemas.microsoft.com/office/drawing/2014/main" id="{DBE10924-FC8D-0440-AF20-C071D501A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12953"/>
            <a:ext cx="1866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Footer Placeholder 4">
            <a:extLst>
              <a:ext uri="{FF2B5EF4-FFF2-40B4-BE49-F238E27FC236}">
                <a16:creationId xmlns:a16="http://schemas.microsoft.com/office/drawing/2014/main" id="{CC5BA30F-908D-F749-878C-E7AE2AE0C9F9}"/>
              </a:ext>
            </a:extLst>
          </p:cNvPr>
          <p:cNvSpPr>
            <a:spLocks noGrp="1" noChangeArrowheads="1"/>
          </p:cNvSpPr>
          <p:nvPr>
            <p:ph type="ftr" sz="quarter" idx="11"/>
          </p:nvPr>
        </p:nvSpPr>
        <p:spPr>
          <a:xfrm>
            <a:off x="228600" y="100906"/>
            <a:ext cx="4953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lvl="0"/>
            <a:r>
              <a:rPr lang="en-US" altLang="en-US" sz="1200" i="0" dirty="0">
                <a:solidFill>
                  <a:srgbClr val="000000"/>
                </a:solidFill>
                <a:latin typeface="Arial" charset="0"/>
                <a:ea typeface="ＭＳ Ｐゴシック" pitchFamily="1" charset="-128"/>
              </a:rPr>
              <a:t>OCR Enforcement Activity on HIPAA Right of Access</a:t>
            </a:r>
            <a:endParaRPr lang="en-US" altLang="en-US" sz="1400" i="0" dirty="0">
              <a:solidFill>
                <a:srgbClr val="000000"/>
              </a:solidFill>
              <a:latin typeface="Arial" charset="0"/>
              <a:ea typeface="ＭＳ Ｐゴシック" pitchFamily="1"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050C6-4EB7-EC4A-A628-8BC6F7C0C858}"/>
              </a:ext>
            </a:extLst>
          </p:cNvPr>
          <p:cNvSpPr>
            <a:spLocks noGrp="1"/>
          </p:cNvSpPr>
          <p:nvPr>
            <p:ph sz="half" idx="2"/>
          </p:nvPr>
        </p:nvSpPr>
        <p:spPr>
          <a:xfrm>
            <a:off x="444787" y="2590800"/>
            <a:ext cx="8254426" cy="3352799"/>
          </a:xfrm>
        </p:spPr>
        <p:txBody>
          <a:bodyPr vert="horz" wrap="square" lIns="91440" tIns="45720" rIns="91440" bIns="45720" numCol="1" anchor="t" anchorCtr="0" compatLnSpc="1">
            <a:prstTxWarp prst="textNoShape">
              <a:avLst/>
            </a:prstTxWarp>
            <a:normAutofit fontScale="92500" lnSpcReduction="10000"/>
          </a:bodyPr>
          <a:lstStyle/>
          <a:p>
            <a:pPr marL="57150" indent="0">
              <a:buNone/>
            </a:pPr>
            <a:r>
              <a:rPr lang="en-US" dirty="0">
                <a:solidFill>
                  <a:srgbClr val="000000"/>
                </a:solidFill>
              </a:rPr>
              <a:t>“For too long, providers have slow-walked their duty to provide patients their medical records out of a sleepy bureaucratic inertia. We hope our shift to the imposition of corrective actions and settlements under our Right of Access Initiative will finally wake up healthcare providers to their obligations under the law,”</a:t>
            </a:r>
          </a:p>
          <a:p>
            <a:pPr marL="57150" indent="0">
              <a:buNone/>
            </a:pPr>
            <a:endParaRPr lang="en-US" dirty="0"/>
          </a:p>
          <a:p>
            <a:pPr marL="0" indent="0">
              <a:lnSpc>
                <a:spcPct val="90000"/>
              </a:lnSpc>
              <a:buNone/>
            </a:pPr>
            <a:r>
              <a:rPr lang="en-US" sz="2000" dirty="0"/>
              <a:t>Former OCR Director Roger Severino, 12.12.2019 HHS Press Release</a:t>
            </a:r>
          </a:p>
          <a:p>
            <a:pPr>
              <a:lnSpc>
                <a:spcPct val="90000"/>
              </a:lnSpc>
            </a:pPr>
            <a:endParaRPr lang="en-US" sz="2600" dirty="0"/>
          </a:p>
        </p:txBody>
      </p:sp>
      <p:sp>
        <p:nvSpPr>
          <p:cNvPr id="4" name="Date Placeholder 3">
            <a:extLst>
              <a:ext uri="{FF2B5EF4-FFF2-40B4-BE49-F238E27FC236}">
                <a16:creationId xmlns:a16="http://schemas.microsoft.com/office/drawing/2014/main" id="{1A6FEF48-2A89-A44D-A02C-25409B8AF9D5}"/>
              </a:ext>
            </a:extLst>
          </p:cNvPr>
          <p:cNvSpPr>
            <a:spLocks noGrp="1"/>
          </p:cNvSpPr>
          <p:nvPr>
            <p:ph type="dt" sz="half" idx="10"/>
          </p:nvPr>
        </p:nvSpPr>
        <p:spPr>
          <a:xfrm>
            <a:off x="7315200" y="152400"/>
            <a:ext cx="16002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        April 9, 2021</a:t>
            </a:r>
            <a:endParaRPr lang="en-US" i="1" dirty="0"/>
          </a:p>
        </p:txBody>
      </p:sp>
      <p:sp>
        <p:nvSpPr>
          <p:cNvPr id="13" name="Footer Placeholder 5">
            <a:extLst>
              <a:ext uri="{FF2B5EF4-FFF2-40B4-BE49-F238E27FC236}">
                <a16:creationId xmlns:a16="http://schemas.microsoft.com/office/drawing/2014/main" id="{55114464-E72F-44FC-91AD-79CA53AB914A}"/>
              </a:ext>
            </a:extLst>
          </p:cNvPr>
          <p:cNvSpPr>
            <a:spLocks noGrp="1"/>
          </p:cNvSpPr>
          <p:nvPr>
            <p:ph type="ftr" sz="quarter" idx="11"/>
          </p:nvPr>
        </p:nvSpPr>
        <p:spPr>
          <a:xfrm>
            <a:off x="228600" y="152400"/>
            <a:ext cx="4953000" cy="304800"/>
          </a:xfrm>
        </p:spPr>
        <p:txBody>
          <a:bodyPr/>
          <a:lstStyle/>
          <a:p>
            <a:r>
              <a:rPr lang="en-US" altLang="en-US" dirty="0"/>
              <a:t>OCR Enforcement Activity on HIPAA Right of Access</a:t>
            </a:r>
            <a:endParaRPr lang="en-US" altLang="en-US" sz="1400" dirty="0"/>
          </a:p>
        </p:txBody>
      </p:sp>
      <p:pic>
        <p:nvPicPr>
          <p:cNvPr id="6" name="Picture 5" descr="Diagram, arrow&#10;&#10;Description automatically generated">
            <a:extLst>
              <a:ext uri="{FF2B5EF4-FFF2-40B4-BE49-F238E27FC236}">
                <a16:creationId xmlns:a16="http://schemas.microsoft.com/office/drawing/2014/main" id="{F855E003-B11D-4144-9C68-EC784F7C8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84" y="466345"/>
            <a:ext cx="2795016" cy="1975482"/>
          </a:xfrm>
          <a:prstGeom prst="rect">
            <a:avLst/>
          </a:prstGeom>
        </p:spPr>
      </p:pic>
    </p:spTree>
    <p:extLst>
      <p:ext uri="{BB962C8B-B14F-4D97-AF65-F5344CB8AC3E}">
        <p14:creationId xmlns:p14="http://schemas.microsoft.com/office/powerpoint/2010/main" val="80094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16928BE-12F4-3F46-886C-DE77808C9E4C}"/>
              </a:ext>
            </a:extLst>
          </p:cNvPr>
          <p:cNvSpPr>
            <a:spLocks noGrp="1" noChangeArrowheads="1"/>
          </p:cNvSpPr>
          <p:nvPr>
            <p:ph type="title"/>
          </p:nvPr>
        </p:nvSpPr>
        <p:spPr>
          <a:xfrm>
            <a:off x="304800" y="552450"/>
            <a:ext cx="8609013" cy="971550"/>
          </a:xfrm>
        </p:spPr>
        <p:txBody>
          <a:bodyPr/>
          <a:lstStyle/>
          <a:p>
            <a:r>
              <a:rPr lang="en-US" altLang="en-US" dirty="0"/>
              <a:t>Right of Access Initiative in the</a:t>
            </a:r>
          </a:p>
        </p:txBody>
      </p:sp>
      <p:sp>
        <p:nvSpPr>
          <p:cNvPr id="59394" name="Date Placeholder 3">
            <a:extLst>
              <a:ext uri="{FF2B5EF4-FFF2-40B4-BE49-F238E27FC236}">
                <a16:creationId xmlns:a16="http://schemas.microsoft.com/office/drawing/2014/main" id="{B21D95D2-DF2A-F74F-BCDD-B535E55DFBEC}"/>
              </a:ext>
            </a:extLst>
          </p:cNvPr>
          <p:cNvSpPr>
            <a:spLocks noGrp="1" noChangeArrowheads="1"/>
          </p:cNvSpPr>
          <p:nvPr>
            <p:ph type="dt" sz="quarter" idx="10"/>
          </p:nvPr>
        </p:nvSpPr>
        <p:spPr>
          <a:xfrm>
            <a:off x="7315200" y="139699"/>
            <a:ext cx="16002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buNone/>
            </a:pPr>
            <a:r>
              <a:rPr lang="en-US" altLang="en-US" sz="1200" i="0" dirty="0"/>
              <a:t>         April 9, 2021</a:t>
            </a:r>
            <a:endParaRPr lang="en-US" altLang="en-US" sz="1400" i="0" dirty="0"/>
          </a:p>
        </p:txBody>
      </p:sp>
      <p:sp>
        <p:nvSpPr>
          <p:cNvPr id="6" name="Content Placeholder 5">
            <a:extLst>
              <a:ext uri="{FF2B5EF4-FFF2-40B4-BE49-F238E27FC236}">
                <a16:creationId xmlns:a16="http://schemas.microsoft.com/office/drawing/2014/main" id="{9AF0EF0D-BCF2-9047-8C7B-27102C2A9F82}"/>
              </a:ext>
            </a:extLst>
          </p:cNvPr>
          <p:cNvSpPr>
            <a:spLocks noGrp="1"/>
          </p:cNvSpPr>
          <p:nvPr>
            <p:ph idx="1"/>
          </p:nvPr>
        </p:nvSpPr>
        <p:spPr>
          <a:xfrm>
            <a:off x="228600" y="1447800"/>
            <a:ext cx="8686800" cy="4495800"/>
          </a:xfrm>
        </p:spPr>
        <p:txBody>
          <a:bodyPr/>
          <a:lstStyle/>
          <a:p>
            <a:pPr>
              <a:lnSpc>
                <a:spcPct val="200000"/>
              </a:lnSpc>
              <a:buFont typeface="Wingdings" pitchFamily="2" charset="2"/>
              <a:buChar char="Ø"/>
              <a:defRPr/>
            </a:pPr>
            <a:r>
              <a:rPr lang="en-US" dirty="0"/>
              <a:t>Jul ‘20 – All Inclusive Medical Services       $15,000 </a:t>
            </a:r>
          </a:p>
          <a:p>
            <a:pPr>
              <a:lnSpc>
                <a:spcPct val="200000"/>
              </a:lnSpc>
              <a:buFont typeface="Wingdings" pitchFamily="2" charset="2"/>
              <a:buChar char="Ø"/>
              <a:defRPr/>
            </a:pPr>
            <a:r>
              <a:rPr lang="en-US" dirty="0"/>
              <a:t>Aug ’20 – Beth Israel Lahey Beh. Hlth.        $70,000</a:t>
            </a:r>
          </a:p>
          <a:p>
            <a:pPr>
              <a:lnSpc>
                <a:spcPct val="200000"/>
              </a:lnSpc>
              <a:buFont typeface="Wingdings" pitchFamily="2" charset="2"/>
              <a:buChar char="Ø"/>
              <a:defRPr/>
            </a:pPr>
            <a:r>
              <a:rPr lang="en-US" dirty="0"/>
              <a:t>Aug ‘20 - King, MD &amp; Assoc.			$3,500</a:t>
            </a:r>
          </a:p>
          <a:p>
            <a:pPr>
              <a:lnSpc>
                <a:spcPct val="200000"/>
              </a:lnSpc>
              <a:buFont typeface="Wingdings" pitchFamily="2" charset="2"/>
              <a:buChar char="Ø"/>
              <a:defRPr/>
            </a:pPr>
            <a:r>
              <a:rPr lang="en-US" dirty="0"/>
              <a:t>Aug ‘20 – Wise Psychiatry			       $10,000</a:t>
            </a:r>
          </a:p>
          <a:p>
            <a:pPr marL="0" indent="0">
              <a:buNone/>
              <a:defRPr/>
            </a:pPr>
            <a:r>
              <a:rPr lang="en-US" dirty="0"/>
              <a:t>								</a:t>
            </a:r>
          </a:p>
          <a:p>
            <a:pPr marL="0" indent="0">
              <a:buFontTx/>
              <a:buNone/>
              <a:defRPr/>
            </a:pPr>
            <a:endParaRPr lang="en-US" dirty="0"/>
          </a:p>
        </p:txBody>
      </p:sp>
      <p:pic>
        <p:nvPicPr>
          <p:cNvPr id="59397" name="Picture 2">
            <a:extLst>
              <a:ext uri="{FF2B5EF4-FFF2-40B4-BE49-F238E27FC236}">
                <a16:creationId xmlns:a16="http://schemas.microsoft.com/office/drawing/2014/main" id="{DBE10924-FC8D-0440-AF20-C071D501A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12953"/>
            <a:ext cx="1866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Footer Placeholder 4">
            <a:extLst>
              <a:ext uri="{FF2B5EF4-FFF2-40B4-BE49-F238E27FC236}">
                <a16:creationId xmlns:a16="http://schemas.microsoft.com/office/drawing/2014/main" id="{CC5BA30F-908D-F749-878C-E7AE2AE0C9F9}"/>
              </a:ext>
            </a:extLst>
          </p:cNvPr>
          <p:cNvSpPr>
            <a:spLocks noGrp="1" noChangeArrowheads="1"/>
          </p:cNvSpPr>
          <p:nvPr>
            <p:ph type="ftr" sz="quarter" idx="11"/>
          </p:nvPr>
        </p:nvSpPr>
        <p:spPr>
          <a:xfrm>
            <a:off x="228600" y="100906"/>
            <a:ext cx="4953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lvl="0"/>
            <a:r>
              <a:rPr lang="en-US" altLang="en-US" sz="1200" i="0" dirty="0">
                <a:solidFill>
                  <a:srgbClr val="000000"/>
                </a:solidFill>
                <a:latin typeface="Arial" charset="0"/>
                <a:ea typeface="ＭＳ Ｐゴシック" pitchFamily="1" charset="-128"/>
              </a:rPr>
              <a:t>OCR Enforcement Activity on HIPAA Right of Access</a:t>
            </a:r>
            <a:endParaRPr lang="en-US" altLang="en-US" sz="1400" i="0" dirty="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2485930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wooden&#10;&#10;Description automatically generated">
            <a:extLst>
              <a:ext uri="{FF2B5EF4-FFF2-40B4-BE49-F238E27FC236}">
                <a16:creationId xmlns:a16="http://schemas.microsoft.com/office/drawing/2014/main" id="{38048265-3A1A-F143-9519-9D60B8E4796F}"/>
              </a:ext>
            </a:extLst>
          </p:cNvPr>
          <p:cNvPicPr>
            <a:picLocks noChangeAspect="1"/>
          </p:cNvPicPr>
          <p:nvPr/>
        </p:nvPicPr>
        <p:blipFill rotWithShape="1">
          <a:blip r:embed="rId3">
            <a:extLst>
              <a:ext uri="{28A0092B-C50C-407E-A947-70E740481C1C}">
                <a14:useLocalDpi xmlns:a14="http://schemas.microsoft.com/office/drawing/2010/main" val="0"/>
              </a:ext>
            </a:extLst>
          </a:blip>
          <a:srcRect l="23000" r="19728" b="2"/>
          <a:stretch/>
        </p:blipFill>
        <p:spPr>
          <a:xfrm>
            <a:off x="509589" y="1143000"/>
            <a:ext cx="3478212" cy="4038600"/>
          </a:xfrm>
          <a:prstGeom prst="rect">
            <a:avLst/>
          </a:prstGeom>
          <a:noFill/>
        </p:spPr>
      </p:pic>
      <p:sp>
        <p:nvSpPr>
          <p:cNvPr id="3" name="Content Placeholder 2">
            <a:extLst>
              <a:ext uri="{FF2B5EF4-FFF2-40B4-BE49-F238E27FC236}">
                <a16:creationId xmlns:a16="http://schemas.microsoft.com/office/drawing/2014/main" id="{B51050C6-4EB7-EC4A-A628-8BC6F7C0C858}"/>
              </a:ext>
            </a:extLst>
          </p:cNvPr>
          <p:cNvSpPr>
            <a:spLocks noGrp="1"/>
          </p:cNvSpPr>
          <p:nvPr>
            <p:ph sz="half" idx="2"/>
          </p:nvPr>
        </p:nvSpPr>
        <p:spPr>
          <a:xfrm>
            <a:off x="4635500" y="1143000"/>
            <a:ext cx="3670300" cy="4038600"/>
          </a:xfrm>
        </p:spPr>
        <p:txBody>
          <a:bodyPr vert="horz" wrap="square" lIns="91440" tIns="45720" rIns="91440" bIns="45720" numCol="1" anchor="t" anchorCtr="0" compatLnSpc="1">
            <a:prstTxWarp prst="textNoShape">
              <a:avLst/>
            </a:prstTxWarp>
            <a:normAutofit fontScale="92500"/>
          </a:bodyPr>
          <a:lstStyle/>
          <a:p>
            <a:pPr marL="57150" indent="0">
              <a:lnSpc>
                <a:spcPct val="90000"/>
              </a:lnSpc>
              <a:buNone/>
            </a:pPr>
            <a:r>
              <a:rPr lang="en-US" sz="2400" dirty="0"/>
              <a:t>“It shouldn’t take a federal investigation to secure access to patient medical records, but too often that’s what it takes when healthcare providers don’t take their HIPAA obligations seriously.”</a:t>
            </a:r>
          </a:p>
          <a:p>
            <a:pPr marL="57150" indent="0">
              <a:lnSpc>
                <a:spcPct val="90000"/>
              </a:lnSpc>
              <a:buNone/>
            </a:pPr>
            <a:endParaRPr lang="en-US" sz="2000" dirty="0"/>
          </a:p>
          <a:p>
            <a:pPr marL="57150" indent="0">
              <a:lnSpc>
                <a:spcPct val="90000"/>
              </a:lnSpc>
              <a:buNone/>
            </a:pPr>
            <a:endParaRPr lang="en-US" sz="2000" dirty="0"/>
          </a:p>
          <a:p>
            <a:pPr marL="0" indent="0">
              <a:lnSpc>
                <a:spcPct val="90000"/>
              </a:lnSpc>
              <a:buNone/>
            </a:pPr>
            <a:r>
              <a:rPr lang="en-US" sz="2000" dirty="0"/>
              <a:t>Former OCR Director Roger Severino, 10.7.2020 HHS Press Release</a:t>
            </a:r>
          </a:p>
          <a:p>
            <a:pPr>
              <a:lnSpc>
                <a:spcPct val="90000"/>
              </a:lnSpc>
            </a:pPr>
            <a:endParaRPr lang="en-US" sz="2000" dirty="0"/>
          </a:p>
        </p:txBody>
      </p:sp>
      <p:sp>
        <p:nvSpPr>
          <p:cNvPr id="4" name="Date Placeholder 3">
            <a:extLst>
              <a:ext uri="{FF2B5EF4-FFF2-40B4-BE49-F238E27FC236}">
                <a16:creationId xmlns:a16="http://schemas.microsoft.com/office/drawing/2014/main" id="{1A6FEF48-2A89-A44D-A02C-25409B8AF9D5}"/>
              </a:ext>
            </a:extLst>
          </p:cNvPr>
          <p:cNvSpPr>
            <a:spLocks noGrp="1"/>
          </p:cNvSpPr>
          <p:nvPr>
            <p:ph type="dt" sz="half" idx="10"/>
          </p:nvPr>
        </p:nvSpPr>
        <p:spPr>
          <a:xfrm>
            <a:off x="7315200" y="152400"/>
            <a:ext cx="16002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        April 9, 2021</a:t>
            </a:r>
            <a:endParaRPr lang="en-US" i="1" dirty="0"/>
          </a:p>
        </p:txBody>
      </p:sp>
      <p:sp>
        <p:nvSpPr>
          <p:cNvPr id="13" name="Footer Placeholder 5">
            <a:extLst>
              <a:ext uri="{FF2B5EF4-FFF2-40B4-BE49-F238E27FC236}">
                <a16:creationId xmlns:a16="http://schemas.microsoft.com/office/drawing/2014/main" id="{55114464-E72F-44FC-91AD-79CA53AB914A}"/>
              </a:ext>
            </a:extLst>
          </p:cNvPr>
          <p:cNvSpPr>
            <a:spLocks noGrp="1"/>
          </p:cNvSpPr>
          <p:nvPr>
            <p:ph type="ftr" sz="quarter" idx="11"/>
          </p:nvPr>
        </p:nvSpPr>
        <p:spPr>
          <a:xfrm>
            <a:off x="228600" y="152400"/>
            <a:ext cx="4953000" cy="304800"/>
          </a:xfrm>
        </p:spPr>
        <p:txBody>
          <a:bodyPr wrap="square" anchor="t">
            <a:normAutofit/>
          </a:bodyPr>
          <a:lstStyle/>
          <a:p>
            <a:pPr>
              <a:spcAft>
                <a:spcPts val="600"/>
              </a:spcAft>
            </a:pPr>
            <a:r>
              <a:rPr lang="en-US" altLang="en-US" dirty="0"/>
              <a:t>OCR Enforcement Activity on HIPAA Right of Access</a:t>
            </a:r>
          </a:p>
        </p:txBody>
      </p:sp>
    </p:spTree>
    <p:extLst>
      <p:ext uri="{BB962C8B-B14F-4D97-AF65-F5344CB8AC3E}">
        <p14:creationId xmlns:p14="http://schemas.microsoft.com/office/powerpoint/2010/main" val="308619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a:extLst>
              <a:ext uri="{FF2B5EF4-FFF2-40B4-BE49-F238E27FC236}">
                <a16:creationId xmlns:a16="http://schemas.microsoft.com/office/drawing/2014/main" id="{CC96E12F-5AD7-CD4F-8BB5-0D42F81DBF48}"/>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buNone/>
            </a:pPr>
            <a:r>
              <a:rPr lang="en-US" altLang="en-US" sz="1200" i="0" dirty="0"/>
              <a:t>        April 9, 2021</a:t>
            </a:r>
            <a:endParaRPr lang="en-US" altLang="en-US" sz="1400" i="0" dirty="0"/>
          </a:p>
        </p:txBody>
      </p:sp>
      <p:sp>
        <p:nvSpPr>
          <p:cNvPr id="61443" name="Footer Placeholder 4">
            <a:extLst>
              <a:ext uri="{FF2B5EF4-FFF2-40B4-BE49-F238E27FC236}">
                <a16:creationId xmlns:a16="http://schemas.microsoft.com/office/drawing/2014/main" id="{59AB07B4-70C1-474F-8CA5-E40D08DB0D9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1200" i="0" dirty="0"/>
              <a:t>OCR Enforcement Activity on HIPAA Right of Access</a:t>
            </a:r>
            <a:endParaRPr lang="en-US" altLang="en-US" sz="1400" i="0" dirty="0"/>
          </a:p>
        </p:txBody>
      </p:sp>
      <p:sp>
        <p:nvSpPr>
          <p:cNvPr id="61444" name="Content Placeholder 5">
            <a:extLst>
              <a:ext uri="{FF2B5EF4-FFF2-40B4-BE49-F238E27FC236}">
                <a16:creationId xmlns:a16="http://schemas.microsoft.com/office/drawing/2014/main" id="{4C49E702-7298-DD42-87C5-C1D2B07D7EDB}"/>
              </a:ext>
            </a:extLst>
          </p:cNvPr>
          <p:cNvSpPr>
            <a:spLocks noGrp="1" noChangeArrowheads="1"/>
          </p:cNvSpPr>
          <p:nvPr>
            <p:ph idx="1"/>
          </p:nvPr>
        </p:nvSpPr>
        <p:spPr>
          <a:xfrm>
            <a:off x="228600" y="1905000"/>
            <a:ext cx="8686800" cy="3886200"/>
          </a:xfrm>
        </p:spPr>
        <p:txBody>
          <a:bodyPr/>
          <a:lstStyle/>
          <a:p>
            <a:pPr>
              <a:lnSpc>
                <a:spcPct val="150000"/>
              </a:lnSpc>
              <a:buFont typeface="Wingdings" pitchFamily="2" charset="2"/>
              <a:buChar char="Ø"/>
            </a:pPr>
            <a:r>
              <a:rPr lang="en-US" altLang="en-US" dirty="0"/>
              <a:t>Oct ‘20 – St. Joseph’s Hosp &amp; Med Ctr     $160,000</a:t>
            </a:r>
          </a:p>
          <a:p>
            <a:pPr>
              <a:lnSpc>
                <a:spcPct val="150000"/>
              </a:lnSpc>
              <a:buFont typeface="Wingdings" pitchFamily="2" charset="2"/>
              <a:buChar char="Ø"/>
            </a:pPr>
            <a:r>
              <a:rPr lang="en-US" altLang="en-US" dirty="0"/>
              <a:t>Sep ‘20 – NY Spine Medicine                    $100,000</a:t>
            </a:r>
          </a:p>
          <a:p>
            <a:pPr>
              <a:lnSpc>
                <a:spcPct val="150000"/>
              </a:lnSpc>
              <a:buFont typeface="Wingdings" pitchFamily="2" charset="2"/>
              <a:buChar char="Ø"/>
            </a:pPr>
            <a:r>
              <a:rPr lang="en-US" altLang="en-US" dirty="0"/>
              <a:t>Nov ‘20 – Riverside Psychiatric Med Grp    $25,000</a:t>
            </a:r>
          </a:p>
          <a:p>
            <a:pPr>
              <a:buFont typeface="Wingdings" pitchFamily="2" charset="2"/>
              <a:buChar char="Ø"/>
            </a:pPr>
            <a:endParaRPr lang="en-US" altLang="en-US" dirty="0"/>
          </a:p>
        </p:txBody>
      </p:sp>
      <p:sp>
        <p:nvSpPr>
          <p:cNvPr id="7" name="Title 1">
            <a:extLst>
              <a:ext uri="{FF2B5EF4-FFF2-40B4-BE49-F238E27FC236}">
                <a16:creationId xmlns:a16="http://schemas.microsoft.com/office/drawing/2014/main" id="{AC7DC0DB-432A-084E-9CAC-73F39DCA23D5}"/>
              </a:ext>
            </a:extLst>
          </p:cNvPr>
          <p:cNvSpPr txBox="1">
            <a:spLocks noChangeArrowheads="1"/>
          </p:cNvSpPr>
          <p:nvPr/>
        </p:nvSpPr>
        <p:spPr bwMode="auto">
          <a:xfrm>
            <a:off x="306387" y="476250"/>
            <a:ext cx="86090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chemeClr val="accent1"/>
                </a:solidFill>
                <a:latin typeface="+mj-lt"/>
                <a:ea typeface="+mj-ea"/>
                <a:cs typeface="+mj-cs"/>
              </a:defRPr>
            </a:lvl1pPr>
            <a:lvl2pPr algn="l" rtl="0" eaLnBrk="0" fontAlgn="base" hangingPunct="0">
              <a:spcBef>
                <a:spcPct val="0"/>
              </a:spcBef>
              <a:spcAft>
                <a:spcPct val="0"/>
              </a:spcAft>
              <a:defRPr sz="3400" b="1">
                <a:solidFill>
                  <a:schemeClr val="accent1"/>
                </a:solidFill>
                <a:latin typeface="Arial" charset="0"/>
                <a:ea typeface="ＭＳ Ｐゴシック" pitchFamily="1" charset="-128"/>
              </a:defRPr>
            </a:lvl2pPr>
            <a:lvl3pPr algn="l" rtl="0" eaLnBrk="0" fontAlgn="base" hangingPunct="0">
              <a:spcBef>
                <a:spcPct val="0"/>
              </a:spcBef>
              <a:spcAft>
                <a:spcPct val="0"/>
              </a:spcAft>
              <a:defRPr sz="3400" b="1">
                <a:solidFill>
                  <a:schemeClr val="accent1"/>
                </a:solidFill>
                <a:latin typeface="Arial" charset="0"/>
                <a:ea typeface="ＭＳ Ｐゴシック" pitchFamily="1" charset="-128"/>
              </a:defRPr>
            </a:lvl3pPr>
            <a:lvl4pPr algn="l" rtl="0" eaLnBrk="0" fontAlgn="base" hangingPunct="0">
              <a:spcBef>
                <a:spcPct val="0"/>
              </a:spcBef>
              <a:spcAft>
                <a:spcPct val="0"/>
              </a:spcAft>
              <a:defRPr sz="3400" b="1">
                <a:solidFill>
                  <a:schemeClr val="accent1"/>
                </a:solidFill>
                <a:latin typeface="Arial" charset="0"/>
                <a:ea typeface="ＭＳ Ｐゴシック" pitchFamily="1" charset="-128"/>
              </a:defRPr>
            </a:lvl4pPr>
            <a:lvl5pPr algn="l" rtl="0" eaLnBrk="0" fontAlgn="base" hangingPunct="0">
              <a:spcBef>
                <a:spcPct val="0"/>
              </a:spcBef>
              <a:spcAft>
                <a:spcPct val="0"/>
              </a:spcAft>
              <a:defRPr sz="3400" b="1">
                <a:solidFill>
                  <a:schemeClr val="accent1"/>
                </a:solidFill>
                <a:latin typeface="Arial" charset="0"/>
                <a:ea typeface="ＭＳ Ｐゴシック" pitchFamily="1" charset="-128"/>
              </a:defRPr>
            </a:lvl5pPr>
            <a:lvl6pPr marL="457200" algn="l" rtl="0" fontAlgn="base">
              <a:spcBef>
                <a:spcPct val="0"/>
              </a:spcBef>
              <a:spcAft>
                <a:spcPct val="0"/>
              </a:spcAft>
              <a:defRPr sz="3400" b="1">
                <a:solidFill>
                  <a:schemeClr val="accent1"/>
                </a:solidFill>
                <a:latin typeface="Arial" charset="0"/>
                <a:ea typeface="ＭＳ Ｐゴシック" pitchFamily="1" charset="-128"/>
              </a:defRPr>
            </a:lvl6pPr>
            <a:lvl7pPr marL="914400" algn="l" rtl="0" fontAlgn="base">
              <a:spcBef>
                <a:spcPct val="0"/>
              </a:spcBef>
              <a:spcAft>
                <a:spcPct val="0"/>
              </a:spcAft>
              <a:defRPr sz="3400" b="1">
                <a:solidFill>
                  <a:schemeClr val="accent1"/>
                </a:solidFill>
                <a:latin typeface="Arial" charset="0"/>
                <a:ea typeface="ＭＳ Ｐゴシック" pitchFamily="1" charset="-128"/>
              </a:defRPr>
            </a:lvl7pPr>
            <a:lvl8pPr marL="1371600" algn="l" rtl="0" fontAlgn="base">
              <a:spcBef>
                <a:spcPct val="0"/>
              </a:spcBef>
              <a:spcAft>
                <a:spcPct val="0"/>
              </a:spcAft>
              <a:defRPr sz="3400" b="1">
                <a:solidFill>
                  <a:schemeClr val="accent1"/>
                </a:solidFill>
                <a:latin typeface="Arial" charset="0"/>
                <a:ea typeface="ＭＳ Ｐゴシック" pitchFamily="1" charset="-128"/>
              </a:defRPr>
            </a:lvl8pPr>
            <a:lvl9pPr marL="1828800" algn="l" rtl="0" fontAlgn="base">
              <a:spcBef>
                <a:spcPct val="0"/>
              </a:spcBef>
              <a:spcAft>
                <a:spcPct val="0"/>
              </a:spcAft>
              <a:defRPr sz="3400" b="1">
                <a:solidFill>
                  <a:schemeClr val="accent1"/>
                </a:solidFill>
                <a:latin typeface="Arial" charset="0"/>
                <a:ea typeface="ＭＳ Ｐゴシック" pitchFamily="1" charset="-128"/>
              </a:defRPr>
            </a:lvl9pPr>
          </a:lstStyle>
          <a:p>
            <a:r>
              <a:rPr lang="en-US" altLang="en-US" i="0" kern="0" dirty="0"/>
              <a:t>Right of Access Initiative in the</a:t>
            </a:r>
          </a:p>
        </p:txBody>
      </p:sp>
      <p:pic>
        <p:nvPicPr>
          <p:cNvPr id="8" name="Picture 2">
            <a:extLst>
              <a:ext uri="{FF2B5EF4-FFF2-40B4-BE49-F238E27FC236}">
                <a16:creationId xmlns:a16="http://schemas.microsoft.com/office/drawing/2014/main" id="{747CFDDC-10B8-1D41-871D-954DD33F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7" y="436753"/>
            <a:ext cx="1866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050C6-4EB7-EC4A-A628-8BC6F7C0C858}"/>
              </a:ext>
            </a:extLst>
          </p:cNvPr>
          <p:cNvSpPr>
            <a:spLocks noGrp="1"/>
          </p:cNvSpPr>
          <p:nvPr>
            <p:ph sz="half" idx="2"/>
          </p:nvPr>
        </p:nvSpPr>
        <p:spPr>
          <a:xfrm>
            <a:off x="444787" y="3148263"/>
            <a:ext cx="8254426" cy="2871536"/>
          </a:xfrm>
        </p:spPr>
        <p:txBody>
          <a:bodyPr vert="horz" wrap="square" lIns="91440" tIns="45720" rIns="91440" bIns="45720" numCol="1" anchor="t" anchorCtr="0" compatLnSpc="1">
            <a:prstTxWarp prst="textNoShape">
              <a:avLst/>
            </a:prstTxWarp>
            <a:normAutofit fontScale="92500"/>
          </a:bodyPr>
          <a:lstStyle/>
          <a:p>
            <a:pPr marL="57150" indent="0">
              <a:buNone/>
            </a:pPr>
            <a:r>
              <a:rPr lang="en-US" dirty="0">
                <a:solidFill>
                  <a:srgbClr val="000000"/>
                </a:solidFill>
                <a:latin typeface="Helvetica" pitchFamily="2" charset="0"/>
              </a:rPr>
              <a:t>“No one should have to wait over a year to get copies of their medical records.  HIPAA entitles patients to timely access to their records, and we will continue our stepped-up enforcement of the right of access until covered entities get the message.”</a:t>
            </a:r>
          </a:p>
          <a:p>
            <a:pPr marL="57150" indent="0">
              <a:buNone/>
            </a:pPr>
            <a:endParaRPr lang="en-US" dirty="0"/>
          </a:p>
          <a:p>
            <a:pPr marL="0" indent="0">
              <a:lnSpc>
                <a:spcPct val="90000"/>
              </a:lnSpc>
              <a:buNone/>
            </a:pPr>
            <a:r>
              <a:rPr lang="en-US" sz="2000" dirty="0"/>
              <a:t>Former OCR Director Roger Severino, 10.9.2020 HHS Press Release</a:t>
            </a:r>
          </a:p>
          <a:p>
            <a:pPr>
              <a:lnSpc>
                <a:spcPct val="90000"/>
              </a:lnSpc>
            </a:pPr>
            <a:endParaRPr lang="en-US" sz="2600" dirty="0"/>
          </a:p>
        </p:txBody>
      </p:sp>
      <p:sp>
        <p:nvSpPr>
          <p:cNvPr id="4" name="Date Placeholder 3">
            <a:extLst>
              <a:ext uri="{FF2B5EF4-FFF2-40B4-BE49-F238E27FC236}">
                <a16:creationId xmlns:a16="http://schemas.microsoft.com/office/drawing/2014/main" id="{1A6FEF48-2A89-A44D-A02C-25409B8AF9D5}"/>
              </a:ext>
            </a:extLst>
          </p:cNvPr>
          <p:cNvSpPr>
            <a:spLocks noGrp="1"/>
          </p:cNvSpPr>
          <p:nvPr>
            <p:ph type="dt" sz="half" idx="10"/>
          </p:nvPr>
        </p:nvSpPr>
        <p:spPr>
          <a:xfrm>
            <a:off x="7315200" y="152400"/>
            <a:ext cx="16002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        April 9, 2021</a:t>
            </a:r>
            <a:endParaRPr lang="en-US" i="1" dirty="0"/>
          </a:p>
        </p:txBody>
      </p:sp>
      <p:sp>
        <p:nvSpPr>
          <p:cNvPr id="13" name="Footer Placeholder 5">
            <a:extLst>
              <a:ext uri="{FF2B5EF4-FFF2-40B4-BE49-F238E27FC236}">
                <a16:creationId xmlns:a16="http://schemas.microsoft.com/office/drawing/2014/main" id="{55114464-E72F-44FC-91AD-79CA53AB914A}"/>
              </a:ext>
            </a:extLst>
          </p:cNvPr>
          <p:cNvSpPr>
            <a:spLocks noGrp="1"/>
          </p:cNvSpPr>
          <p:nvPr>
            <p:ph type="ftr" sz="quarter" idx="11"/>
          </p:nvPr>
        </p:nvSpPr>
        <p:spPr>
          <a:xfrm>
            <a:off x="228600" y="152400"/>
            <a:ext cx="4953000" cy="304800"/>
          </a:xfrm>
        </p:spPr>
        <p:txBody>
          <a:bodyPr/>
          <a:lstStyle/>
          <a:p>
            <a:r>
              <a:rPr lang="en-US" altLang="en-US" dirty="0"/>
              <a:t>OCR Enforcement Activity on HIPAA Right of Access</a:t>
            </a:r>
            <a:endParaRPr lang="en-US" altLang="en-US" sz="1400" dirty="0"/>
          </a:p>
        </p:txBody>
      </p:sp>
      <p:pic>
        <p:nvPicPr>
          <p:cNvPr id="5" name="Picture 4" descr="A dog lying on a white surface next to a clock&#10;&#10;Description automatically generated with low confidence">
            <a:extLst>
              <a:ext uri="{FF2B5EF4-FFF2-40B4-BE49-F238E27FC236}">
                <a16:creationId xmlns:a16="http://schemas.microsoft.com/office/drawing/2014/main" id="{AFDF5CFA-F7B4-5A42-B0D8-AD646E8A6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533400"/>
            <a:ext cx="3920820" cy="2614863"/>
          </a:xfrm>
          <a:prstGeom prst="rect">
            <a:avLst/>
          </a:prstGeom>
        </p:spPr>
      </p:pic>
    </p:spTree>
    <p:extLst>
      <p:ext uri="{BB962C8B-B14F-4D97-AF65-F5344CB8AC3E}">
        <p14:creationId xmlns:p14="http://schemas.microsoft.com/office/powerpoint/2010/main" val="1224169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lock, watch, time&#10;&#10;Description automatically generated">
            <a:extLst>
              <a:ext uri="{FF2B5EF4-FFF2-40B4-BE49-F238E27FC236}">
                <a16:creationId xmlns:a16="http://schemas.microsoft.com/office/drawing/2014/main" id="{DCC75C33-F3CB-174A-907E-8D7872056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438400"/>
            <a:ext cx="3478212" cy="1747801"/>
          </a:xfrm>
          <a:prstGeom prst="rect">
            <a:avLst/>
          </a:prstGeom>
          <a:noFill/>
        </p:spPr>
      </p:pic>
      <p:sp>
        <p:nvSpPr>
          <p:cNvPr id="3" name="Content Placeholder 2">
            <a:extLst>
              <a:ext uri="{FF2B5EF4-FFF2-40B4-BE49-F238E27FC236}">
                <a16:creationId xmlns:a16="http://schemas.microsoft.com/office/drawing/2014/main" id="{B51050C6-4EB7-EC4A-A628-8BC6F7C0C858}"/>
              </a:ext>
            </a:extLst>
          </p:cNvPr>
          <p:cNvSpPr>
            <a:spLocks noGrp="1"/>
          </p:cNvSpPr>
          <p:nvPr>
            <p:ph sz="half" idx="2"/>
          </p:nvPr>
        </p:nvSpPr>
        <p:spPr>
          <a:xfrm>
            <a:off x="5056190" y="1066800"/>
            <a:ext cx="3706810" cy="4824413"/>
          </a:xfrm>
        </p:spPr>
        <p:txBody>
          <a:bodyPr vert="horz" wrap="square" lIns="91440" tIns="45720" rIns="91440" bIns="45720" numCol="1" anchor="t" anchorCtr="0" compatLnSpc="1">
            <a:prstTxWarp prst="textNoShape">
              <a:avLst/>
            </a:prstTxWarp>
            <a:normAutofit/>
          </a:bodyPr>
          <a:lstStyle/>
          <a:p>
            <a:pPr marL="0" indent="0">
              <a:lnSpc>
                <a:spcPct val="90000"/>
              </a:lnSpc>
              <a:buNone/>
            </a:pPr>
            <a:r>
              <a:rPr lang="en-US" sz="2600" dirty="0"/>
              <a:t>“When patients request copies of their health records, they must be given a timely response, not a run-around”  </a:t>
            </a:r>
          </a:p>
          <a:p>
            <a:pPr marL="0" indent="0">
              <a:lnSpc>
                <a:spcPct val="90000"/>
              </a:lnSpc>
              <a:buNone/>
            </a:pPr>
            <a:endParaRPr lang="en-US" sz="2600" dirty="0"/>
          </a:p>
          <a:p>
            <a:pPr marL="0" indent="0">
              <a:lnSpc>
                <a:spcPct val="90000"/>
              </a:lnSpc>
              <a:buNone/>
            </a:pPr>
            <a:r>
              <a:rPr lang="en-US" sz="2000" dirty="0"/>
              <a:t>Former OCR Director Roger Severino, Nov 6, 2020 HHS Press Release</a:t>
            </a:r>
          </a:p>
          <a:p>
            <a:pPr>
              <a:lnSpc>
                <a:spcPct val="90000"/>
              </a:lnSpc>
            </a:pPr>
            <a:endParaRPr lang="en-US" sz="2600" dirty="0"/>
          </a:p>
        </p:txBody>
      </p:sp>
      <p:sp>
        <p:nvSpPr>
          <p:cNvPr id="4" name="Date Placeholder 3">
            <a:extLst>
              <a:ext uri="{FF2B5EF4-FFF2-40B4-BE49-F238E27FC236}">
                <a16:creationId xmlns:a16="http://schemas.microsoft.com/office/drawing/2014/main" id="{1A6FEF48-2A89-A44D-A02C-25409B8AF9D5}"/>
              </a:ext>
            </a:extLst>
          </p:cNvPr>
          <p:cNvSpPr>
            <a:spLocks noGrp="1"/>
          </p:cNvSpPr>
          <p:nvPr>
            <p:ph type="dt" sz="half" idx="10"/>
          </p:nvPr>
        </p:nvSpPr>
        <p:spPr>
          <a:xfrm>
            <a:off x="7315200" y="152400"/>
            <a:ext cx="16002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        April 9, 2021</a:t>
            </a:r>
            <a:endParaRPr lang="en-US" i="1" dirty="0"/>
          </a:p>
        </p:txBody>
      </p:sp>
      <p:sp>
        <p:nvSpPr>
          <p:cNvPr id="13" name="Footer Placeholder 5">
            <a:extLst>
              <a:ext uri="{FF2B5EF4-FFF2-40B4-BE49-F238E27FC236}">
                <a16:creationId xmlns:a16="http://schemas.microsoft.com/office/drawing/2014/main" id="{55114464-E72F-44FC-91AD-79CA53AB914A}"/>
              </a:ext>
            </a:extLst>
          </p:cNvPr>
          <p:cNvSpPr>
            <a:spLocks noGrp="1"/>
          </p:cNvSpPr>
          <p:nvPr>
            <p:ph type="ftr" sz="quarter" idx="11"/>
          </p:nvPr>
        </p:nvSpPr>
        <p:spPr>
          <a:xfrm>
            <a:off x="228600" y="152400"/>
            <a:ext cx="4953000" cy="304800"/>
          </a:xfrm>
        </p:spPr>
        <p:txBody>
          <a:bodyPr/>
          <a:lstStyle/>
          <a:p>
            <a:r>
              <a:rPr lang="en-US" altLang="en-US" dirty="0"/>
              <a:t>OCR Enforcement Activity on HIPAA Right of Access</a:t>
            </a:r>
            <a:endParaRPr lang="en-US" altLang="en-US" sz="1400" dirty="0"/>
          </a:p>
        </p:txBody>
      </p:sp>
    </p:spTree>
    <p:extLst>
      <p:ext uri="{BB962C8B-B14F-4D97-AF65-F5344CB8AC3E}">
        <p14:creationId xmlns:p14="http://schemas.microsoft.com/office/powerpoint/2010/main" val="3402619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a:extLst>
              <a:ext uri="{FF2B5EF4-FFF2-40B4-BE49-F238E27FC236}">
                <a16:creationId xmlns:a16="http://schemas.microsoft.com/office/drawing/2014/main" id="{CC96E12F-5AD7-CD4F-8BB5-0D42F81DBF48}"/>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buNone/>
            </a:pPr>
            <a:r>
              <a:rPr lang="en-US" altLang="en-US" sz="1200" i="0" dirty="0"/>
              <a:t>          April 9, 2021</a:t>
            </a:r>
            <a:endParaRPr lang="en-US" altLang="en-US" sz="1400" i="0" dirty="0"/>
          </a:p>
        </p:txBody>
      </p:sp>
      <p:sp>
        <p:nvSpPr>
          <p:cNvPr id="61443" name="Footer Placeholder 4">
            <a:extLst>
              <a:ext uri="{FF2B5EF4-FFF2-40B4-BE49-F238E27FC236}">
                <a16:creationId xmlns:a16="http://schemas.microsoft.com/office/drawing/2014/main" id="{59AB07B4-70C1-474F-8CA5-E40D08DB0D9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1200" i="0" dirty="0"/>
              <a:t>OCR Enforcement Activity on HIPAA Right of Access</a:t>
            </a:r>
            <a:endParaRPr lang="en-US" altLang="en-US" sz="1400" i="0" dirty="0"/>
          </a:p>
        </p:txBody>
      </p:sp>
      <p:sp>
        <p:nvSpPr>
          <p:cNvPr id="61444" name="Content Placeholder 5">
            <a:extLst>
              <a:ext uri="{FF2B5EF4-FFF2-40B4-BE49-F238E27FC236}">
                <a16:creationId xmlns:a16="http://schemas.microsoft.com/office/drawing/2014/main" id="{4C49E702-7298-DD42-87C5-C1D2B07D7EDB}"/>
              </a:ext>
            </a:extLst>
          </p:cNvPr>
          <p:cNvSpPr>
            <a:spLocks noGrp="1" noChangeArrowheads="1"/>
          </p:cNvSpPr>
          <p:nvPr>
            <p:ph idx="1"/>
          </p:nvPr>
        </p:nvSpPr>
        <p:spPr>
          <a:xfrm>
            <a:off x="228600" y="1447800"/>
            <a:ext cx="8686800" cy="4343400"/>
          </a:xfrm>
        </p:spPr>
        <p:txBody>
          <a:bodyPr/>
          <a:lstStyle/>
          <a:p>
            <a:pPr>
              <a:lnSpc>
                <a:spcPct val="150000"/>
              </a:lnSpc>
              <a:buFont typeface="Wingdings" pitchFamily="2" charset="2"/>
              <a:buChar char="Ø"/>
            </a:pPr>
            <a:r>
              <a:rPr lang="en-US" altLang="en-US" dirty="0"/>
              <a:t>Nov ’20 – Dr. Bhayani, ENT		       $15,000</a:t>
            </a:r>
          </a:p>
          <a:p>
            <a:pPr>
              <a:lnSpc>
                <a:spcPct val="150000"/>
              </a:lnSpc>
              <a:buFont typeface="Wingdings" pitchFamily="2" charset="2"/>
              <a:buChar char="Ø"/>
            </a:pPr>
            <a:r>
              <a:rPr lang="en-US" altLang="en-US" dirty="0"/>
              <a:t>Nov ‘20 – Univ. of Cincinnati Med Ctr         $65,000</a:t>
            </a:r>
          </a:p>
          <a:p>
            <a:pPr>
              <a:lnSpc>
                <a:spcPct val="150000"/>
              </a:lnSpc>
              <a:buFont typeface="Wingdings" pitchFamily="2" charset="2"/>
              <a:buChar char="Ø"/>
            </a:pPr>
            <a:r>
              <a:rPr lang="en-US" altLang="en-US" dirty="0"/>
              <a:t>Dec ‘20 – Elite Primary Care		       $36,000</a:t>
            </a:r>
          </a:p>
          <a:p>
            <a:pPr marL="0" indent="0">
              <a:buNone/>
            </a:pPr>
            <a:endParaRPr lang="en-US" altLang="en-US" dirty="0"/>
          </a:p>
        </p:txBody>
      </p:sp>
      <p:sp>
        <p:nvSpPr>
          <p:cNvPr id="7" name="Title 1">
            <a:extLst>
              <a:ext uri="{FF2B5EF4-FFF2-40B4-BE49-F238E27FC236}">
                <a16:creationId xmlns:a16="http://schemas.microsoft.com/office/drawing/2014/main" id="{AC7DC0DB-432A-084E-9CAC-73F39DCA23D5}"/>
              </a:ext>
            </a:extLst>
          </p:cNvPr>
          <p:cNvSpPr txBox="1">
            <a:spLocks noChangeArrowheads="1"/>
          </p:cNvSpPr>
          <p:nvPr/>
        </p:nvSpPr>
        <p:spPr bwMode="auto">
          <a:xfrm>
            <a:off x="306387" y="476250"/>
            <a:ext cx="86090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chemeClr val="accent1"/>
                </a:solidFill>
                <a:latin typeface="+mj-lt"/>
                <a:ea typeface="+mj-ea"/>
                <a:cs typeface="+mj-cs"/>
              </a:defRPr>
            </a:lvl1pPr>
            <a:lvl2pPr algn="l" rtl="0" eaLnBrk="0" fontAlgn="base" hangingPunct="0">
              <a:spcBef>
                <a:spcPct val="0"/>
              </a:spcBef>
              <a:spcAft>
                <a:spcPct val="0"/>
              </a:spcAft>
              <a:defRPr sz="3400" b="1">
                <a:solidFill>
                  <a:schemeClr val="accent1"/>
                </a:solidFill>
                <a:latin typeface="Arial" charset="0"/>
                <a:ea typeface="ＭＳ Ｐゴシック" pitchFamily="1" charset="-128"/>
              </a:defRPr>
            </a:lvl2pPr>
            <a:lvl3pPr algn="l" rtl="0" eaLnBrk="0" fontAlgn="base" hangingPunct="0">
              <a:spcBef>
                <a:spcPct val="0"/>
              </a:spcBef>
              <a:spcAft>
                <a:spcPct val="0"/>
              </a:spcAft>
              <a:defRPr sz="3400" b="1">
                <a:solidFill>
                  <a:schemeClr val="accent1"/>
                </a:solidFill>
                <a:latin typeface="Arial" charset="0"/>
                <a:ea typeface="ＭＳ Ｐゴシック" pitchFamily="1" charset="-128"/>
              </a:defRPr>
            </a:lvl3pPr>
            <a:lvl4pPr algn="l" rtl="0" eaLnBrk="0" fontAlgn="base" hangingPunct="0">
              <a:spcBef>
                <a:spcPct val="0"/>
              </a:spcBef>
              <a:spcAft>
                <a:spcPct val="0"/>
              </a:spcAft>
              <a:defRPr sz="3400" b="1">
                <a:solidFill>
                  <a:schemeClr val="accent1"/>
                </a:solidFill>
                <a:latin typeface="Arial" charset="0"/>
                <a:ea typeface="ＭＳ Ｐゴシック" pitchFamily="1" charset="-128"/>
              </a:defRPr>
            </a:lvl4pPr>
            <a:lvl5pPr algn="l" rtl="0" eaLnBrk="0" fontAlgn="base" hangingPunct="0">
              <a:spcBef>
                <a:spcPct val="0"/>
              </a:spcBef>
              <a:spcAft>
                <a:spcPct val="0"/>
              </a:spcAft>
              <a:defRPr sz="3400" b="1">
                <a:solidFill>
                  <a:schemeClr val="accent1"/>
                </a:solidFill>
                <a:latin typeface="Arial" charset="0"/>
                <a:ea typeface="ＭＳ Ｐゴシック" pitchFamily="1" charset="-128"/>
              </a:defRPr>
            </a:lvl5pPr>
            <a:lvl6pPr marL="457200" algn="l" rtl="0" fontAlgn="base">
              <a:spcBef>
                <a:spcPct val="0"/>
              </a:spcBef>
              <a:spcAft>
                <a:spcPct val="0"/>
              </a:spcAft>
              <a:defRPr sz="3400" b="1">
                <a:solidFill>
                  <a:schemeClr val="accent1"/>
                </a:solidFill>
                <a:latin typeface="Arial" charset="0"/>
                <a:ea typeface="ＭＳ Ｐゴシック" pitchFamily="1" charset="-128"/>
              </a:defRPr>
            </a:lvl6pPr>
            <a:lvl7pPr marL="914400" algn="l" rtl="0" fontAlgn="base">
              <a:spcBef>
                <a:spcPct val="0"/>
              </a:spcBef>
              <a:spcAft>
                <a:spcPct val="0"/>
              </a:spcAft>
              <a:defRPr sz="3400" b="1">
                <a:solidFill>
                  <a:schemeClr val="accent1"/>
                </a:solidFill>
                <a:latin typeface="Arial" charset="0"/>
                <a:ea typeface="ＭＳ Ｐゴシック" pitchFamily="1" charset="-128"/>
              </a:defRPr>
            </a:lvl7pPr>
            <a:lvl8pPr marL="1371600" algn="l" rtl="0" fontAlgn="base">
              <a:spcBef>
                <a:spcPct val="0"/>
              </a:spcBef>
              <a:spcAft>
                <a:spcPct val="0"/>
              </a:spcAft>
              <a:defRPr sz="3400" b="1">
                <a:solidFill>
                  <a:schemeClr val="accent1"/>
                </a:solidFill>
                <a:latin typeface="Arial" charset="0"/>
                <a:ea typeface="ＭＳ Ｐゴシック" pitchFamily="1" charset="-128"/>
              </a:defRPr>
            </a:lvl8pPr>
            <a:lvl9pPr marL="1828800" algn="l" rtl="0" fontAlgn="base">
              <a:spcBef>
                <a:spcPct val="0"/>
              </a:spcBef>
              <a:spcAft>
                <a:spcPct val="0"/>
              </a:spcAft>
              <a:defRPr sz="3400" b="1">
                <a:solidFill>
                  <a:schemeClr val="accent1"/>
                </a:solidFill>
                <a:latin typeface="Arial" charset="0"/>
                <a:ea typeface="ＭＳ Ｐゴシック" pitchFamily="1" charset="-128"/>
              </a:defRPr>
            </a:lvl9pPr>
          </a:lstStyle>
          <a:p>
            <a:r>
              <a:rPr lang="en-US" altLang="en-US" i="0" kern="0" dirty="0"/>
              <a:t>Right of Access Initiative in the</a:t>
            </a:r>
          </a:p>
        </p:txBody>
      </p:sp>
      <p:pic>
        <p:nvPicPr>
          <p:cNvPr id="8" name="Picture 2">
            <a:extLst>
              <a:ext uri="{FF2B5EF4-FFF2-40B4-BE49-F238E27FC236}">
                <a16:creationId xmlns:a16="http://schemas.microsoft.com/office/drawing/2014/main" id="{747CFDDC-10B8-1D41-871D-954DD33F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7" y="436753"/>
            <a:ext cx="1866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096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050C6-4EB7-EC4A-A628-8BC6F7C0C858}"/>
              </a:ext>
            </a:extLst>
          </p:cNvPr>
          <p:cNvSpPr>
            <a:spLocks noGrp="1"/>
          </p:cNvSpPr>
          <p:nvPr>
            <p:ph sz="half" idx="1"/>
          </p:nvPr>
        </p:nvSpPr>
        <p:spPr>
          <a:xfrm>
            <a:off x="380999" y="838200"/>
            <a:ext cx="3886201" cy="4876800"/>
          </a:xfrm>
        </p:spPr>
        <p:txBody>
          <a:bodyPr vert="horz" wrap="square" lIns="91440" tIns="45720" rIns="91440" bIns="45720" numCol="1" anchor="t" anchorCtr="0" compatLnSpc="1">
            <a:prstTxWarp prst="textNoShape">
              <a:avLst/>
            </a:prstTxWarp>
            <a:normAutofit/>
          </a:bodyPr>
          <a:lstStyle/>
          <a:p>
            <a:pPr marL="57150" indent="0">
              <a:lnSpc>
                <a:spcPct val="90000"/>
              </a:lnSpc>
              <a:buNone/>
            </a:pPr>
            <a:r>
              <a:rPr lang="en-US" dirty="0"/>
              <a:t>“OCR is committed to enforcing patients’ right to access their medical records, including the right to direct electronic copies to a third party of their choice.</a:t>
            </a:r>
          </a:p>
          <a:p>
            <a:pPr marL="57150" indent="0">
              <a:lnSpc>
                <a:spcPct val="90000"/>
              </a:lnSpc>
              <a:buNone/>
            </a:pPr>
            <a:endParaRPr lang="en-US" sz="2400" dirty="0"/>
          </a:p>
          <a:p>
            <a:pPr marL="57150" indent="0">
              <a:lnSpc>
                <a:spcPct val="90000"/>
              </a:lnSpc>
              <a:buNone/>
            </a:pPr>
            <a:endParaRPr lang="en-US" sz="2400" dirty="0"/>
          </a:p>
          <a:p>
            <a:pPr marL="0" indent="0">
              <a:lnSpc>
                <a:spcPct val="90000"/>
              </a:lnSpc>
              <a:buNone/>
            </a:pPr>
            <a:r>
              <a:rPr lang="en-US" sz="1400" dirty="0"/>
              <a:t>Former OCR Director Roger Severino, 11.19.2020 HHS Press Release</a:t>
            </a:r>
          </a:p>
          <a:p>
            <a:pPr marL="0" indent="0">
              <a:lnSpc>
                <a:spcPct val="90000"/>
              </a:lnSpc>
              <a:buNone/>
            </a:pPr>
            <a:endParaRPr lang="en-US" sz="2400" dirty="0"/>
          </a:p>
        </p:txBody>
      </p:sp>
      <p:pic>
        <p:nvPicPr>
          <p:cNvPr id="6" name="Picture 5" descr="A hand holding a calculator&#10;&#10;Description automatically generated with low confidence">
            <a:extLst>
              <a:ext uri="{FF2B5EF4-FFF2-40B4-BE49-F238E27FC236}">
                <a16:creationId xmlns:a16="http://schemas.microsoft.com/office/drawing/2014/main" id="{F8E79552-7EF4-8C44-B35A-5F6277E14DE0}"/>
              </a:ext>
            </a:extLst>
          </p:cNvPr>
          <p:cNvPicPr>
            <a:picLocks noChangeAspect="1"/>
          </p:cNvPicPr>
          <p:nvPr/>
        </p:nvPicPr>
        <p:blipFill rotWithShape="1">
          <a:blip r:embed="rId3">
            <a:extLst>
              <a:ext uri="{28A0092B-C50C-407E-A947-70E740481C1C}">
                <a14:useLocalDpi xmlns:a14="http://schemas.microsoft.com/office/drawing/2010/main" val="0"/>
              </a:ext>
            </a:extLst>
          </a:blip>
          <a:srcRect l="7763" r="30630"/>
          <a:stretch/>
        </p:blipFill>
        <p:spPr>
          <a:xfrm>
            <a:off x="4944758" y="838200"/>
            <a:ext cx="3808083" cy="4419600"/>
          </a:xfrm>
          <a:prstGeom prst="rect">
            <a:avLst/>
          </a:prstGeom>
          <a:noFill/>
        </p:spPr>
      </p:pic>
      <p:sp>
        <p:nvSpPr>
          <p:cNvPr id="4" name="Date Placeholder 3">
            <a:extLst>
              <a:ext uri="{FF2B5EF4-FFF2-40B4-BE49-F238E27FC236}">
                <a16:creationId xmlns:a16="http://schemas.microsoft.com/office/drawing/2014/main" id="{1A6FEF48-2A89-A44D-A02C-25409B8AF9D5}"/>
              </a:ext>
            </a:extLst>
          </p:cNvPr>
          <p:cNvSpPr>
            <a:spLocks noGrp="1"/>
          </p:cNvSpPr>
          <p:nvPr>
            <p:ph type="dt" sz="half" idx="10"/>
          </p:nvPr>
        </p:nvSpPr>
        <p:spPr>
          <a:xfrm>
            <a:off x="7315200" y="152400"/>
            <a:ext cx="16002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        April 9, 2021</a:t>
            </a:r>
            <a:endParaRPr lang="en-US" i="1" dirty="0"/>
          </a:p>
        </p:txBody>
      </p:sp>
      <p:sp>
        <p:nvSpPr>
          <p:cNvPr id="13" name="Footer Placeholder 5">
            <a:extLst>
              <a:ext uri="{FF2B5EF4-FFF2-40B4-BE49-F238E27FC236}">
                <a16:creationId xmlns:a16="http://schemas.microsoft.com/office/drawing/2014/main" id="{55114464-E72F-44FC-91AD-79CA53AB914A}"/>
              </a:ext>
            </a:extLst>
          </p:cNvPr>
          <p:cNvSpPr>
            <a:spLocks noGrp="1"/>
          </p:cNvSpPr>
          <p:nvPr>
            <p:ph type="ftr" sz="quarter" idx="11"/>
          </p:nvPr>
        </p:nvSpPr>
        <p:spPr>
          <a:xfrm>
            <a:off x="228600" y="152400"/>
            <a:ext cx="4953000" cy="304800"/>
          </a:xfrm>
        </p:spPr>
        <p:txBody>
          <a:bodyPr wrap="square" anchor="t">
            <a:normAutofit/>
          </a:bodyPr>
          <a:lstStyle/>
          <a:p>
            <a:pPr>
              <a:spcAft>
                <a:spcPts val="600"/>
              </a:spcAft>
            </a:pPr>
            <a:r>
              <a:rPr lang="en-US" altLang="en-US" dirty="0"/>
              <a:t>OCR Enforcement Activity on HIPAA Right of Access</a:t>
            </a:r>
          </a:p>
        </p:txBody>
      </p:sp>
    </p:spTree>
    <p:extLst>
      <p:ext uri="{BB962C8B-B14F-4D97-AF65-F5344CB8AC3E}">
        <p14:creationId xmlns:p14="http://schemas.microsoft.com/office/powerpoint/2010/main" val="1095361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7247-A6FF-184C-ABC9-DFC891EEA982}"/>
              </a:ext>
            </a:extLst>
          </p:cNvPr>
          <p:cNvSpPr>
            <a:spLocks noGrp="1"/>
          </p:cNvSpPr>
          <p:nvPr>
            <p:ph type="title"/>
          </p:nvPr>
        </p:nvSpPr>
        <p:spPr>
          <a:xfrm>
            <a:off x="249936" y="730949"/>
            <a:ext cx="8386064" cy="1143000"/>
          </a:xfrm>
        </p:spPr>
        <p:txBody>
          <a:bodyPr/>
          <a:lstStyle/>
          <a:p>
            <a:r>
              <a:rPr lang="en-US" dirty="0"/>
              <a:t>Beyond privacy and security!  </a:t>
            </a:r>
            <a:br>
              <a:rPr lang="en-US" dirty="0"/>
            </a:br>
            <a:r>
              <a:rPr lang="en-US" dirty="0"/>
              <a:t>Right of Access Standards</a:t>
            </a:r>
          </a:p>
        </p:txBody>
      </p:sp>
      <p:sp>
        <p:nvSpPr>
          <p:cNvPr id="3" name="Content Placeholder 2">
            <a:extLst>
              <a:ext uri="{FF2B5EF4-FFF2-40B4-BE49-F238E27FC236}">
                <a16:creationId xmlns:a16="http://schemas.microsoft.com/office/drawing/2014/main" id="{46B6BB6F-CDBD-5945-B271-BA9698FC8D62}"/>
              </a:ext>
            </a:extLst>
          </p:cNvPr>
          <p:cNvSpPr>
            <a:spLocks noGrp="1"/>
          </p:cNvSpPr>
          <p:nvPr>
            <p:ph idx="1"/>
          </p:nvPr>
        </p:nvSpPr>
        <p:spPr>
          <a:xfrm>
            <a:off x="249936" y="2071498"/>
            <a:ext cx="8665464" cy="4055553"/>
          </a:xfrm>
        </p:spPr>
        <p:txBody>
          <a:bodyPr/>
          <a:lstStyle/>
          <a:p>
            <a:r>
              <a:rPr lang="en-US" dirty="0"/>
              <a:t>45 CFR 164.524 Access of individuals to protected health information</a:t>
            </a:r>
          </a:p>
          <a:p>
            <a:pPr marL="914400" lvl="1" indent="-457200">
              <a:buFont typeface="Arial" panose="020B0604020202020204" pitchFamily="34" charset="0"/>
              <a:buChar char="•"/>
            </a:pPr>
            <a:r>
              <a:rPr lang="en-US" sz="2000" dirty="0"/>
              <a:t>Generally, requires CE to provide information requested from a DRS by an individual within 30 days of the request.  Extends to authorized parties on behalf of the individual.</a:t>
            </a:r>
          </a:p>
          <a:p>
            <a:pPr marL="914400" lvl="1" indent="-457200">
              <a:buFont typeface="Arial" panose="020B0604020202020204" pitchFamily="34" charset="0"/>
              <a:buChar char="•"/>
            </a:pPr>
            <a:r>
              <a:rPr lang="en-US" sz="2000" dirty="0"/>
              <a:t>Provides for inspection or copies</a:t>
            </a:r>
          </a:p>
          <a:p>
            <a:pPr marL="914400" lvl="1" indent="-457200">
              <a:buFont typeface="Arial" panose="020B0604020202020204" pitchFamily="34" charset="0"/>
              <a:buChar char="•"/>
            </a:pPr>
            <a:r>
              <a:rPr lang="en-US" sz="2000" dirty="0"/>
              <a:t>Can deny, but must be submitted timely in writing, and individual can request review</a:t>
            </a:r>
          </a:p>
          <a:p>
            <a:pPr marL="914400" lvl="1" indent="-457200">
              <a:buFont typeface="Arial" panose="020B0604020202020204" pitchFamily="34" charset="0"/>
              <a:buChar char="•"/>
            </a:pPr>
            <a:r>
              <a:rPr lang="en-US" sz="2000" dirty="0"/>
              <a:t>If granted, must provide in the form or format requested.</a:t>
            </a:r>
          </a:p>
          <a:p>
            <a:pPr marL="914400" lvl="1" indent="-457200">
              <a:buFont typeface="Arial" panose="020B0604020202020204" pitchFamily="34" charset="0"/>
              <a:buChar char="•"/>
            </a:pPr>
            <a:r>
              <a:rPr lang="en-US" sz="2000" dirty="0"/>
              <a:t>If maintained in electronic format and is readily producible, must provide in electronic format if individual requests</a:t>
            </a:r>
          </a:p>
          <a:p>
            <a:pPr marL="914400" lvl="1" indent="-457200">
              <a:buFont typeface="Arial" panose="020B0604020202020204" pitchFamily="34" charset="0"/>
              <a:buChar char="•"/>
            </a:pPr>
            <a:endParaRPr lang="en-US" sz="2000" dirty="0"/>
          </a:p>
        </p:txBody>
      </p:sp>
      <p:sp>
        <p:nvSpPr>
          <p:cNvPr id="4" name="Date Placeholder 3">
            <a:extLst>
              <a:ext uri="{FF2B5EF4-FFF2-40B4-BE49-F238E27FC236}">
                <a16:creationId xmlns:a16="http://schemas.microsoft.com/office/drawing/2014/main" id="{6B092E48-08DD-1F4F-A2EC-0E3E7D88FCA4}"/>
              </a:ext>
            </a:extLst>
          </p:cNvPr>
          <p:cNvSpPr>
            <a:spLocks noGrp="1"/>
          </p:cNvSpPr>
          <p:nvPr>
            <p:ph type="dt" sz="half" idx="10"/>
          </p:nvPr>
        </p:nvSpPr>
        <p:spPr/>
        <p:txBody>
          <a:bodyPr/>
          <a:lstStyle/>
          <a:p>
            <a:pPr>
              <a:defRPr/>
            </a:pPr>
            <a:r>
              <a:rPr lang="en-US" dirty="0"/>
              <a:t>        April 9, 2021</a:t>
            </a:r>
            <a:endParaRPr lang="en-US" sz="1400" i="1" dirty="0"/>
          </a:p>
        </p:txBody>
      </p:sp>
      <p:sp>
        <p:nvSpPr>
          <p:cNvPr id="6" name="Footer Placeholder 4">
            <a:extLst>
              <a:ext uri="{FF2B5EF4-FFF2-40B4-BE49-F238E27FC236}">
                <a16:creationId xmlns:a16="http://schemas.microsoft.com/office/drawing/2014/main" id="{11A80A92-CDA6-C44D-8484-7D3882052A5E}"/>
              </a:ext>
            </a:extLst>
          </p:cNvPr>
          <p:cNvSpPr>
            <a:spLocks noGrp="1"/>
          </p:cNvSpPr>
          <p:nvPr>
            <p:ph type="ftr" sz="quarter" idx="11"/>
          </p:nvPr>
        </p:nvSpPr>
        <p:spPr>
          <a:xfrm>
            <a:off x="228600" y="152400"/>
            <a:ext cx="4953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OCR Enforcement Activity on HIPAA Right of Access</a:t>
            </a:r>
            <a:endParaRPr lang="en-US" altLang="en-US" sz="1400" dirty="0"/>
          </a:p>
        </p:txBody>
      </p:sp>
      <p:pic>
        <p:nvPicPr>
          <p:cNvPr id="7" name="Picture 6" descr="A picture containing blur&#10;&#10;Description automatically generated">
            <a:extLst>
              <a:ext uri="{FF2B5EF4-FFF2-40B4-BE49-F238E27FC236}">
                <a16:creationId xmlns:a16="http://schemas.microsoft.com/office/drawing/2014/main" id="{098B2D1C-A25F-D74F-B06C-72092FB0E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33400"/>
            <a:ext cx="2286000" cy="1524000"/>
          </a:xfrm>
          <a:prstGeom prst="rect">
            <a:avLst/>
          </a:prstGeom>
        </p:spPr>
      </p:pic>
    </p:spTree>
    <p:extLst>
      <p:ext uri="{BB962C8B-B14F-4D97-AF65-F5344CB8AC3E}">
        <p14:creationId xmlns:p14="http://schemas.microsoft.com/office/powerpoint/2010/main" val="3261507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a:extLst>
              <a:ext uri="{FF2B5EF4-FFF2-40B4-BE49-F238E27FC236}">
                <a16:creationId xmlns:a16="http://schemas.microsoft.com/office/drawing/2014/main" id="{CC96E12F-5AD7-CD4F-8BB5-0D42F81DBF48}"/>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buNone/>
            </a:pPr>
            <a:r>
              <a:rPr lang="en-US" altLang="en-US" sz="1200" i="0" dirty="0"/>
              <a:t>       April 9, 2021</a:t>
            </a:r>
            <a:endParaRPr lang="en-US" altLang="en-US" sz="1400" i="0" dirty="0"/>
          </a:p>
        </p:txBody>
      </p:sp>
      <p:sp>
        <p:nvSpPr>
          <p:cNvPr id="61443" name="Footer Placeholder 4">
            <a:extLst>
              <a:ext uri="{FF2B5EF4-FFF2-40B4-BE49-F238E27FC236}">
                <a16:creationId xmlns:a16="http://schemas.microsoft.com/office/drawing/2014/main" id="{59AB07B4-70C1-474F-8CA5-E40D08DB0D9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lvl="0"/>
            <a:r>
              <a:rPr lang="en-US" altLang="en-US" sz="1200" i="0" dirty="0">
                <a:solidFill>
                  <a:srgbClr val="000000"/>
                </a:solidFill>
                <a:latin typeface="Arial" charset="0"/>
                <a:ea typeface="ＭＳ Ｐゴシック" pitchFamily="1" charset="-128"/>
              </a:rPr>
              <a:t>OCR Enforcement Activity on HIPAA Right of Access</a:t>
            </a:r>
            <a:endParaRPr lang="en-US" altLang="en-US" sz="1400" i="0" dirty="0">
              <a:solidFill>
                <a:srgbClr val="000000"/>
              </a:solidFill>
              <a:latin typeface="Arial" charset="0"/>
              <a:ea typeface="ＭＳ Ｐゴシック" pitchFamily="1" charset="-128"/>
            </a:endParaRPr>
          </a:p>
        </p:txBody>
      </p:sp>
      <p:sp>
        <p:nvSpPr>
          <p:cNvPr id="61444" name="Content Placeholder 5">
            <a:extLst>
              <a:ext uri="{FF2B5EF4-FFF2-40B4-BE49-F238E27FC236}">
                <a16:creationId xmlns:a16="http://schemas.microsoft.com/office/drawing/2014/main" id="{4C49E702-7298-DD42-87C5-C1D2B07D7EDB}"/>
              </a:ext>
            </a:extLst>
          </p:cNvPr>
          <p:cNvSpPr>
            <a:spLocks noGrp="1" noChangeArrowheads="1"/>
          </p:cNvSpPr>
          <p:nvPr>
            <p:ph idx="1"/>
          </p:nvPr>
        </p:nvSpPr>
        <p:spPr>
          <a:xfrm>
            <a:off x="228600" y="1447800"/>
            <a:ext cx="8686800" cy="4343400"/>
          </a:xfrm>
        </p:spPr>
        <p:txBody>
          <a:bodyPr/>
          <a:lstStyle/>
          <a:p>
            <a:pPr>
              <a:lnSpc>
                <a:spcPct val="150000"/>
              </a:lnSpc>
              <a:buFont typeface="Wingdings" pitchFamily="2" charset="2"/>
              <a:buChar char="Ø"/>
            </a:pPr>
            <a:r>
              <a:rPr lang="en-US" altLang="en-US" dirty="0"/>
              <a:t>Jan ‘21 – Banner Health			     $200,000</a:t>
            </a:r>
          </a:p>
          <a:p>
            <a:pPr>
              <a:lnSpc>
                <a:spcPct val="150000"/>
              </a:lnSpc>
              <a:buFont typeface="Wingdings" pitchFamily="2" charset="2"/>
              <a:buChar char="Ø"/>
            </a:pPr>
            <a:r>
              <a:rPr lang="en-US" altLang="en-US" dirty="0"/>
              <a:t>Feb ‘21 – Renown Health, P.C.		       $75,000</a:t>
            </a:r>
          </a:p>
          <a:p>
            <a:pPr>
              <a:lnSpc>
                <a:spcPct val="150000"/>
              </a:lnSpc>
              <a:buFont typeface="Wingdings" pitchFamily="2" charset="2"/>
              <a:buChar char="Ø"/>
            </a:pPr>
            <a:r>
              <a:rPr lang="en-US" altLang="en-US" dirty="0"/>
              <a:t>Feb ‘21 – Sharp HealthCare		       $70,000</a:t>
            </a:r>
          </a:p>
          <a:p>
            <a:pPr>
              <a:lnSpc>
                <a:spcPct val="150000"/>
              </a:lnSpc>
              <a:buFont typeface="Wingdings" pitchFamily="2" charset="2"/>
              <a:buChar char="Ø"/>
            </a:pPr>
            <a:r>
              <a:rPr lang="en-US" altLang="en-US" dirty="0"/>
              <a:t>Mar ‘21 – The </a:t>
            </a:r>
            <a:r>
              <a:rPr lang="en-US" altLang="en-US" dirty="0" err="1"/>
              <a:t>Arbour</a:t>
            </a:r>
            <a:r>
              <a:rPr lang="en-US" altLang="en-US" dirty="0"/>
              <a:t>, Inc			       $65,000</a:t>
            </a:r>
          </a:p>
          <a:p>
            <a:pPr>
              <a:lnSpc>
                <a:spcPct val="150000"/>
              </a:lnSpc>
              <a:buFont typeface="Wingdings" pitchFamily="2" charset="2"/>
              <a:buChar char="Ø"/>
            </a:pPr>
            <a:r>
              <a:rPr lang="en-US" altLang="en-US" dirty="0"/>
              <a:t>Mar ‘21 – Village Plastic Surgery	        $30,000</a:t>
            </a:r>
          </a:p>
          <a:p>
            <a:pPr marL="0" indent="0">
              <a:buNone/>
            </a:pPr>
            <a:endParaRPr lang="en-US" altLang="en-US" u="sng" dirty="0"/>
          </a:p>
          <a:p>
            <a:pPr>
              <a:buFont typeface="Wingdings" pitchFamily="2" charset="2"/>
              <a:buChar char="Ø"/>
            </a:pPr>
            <a:r>
              <a:rPr lang="en-US" altLang="en-US" dirty="0"/>
              <a:t>Total Settlements				  $1,147,500</a:t>
            </a:r>
          </a:p>
          <a:p>
            <a:pPr>
              <a:buFont typeface="Wingdings" pitchFamily="2" charset="2"/>
              <a:buChar char="Ø"/>
            </a:pPr>
            <a:endParaRPr lang="en-US" altLang="en-US" dirty="0"/>
          </a:p>
        </p:txBody>
      </p:sp>
      <p:sp>
        <p:nvSpPr>
          <p:cNvPr id="7" name="Title 1">
            <a:extLst>
              <a:ext uri="{FF2B5EF4-FFF2-40B4-BE49-F238E27FC236}">
                <a16:creationId xmlns:a16="http://schemas.microsoft.com/office/drawing/2014/main" id="{AC7DC0DB-432A-084E-9CAC-73F39DCA23D5}"/>
              </a:ext>
            </a:extLst>
          </p:cNvPr>
          <p:cNvSpPr txBox="1">
            <a:spLocks noChangeArrowheads="1"/>
          </p:cNvSpPr>
          <p:nvPr/>
        </p:nvSpPr>
        <p:spPr bwMode="auto">
          <a:xfrm>
            <a:off x="306387" y="476250"/>
            <a:ext cx="86090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chemeClr val="accent1"/>
                </a:solidFill>
                <a:latin typeface="+mj-lt"/>
                <a:ea typeface="+mj-ea"/>
                <a:cs typeface="+mj-cs"/>
              </a:defRPr>
            </a:lvl1pPr>
            <a:lvl2pPr algn="l" rtl="0" eaLnBrk="0" fontAlgn="base" hangingPunct="0">
              <a:spcBef>
                <a:spcPct val="0"/>
              </a:spcBef>
              <a:spcAft>
                <a:spcPct val="0"/>
              </a:spcAft>
              <a:defRPr sz="3400" b="1">
                <a:solidFill>
                  <a:schemeClr val="accent1"/>
                </a:solidFill>
                <a:latin typeface="Arial" charset="0"/>
                <a:ea typeface="ＭＳ Ｐゴシック" pitchFamily="1" charset="-128"/>
              </a:defRPr>
            </a:lvl2pPr>
            <a:lvl3pPr algn="l" rtl="0" eaLnBrk="0" fontAlgn="base" hangingPunct="0">
              <a:spcBef>
                <a:spcPct val="0"/>
              </a:spcBef>
              <a:spcAft>
                <a:spcPct val="0"/>
              </a:spcAft>
              <a:defRPr sz="3400" b="1">
                <a:solidFill>
                  <a:schemeClr val="accent1"/>
                </a:solidFill>
                <a:latin typeface="Arial" charset="0"/>
                <a:ea typeface="ＭＳ Ｐゴシック" pitchFamily="1" charset="-128"/>
              </a:defRPr>
            </a:lvl3pPr>
            <a:lvl4pPr algn="l" rtl="0" eaLnBrk="0" fontAlgn="base" hangingPunct="0">
              <a:spcBef>
                <a:spcPct val="0"/>
              </a:spcBef>
              <a:spcAft>
                <a:spcPct val="0"/>
              </a:spcAft>
              <a:defRPr sz="3400" b="1">
                <a:solidFill>
                  <a:schemeClr val="accent1"/>
                </a:solidFill>
                <a:latin typeface="Arial" charset="0"/>
                <a:ea typeface="ＭＳ Ｐゴシック" pitchFamily="1" charset="-128"/>
              </a:defRPr>
            </a:lvl4pPr>
            <a:lvl5pPr algn="l" rtl="0" eaLnBrk="0" fontAlgn="base" hangingPunct="0">
              <a:spcBef>
                <a:spcPct val="0"/>
              </a:spcBef>
              <a:spcAft>
                <a:spcPct val="0"/>
              </a:spcAft>
              <a:defRPr sz="3400" b="1">
                <a:solidFill>
                  <a:schemeClr val="accent1"/>
                </a:solidFill>
                <a:latin typeface="Arial" charset="0"/>
                <a:ea typeface="ＭＳ Ｐゴシック" pitchFamily="1" charset="-128"/>
              </a:defRPr>
            </a:lvl5pPr>
            <a:lvl6pPr marL="457200" algn="l" rtl="0" fontAlgn="base">
              <a:spcBef>
                <a:spcPct val="0"/>
              </a:spcBef>
              <a:spcAft>
                <a:spcPct val="0"/>
              </a:spcAft>
              <a:defRPr sz="3400" b="1">
                <a:solidFill>
                  <a:schemeClr val="accent1"/>
                </a:solidFill>
                <a:latin typeface="Arial" charset="0"/>
                <a:ea typeface="ＭＳ Ｐゴシック" pitchFamily="1" charset="-128"/>
              </a:defRPr>
            </a:lvl6pPr>
            <a:lvl7pPr marL="914400" algn="l" rtl="0" fontAlgn="base">
              <a:spcBef>
                <a:spcPct val="0"/>
              </a:spcBef>
              <a:spcAft>
                <a:spcPct val="0"/>
              </a:spcAft>
              <a:defRPr sz="3400" b="1">
                <a:solidFill>
                  <a:schemeClr val="accent1"/>
                </a:solidFill>
                <a:latin typeface="Arial" charset="0"/>
                <a:ea typeface="ＭＳ Ｐゴシック" pitchFamily="1" charset="-128"/>
              </a:defRPr>
            </a:lvl7pPr>
            <a:lvl8pPr marL="1371600" algn="l" rtl="0" fontAlgn="base">
              <a:spcBef>
                <a:spcPct val="0"/>
              </a:spcBef>
              <a:spcAft>
                <a:spcPct val="0"/>
              </a:spcAft>
              <a:defRPr sz="3400" b="1">
                <a:solidFill>
                  <a:schemeClr val="accent1"/>
                </a:solidFill>
                <a:latin typeface="Arial" charset="0"/>
                <a:ea typeface="ＭＳ Ｐゴシック" pitchFamily="1" charset="-128"/>
              </a:defRPr>
            </a:lvl8pPr>
            <a:lvl9pPr marL="1828800" algn="l" rtl="0" fontAlgn="base">
              <a:spcBef>
                <a:spcPct val="0"/>
              </a:spcBef>
              <a:spcAft>
                <a:spcPct val="0"/>
              </a:spcAft>
              <a:defRPr sz="3400" b="1">
                <a:solidFill>
                  <a:schemeClr val="accent1"/>
                </a:solidFill>
                <a:latin typeface="Arial" charset="0"/>
                <a:ea typeface="ＭＳ Ｐゴシック" pitchFamily="1" charset="-128"/>
              </a:defRPr>
            </a:lvl9pPr>
          </a:lstStyle>
          <a:p>
            <a:r>
              <a:rPr lang="en-US" altLang="en-US" i="0" kern="0" dirty="0"/>
              <a:t>Right of Access Initiative in the</a:t>
            </a:r>
          </a:p>
        </p:txBody>
      </p:sp>
      <p:pic>
        <p:nvPicPr>
          <p:cNvPr id="8" name="Picture 2">
            <a:extLst>
              <a:ext uri="{FF2B5EF4-FFF2-40B4-BE49-F238E27FC236}">
                <a16:creationId xmlns:a16="http://schemas.microsoft.com/office/drawing/2014/main" id="{747CFDDC-10B8-1D41-871D-954DD33F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7" y="436753"/>
            <a:ext cx="1866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81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050C6-4EB7-EC4A-A628-8BC6F7C0C858}"/>
              </a:ext>
            </a:extLst>
          </p:cNvPr>
          <p:cNvSpPr>
            <a:spLocks noGrp="1"/>
          </p:cNvSpPr>
          <p:nvPr>
            <p:ph sz="half" idx="1"/>
          </p:nvPr>
        </p:nvSpPr>
        <p:spPr>
          <a:xfrm>
            <a:off x="4572000" y="755374"/>
            <a:ext cx="4343401" cy="4876800"/>
          </a:xfrm>
        </p:spPr>
        <p:txBody>
          <a:bodyPr vert="horz" wrap="square" lIns="91440" tIns="45720" rIns="91440" bIns="45720" numCol="1" anchor="t" anchorCtr="0" compatLnSpc="1">
            <a:prstTxWarp prst="textNoShape">
              <a:avLst/>
            </a:prstTxWarp>
            <a:normAutofit fontScale="92500" lnSpcReduction="20000"/>
          </a:bodyPr>
          <a:lstStyle/>
          <a:p>
            <a:pPr marL="57150" indent="0">
              <a:lnSpc>
                <a:spcPct val="90000"/>
              </a:lnSpc>
              <a:buNone/>
            </a:pPr>
            <a:r>
              <a:rPr lang="en-US" dirty="0"/>
              <a:t>"OCR created the Right of Access Initiative to address the many instances where patients have not been given timely access to their medical records.  Health care providers, large and small, must ensure that individuals get timely access to their health records, and for a reasonable cost-based fee,"</a:t>
            </a:r>
            <a:endParaRPr lang="en-US" sz="2400" dirty="0"/>
          </a:p>
          <a:p>
            <a:pPr marL="57150" indent="0">
              <a:lnSpc>
                <a:spcPct val="90000"/>
              </a:lnSpc>
              <a:buNone/>
            </a:pPr>
            <a:endParaRPr lang="en-US" sz="2400" dirty="0"/>
          </a:p>
          <a:p>
            <a:pPr marL="0" indent="0">
              <a:lnSpc>
                <a:spcPct val="90000"/>
              </a:lnSpc>
              <a:buNone/>
            </a:pPr>
            <a:r>
              <a:rPr lang="en-US" sz="1400" dirty="0"/>
              <a:t>Former OCR Director Roger Severino, 12.22.2020 HHS Press Release</a:t>
            </a:r>
          </a:p>
          <a:p>
            <a:pPr marL="0" indent="0">
              <a:lnSpc>
                <a:spcPct val="90000"/>
              </a:lnSpc>
              <a:buNone/>
            </a:pPr>
            <a:endParaRPr lang="en-US" sz="2400" dirty="0"/>
          </a:p>
        </p:txBody>
      </p:sp>
      <p:sp>
        <p:nvSpPr>
          <p:cNvPr id="4" name="Date Placeholder 3">
            <a:extLst>
              <a:ext uri="{FF2B5EF4-FFF2-40B4-BE49-F238E27FC236}">
                <a16:creationId xmlns:a16="http://schemas.microsoft.com/office/drawing/2014/main" id="{1A6FEF48-2A89-A44D-A02C-25409B8AF9D5}"/>
              </a:ext>
            </a:extLst>
          </p:cNvPr>
          <p:cNvSpPr>
            <a:spLocks noGrp="1"/>
          </p:cNvSpPr>
          <p:nvPr>
            <p:ph type="dt" sz="half" idx="10"/>
          </p:nvPr>
        </p:nvSpPr>
        <p:spPr>
          <a:xfrm>
            <a:off x="7315200" y="152400"/>
            <a:ext cx="16002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        April 9, 2021</a:t>
            </a:r>
            <a:endParaRPr lang="en-US" i="1" dirty="0"/>
          </a:p>
        </p:txBody>
      </p:sp>
      <p:sp>
        <p:nvSpPr>
          <p:cNvPr id="13" name="Footer Placeholder 5">
            <a:extLst>
              <a:ext uri="{FF2B5EF4-FFF2-40B4-BE49-F238E27FC236}">
                <a16:creationId xmlns:a16="http://schemas.microsoft.com/office/drawing/2014/main" id="{55114464-E72F-44FC-91AD-79CA53AB914A}"/>
              </a:ext>
            </a:extLst>
          </p:cNvPr>
          <p:cNvSpPr>
            <a:spLocks noGrp="1"/>
          </p:cNvSpPr>
          <p:nvPr>
            <p:ph type="ftr" sz="quarter" idx="11"/>
          </p:nvPr>
        </p:nvSpPr>
        <p:spPr>
          <a:xfrm>
            <a:off x="228600" y="152400"/>
            <a:ext cx="4953000" cy="304800"/>
          </a:xfrm>
        </p:spPr>
        <p:txBody>
          <a:bodyPr wrap="square" anchor="t">
            <a:normAutofit/>
          </a:bodyPr>
          <a:lstStyle/>
          <a:p>
            <a:pPr>
              <a:spcAft>
                <a:spcPts val="600"/>
              </a:spcAft>
            </a:pPr>
            <a:r>
              <a:rPr lang="en-US" altLang="en-US" dirty="0"/>
              <a:t>OCR Enforcement Activity on HIPAA Right of Access</a:t>
            </a:r>
          </a:p>
        </p:txBody>
      </p:sp>
      <p:pic>
        <p:nvPicPr>
          <p:cNvPr id="5" name="Picture 4" descr="Text&#10;&#10;Description automatically generated">
            <a:extLst>
              <a:ext uri="{FF2B5EF4-FFF2-40B4-BE49-F238E27FC236}">
                <a16:creationId xmlns:a16="http://schemas.microsoft.com/office/drawing/2014/main" id="{864D0F61-DC24-4345-AB44-EDF4419AE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28800"/>
            <a:ext cx="3771900" cy="2514600"/>
          </a:xfrm>
          <a:prstGeom prst="rect">
            <a:avLst/>
          </a:prstGeom>
        </p:spPr>
      </p:pic>
    </p:spTree>
    <p:extLst>
      <p:ext uri="{BB962C8B-B14F-4D97-AF65-F5344CB8AC3E}">
        <p14:creationId xmlns:p14="http://schemas.microsoft.com/office/powerpoint/2010/main" val="252156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966D2676-B066-2C47-B555-636C7283AA24}"/>
              </a:ext>
            </a:extLst>
          </p:cNvPr>
          <p:cNvSpPr>
            <a:spLocks noGrp="1" noChangeArrowheads="1"/>
          </p:cNvSpPr>
          <p:nvPr>
            <p:ph type="title"/>
          </p:nvPr>
        </p:nvSpPr>
        <p:spPr>
          <a:xfrm>
            <a:off x="1143001" y="794512"/>
            <a:ext cx="5181600" cy="1143000"/>
          </a:xfrm>
        </p:spPr>
        <p:txBody>
          <a:bodyPr wrap="square" anchor="ctr">
            <a:normAutofit/>
          </a:bodyPr>
          <a:lstStyle/>
          <a:p>
            <a:pPr eaLnBrk="1" hangingPunct="1"/>
            <a:r>
              <a:rPr lang="en-US" altLang="en-US" dirty="0"/>
              <a:t>Steps to Take</a:t>
            </a:r>
          </a:p>
        </p:txBody>
      </p:sp>
      <p:sp>
        <p:nvSpPr>
          <p:cNvPr id="45059" name="Date Placeholder 3">
            <a:extLst>
              <a:ext uri="{FF2B5EF4-FFF2-40B4-BE49-F238E27FC236}">
                <a16:creationId xmlns:a16="http://schemas.microsoft.com/office/drawing/2014/main" id="{5AC79FED-298D-484D-92EA-F95B91226C09}"/>
              </a:ext>
            </a:extLst>
          </p:cNvPr>
          <p:cNvSpPr>
            <a:spLocks noGrp="1"/>
          </p:cNvSpPr>
          <p:nvPr>
            <p:ph type="dt" sz="half" idx="10"/>
          </p:nvPr>
        </p:nvSpPr>
        <p:spPr>
          <a:xfrm>
            <a:off x="7315200" y="152400"/>
            <a:ext cx="16002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en-US" altLang="en-US" sz="1200" dirty="0"/>
              <a:t>          April 9, 2021</a:t>
            </a:r>
          </a:p>
        </p:txBody>
      </p:sp>
      <p:sp>
        <p:nvSpPr>
          <p:cNvPr id="45060" name="Footer Placeholder 4">
            <a:extLst>
              <a:ext uri="{FF2B5EF4-FFF2-40B4-BE49-F238E27FC236}">
                <a16:creationId xmlns:a16="http://schemas.microsoft.com/office/drawing/2014/main" id="{8A986D0D-7271-F546-A3E5-1E941D240FF9}"/>
              </a:ext>
            </a:extLst>
          </p:cNvPr>
          <p:cNvSpPr>
            <a:spLocks noGrp="1"/>
          </p:cNvSpPr>
          <p:nvPr>
            <p:ph type="ftr" sz="quarter" idx="11"/>
          </p:nvPr>
        </p:nvSpPr>
        <p:spPr>
          <a:xfrm>
            <a:off x="228600" y="152400"/>
            <a:ext cx="495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FontTx/>
              <a:buNone/>
            </a:pPr>
            <a:r>
              <a:rPr lang="en-US" altLang="en-US" sz="1200" dirty="0"/>
              <a:t>OCR Enforcement Activity on HIPAA Right of Access</a:t>
            </a:r>
          </a:p>
        </p:txBody>
      </p:sp>
      <p:graphicFrame>
        <p:nvGraphicFramePr>
          <p:cNvPr id="45062" name="Content Placeholder 2">
            <a:extLst>
              <a:ext uri="{FF2B5EF4-FFF2-40B4-BE49-F238E27FC236}">
                <a16:creationId xmlns:a16="http://schemas.microsoft.com/office/drawing/2014/main" id="{EFF89B03-C3E5-4A32-9AF0-FF03261BDFF9}"/>
              </a:ext>
            </a:extLst>
          </p:cNvPr>
          <p:cNvGraphicFramePr>
            <a:graphicFrameLocks noGrp="1"/>
          </p:cNvGraphicFramePr>
          <p:nvPr>
            <p:ph idx="1"/>
            <p:extLst>
              <p:ext uri="{D42A27DB-BD31-4B8C-83A1-F6EECF244321}">
                <p14:modId xmlns:p14="http://schemas.microsoft.com/office/powerpoint/2010/main" val="1252581745"/>
              </p:ext>
            </p:extLst>
          </p:nvPr>
        </p:nvGraphicFramePr>
        <p:xfrm>
          <a:off x="762000" y="1954213"/>
          <a:ext cx="7110412"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white puzzle on a wooden surface&#10;&#10;Description automatically generated with low confidence">
            <a:extLst>
              <a:ext uri="{FF2B5EF4-FFF2-40B4-BE49-F238E27FC236}">
                <a16:creationId xmlns:a16="http://schemas.microsoft.com/office/drawing/2014/main" id="{6C8C6D95-0976-544B-BC11-4D60AA73D7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8531" y="561906"/>
            <a:ext cx="1962938" cy="118600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6FEF48-2A89-A44D-A02C-25409B8AF9D5}"/>
              </a:ext>
            </a:extLst>
          </p:cNvPr>
          <p:cNvSpPr>
            <a:spLocks noGrp="1"/>
          </p:cNvSpPr>
          <p:nvPr>
            <p:ph type="dt" sz="half" idx="10"/>
          </p:nvPr>
        </p:nvSpPr>
        <p:spPr>
          <a:xfrm>
            <a:off x="7315200" y="152400"/>
            <a:ext cx="16002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        April 9, 2021</a:t>
            </a:r>
            <a:endParaRPr lang="en-US" i="1" dirty="0"/>
          </a:p>
        </p:txBody>
      </p:sp>
      <p:sp>
        <p:nvSpPr>
          <p:cNvPr id="13" name="Footer Placeholder 5">
            <a:extLst>
              <a:ext uri="{FF2B5EF4-FFF2-40B4-BE49-F238E27FC236}">
                <a16:creationId xmlns:a16="http://schemas.microsoft.com/office/drawing/2014/main" id="{55114464-E72F-44FC-91AD-79CA53AB914A}"/>
              </a:ext>
            </a:extLst>
          </p:cNvPr>
          <p:cNvSpPr>
            <a:spLocks noGrp="1"/>
          </p:cNvSpPr>
          <p:nvPr>
            <p:ph type="ftr" sz="quarter" idx="11"/>
          </p:nvPr>
        </p:nvSpPr>
        <p:spPr>
          <a:xfrm>
            <a:off x="228600" y="152400"/>
            <a:ext cx="4953000" cy="304800"/>
          </a:xfrm>
        </p:spPr>
        <p:txBody>
          <a:bodyPr wrap="square" anchor="t">
            <a:normAutofit/>
          </a:bodyPr>
          <a:lstStyle/>
          <a:p>
            <a:pPr>
              <a:spcAft>
                <a:spcPts val="600"/>
              </a:spcAft>
            </a:pPr>
            <a:r>
              <a:rPr lang="en-US" altLang="en-US" dirty="0"/>
              <a:t>OCR Enforcement Activity on HIPAA Right of Access</a:t>
            </a:r>
          </a:p>
        </p:txBody>
      </p:sp>
      <p:sp>
        <p:nvSpPr>
          <p:cNvPr id="6" name="Rectangle 1">
            <a:extLst>
              <a:ext uri="{FF2B5EF4-FFF2-40B4-BE49-F238E27FC236}">
                <a16:creationId xmlns:a16="http://schemas.microsoft.com/office/drawing/2014/main" id="{C56B7DAB-CB57-0241-A85B-78477320CEA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Content Placeholder 6">
            <a:extLst>
              <a:ext uri="{FF2B5EF4-FFF2-40B4-BE49-F238E27FC236}">
                <a16:creationId xmlns:a16="http://schemas.microsoft.com/office/drawing/2014/main" id="{04867447-4A84-A642-80A1-833184A16A1A}"/>
              </a:ext>
            </a:extLst>
          </p:cNvPr>
          <p:cNvSpPr>
            <a:spLocks noGrp="1"/>
          </p:cNvSpPr>
          <p:nvPr>
            <p:ph sz="half" idx="1"/>
          </p:nvPr>
        </p:nvSpPr>
        <p:spPr>
          <a:xfrm>
            <a:off x="533400" y="609599"/>
            <a:ext cx="4191000" cy="5181601"/>
          </a:xfrm>
        </p:spPr>
        <p:txBody>
          <a:bodyPr/>
          <a:lstStyle/>
          <a:p>
            <a:pPr marL="0" indent="0">
              <a:buNone/>
            </a:pPr>
            <a:r>
              <a:rPr lang="en-US" sz="2000" dirty="0"/>
              <a:t>“Health care providers have </a:t>
            </a:r>
          </a:p>
          <a:p>
            <a:pPr marL="0" indent="0">
              <a:buNone/>
            </a:pPr>
            <a:r>
              <a:rPr lang="en-US" sz="2000" dirty="0"/>
              <a:t>a duty to provide their patients</a:t>
            </a:r>
          </a:p>
          <a:p>
            <a:pPr marL="0" indent="0">
              <a:buNone/>
            </a:pPr>
            <a:r>
              <a:rPr lang="en-US" sz="2000" dirty="0"/>
              <a:t>with timely access to their own </a:t>
            </a:r>
          </a:p>
          <a:p>
            <a:pPr marL="0" indent="0">
              <a:buNone/>
            </a:pPr>
            <a:r>
              <a:rPr lang="en-US" sz="2000" dirty="0"/>
              <a:t>health records, and OCR will </a:t>
            </a:r>
          </a:p>
          <a:p>
            <a:pPr marL="0" indent="0">
              <a:buNone/>
            </a:pPr>
            <a:r>
              <a:rPr lang="en-US" sz="2000" dirty="0"/>
              <a:t>hold providers accountable to </a:t>
            </a:r>
          </a:p>
          <a:p>
            <a:pPr marL="0" indent="0">
              <a:buNone/>
            </a:pPr>
            <a:r>
              <a:rPr lang="en-US" sz="2000" dirty="0"/>
              <a:t>this obligation so that patients </a:t>
            </a:r>
          </a:p>
          <a:p>
            <a:pPr marL="0" indent="0">
              <a:buNone/>
            </a:pPr>
            <a:r>
              <a:rPr lang="en-US" sz="2000" dirty="0"/>
              <a:t>can exercise their rights and get </a:t>
            </a:r>
          </a:p>
          <a:p>
            <a:pPr marL="0" indent="0">
              <a:buNone/>
            </a:pPr>
            <a:r>
              <a:rPr lang="en-US" sz="2000" dirty="0"/>
              <a:t>needed health information to be </a:t>
            </a:r>
          </a:p>
          <a:p>
            <a:pPr marL="0" indent="0">
              <a:buNone/>
            </a:pPr>
            <a:r>
              <a:rPr lang="en-US" sz="2000" dirty="0"/>
              <a:t>active participants in their health care.”  </a:t>
            </a:r>
          </a:p>
          <a:p>
            <a:pPr marL="0" indent="0">
              <a:buNone/>
            </a:pPr>
            <a:endParaRPr lang="en-US" sz="2000" dirty="0"/>
          </a:p>
          <a:p>
            <a:pPr marL="0" indent="0">
              <a:buNone/>
            </a:pPr>
            <a:endParaRPr lang="en-US" sz="2000" dirty="0"/>
          </a:p>
          <a:p>
            <a:pPr marL="0" indent="0">
              <a:buNone/>
            </a:pPr>
            <a:endParaRPr lang="en-US" sz="2000" dirty="0"/>
          </a:p>
          <a:p>
            <a:pPr marL="0" indent="0">
              <a:buNone/>
            </a:pPr>
            <a:r>
              <a:rPr lang="en-US" sz="1600" dirty="0"/>
              <a:t>Acting OCR Director Robinsue Frohboese, 3.24.21 HHS Press Release</a:t>
            </a:r>
          </a:p>
        </p:txBody>
      </p:sp>
      <p:pic>
        <p:nvPicPr>
          <p:cNvPr id="9" name="Picture 8" descr="A picture containing person, standing, wall, indoor&#10;&#10;Description automatically generated">
            <a:extLst>
              <a:ext uri="{FF2B5EF4-FFF2-40B4-BE49-F238E27FC236}">
                <a16:creationId xmlns:a16="http://schemas.microsoft.com/office/drawing/2014/main" id="{574699C3-3D5F-A842-8302-FF7BD004D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600200"/>
            <a:ext cx="3733800" cy="2489200"/>
          </a:xfrm>
          <a:prstGeom prst="rect">
            <a:avLst/>
          </a:prstGeom>
        </p:spPr>
      </p:pic>
    </p:spTree>
    <p:extLst>
      <p:ext uri="{BB962C8B-B14F-4D97-AF65-F5344CB8AC3E}">
        <p14:creationId xmlns:p14="http://schemas.microsoft.com/office/powerpoint/2010/main" val="1386726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9022BFA7-BD5E-6248-A766-9917258E578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spcBef>
                <a:spcPct val="0"/>
              </a:spcBef>
              <a:buNone/>
            </a:pPr>
            <a:r>
              <a:rPr lang="en-US" altLang="en-US" sz="1200" dirty="0">
                <a:solidFill>
                  <a:srgbClr val="000000"/>
                </a:solidFill>
                <a:latin typeface="Arial" charset="0"/>
                <a:ea typeface="ＭＳ Ｐゴシック" pitchFamily="1" charset="-128"/>
              </a:rPr>
              <a:t>             April 9, 2021</a:t>
            </a:r>
            <a:endParaRPr lang="en-US" altLang="en-US" sz="1400" dirty="0">
              <a:solidFill>
                <a:srgbClr val="000000"/>
              </a:solidFill>
              <a:latin typeface="Arial" charset="0"/>
              <a:ea typeface="ＭＳ Ｐゴシック" pitchFamily="1" charset="-128"/>
            </a:endParaRPr>
          </a:p>
        </p:txBody>
      </p:sp>
      <p:sp>
        <p:nvSpPr>
          <p:cNvPr id="47106" name="Footer Placeholder 4">
            <a:extLst>
              <a:ext uri="{FF2B5EF4-FFF2-40B4-BE49-F238E27FC236}">
                <a16:creationId xmlns:a16="http://schemas.microsoft.com/office/drawing/2014/main" id="{B39CD83A-24AA-BA4B-AD04-CDC9E0CE88D6}"/>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OCR Enforcement Activity on HIPAA Right of Access</a:t>
            </a:r>
            <a:endParaRPr lang="en-US" altLang="en-US" sz="1400" dirty="0"/>
          </a:p>
        </p:txBody>
      </p:sp>
      <p:pic>
        <p:nvPicPr>
          <p:cNvPr id="7" name="Picture 6" descr="A picture containing logo&#10;&#10;Description automatically generated">
            <a:extLst>
              <a:ext uri="{FF2B5EF4-FFF2-40B4-BE49-F238E27FC236}">
                <a16:creationId xmlns:a16="http://schemas.microsoft.com/office/drawing/2014/main" id="{3B0418FF-7F6A-604E-94E1-272418DCA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2057400"/>
          </a:xfrm>
          <a:prstGeom prst="rect">
            <a:avLst/>
          </a:prstGeom>
        </p:spPr>
      </p:pic>
      <p:sp>
        <p:nvSpPr>
          <p:cNvPr id="8" name="TextBox 7">
            <a:extLst>
              <a:ext uri="{FF2B5EF4-FFF2-40B4-BE49-F238E27FC236}">
                <a16:creationId xmlns:a16="http://schemas.microsoft.com/office/drawing/2014/main" id="{04533BFF-C1DD-F445-A437-465DCB04658C}"/>
              </a:ext>
            </a:extLst>
          </p:cNvPr>
          <p:cNvSpPr txBox="1"/>
          <p:nvPr/>
        </p:nvSpPr>
        <p:spPr>
          <a:xfrm>
            <a:off x="533400" y="5181600"/>
            <a:ext cx="2501006" cy="461665"/>
          </a:xfrm>
          <a:prstGeom prst="rect">
            <a:avLst/>
          </a:prstGeom>
          <a:noFill/>
        </p:spPr>
        <p:txBody>
          <a:bodyPr wrap="none" rtlCol="0">
            <a:spAutoFit/>
          </a:bodyPr>
          <a:lstStyle/>
          <a:p>
            <a:r>
              <a:rPr lang="en-US" i="0" dirty="0"/>
              <a:t>dmsattle@iu.edu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9022BFA7-BD5E-6248-A766-9917258E578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spcBef>
                <a:spcPct val="0"/>
              </a:spcBef>
              <a:buNone/>
            </a:pPr>
            <a:r>
              <a:rPr lang="en-US" altLang="en-US" sz="1200" dirty="0">
                <a:solidFill>
                  <a:srgbClr val="000000"/>
                </a:solidFill>
                <a:latin typeface="Arial" charset="0"/>
                <a:ea typeface="ＭＳ Ｐゴシック" pitchFamily="1" charset="-128"/>
              </a:rPr>
              <a:t>           April 9, 2021</a:t>
            </a:r>
            <a:endParaRPr lang="en-US" altLang="en-US" sz="1400" dirty="0">
              <a:solidFill>
                <a:srgbClr val="000000"/>
              </a:solidFill>
              <a:latin typeface="Arial" charset="0"/>
              <a:ea typeface="ＭＳ Ｐゴシック" pitchFamily="1" charset="-128"/>
            </a:endParaRPr>
          </a:p>
        </p:txBody>
      </p:sp>
      <p:sp>
        <p:nvSpPr>
          <p:cNvPr id="47106" name="Footer Placeholder 4">
            <a:extLst>
              <a:ext uri="{FF2B5EF4-FFF2-40B4-BE49-F238E27FC236}">
                <a16:creationId xmlns:a16="http://schemas.microsoft.com/office/drawing/2014/main" id="{B39CD83A-24AA-BA4B-AD04-CDC9E0CE88D6}"/>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OCR Enforcement Activity on HIPAA Right of Access</a:t>
            </a:r>
            <a:endParaRPr lang="en-US" altLang="en-US" sz="1400" dirty="0"/>
          </a:p>
        </p:txBody>
      </p:sp>
      <p:sp>
        <p:nvSpPr>
          <p:cNvPr id="8" name="TextBox 7">
            <a:extLst>
              <a:ext uri="{FF2B5EF4-FFF2-40B4-BE49-F238E27FC236}">
                <a16:creationId xmlns:a16="http://schemas.microsoft.com/office/drawing/2014/main" id="{04533BFF-C1DD-F445-A437-465DCB04658C}"/>
              </a:ext>
            </a:extLst>
          </p:cNvPr>
          <p:cNvSpPr txBox="1"/>
          <p:nvPr/>
        </p:nvSpPr>
        <p:spPr>
          <a:xfrm>
            <a:off x="533400" y="5181600"/>
            <a:ext cx="2501006" cy="461665"/>
          </a:xfrm>
          <a:prstGeom prst="rect">
            <a:avLst/>
          </a:prstGeom>
          <a:noFill/>
        </p:spPr>
        <p:txBody>
          <a:bodyPr wrap="none" rtlCol="0">
            <a:spAutoFit/>
          </a:bodyPr>
          <a:lstStyle/>
          <a:p>
            <a:r>
              <a:rPr lang="en-US" i="0" dirty="0"/>
              <a:t>dmsattle@iu.edu</a:t>
            </a:r>
          </a:p>
        </p:txBody>
      </p:sp>
      <p:pic>
        <p:nvPicPr>
          <p:cNvPr id="3" name="Picture 2" descr="Graphical user interface&#10;&#10;Description automatically generated">
            <a:extLst>
              <a:ext uri="{FF2B5EF4-FFF2-40B4-BE49-F238E27FC236}">
                <a16:creationId xmlns:a16="http://schemas.microsoft.com/office/drawing/2014/main" id="{6C83C376-84C9-4E4A-8A98-4A70D2EE6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58102"/>
            <a:ext cx="8769796" cy="2918698"/>
          </a:xfrm>
          <a:prstGeom prst="rect">
            <a:avLst/>
          </a:prstGeom>
        </p:spPr>
      </p:pic>
    </p:spTree>
    <p:extLst>
      <p:ext uri="{BB962C8B-B14F-4D97-AF65-F5344CB8AC3E}">
        <p14:creationId xmlns:p14="http://schemas.microsoft.com/office/powerpoint/2010/main" val="1370710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7B5FDA1D-A6F3-2348-ACD0-F2CB39DE7092}"/>
              </a:ext>
            </a:extLst>
          </p:cNvPr>
          <p:cNvSpPr>
            <a:spLocks noGrp="1" noChangeArrowheads="1"/>
          </p:cNvSpPr>
          <p:nvPr>
            <p:ph type="title"/>
          </p:nvPr>
        </p:nvSpPr>
        <p:spPr>
          <a:xfrm>
            <a:off x="306387" y="555626"/>
            <a:ext cx="8329613" cy="560387"/>
          </a:xfrm>
        </p:spPr>
        <p:txBody>
          <a:bodyPr/>
          <a:lstStyle/>
          <a:p>
            <a:r>
              <a:rPr lang="en-US" altLang="en-US" dirty="0"/>
              <a:t>References</a:t>
            </a:r>
          </a:p>
        </p:txBody>
      </p:sp>
      <p:sp>
        <p:nvSpPr>
          <p:cNvPr id="63490" name="Content Placeholder 2">
            <a:extLst>
              <a:ext uri="{FF2B5EF4-FFF2-40B4-BE49-F238E27FC236}">
                <a16:creationId xmlns:a16="http://schemas.microsoft.com/office/drawing/2014/main" id="{13353F3C-8C95-EC40-9AA5-23343E20C82B}"/>
              </a:ext>
            </a:extLst>
          </p:cNvPr>
          <p:cNvSpPr>
            <a:spLocks noGrp="1" noChangeArrowheads="1"/>
          </p:cNvSpPr>
          <p:nvPr>
            <p:ph idx="1"/>
          </p:nvPr>
        </p:nvSpPr>
        <p:spPr>
          <a:xfrm>
            <a:off x="304800" y="1214438"/>
            <a:ext cx="8331200" cy="4576761"/>
          </a:xfrm>
        </p:spPr>
        <p:txBody>
          <a:bodyPr/>
          <a:lstStyle/>
          <a:p>
            <a:r>
              <a:rPr lang="en-US" altLang="en-US" sz="1400" dirty="0">
                <a:hlinkClick r:id="rId3"/>
              </a:rPr>
              <a:t>https://aspe.hhs.gov/report/health-insurance-portability-and-accountability-act-1996</a:t>
            </a:r>
          </a:p>
          <a:p>
            <a:endParaRPr lang="en-US" altLang="en-US" sz="1400" dirty="0">
              <a:hlinkClick r:id="rId3"/>
            </a:endParaRPr>
          </a:p>
          <a:p>
            <a:r>
              <a:rPr lang="en-US" altLang="en-US" sz="1400" dirty="0">
                <a:hlinkClick r:id="rId3"/>
              </a:rPr>
              <a:t>https://www.hhs.gov/hipaa/for-professionals/privacy/guidance/access/index.html</a:t>
            </a:r>
          </a:p>
          <a:p>
            <a:endParaRPr lang="en-US" altLang="en-US" sz="1400" dirty="0">
              <a:hlinkClick r:id="rId3"/>
            </a:endParaRPr>
          </a:p>
          <a:p>
            <a:r>
              <a:rPr lang="en-US" altLang="en-US" sz="1400" dirty="0">
                <a:hlinkClick r:id="rId4"/>
              </a:rPr>
              <a:t>https://www.hhs.gov/hipaa/for-professionals/special-topics/enforcement-rule/index.html</a:t>
            </a:r>
            <a:endParaRPr lang="en-US" altLang="en-US" sz="1400" dirty="0"/>
          </a:p>
          <a:p>
            <a:endParaRPr lang="en-US" altLang="en-US" sz="1400" dirty="0"/>
          </a:p>
          <a:p>
            <a:r>
              <a:rPr lang="en-US" altLang="en-US" sz="1400" dirty="0">
                <a:hlinkClick r:id="rId5"/>
              </a:rPr>
              <a:t>https://www.hhs.gov/hipaa/for-professionals/compliance-enforcement/enforcement-process/index.html</a:t>
            </a:r>
            <a:endParaRPr lang="en-US" altLang="en-US" sz="1400" dirty="0"/>
          </a:p>
          <a:p>
            <a:endParaRPr lang="en-US" altLang="en-US" sz="1400" dirty="0"/>
          </a:p>
          <a:p>
            <a:r>
              <a:rPr lang="en-US" altLang="en-US" sz="1400" dirty="0">
                <a:hlinkClick r:id="rId6"/>
              </a:rPr>
              <a:t>https://www.hhs.gov/hipaa/for-professionals/compliance-enforcement/data/index.html</a:t>
            </a:r>
            <a:endParaRPr lang="en-US" altLang="en-US" sz="1400" dirty="0"/>
          </a:p>
          <a:p>
            <a:endParaRPr lang="en-US" altLang="en-US" sz="1400" dirty="0"/>
          </a:p>
          <a:p>
            <a:r>
              <a:rPr lang="en-US" altLang="en-US" sz="1400" dirty="0">
                <a:hlinkClick r:id="rId7"/>
              </a:rPr>
              <a:t>https://www.hhs.gov/hipaa/for-professionals/compliance-enforcement/agreements/index.html</a:t>
            </a:r>
            <a:endParaRPr lang="en-US" altLang="en-US" sz="1400" dirty="0"/>
          </a:p>
          <a:p>
            <a:endParaRPr lang="en-US" altLang="en-US" sz="1400" dirty="0"/>
          </a:p>
          <a:p>
            <a:r>
              <a:rPr lang="en-US" sz="1400" u="sng" dirty="0">
                <a:solidFill>
                  <a:srgbClr val="0053CC"/>
                </a:solidFill>
                <a:latin typeface="Helvetica" pitchFamily="2" charset="0"/>
                <a:hlinkClick r:id="rId8">
                  <a:extLst>
                    <a:ext uri="{A12FA001-AC4F-418D-AE19-62706E023703}">
                      <ahyp:hlinkClr xmlns:ahyp="http://schemas.microsoft.com/office/drawing/2018/hyperlinkcolor" val="tx"/>
                    </a:ext>
                  </a:extLst>
                </a:hlinkClick>
              </a:rPr>
              <a:t>Sign Up for the OCR Privacy &amp; Security Listservs</a:t>
            </a:r>
            <a:endParaRPr lang="en-US" sz="1400" u="sng" dirty="0">
              <a:solidFill>
                <a:srgbClr val="0053CC"/>
              </a:solidFill>
              <a:latin typeface="Helvetica" pitchFamily="2" charset="0"/>
            </a:endParaRPr>
          </a:p>
          <a:p>
            <a:r>
              <a:rPr lang="en-US" sz="1400" u="sng" dirty="0">
                <a:solidFill>
                  <a:srgbClr val="0053CC"/>
                </a:solidFill>
                <a:latin typeface="Helvetica" pitchFamily="2" charset="0"/>
              </a:rPr>
              <a:t>https://</a:t>
            </a:r>
            <a:r>
              <a:rPr lang="en-US" sz="1400" u="sng" dirty="0" err="1">
                <a:solidFill>
                  <a:srgbClr val="0053CC"/>
                </a:solidFill>
                <a:latin typeface="Helvetica" pitchFamily="2" charset="0"/>
              </a:rPr>
              <a:t>www.hhs.gov</a:t>
            </a:r>
            <a:r>
              <a:rPr lang="en-US" sz="1400" u="sng" dirty="0">
                <a:solidFill>
                  <a:srgbClr val="0053CC"/>
                </a:solidFill>
                <a:latin typeface="Helvetica" pitchFamily="2" charset="0"/>
              </a:rPr>
              <a:t>/</a:t>
            </a:r>
            <a:r>
              <a:rPr lang="en-US" sz="1400" u="sng" dirty="0" err="1">
                <a:solidFill>
                  <a:srgbClr val="0053CC"/>
                </a:solidFill>
                <a:latin typeface="Helvetica" pitchFamily="2" charset="0"/>
              </a:rPr>
              <a:t>hipaa</a:t>
            </a:r>
            <a:r>
              <a:rPr lang="en-US" sz="1400" u="sng" dirty="0">
                <a:solidFill>
                  <a:srgbClr val="0053CC"/>
                </a:solidFill>
                <a:latin typeface="Helvetica" pitchFamily="2" charset="0"/>
              </a:rPr>
              <a:t>/for-professionals/</a:t>
            </a:r>
            <a:r>
              <a:rPr lang="en-US" sz="1400" u="sng" dirty="0" err="1">
                <a:solidFill>
                  <a:srgbClr val="0053CC"/>
                </a:solidFill>
                <a:latin typeface="Helvetica" pitchFamily="2" charset="0"/>
              </a:rPr>
              <a:t>faq</a:t>
            </a:r>
            <a:r>
              <a:rPr lang="en-US" sz="1400" u="sng" dirty="0">
                <a:solidFill>
                  <a:srgbClr val="0053CC"/>
                </a:solidFill>
                <a:latin typeface="Helvetica" pitchFamily="2" charset="0"/>
              </a:rPr>
              <a:t>/right-to-access-and-research/</a:t>
            </a:r>
            <a:r>
              <a:rPr lang="en-US" sz="1400" u="sng" dirty="0" err="1">
                <a:solidFill>
                  <a:srgbClr val="0053CC"/>
                </a:solidFill>
                <a:latin typeface="Helvetica" pitchFamily="2" charset="0"/>
              </a:rPr>
              <a:t>index.html</a:t>
            </a:r>
            <a:endParaRPr lang="en-US" sz="1400" u="sng" dirty="0">
              <a:solidFill>
                <a:srgbClr val="0053CC"/>
              </a:solidFill>
              <a:latin typeface="Helvetica" pitchFamily="2" charset="0"/>
            </a:endParaRPr>
          </a:p>
          <a:p>
            <a:endParaRPr lang="en-US" altLang="en-US" sz="1400" dirty="0"/>
          </a:p>
          <a:p>
            <a:r>
              <a:rPr lang="en-US" altLang="en-US" sz="1400" dirty="0"/>
              <a:t>All images retrieved from and licensed by Adobe Stock.</a:t>
            </a:r>
          </a:p>
        </p:txBody>
      </p:sp>
      <p:sp>
        <p:nvSpPr>
          <p:cNvPr id="63491" name="Date Placeholder 3">
            <a:extLst>
              <a:ext uri="{FF2B5EF4-FFF2-40B4-BE49-F238E27FC236}">
                <a16:creationId xmlns:a16="http://schemas.microsoft.com/office/drawing/2014/main" id="{31AABFD8-A850-8A4B-AB03-7AF7FE13B17D}"/>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1200" i="0" dirty="0"/>
              <a:t>            April 9, 2021</a:t>
            </a:r>
            <a:endParaRPr lang="en-US" altLang="en-US" sz="1400" dirty="0"/>
          </a:p>
        </p:txBody>
      </p:sp>
      <p:sp>
        <p:nvSpPr>
          <p:cNvPr id="63492" name="Footer Placeholder 4">
            <a:extLst>
              <a:ext uri="{FF2B5EF4-FFF2-40B4-BE49-F238E27FC236}">
                <a16:creationId xmlns:a16="http://schemas.microsoft.com/office/drawing/2014/main" id="{A0799490-A6D0-CB40-B0D1-E283963B6363}"/>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1200" i="0" dirty="0"/>
              <a:t>OCR Enforcement Activity on HIPAA Right of Access</a:t>
            </a:r>
            <a:endParaRPr lang="en-US" altLang="en-US" sz="1400" i="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CDDC-8AA4-814E-8DD1-4C35A67912F5}"/>
              </a:ext>
            </a:extLst>
          </p:cNvPr>
          <p:cNvSpPr>
            <a:spLocks noGrp="1"/>
          </p:cNvSpPr>
          <p:nvPr>
            <p:ph type="title"/>
          </p:nvPr>
        </p:nvSpPr>
        <p:spPr>
          <a:xfrm>
            <a:off x="457200" y="490728"/>
            <a:ext cx="7467600" cy="652272"/>
          </a:xfrm>
        </p:spPr>
        <p:txBody>
          <a:bodyPr/>
          <a:lstStyle/>
          <a:p>
            <a:r>
              <a:rPr lang="en-US" dirty="0"/>
              <a:t>References (continued)</a:t>
            </a:r>
          </a:p>
        </p:txBody>
      </p:sp>
      <p:sp>
        <p:nvSpPr>
          <p:cNvPr id="3" name="Content Placeholder 2">
            <a:extLst>
              <a:ext uri="{FF2B5EF4-FFF2-40B4-BE49-F238E27FC236}">
                <a16:creationId xmlns:a16="http://schemas.microsoft.com/office/drawing/2014/main" id="{754203B2-4BEB-F249-B97D-FA7245EEBF9F}"/>
              </a:ext>
            </a:extLst>
          </p:cNvPr>
          <p:cNvSpPr>
            <a:spLocks noGrp="1"/>
          </p:cNvSpPr>
          <p:nvPr>
            <p:ph idx="1"/>
          </p:nvPr>
        </p:nvSpPr>
        <p:spPr>
          <a:xfrm>
            <a:off x="1165352" y="1143000"/>
            <a:ext cx="7292848" cy="4800600"/>
          </a:xfrm>
        </p:spPr>
        <p:txBody>
          <a:bodyPr/>
          <a:lstStyle/>
          <a:p>
            <a:r>
              <a:rPr lang="en-US" sz="1400" dirty="0"/>
              <a:t>Basic Right to Consent to Medical Care – </a:t>
            </a:r>
            <a:r>
              <a:rPr lang="en-US" sz="1400" dirty="0" err="1"/>
              <a:t>Schoendorff</a:t>
            </a:r>
            <a:r>
              <a:rPr lang="en-US" sz="1400" dirty="0"/>
              <a:t> v. Society of New York Hosp., 105 N.E. 92, 92 (N.Y. 1914) </a:t>
            </a:r>
            <a:r>
              <a:rPr lang="en-US" sz="1400" u="sng" dirty="0">
                <a:hlinkClick r:id="rId2"/>
              </a:rPr>
              <a:t>https://biotech.law.lsu.edu/cases/consent/schoendorff.htm</a:t>
            </a:r>
            <a:endParaRPr lang="en-US" sz="1400" dirty="0"/>
          </a:p>
          <a:p>
            <a:pPr marL="0" indent="0">
              <a:buNone/>
            </a:pPr>
            <a:r>
              <a:rPr lang="en-US" sz="1400" dirty="0"/>
              <a:t> </a:t>
            </a:r>
          </a:p>
          <a:p>
            <a:r>
              <a:rPr lang="en-US" sz="1400" dirty="0"/>
              <a:t>The Effects of Promoting Patient Access to Medical Records:  A Review  </a:t>
            </a:r>
            <a:r>
              <a:rPr lang="en-US" sz="1400" u="sng" dirty="0">
                <a:hlinkClick r:id="rId3"/>
              </a:rPr>
              <a:t>https://www.ncbi.nlm.nih.gov/pmc/articles/PMC150366/</a:t>
            </a:r>
            <a:endParaRPr lang="en-US" sz="1400" dirty="0"/>
          </a:p>
          <a:p>
            <a:pPr marL="0" indent="0">
              <a:buNone/>
            </a:pPr>
            <a:r>
              <a:rPr lang="en-US" sz="1400" dirty="0"/>
              <a:t> </a:t>
            </a:r>
          </a:p>
          <a:p>
            <a:r>
              <a:rPr lang="en-US" sz="1400" dirty="0"/>
              <a:t>Patient Access to Personal Health Information:  An Analysis of the Consumer’s Perspective </a:t>
            </a:r>
            <a:r>
              <a:rPr lang="en-US" sz="1400" u="sng" dirty="0">
                <a:hlinkClick r:id="rId4"/>
              </a:rPr>
              <a:t>https://perspectives.ahima.org/patient-accesstophi/</a:t>
            </a:r>
            <a:endParaRPr lang="en-US" sz="1400" dirty="0"/>
          </a:p>
          <a:p>
            <a:pPr marL="0" indent="0">
              <a:buNone/>
            </a:pPr>
            <a:r>
              <a:rPr lang="en-US" sz="1400" dirty="0"/>
              <a:t> </a:t>
            </a:r>
          </a:p>
          <a:p>
            <a:r>
              <a:rPr lang="en-US" sz="1400" dirty="0"/>
              <a:t>Consultants' and Patients' Views About Patient Access to Their General Practice Records. </a:t>
            </a:r>
            <a:r>
              <a:rPr lang="en-US" sz="1400" u="sng" dirty="0">
                <a:hlinkClick r:id="rId5"/>
              </a:rPr>
              <a:t>https://www.ncbi.nlm.nih.gov/pmc/articles/PMC1293227/</a:t>
            </a:r>
            <a:endParaRPr lang="en-US" sz="1400" u="sng" dirty="0"/>
          </a:p>
          <a:p>
            <a:pPr marL="0" indent="0">
              <a:buNone/>
            </a:pPr>
            <a:endParaRPr lang="en-US" sz="1400" dirty="0"/>
          </a:p>
          <a:p>
            <a:r>
              <a:rPr lang="en-US" sz="1400" dirty="0"/>
              <a:t>Patient Access to Medical Records </a:t>
            </a:r>
            <a:r>
              <a:rPr lang="en-US" sz="1400" u="sng" dirty="0">
                <a:hlinkClick r:id="rId6"/>
              </a:rPr>
              <a:t>https://www.ncbi.nlm.nih.gov/pmc/articles/PMC5377147/pdf/jrcollphyslond90353-0058.pdf</a:t>
            </a:r>
            <a:endParaRPr lang="en-US" sz="1400" dirty="0"/>
          </a:p>
          <a:p>
            <a:pPr marL="0" indent="0">
              <a:buNone/>
            </a:pPr>
            <a:r>
              <a:rPr lang="en-US" sz="1400" dirty="0"/>
              <a:t> </a:t>
            </a:r>
          </a:p>
          <a:p>
            <a:r>
              <a:rPr lang="en-US" sz="1400" dirty="0"/>
              <a:t>HIPAA and COVID-19 </a:t>
            </a:r>
            <a:r>
              <a:rPr lang="en-US" sz="1400" u="sng" dirty="0">
                <a:hlinkClick r:id="rId7"/>
              </a:rPr>
              <a:t>https://www.hhs.gov/hipaa/for-professionals/special-topics/hipaa-covid19/index.html</a:t>
            </a:r>
            <a:r>
              <a:rPr lang="en-US" sz="1400" dirty="0"/>
              <a:t> </a:t>
            </a:r>
          </a:p>
          <a:p>
            <a:endParaRPr lang="en-US" dirty="0"/>
          </a:p>
        </p:txBody>
      </p:sp>
      <p:sp>
        <p:nvSpPr>
          <p:cNvPr id="4" name="Date Placeholder 3">
            <a:extLst>
              <a:ext uri="{FF2B5EF4-FFF2-40B4-BE49-F238E27FC236}">
                <a16:creationId xmlns:a16="http://schemas.microsoft.com/office/drawing/2014/main" id="{92960DA9-C82B-6C47-86ED-9A79BD291EC3}"/>
              </a:ext>
            </a:extLst>
          </p:cNvPr>
          <p:cNvSpPr>
            <a:spLocks noGrp="1"/>
          </p:cNvSpPr>
          <p:nvPr>
            <p:ph type="dt" sz="half" idx="10"/>
          </p:nvPr>
        </p:nvSpPr>
        <p:spPr/>
        <p:txBody>
          <a:bodyPr/>
          <a:lstStyle/>
          <a:p>
            <a:r>
              <a:rPr lang="en-US" altLang="en-US" dirty="0"/>
              <a:t>         April 9, 2021</a:t>
            </a:r>
            <a:endParaRPr lang="en-US" altLang="en-US" sz="1400" dirty="0"/>
          </a:p>
        </p:txBody>
      </p:sp>
      <p:sp>
        <p:nvSpPr>
          <p:cNvPr id="5" name="Footer Placeholder 4">
            <a:extLst>
              <a:ext uri="{FF2B5EF4-FFF2-40B4-BE49-F238E27FC236}">
                <a16:creationId xmlns:a16="http://schemas.microsoft.com/office/drawing/2014/main" id="{0DA795A2-4E19-EB40-B3AC-C399C8A3AD82}"/>
              </a:ext>
            </a:extLst>
          </p:cNvPr>
          <p:cNvSpPr>
            <a:spLocks noGrp="1"/>
          </p:cNvSpPr>
          <p:nvPr>
            <p:ph type="ftr" sz="quarter" idx="11"/>
          </p:nvPr>
        </p:nvSpPr>
        <p:spPr/>
        <p:txBody>
          <a:bodyPr/>
          <a:lstStyle/>
          <a:p>
            <a:r>
              <a:rPr lang="en-US" altLang="en-US" dirty="0"/>
              <a:t>OCR Enforcement Activity on HIPAA Right of Access</a:t>
            </a:r>
            <a:endParaRPr lang="en-US" altLang="en-US" sz="1400" dirty="0"/>
          </a:p>
        </p:txBody>
      </p:sp>
    </p:spTree>
    <p:extLst>
      <p:ext uri="{BB962C8B-B14F-4D97-AF65-F5344CB8AC3E}">
        <p14:creationId xmlns:p14="http://schemas.microsoft.com/office/powerpoint/2010/main" val="4239554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2193BA86-98C0-9843-A47E-3FADC770BF96}"/>
              </a:ext>
            </a:extLst>
          </p:cNvPr>
          <p:cNvSpPr>
            <a:spLocks noGrp="1" noChangeArrowheads="1"/>
          </p:cNvSpPr>
          <p:nvPr>
            <p:ph type="title"/>
          </p:nvPr>
        </p:nvSpPr>
        <p:spPr>
          <a:xfrm>
            <a:off x="533400" y="533400"/>
            <a:ext cx="7643813" cy="838200"/>
          </a:xfrm>
        </p:spPr>
        <p:txBody>
          <a:bodyPr/>
          <a:lstStyle/>
          <a:p>
            <a:r>
              <a:rPr lang="en-US" altLang="en-US" dirty="0"/>
              <a:t>It’s been a long time coming!</a:t>
            </a:r>
          </a:p>
        </p:txBody>
      </p:sp>
      <p:sp>
        <p:nvSpPr>
          <p:cNvPr id="4099" name="Content Placeholder 2">
            <a:extLst>
              <a:ext uri="{FF2B5EF4-FFF2-40B4-BE49-F238E27FC236}">
                <a16:creationId xmlns:a16="http://schemas.microsoft.com/office/drawing/2014/main" id="{38D6B25A-B448-4D42-8650-5AEC870C803C}"/>
              </a:ext>
            </a:extLst>
          </p:cNvPr>
          <p:cNvSpPr>
            <a:spLocks noGrp="1"/>
          </p:cNvSpPr>
          <p:nvPr>
            <p:ph idx="1"/>
          </p:nvPr>
        </p:nvSpPr>
        <p:spPr>
          <a:xfrm>
            <a:off x="457200" y="1478280"/>
            <a:ext cx="8229600" cy="4495800"/>
          </a:xfrm>
        </p:spPr>
        <p:txBody>
          <a:bodyPr/>
          <a:lstStyle/>
          <a:p>
            <a:pPr>
              <a:spcBef>
                <a:spcPts val="0"/>
              </a:spcBef>
              <a:buFont typeface="Wingdings" panose="05000000000000000000" pitchFamily="2" charset="2"/>
              <a:buChar char="Ø"/>
              <a:defRPr/>
            </a:pPr>
            <a:r>
              <a:rPr lang="en-US" sz="2400" dirty="0"/>
              <a:t>Hippocratic Oath</a:t>
            </a:r>
            <a:endParaRPr lang="en-US" dirty="0">
              <a:cs typeface="Arial"/>
            </a:endParaRPr>
          </a:p>
          <a:p>
            <a:pPr>
              <a:spcBef>
                <a:spcPts val="0"/>
              </a:spcBef>
              <a:buFont typeface="Wingdings" panose="05000000000000000000" pitchFamily="2" charset="2"/>
              <a:buChar char="Ø"/>
              <a:defRPr/>
            </a:pPr>
            <a:endParaRPr lang="en-US" sz="2400" dirty="0">
              <a:cs typeface="Arial"/>
            </a:endParaRPr>
          </a:p>
          <a:p>
            <a:pPr>
              <a:spcBef>
                <a:spcPts val="0"/>
              </a:spcBef>
              <a:buFont typeface="Wingdings" panose="05000000000000000000" pitchFamily="2" charset="2"/>
              <a:buChar char="Ø"/>
              <a:defRPr/>
            </a:pPr>
            <a:r>
              <a:rPr lang="en-US" sz="2400" dirty="0">
                <a:cs typeface="Arial"/>
              </a:rPr>
              <a:t>Court cases in autonomy</a:t>
            </a:r>
          </a:p>
          <a:p>
            <a:pPr>
              <a:spcBef>
                <a:spcPts val="0"/>
              </a:spcBef>
              <a:buFont typeface="Wingdings" panose="05000000000000000000" pitchFamily="2" charset="2"/>
              <a:buChar char="Ø"/>
              <a:defRPr/>
            </a:pPr>
            <a:endParaRPr lang="en-US" sz="2400" dirty="0">
              <a:cs typeface="Arial"/>
            </a:endParaRPr>
          </a:p>
          <a:p>
            <a:pPr>
              <a:spcBef>
                <a:spcPts val="0"/>
              </a:spcBef>
              <a:buFont typeface="Wingdings" panose="05000000000000000000" pitchFamily="2" charset="2"/>
              <a:buChar char="Ø"/>
              <a:defRPr/>
            </a:pPr>
            <a:r>
              <a:rPr lang="en-US" sz="2400" dirty="0">
                <a:cs typeface="Arial"/>
              </a:rPr>
              <a:t>Studies on patient access and initial regulations</a:t>
            </a:r>
          </a:p>
          <a:p>
            <a:pPr>
              <a:spcBef>
                <a:spcPts val="0"/>
              </a:spcBef>
              <a:buFont typeface="Wingdings" panose="05000000000000000000" pitchFamily="2" charset="2"/>
              <a:buChar char="Ø"/>
              <a:defRPr/>
            </a:pPr>
            <a:endParaRPr lang="en-US" sz="2400" dirty="0">
              <a:cs typeface="Arial"/>
            </a:endParaRPr>
          </a:p>
          <a:p>
            <a:pPr>
              <a:spcBef>
                <a:spcPts val="0"/>
              </a:spcBef>
              <a:buFont typeface="Wingdings" panose="05000000000000000000" pitchFamily="2" charset="2"/>
              <a:buChar char="Ø"/>
              <a:defRPr/>
            </a:pPr>
            <a:r>
              <a:rPr lang="en-US" sz="2400" dirty="0"/>
              <a:t>Health Insurance Portability and Accountability Act enacted 1996</a:t>
            </a:r>
            <a:endParaRPr lang="en-US" sz="2400" dirty="0">
              <a:cs typeface="Arial"/>
            </a:endParaRPr>
          </a:p>
          <a:p>
            <a:pPr>
              <a:spcBef>
                <a:spcPts val="0"/>
              </a:spcBef>
              <a:buFont typeface="Wingdings" panose="05000000000000000000" pitchFamily="2" charset="2"/>
              <a:buChar char="Ø"/>
              <a:defRPr/>
            </a:pPr>
            <a:endParaRPr lang="en-US" sz="2400" dirty="0">
              <a:cs typeface="Arial"/>
            </a:endParaRPr>
          </a:p>
          <a:p>
            <a:pPr>
              <a:spcBef>
                <a:spcPts val="0"/>
              </a:spcBef>
              <a:buFont typeface="Wingdings" panose="05000000000000000000" pitchFamily="2" charset="2"/>
              <a:buChar char="Ø"/>
              <a:defRPr/>
            </a:pPr>
            <a:r>
              <a:rPr lang="en-US" sz="2400" dirty="0">
                <a:cs typeface="Arial"/>
              </a:rPr>
              <a:t>Subsequent regulations to improve and expand access</a:t>
            </a:r>
          </a:p>
          <a:p>
            <a:pPr lvl="1">
              <a:buFont typeface="Wingdings" panose="05000000000000000000" pitchFamily="2" charset="2"/>
              <a:buChar char="Ø"/>
              <a:defRPr/>
            </a:pPr>
            <a:endParaRPr lang="en-US" sz="2400" dirty="0">
              <a:cs typeface="Arial"/>
            </a:endParaRPr>
          </a:p>
          <a:p>
            <a:pPr lvl="1">
              <a:buFont typeface="Wingdings" panose="05000000000000000000" pitchFamily="2" charset="2"/>
              <a:buChar char="Ø"/>
              <a:defRPr/>
            </a:pPr>
            <a:endParaRPr lang="en-US" sz="2400" dirty="0">
              <a:cs typeface="Arial"/>
            </a:endParaRPr>
          </a:p>
          <a:p>
            <a:pPr>
              <a:buFont typeface="Wingdings" panose="05000000000000000000" pitchFamily="2" charset="2"/>
              <a:buChar char="Ø"/>
              <a:defRPr/>
            </a:pPr>
            <a:endParaRPr lang="en-US" sz="2400" dirty="0">
              <a:cs typeface="Arial"/>
            </a:endParaRPr>
          </a:p>
        </p:txBody>
      </p:sp>
      <p:sp>
        <p:nvSpPr>
          <p:cNvPr id="17411" name="Date Placeholder 3">
            <a:extLst>
              <a:ext uri="{FF2B5EF4-FFF2-40B4-BE49-F238E27FC236}">
                <a16:creationId xmlns:a16="http://schemas.microsoft.com/office/drawing/2014/main" id="{158DD0EC-B990-DA40-8C66-12CBA3D493A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n-US" altLang="en-US" sz="1200" dirty="0"/>
              <a:t>             </a:t>
            </a:r>
            <a:r>
              <a:rPr lang="en-US" sz="1200" dirty="0"/>
              <a:t>April 9</a:t>
            </a:r>
            <a:r>
              <a:rPr lang="en-US" altLang="en-US" sz="1200" dirty="0"/>
              <a:t>, 2021</a:t>
            </a:r>
            <a:endParaRPr lang="en-US" altLang="en-US" sz="1400" dirty="0"/>
          </a:p>
        </p:txBody>
      </p:sp>
      <p:sp>
        <p:nvSpPr>
          <p:cNvPr id="17412" name="Footer Placeholder 4">
            <a:extLst>
              <a:ext uri="{FF2B5EF4-FFF2-40B4-BE49-F238E27FC236}">
                <a16:creationId xmlns:a16="http://schemas.microsoft.com/office/drawing/2014/main" id="{95475984-9649-0B44-9ED3-4B1E1F403CC7}"/>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OCR Enforcement Activity on HIPAA Right of Access</a:t>
            </a:r>
            <a:endParaRPr lang="en-US" altLang="en-US" sz="1400" dirty="0"/>
          </a:p>
        </p:txBody>
      </p:sp>
      <p:pic>
        <p:nvPicPr>
          <p:cNvPr id="5" name="Picture 4" descr="Graphical user interface&#10;&#10;Description automatically generated with medium confidence">
            <a:extLst>
              <a:ext uri="{FF2B5EF4-FFF2-40B4-BE49-F238E27FC236}">
                <a16:creationId xmlns:a16="http://schemas.microsoft.com/office/drawing/2014/main" id="{80B13D85-CBBA-9247-AC89-37A0AE30B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306" y="1246908"/>
            <a:ext cx="4392465" cy="12676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6A32-B7B0-FB42-9C25-DF17DB8E331C}"/>
              </a:ext>
            </a:extLst>
          </p:cNvPr>
          <p:cNvSpPr>
            <a:spLocks noGrp="1"/>
          </p:cNvSpPr>
          <p:nvPr>
            <p:ph type="title"/>
          </p:nvPr>
        </p:nvSpPr>
        <p:spPr>
          <a:xfrm>
            <a:off x="1004887" y="457200"/>
            <a:ext cx="7110413" cy="1143000"/>
          </a:xfrm>
        </p:spPr>
        <p:txBody>
          <a:bodyPr/>
          <a:lstStyle/>
          <a:p>
            <a:r>
              <a:rPr lang="en-US" dirty="0"/>
              <a:t>HIPAA 1996</a:t>
            </a:r>
          </a:p>
        </p:txBody>
      </p:sp>
      <p:sp>
        <p:nvSpPr>
          <p:cNvPr id="3" name="Content Placeholder 2">
            <a:extLst>
              <a:ext uri="{FF2B5EF4-FFF2-40B4-BE49-F238E27FC236}">
                <a16:creationId xmlns:a16="http://schemas.microsoft.com/office/drawing/2014/main" id="{C151B851-2993-EF43-B3DF-553B6565D4CA}"/>
              </a:ext>
            </a:extLst>
          </p:cNvPr>
          <p:cNvSpPr>
            <a:spLocks noGrp="1"/>
          </p:cNvSpPr>
          <p:nvPr>
            <p:ph idx="1"/>
          </p:nvPr>
        </p:nvSpPr>
        <p:spPr>
          <a:xfrm>
            <a:off x="1143000" y="1447800"/>
            <a:ext cx="7110412" cy="4686300"/>
          </a:xfrm>
        </p:spPr>
        <p:txBody>
          <a:bodyPr/>
          <a:lstStyle/>
          <a:p>
            <a:r>
              <a:rPr lang="en-US" dirty="0"/>
              <a:t>Privacy Rule effective 2003</a:t>
            </a:r>
          </a:p>
          <a:p>
            <a:pPr marL="914400" lvl="1" indent="-457200">
              <a:buFont typeface="Arial" panose="020B0604020202020204" pitchFamily="34" charset="0"/>
              <a:buChar char="•"/>
            </a:pPr>
            <a:r>
              <a:rPr lang="en-US" sz="2400" dirty="0"/>
              <a:t>Enforcement began immediately</a:t>
            </a:r>
          </a:p>
          <a:p>
            <a:r>
              <a:rPr lang="en-US" dirty="0"/>
              <a:t>Security Rule effective 2005</a:t>
            </a:r>
          </a:p>
          <a:p>
            <a:pPr marL="914400" lvl="1" indent="-457200">
              <a:buFont typeface="Arial" panose="020B0604020202020204" pitchFamily="34" charset="0"/>
              <a:buChar char="•"/>
            </a:pPr>
            <a:r>
              <a:rPr lang="en-US" sz="2400" dirty="0"/>
              <a:t>Enforcement began 2009</a:t>
            </a:r>
            <a:endParaRPr lang="en-US" dirty="0"/>
          </a:p>
          <a:p>
            <a:pPr marL="514350" indent="-457200">
              <a:buFont typeface="Arial" panose="020B0604020202020204" pitchFamily="34" charset="0"/>
              <a:buChar char="•"/>
            </a:pPr>
            <a:r>
              <a:rPr lang="en-US" dirty="0"/>
              <a:t>Enforcement Rule effective 2006</a:t>
            </a:r>
          </a:p>
          <a:p>
            <a:pPr marL="914400" lvl="1" indent="-457200">
              <a:buFont typeface="Arial" panose="020B0604020202020204" pitchFamily="34" charset="0"/>
              <a:buChar char="•"/>
            </a:pPr>
            <a:r>
              <a:rPr lang="en-US" sz="2400" dirty="0"/>
              <a:t>Provided for CMPs and Security Rule enforcement</a:t>
            </a:r>
            <a:endParaRPr lang="en-US" dirty="0"/>
          </a:p>
          <a:p>
            <a:pPr marL="514350" indent="-457200"/>
            <a:r>
              <a:rPr lang="en-US" dirty="0"/>
              <a:t>Final Omnibus Rule effective 2013</a:t>
            </a:r>
          </a:p>
          <a:p>
            <a:pPr marL="914400" lvl="1" indent="-457200">
              <a:buFont typeface="Arial" panose="020B0604020202020204" pitchFamily="34" charset="0"/>
              <a:buChar char="•"/>
            </a:pPr>
            <a:r>
              <a:rPr lang="en-US" sz="2400" dirty="0"/>
              <a:t>Implemented HITECH provisions expanding patients’ rights with respect to their PHI</a:t>
            </a:r>
          </a:p>
          <a:p>
            <a:pPr marL="914400" lvl="1" indent="-457200">
              <a:buFont typeface="Arial" panose="020B0604020202020204" pitchFamily="34" charset="0"/>
              <a:buChar char="•"/>
            </a:pPr>
            <a:endParaRPr lang="en-US" sz="2400" dirty="0"/>
          </a:p>
          <a:p>
            <a:endParaRPr lang="en-US" dirty="0"/>
          </a:p>
        </p:txBody>
      </p:sp>
      <p:sp>
        <p:nvSpPr>
          <p:cNvPr id="6" name="Footer Placeholder 4">
            <a:extLst>
              <a:ext uri="{FF2B5EF4-FFF2-40B4-BE49-F238E27FC236}">
                <a16:creationId xmlns:a16="http://schemas.microsoft.com/office/drawing/2014/main" id="{E94AE51A-0C78-C34E-B982-9D4C1BFDA6E6}"/>
              </a:ext>
            </a:extLst>
          </p:cNvPr>
          <p:cNvSpPr>
            <a:spLocks noGrp="1"/>
          </p:cNvSpPr>
          <p:nvPr>
            <p:ph type="ftr" sz="quarter" idx="11"/>
          </p:nvPr>
        </p:nvSpPr>
        <p:spPr>
          <a:xfrm>
            <a:off x="228600" y="152400"/>
            <a:ext cx="4953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OCR Enforcement Activity on HIPAA Right of Access</a:t>
            </a:r>
            <a:endParaRPr lang="en-US" altLang="en-US" sz="1400" dirty="0"/>
          </a:p>
        </p:txBody>
      </p:sp>
      <p:sp>
        <p:nvSpPr>
          <p:cNvPr id="7" name="Date Placeholder 3">
            <a:extLst>
              <a:ext uri="{FF2B5EF4-FFF2-40B4-BE49-F238E27FC236}">
                <a16:creationId xmlns:a16="http://schemas.microsoft.com/office/drawing/2014/main" id="{96718259-4A22-454F-978C-0591D152F73C}"/>
              </a:ext>
            </a:extLst>
          </p:cNvPr>
          <p:cNvSpPr>
            <a:spLocks noGrp="1"/>
          </p:cNvSpPr>
          <p:nvPr>
            <p:ph type="dt" sz="quarter" idx="10"/>
          </p:nvPr>
        </p:nvSpPr>
        <p:spPr>
          <a:xfrm>
            <a:off x="7315200" y="152400"/>
            <a:ext cx="16002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n-US" altLang="en-US" sz="1200" dirty="0"/>
              <a:t>        April 9, 2021</a:t>
            </a:r>
            <a:endParaRPr lang="en-US" altLang="en-US" sz="1400" dirty="0"/>
          </a:p>
        </p:txBody>
      </p:sp>
    </p:spTree>
    <p:extLst>
      <p:ext uri="{BB962C8B-B14F-4D97-AF65-F5344CB8AC3E}">
        <p14:creationId xmlns:p14="http://schemas.microsoft.com/office/powerpoint/2010/main" val="75831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6A32-B7B0-FB42-9C25-DF17DB8E331C}"/>
              </a:ext>
            </a:extLst>
          </p:cNvPr>
          <p:cNvSpPr>
            <a:spLocks noGrp="1"/>
          </p:cNvSpPr>
          <p:nvPr>
            <p:ph type="title"/>
          </p:nvPr>
        </p:nvSpPr>
        <p:spPr>
          <a:xfrm>
            <a:off x="457200" y="457200"/>
            <a:ext cx="4038600" cy="977900"/>
          </a:xfrm>
        </p:spPr>
        <p:txBody>
          <a:bodyPr wrap="square" anchor="b">
            <a:normAutofit/>
          </a:bodyPr>
          <a:lstStyle/>
          <a:p>
            <a:r>
              <a:rPr lang="en-US" sz="2800" dirty="0"/>
              <a:t>Enforcement Process</a:t>
            </a:r>
          </a:p>
        </p:txBody>
      </p:sp>
      <p:pic>
        <p:nvPicPr>
          <p:cNvPr id="8" name="Picture 1">
            <a:extLst>
              <a:ext uri="{FF2B5EF4-FFF2-40B4-BE49-F238E27FC236}">
                <a16:creationId xmlns:a16="http://schemas.microsoft.com/office/drawing/2014/main" id="{81ECC627-8FEB-B54D-BAA9-1FEC7BF005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60119" y="854075"/>
            <a:ext cx="3926681" cy="39266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C151B851-2993-EF43-B3DF-553B6565D4CA}"/>
              </a:ext>
            </a:extLst>
          </p:cNvPr>
          <p:cNvSpPr>
            <a:spLocks noGrp="1"/>
          </p:cNvSpPr>
          <p:nvPr>
            <p:ph type="body" sz="half" idx="2"/>
          </p:nvPr>
        </p:nvSpPr>
        <p:spPr>
          <a:xfrm>
            <a:off x="457200" y="1905000"/>
            <a:ext cx="3810000" cy="3345656"/>
          </a:xfrm>
        </p:spPr>
        <p:txBody>
          <a:bodyPr wrap="square" anchor="t">
            <a:normAutofit/>
          </a:bodyPr>
          <a:lstStyle/>
          <a:p>
            <a:pPr marL="342900" indent="-342900">
              <a:buFont typeface="Arial" panose="020B0604020202020204" pitchFamily="34" charset="0"/>
              <a:buChar char="•"/>
            </a:pPr>
            <a:r>
              <a:rPr lang="en-US" sz="2400" dirty="0"/>
              <a:t>Investigates Complaints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Conducts compliance reviews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Performs education and outreach</a:t>
            </a:r>
          </a:p>
        </p:txBody>
      </p:sp>
      <p:sp>
        <p:nvSpPr>
          <p:cNvPr id="7" name="Date Placeholder 3">
            <a:extLst>
              <a:ext uri="{FF2B5EF4-FFF2-40B4-BE49-F238E27FC236}">
                <a16:creationId xmlns:a16="http://schemas.microsoft.com/office/drawing/2014/main" id="{96718259-4A22-454F-978C-0591D152F73C}"/>
              </a:ext>
            </a:extLst>
          </p:cNvPr>
          <p:cNvSpPr>
            <a:spLocks noGrp="1"/>
          </p:cNvSpPr>
          <p:nvPr>
            <p:ph type="dt" sz="half" idx="10"/>
          </p:nvPr>
        </p:nvSpPr>
        <p:spPr>
          <a:xfrm>
            <a:off x="7315200" y="152400"/>
            <a:ext cx="16002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None/>
            </a:pPr>
            <a:r>
              <a:rPr lang="en-US" altLang="en-US" sz="1200" dirty="0"/>
              <a:t>        April 9, 2021</a:t>
            </a:r>
          </a:p>
        </p:txBody>
      </p:sp>
      <p:sp>
        <p:nvSpPr>
          <p:cNvPr id="6" name="Footer Placeholder 4">
            <a:extLst>
              <a:ext uri="{FF2B5EF4-FFF2-40B4-BE49-F238E27FC236}">
                <a16:creationId xmlns:a16="http://schemas.microsoft.com/office/drawing/2014/main" id="{E94AE51A-0C78-C34E-B982-9D4C1BFDA6E6}"/>
              </a:ext>
            </a:extLst>
          </p:cNvPr>
          <p:cNvSpPr>
            <a:spLocks noGrp="1"/>
          </p:cNvSpPr>
          <p:nvPr>
            <p:ph type="ftr" sz="quarter" idx="11"/>
          </p:nvPr>
        </p:nvSpPr>
        <p:spPr>
          <a:xfrm>
            <a:off x="228600" y="152400"/>
            <a:ext cx="495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FontTx/>
              <a:buNone/>
            </a:pPr>
            <a:r>
              <a:rPr lang="en-US" altLang="en-US" sz="1200" dirty="0"/>
              <a:t>OCR Enforcement Activity on HIPAA Right of Access</a:t>
            </a:r>
          </a:p>
        </p:txBody>
      </p:sp>
    </p:spTree>
    <p:extLst>
      <p:ext uri="{BB962C8B-B14F-4D97-AF65-F5344CB8AC3E}">
        <p14:creationId xmlns:p14="http://schemas.microsoft.com/office/powerpoint/2010/main" val="1461274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2F1C2-40F2-654D-B4AE-2CCDCE33FF02}"/>
              </a:ext>
            </a:extLst>
          </p:cNvPr>
          <p:cNvSpPr>
            <a:spLocks noGrp="1"/>
          </p:cNvSpPr>
          <p:nvPr>
            <p:ph type="title"/>
          </p:nvPr>
        </p:nvSpPr>
        <p:spPr>
          <a:xfrm>
            <a:off x="498929" y="811213"/>
            <a:ext cx="8135484" cy="1143000"/>
          </a:xfrm>
        </p:spPr>
        <p:txBody>
          <a:bodyPr/>
          <a:lstStyle/>
          <a:p>
            <a:r>
              <a:rPr lang="en-US" dirty="0">
                <a:cs typeface="Arial"/>
              </a:rPr>
              <a:t>Top Five Issues in Investigated Cases Closed with Corrective Action, by CY</a:t>
            </a:r>
          </a:p>
        </p:txBody>
      </p:sp>
      <p:sp>
        <p:nvSpPr>
          <p:cNvPr id="4" name="Date Placeholder 3">
            <a:extLst>
              <a:ext uri="{FF2B5EF4-FFF2-40B4-BE49-F238E27FC236}">
                <a16:creationId xmlns:a16="http://schemas.microsoft.com/office/drawing/2014/main" id="{0C5F935C-3B2A-0549-AD20-5635F652D9C2}"/>
              </a:ext>
            </a:extLst>
          </p:cNvPr>
          <p:cNvSpPr>
            <a:spLocks noGrp="1"/>
          </p:cNvSpPr>
          <p:nvPr>
            <p:ph type="dt" sz="half" idx="10"/>
          </p:nvPr>
        </p:nvSpPr>
        <p:spPr>
          <a:xfrm>
            <a:off x="7696200" y="152400"/>
            <a:ext cx="1219200" cy="304800"/>
          </a:xfrm>
        </p:spPr>
        <p:txBody>
          <a:bodyPr/>
          <a:lstStyle/>
          <a:p>
            <a:pPr>
              <a:defRPr/>
            </a:pPr>
            <a:r>
              <a:rPr lang="en-US" dirty="0"/>
              <a:t>April 9, 2021</a:t>
            </a:r>
            <a:endParaRPr lang="en-US" sz="1400" i="1" dirty="0"/>
          </a:p>
        </p:txBody>
      </p:sp>
      <p:pic>
        <p:nvPicPr>
          <p:cNvPr id="11" name="Picture 11" descr="Table&#10;&#10;Description automatically generated">
            <a:extLst>
              <a:ext uri="{FF2B5EF4-FFF2-40B4-BE49-F238E27FC236}">
                <a16:creationId xmlns:a16="http://schemas.microsoft.com/office/drawing/2014/main" id="{982363D8-6980-4FC6-99CC-7376D1B7F54F}"/>
              </a:ext>
            </a:extLst>
          </p:cNvPr>
          <p:cNvPicPr>
            <a:picLocks noGrp="1" noChangeAspect="1"/>
          </p:cNvPicPr>
          <p:nvPr>
            <p:ph idx="1"/>
          </p:nvPr>
        </p:nvPicPr>
        <p:blipFill>
          <a:blip r:embed="rId3"/>
          <a:stretch>
            <a:fillRect/>
          </a:stretch>
        </p:blipFill>
        <p:spPr>
          <a:xfrm>
            <a:off x="437018" y="2366966"/>
            <a:ext cx="8344124" cy="3145967"/>
          </a:xfrm>
        </p:spPr>
      </p:pic>
      <p:sp>
        <p:nvSpPr>
          <p:cNvPr id="13" name="TextBox 12">
            <a:extLst>
              <a:ext uri="{FF2B5EF4-FFF2-40B4-BE49-F238E27FC236}">
                <a16:creationId xmlns:a16="http://schemas.microsoft.com/office/drawing/2014/main" id="{0DF6E0F5-6232-43F4-BC5C-723451C6D081}"/>
              </a:ext>
            </a:extLst>
          </p:cNvPr>
          <p:cNvSpPr txBox="1"/>
          <p:nvPr/>
        </p:nvSpPr>
        <p:spPr>
          <a:xfrm>
            <a:off x="524329" y="5649685"/>
            <a:ext cx="83856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a:ea typeface="ＭＳ Ｐゴシック"/>
                <a:cs typeface="Arial"/>
              </a:rPr>
              <a:t>Source:  https://www.hhs.gov/hipaa/for-professionals/compliance-enforcement/data/top-five-issues-investigated-cases-closed-corrective-action-calendar-year/index.html</a:t>
            </a:r>
          </a:p>
        </p:txBody>
      </p:sp>
      <p:sp>
        <p:nvSpPr>
          <p:cNvPr id="7" name="Footer Placeholder 4">
            <a:extLst>
              <a:ext uri="{FF2B5EF4-FFF2-40B4-BE49-F238E27FC236}">
                <a16:creationId xmlns:a16="http://schemas.microsoft.com/office/drawing/2014/main" id="{9D554712-1AA4-E74F-8BD5-9086879D2CE2}"/>
              </a:ext>
            </a:extLst>
          </p:cNvPr>
          <p:cNvSpPr>
            <a:spLocks noGrp="1"/>
          </p:cNvSpPr>
          <p:nvPr>
            <p:ph type="ftr" sz="quarter" idx="11"/>
          </p:nvPr>
        </p:nvSpPr>
        <p:spPr>
          <a:xfrm>
            <a:off x="228600" y="152400"/>
            <a:ext cx="4953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OCR Enforcement Activity on HIPAA Right of Access</a:t>
            </a:r>
            <a:endParaRPr lang="en-US" altLang="en-US" sz="1400" dirty="0"/>
          </a:p>
        </p:txBody>
      </p:sp>
    </p:spTree>
    <p:extLst>
      <p:ext uri="{BB962C8B-B14F-4D97-AF65-F5344CB8AC3E}">
        <p14:creationId xmlns:p14="http://schemas.microsoft.com/office/powerpoint/2010/main" val="367694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1BD0FCC-50C1-7340-9E89-E4E84094B934}"/>
              </a:ext>
            </a:extLst>
          </p:cNvPr>
          <p:cNvSpPr>
            <a:spLocks noGrp="1" noChangeArrowheads="1"/>
          </p:cNvSpPr>
          <p:nvPr>
            <p:ph type="title"/>
          </p:nvPr>
        </p:nvSpPr>
        <p:spPr>
          <a:xfrm>
            <a:off x="61375" y="553589"/>
            <a:ext cx="8991600" cy="1143000"/>
          </a:xfrm>
        </p:spPr>
        <p:txBody>
          <a:bodyPr wrap="square" anchor="ctr">
            <a:normAutofit/>
          </a:bodyPr>
          <a:lstStyle/>
          <a:p>
            <a:r>
              <a:rPr lang="en-US" altLang="en-US" dirty="0"/>
              <a:t>What is behind this surge in enforcement?</a:t>
            </a:r>
          </a:p>
        </p:txBody>
      </p:sp>
      <p:pic>
        <p:nvPicPr>
          <p:cNvPr id="3" name="Picture 2" descr="A picture containing logo&#10;&#10;Description automatically generated">
            <a:extLst>
              <a:ext uri="{FF2B5EF4-FFF2-40B4-BE49-F238E27FC236}">
                <a16:creationId xmlns:a16="http://schemas.microsoft.com/office/drawing/2014/main" id="{5A4D3771-8A74-D245-B44E-0E744D98A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88" y="1889056"/>
            <a:ext cx="3999158" cy="3444944"/>
          </a:xfrm>
          <a:prstGeom prst="rect">
            <a:avLst/>
          </a:prstGeom>
          <a:noFill/>
        </p:spPr>
      </p:pic>
      <p:sp>
        <p:nvSpPr>
          <p:cNvPr id="4099" name="Content Placeholder 2">
            <a:extLst>
              <a:ext uri="{FF2B5EF4-FFF2-40B4-BE49-F238E27FC236}">
                <a16:creationId xmlns:a16="http://schemas.microsoft.com/office/drawing/2014/main" id="{38D6B25A-B448-4D42-8650-5AEC870C803C}"/>
              </a:ext>
            </a:extLst>
          </p:cNvPr>
          <p:cNvSpPr>
            <a:spLocks noGrp="1"/>
          </p:cNvSpPr>
          <p:nvPr>
            <p:ph sz="half" idx="2"/>
          </p:nvPr>
        </p:nvSpPr>
        <p:spPr>
          <a:xfrm>
            <a:off x="4666505" y="1852613"/>
            <a:ext cx="3969495" cy="4038600"/>
          </a:xfrm>
        </p:spPr>
        <p:txBody>
          <a:bodyPr wrap="square" anchor="t">
            <a:normAutofit/>
          </a:bodyPr>
          <a:lstStyle/>
          <a:p>
            <a:pPr>
              <a:buFont typeface="Wingdings" panose="05000000000000000000" pitchFamily="2" charset="2"/>
              <a:buChar char="Ø"/>
              <a:defRPr/>
            </a:pPr>
            <a:r>
              <a:rPr lang="en-US" sz="2600" dirty="0"/>
              <a:t>Right of Access Initiative/Enforcement Priority 2019</a:t>
            </a:r>
          </a:p>
          <a:p>
            <a:pPr>
              <a:buFont typeface="Wingdings" panose="05000000000000000000" pitchFamily="2" charset="2"/>
              <a:buChar char="Ø"/>
              <a:defRPr/>
            </a:pPr>
            <a:r>
              <a:rPr lang="en-US" sz="2600" dirty="0"/>
              <a:t>Patient complaints</a:t>
            </a:r>
          </a:p>
          <a:p>
            <a:pPr>
              <a:buFont typeface="Wingdings" panose="05000000000000000000" pitchFamily="2" charset="2"/>
              <a:buChar char="Ø"/>
              <a:defRPr/>
            </a:pPr>
            <a:r>
              <a:rPr lang="en-US" sz="2600" dirty="0"/>
              <a:t>OCR charged with oversight and enforcement of HIPAA Privacy and Security Rules</a:t>
            </a:r>
          </a:p>
        </p:txBody>
      </p:sp>
      <p:sp>
        <p:nvSpPr>
          <p:cNvPr id="19459" name="Date Placeholder 3">
            <a:extLst>
              <a:ext uri="{FF2B5EF4-FFF2-40B4-BE49-F238E27FC236}">
                <a16:creationId xmlns:a16="http://schemas.microsoft.com/office/drawing/2014/main" id="{0EDC37E1-B434-0148-AD42-6B05EFD7CDAA}"/>
              </a:ext>
            </a:extLst>
          </p:cNvPr>
          <p:cNvSpPr>
            <a:spLocks noGrp="1"/>
          </p:cNvSpPr>
          <p:nvPr>
            <p:ph type="dt" sz="half" idx="10"/>
          </p:nvPr>
        </p:nvSpPr>
        <p:spPr>
          <a:xfrm>
            <a:off x="7315200" y="152400"/>
            <a:ext cx="16002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None/>
            </a:pPr>
            <a:r>
              <a:rPr lang="en-US" altLang="en-US" sz="1200" dirty="0"/>
              <a:t>        April 9, 2021</a:t>
            </a:r>
          </a:p>
        </p:txBody>
      </p:sp>
      <p:sp>
        <p:nvSpPr>
          <p:cNvPr id="19460" name="Footer Placeholder 4">
            <a:extLst>
              <a:ext uri="{FF2B5EF4-FFF2-40B4-BE49-F238E27FC236}">
                <a16:creationId xmlns:a16="http://schemas.microsoft.com/office/drawing/2014/main" id="{A3E5CE43-186D-454F-9F56-75774768C300}"/>
              </a:ext>
            </a:extLst>
          </p:cNvPr>
          <p:cNvSpPr>
            <a:spLocks noGrp="1"/>
          </p:cNvSpPr>
          <p:nvPr>
            <p:ph type="ftr" sz="quarter" idx="11"/>
          </p:nvPr>
        </p:nvSpPr>
        <p:spPr>
          <a:xfrm>
            <a:off x="228600" y="152400"/>
            <a:ext cx="495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FontTx/>
              <a:buNone/>
            </a:pPr>
            <a:r>
              <a:rPr lang="en-US" altLang="en-US" sz="1200" dirty="0"/>
              <a:t>OCR Enforcement Activity on HIPAA Right of Access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050C6-4EB7-EC4A-A628-8BC6F7C0C858}"/>
              </a:ext>
            </a:extLst>
          </p:cNvPr>
          <p:cNvSpPr>
            <a:spLocks noGrp="1"/>
          </p:cNvSpPr>
          <p:nvPr>
            <p:ph sz="half" idx="2"/>
          </p:nvPr>
        </p:nvSpPr>
        <p:spPr>
          <a:xfrm>
            <a:off x="381000" y="914400"/>
            <a:ext cx="3706810" cy="4824413"/>
          </a:xfrm>
        </p:spPr>
        <p:txBody>
          <a:bodyPr vert="horz" wrap="square" lIns="91440" tIns="45720" rIns="91440" bIns="45720" numCol="1" anchor="t" anchorCtr="0" compatLnSpc="1">
            <a:prstTxWarp prst="textNoShape">
              <a:avLst/>
            </a:prstTxWarp>
            <a:normAutofit/>
          </a:bodyPr>
          <a:lstStyle/>
          <a:p>
            <a:pPr marL="57150" indent="0">
              <a:buNone/>
            </a:pPr>
            <a:r>
              <a:rPr lang="en-US" dirty="0"/>
              <a:t>“We aim to hold the health care industry accountable for ignoring peoples’ rights to access their medical records and those of their kids.”</a:t>
            </a:r>
          </a:p>
          <a:p>
            <a:pPr marL="0" indent="0">
              <a:lnSpc>
                <a:spcPct val="90000"/>
              </a:lnSpc>
              <a:buNone/>
            </a:pPr>
            <a:endParaRPr lang="en-US" sz="2600" dirty="0"/>
          </a:p>
          <a:p>
            <a:pPr marL="0" indent="0">
              <a:lnSpc>
                <a:spcPct val="90000"/>
              </a:lnSpc>
              <a:buNone/>
            </a:pPr>
            <a:r>
              <a:rPr lang="en-US" sz="2000" dirty="0"/>
              <a:t>Former OCR Director Roger Severino, 9.9.2019 HHS Press Release</a:t>
            </a:r>
          </a:p>
          <a:p>
            <a:pPr>
              <a:lnSpc>
                <a:spcPct val="90000"/>
              </a:lnSpc>
            </a:pPr>
            <a:endParaRPr lang="en-US" sz="2600" dirty="0"/>
          </a:p>
        </p:txBody>
      </p:sp>
      <p:sp>
        <p:nvSpPr>
          <p:cNvPr id="4" name="Date Placeholder 3">
            <a:extLst>
              <a:ext uri="{FF2B5EF4-FFF2-40B4-BE49-F238E27FC236}">
                <a16:creationId xmlns:a16="http://schemas.microsoft.com/office/drawing/2014/main" id="{1A6FEF48-2A89-A44D-A02C-25409B8AF9D5}"/>
              </a:ext>
            </a:extLst>
          </p:cNvPr>
          <p:cNvSpPr>
            <a:spLocks noGrp="1"/>
          </p:cNvSpPr>
          <p:nvPr>
            <p:ph type="dt" sz="half" idx="10"/>
          </p:nvPr>
        </p:nvSpPr>
        <p:spPr>
          <a:xfrm>
            <a:off x="7315200" y="152400"/>
            <a:ext cx="16002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US" dirty="0"/>
              <a:t>        April 9, 2021</a:t>
            </a:r>
            <a:endParaRPr lang="en-US" i="1" dirty="0"/>
          </a:p>
        </p:txBody>
      </p:sp>
      <p:sp>
        <p:nvSpPr>
          <p:cNvPr id="13" name="Footer Placeholder 5">
            <a:extLst>
              <a:ext uri="{FF2B5EF4-FFF2-40B4-BE49-F238E27FC236}">
                <a16:creationId xmlns:a16="http://schemas.microsoft.com/office/drawing/2014/main" id="{55114464-E72F-44FC-91AD-79CA53AB914A}"/>
              </a:ext>
            </a:extLst>
          </p:cNvPr>
          <p:cNvSpPr>
            <a:spLocks noGrp="1"/>
          </p:cNvSpPr>
          <p:nvPr>
            <p:ph type="ftr" sz="quarter" idx="11"/>
          </p:nvPr>
        </p:nvSpPr>
        <p:spPr>
          <a:xfrm>
            <a:off x="228600" y="152400"/>
            <a:ext cx="4953000" cy="304800"/>
          </a:xfrm>
        </p:spPr>
        <p:txBody>
          <a:bodyPr/>
          <a:lstStyle/>
          <a:p>
            <a:r>
              <a:rPr lang="en-US" altLang="en-US" dirty="0"/>
              <a:t>OCR Enforcement Activity on HIPAA Right of Access</a:t>
            </a:r>
            <a:endParaRPr lang="en-US" altLang="en-US" sz="1400" dirty="0"/>
          </a:p>
        </p:txBody>
      </p:sp>
      <p:pic>
        <p:nvPicPr>
          <p:cNvPr id="5" name="Picture 4" descr="A group of children posing for a photo&#10;&#10;Description automatically generated with medium confidence">
            <a:extLst>
              <a:ext uri="{FF2B5EF4-FFF2-40B4-BE49-F238E27FC236}">
                <a16:creationId xmlns:a16="http://schemas.microsoft.com/office/drawing/2014/main" id="{873C9D2E-5306-994D-B2B5-96FF9FE66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76400"/>
            <a:ext cx="4087810" cy="2724035"/>
          </a:xfrm>
          <a:prstGeom prst="rect">
            <a:avLst/>
          </a:prstGeom>
        </p:spPr>
      </p:pic>
    </p:spTree>
    <p:extLst>
      <p:ext uri="{BB962C8B-B14F-4D97-AF65-F5344CB8AC3E}">
        <p14:creationId xmlns:p14="http://schemas.microsoft.com/office/powerpoint/2010/main" val="4165042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F0EA77-F395-A74D-B116-CD8116DDCB25}"/>
              </a:ext>
            </a:extLst>
          </p:cNvPr>
          <p:cNvSpPr>
            <a:spLocks noGrp="1"/>
          </p:cNvSpPr>
          <p:nvPr>
            <p:ph type="dt" sz="half" idx="10"/>
          </p:nvPr>
        </p:nvSpPr>
        <p:spPr/>
        <p:txBody>
          <a:bodyPr/>
          <a:lstStyle/>
          <a:p>
            <a:pPr>
              <a:defRPr/>
            </a:pPr>
            <a:r>
              <a:rPr lang="en-US" dirty="0"/>
              <a:t>          April 9, 2021</a:t>
            </a:r>
            <a:endParaRPr lang="en-US" sz="1400" i="1" dirty="0"/>
          </a:p>
        </p:txBody>
      </p:sp>
      <p:sp>
        <p:nvSpPr>
          <p:cNvPr id="5" name="Footer Placeholder 4">
            <a:extLst>
              <a:ext uri="{FF2B5EF4-FFF2-40B4-BE49-F238E27FC236}">
                <a16:creationId xmlns:a16="http://schemas.microsoft.com/office/drawing/2014/main" id="{1FF26F8A-44CA-0843-9053-225E7169A488}"/>
              </a:ext>
            </a:extLst>
          </p:cNvPr>
          <p:cNvSpPr>
            <a:spLocks noGrp="1"/>
          </p:cNvSpPr>
          <p:nvPr>
            <p:ph type="ftr" sz="quarter" idx="11"/>
          </p:nvPr>
        </p:nvSpPr>
        <p:spPr/>
        <p:txBody>
          <a:bodyPr/>
          <a:lstStyle/>
          <a:p>
            <a:r>
              <a:rPr lang="en-US" altLang="en-US" dirty="0"/>
              <a:t>OCR Enforcement Activity on HIPAA Right of Access</a:t>
            </a:r>
            <a:endParaRPr lang="en-US" altLang="en-US" sz="1400" dirty="0"/>
          </a:p>
        </p:txBody>
      </p:sp>
      <p:sp>
        <p:nvSpPr>
          <p:cNvPr id="6" name="Content Placeholder 1">
            <a:extLst>
              <a:ext uri="{FF2B5EF4-FFF2-40B4-BE49-F238E27FC236}">
                <a16:creationId xmlns:a16="http://schemas.microsoft.com/office/drawing/2014/main" id="{7D173F2E-F1E5-CA48-834F-3780582D9991}"/>
              </a:ext>
            </a:extLst>
          </p:cNvPr>
          <p:cNvSpPr txBox="1">
            <a:spLocks noChangeArrowheads="1"/>
          </p:cNvSpPr>
          <p:nvPr/>
        </p:nvSpPr>
        <p:spPr bwMode="auto">
          <a:xfrm>
            <a:off x="381000" y="15240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 typeface="Wingdings" pitchFamily="2" charset="2"/>
              <a:buChar char="Ø"/>
              <a:defRPr/>
            </a:pPr>
            <a:r>
              <a:rPr lang="en-US" altLang="en-US" sz="2400" i="0" kern="0" dirty="0">
                <a:hlinkClick r:id="rId3"/>
              </a:rPr>
              <a:t>Resolution Agreements</a:t>
            </a:r>
            <a:endParaRPr lang="en-US" altLang="en-US" sz="2400" i="0" kern="0" dirty="0"/>
          </a:p>
          <a:p>
            <a:pPr lvl="1">
              <a:buFont typeface="Wingdings" pitchFamily="2" charset="2"/>
              <a:buChar char="Ø"/>
              <a:defRPr/>
            </a:pPr>
            <a:r>
              <a:rPr lang="en-US" altLang="en-US" sz="2400" i="0" kern="0" dirty="0"/>
              <a:t>Parties involved</a:t>
            </a:r>
          </a:p>
          <a:p>
            <a:pPr lvl="1">
              <a:buFont typeface="Wingdings" pitchFamily="2" charset="2"/>
              <a:buChar char="Ø"/>
              <a:defRPr/>
            </a:pPr>
            <a:r>
              <a:rPr lang="en-US" altLang="en-US" sz="2400" i="0" kern="0" dirty="0"/>
              <a:t>Factual background and Covered Conduct</a:t>
            </a:r>
          </a:p>
          <a:p>
            <a:pPr lvl="2">
              <a:buFont typeface="Wingdings" pitchFamily="2" charset="2"/>
              <a:buChar char="Ø"/>
              <a:defRPr/>
            </a:pPr>
            <a:r>
              <a:rPr lang="en-US" altLang="en-US" sz="2000" i="0" kern="0" dirty="0"/>
              <a:t>Timeline of complaints and investigation and CE response</a:t>
            </a:r>
          </a:p>
          <a:p>
            <a:pPr lvl="2">
              <a:buFont typeface="Wingdings" pitchFamily="2" charset="2"/>
              <a:buChar char="Ø"/>
              <a:defRPr/>
            </a:pPr>
            <a:r>
              <a:rPr lang="en-US" altLang="en-US" sz="2000" i="0" kern="0" dirty="0"/>
              <a:t>Citation of specific HIPAA standards violated</a:t>
            </a:r>
          </a:p>
          <a:p>
            <a:pPr lvl="1">
              <a:buFont typeface="Wingdings" pitchFamily="2" charset="2"/>
              <a:buChar char="Ø"/>
              <a:defRPr/>
            </a:pPr>
            <a:r>
              <a:rPr lang="en-US" altLang="en-US" sz="2400" i="0" kern="0" dirty="0"/>
              <a:t>No admissions/No concessions</a:t>
            </a:r>
          </a:p>
          <a:p>
            <a:pPr lvl="1">
              <a:buFont typeface="Wingdings" pitchFamily="2" charset="2"/>
              <a:buChar char="Ø"/>
              <a:defRPr/>
            </a:pPr>
            <a:r>
              <a:rPr lang="en-US" altLang="en-US" sz="2400" i="0" kern="0" dirty="0"/>
              <a:t>Intent to Resolve</a:t>
            </a:r>
          </a:p>
          <a:p>
            <a:pPr lvl="2">
              <a:buFont typeface="Wingdings" pitchFamily="2" charset="2"/>
              <a:buChar char="Ø"/>
              <a:defRPr/>
            </a:pPr>
            <a:r>
              <a:rPr lang="en-US" altLang="en-US" sz="2000" i="0" kern="0" dirty="0"/>
              <a:t>To avoid formal proceedings</a:t>
            </a:r>
          </a:p>
          <a:p>
            <a:pPr lvl="1">
              <a:buFont typeface="Wingdings" pitchFamily="2" charset="2"/>
              <a:buChar char="Ø"/>
              <a:defRPr/>
            </a:pPr>
            <a:r>
              <a:rPr lang="en-US" altLang="en-US" sz="2400" i="0" kern="0" dirty="0"/>
              <a:t>Terms and Conditions</a:t>
            </a:r>
          </a:p>
          <a:p>
            <a:pPr lvl="2">
              <a:buFont typeface="Wingdings" pitchFamily="2" charset="2"/>
              <a:buChar char="Ø"/>
              <a:defRPr/>
            </a:pPr>
            <a:r>
              <a:rPr lang="en-US" altLang="en-US" sz="2000" i="0" kern="0" dirty="0"/>
              <a:t>Payment, CAP, Releases, Bindings, costs, effect and execution of the agreement, and other legal stuff!</a:t>
            </a:r>
          </a:p>
          <a:p>
            <a:pPr>
              <a:buFont typeface="Wingdings" pitchFamily="2" charset="2"/>
              <a:buChar char="Ø"/>
              <a:defRPr/>
            </a:pPr>
            <a:endParaRPr lang="en-US" altLang="en-US" sz="2400" i="0" kern="0" dirty="0"/>
          </a:p>
          <a:p>
            <a:pPr marL="0" indent="0">
              <a:buFontTx/>
              <a:buNone/>
              <a:defRPr/>
            </a:pPr>
            <a:endParaRPr lang="en-US" altLang="en-US" sz="2400" i="0" kern="0" dirty="0"/>
          </a:p>
        </p:txBody>
      </p:sp>
      <p:sp>
        <p:nvSpPr>
          <p:cNvPr id="7" name="Title 1">
            <a:extLst>
              <a:ext uri="{FF2B5EF4-FFF2-40B4-BE49-F238E27FC236}">
                <a16:creationId xmlns:a16="http://schemas.microsoft.com/office/drawing/2014/main" id="{538FC031-20E5-3B41-858F-4F54C1E971D9}"/>
              </a:ext>
            </a:extLst>
          </p:cNvPr>
          <p:cNvSpPr>
            <a:spLocks noGrp="1" noChangeArrowheads="1"/>
          </p:cNvSpPr>
          <p:nvPr>
            <p:ph type="title"/>
          </p:nvPr>
        </p:nvSpPr>
        <p:spPr>
          <a:xfrm>
            <a:off x="533400" y="533400"/>
            <a:ext cx="7415213" cy="1143000"/>
          </a:xfrm>
        </p:spPr>
        <p:txBody>
          <a:bodyPr/>
          <a:lstStyle/>
          <a:p>
            <a:r>
              <a:rPr lang="en-US" altLang="en-US" dirty="0"/>
              <a:t>RAs and CAPs</a:t>
            </a:r>
          </a:p>
        </p:txBody>
      </p:sp>
      <p:pic>
        <p:nvPicPr>
          <p:cNvPr id="8" name="Picture 1">
            <a:extLst>
              <a:ext uri="{FF2B5EF4-FFF2-40B4-BE49-F238E27FC236}">
                <a16:creationId xmlns:a16="http://schemas.microsoft.com/office/drawing/2014/main" id="{58242944-0662-DB48-9D79-7C2402A28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572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52384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themeOverride>
</file>

<file path=docProps/app.xml><?xml version="1.0" encoding="utf-8"?>
<Properties xmlns="http://schemas.openxmlformats.org/officeDocument/2006/extended-properties" xmlns:vt="http://schemas.openxmlformats.org/officeDocument/2006/docPropsVTypes">
  <Template/>
  <TotalTime>8605</TotalTime>
  <Words>1798</Words>
  <Application>Microsoft Macintosh PowerPoint</Application>
  <PresentationFormat>On-screen Show (4:3)</PresentationFormat>
  <Paragraphs>239</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Helvetica</vt:lpstr>
      <vt:lpstr>Wingdings</vt:lpstr>
      <vt:lpstr>Blank Presentation</vt:lpstr>
      <vt:lpstr>HIPAA Enforcement Actions Regarding Patients' Right of Access</vt:lpstr>
      <vt:lpstr>Beyond privacy and security!   Right of Access Standards</vt:lpstr>
      <vt:lpstr>It’s been a long time coming!</vt:lpstr>
      <vt:lpstr>HIPAA 1996</vt:lpstr>
      <vt:lpstr>Enforcement Process</vt:lpstr>
      <vt:lpstr>Top Five Issues in Investigated Cases Closed with Corrective Action, by CY</vt:lpstr>
      <vt:lpstr>What is behind this surge in enforcement?</vt:lpstr>
      <vt:lpstr>PowerPoint Presentation</vt:lpstr>
      <vt:lpstr>RAs and CAPs</vt:lpstr>
      <vt:lpstr>PowerPoint Presentation</vt:lpstr>
      <vt:lpstr>Right of Access Initiative in the</vt:lpstr>
      <vt:lpstr>PowerPoint Presentation</vt:lpstr>
      <vt:lpstr>Right of Access Initiative in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to Take</vt:lpstr>
      <vt:lpstr>PowerPoint Presentation</vt:lpstr>
      <vt:lpstr>PowerPoint Presentation</vt:lpstr>
      <vt:lpstr>PowerPoint Presentation</vt:lpstr>
      <vt:lpstr>References</vt:lpstr>
      <vt:lpstr>References (continued)</vt:lpstr>
    </vt:vector>
  </TitlesOfParts>
  <Company>Office of Creative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Office of Creative Services</dc:creator>
  <cp:lastModifiedBy>Sattler, Dorinda M</cp:lastModifiedBy>
  <cp:revision>410</cp:revision>
  <cp:lastPrinted>2021-03-02T03:43:02Z</cp:lastPrinted>
  <dcterms:created xsi:type="dcterms:W3CDTF">2006-11-07T21:52:34Z</dcterms:created>
  <dcterms:modified xsi:type="dcterms:W3CDTF">2021-04-02T19:59:54Z</dcterms:modified>
</cp:coreProperties>
</file>