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8" r:id="rId3"/>
    <p:sldId id="269" r:id="rId4"/>
    <p:sldId id="259" r:id="rId5"/>
    <p:sldId id="260" r:id="rId6"/>
    <p:sldId id="282" r:id="rId7"/>
    <p:sldId id="283" r:id="rId8"/>
    <p:sldId id="284" r:id="rId9"/>
    <p:sldId id="261" r:id="rId10"/>
    <p:sldId id="271" r:id="rId11"/>
    <p:sldId id="273" r:id="rId12"/>
    <p:sldId id="274" r:id="rId13"/>
    <p:sldId id="262" r:id="rId14"/>
    <p:sldId id="270" r:id="rId15"/>
    <p:sldId id="272" r:id="rId16"/>
    <p:sldId id="275" r:id="rId17"/>
    <p:sldId id="276" r:id="rId18"/>
    <p:sldId id="277" r:id="rId19"/>
    <p:sldId id="279" r:id="rId20"/>
    <p:sldId id="280" r:id="rId21"/>
    <p:sldId id="281" r:id="rId22"/>
    <p:sldId id="263" r:id="rId23"/>
    <p:sldId id="264" r:id="rId24"/>
    <p:sldId id="258" r:id="rId25"/>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426" y="-9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D4E87-30D2-47CB-80FD-63E3104233B6}" type="datetimeFigureOut">
              <a:rPr lang="hr-HR" smtClean="0"/>
              <a:t>5.2.2014.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B12879-2C92-495F-AC6A-C16E92382CB2}" type="slidenum">
              <a:rPr lang="hr-HR" smtClean="0"/>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pPr eaLnBrk="1" hangingPunct="1"/>
            <a:endParaRPr lang="sr-Latn-CS" smtClean="0"/>
          </a:p>
        </p:txBody>
      </p:sp>
      <p:sp>
        <p:nvSpPr>
          <p:cNvPr id="182276" name="Slide Number Placeholder 3"/>
          <p:cNvSpPr>
            <a:spLocks noGrp="1"/>
          </p:cNvSpPr>
          <p:nvPr>
            <p:ph type="sldNum" sz="quarter" idx="5"/>
          </p:nvPr>
        </p:nvSpPr>
        <p:spPr>
          <a:noFill/>
        </p:spPr>
        <p:txBody>
          <a:bodyPr/>
          <a:lstStyle/>
          <a:p>
            <a:fld id="{3BFFDBA5-3DF6-4FBF-B609-3189A2CBE281}" type="slidenum">
              <a:rPr lang="en-US"/>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pPr eaLnBrk="1" hangingPunct="1"/>
            <a:endParaRPr lang="sr-Latn-CS" smtClean="0"/>
          </a:p>
        </p:txBody>
      </p:sp>
      <p:sp>
        <p:nvSpPr>
          <p:cNvPr id="178180" name="Slide Number Placeholder 3"/>
          <p:cNvSpPr>
            <a:spLocks noGrp="1"/>
          </p:cNvSpPr>
          <p:nvPr>
            <p:ph type="sldNum" sz="quarter" idx="5"/>
          </p:nvPr>
        </p:nvSpPr>
        <p:spPr>
          <a:noFill/>
        </p:spPr>
        <p:txBody>
          <a:bodyPr/>
          <a:lstStyle/>
          <a:p>
            <a:fld id="{95C875BF-63F9-48D1-AC94-9EF457D9715E}" type="slidenum">
              <a:rPr lang="en-US"/>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eaLnBrk="1" hangingPunct="1"/>
            <a:endParaRPr lang="sr-Latn-CS" smtClean="0"/>
          </a:p>
        </p:txBody>
      </p:sp>
      <p:sp>
        <p:nvSpPr>
          <p:cNvPr id="183300" name="Slide Number Placeholder 3"/>
          <p:cNvSpPr>
            <a:spLocks noGrp="1"/>
          </p:cNvSpPr>
          <p:nvPr>
            <p:ph type="sldNum" sz="quarter" idx="5"/>
          </p:nvPr>
        </p:nvSpPr>
        <p:spPr>
          <a:noFill/>
        </p:spPr>
        <p:txBody>
          <a:bodyPr/>
          <a:lstStyle/>
          <a:p>
            <a:fld id="{97309AB2-1943-42E1-8458-C57C83F99E62}" type="slidenum">
              <a:rPr lang="en-US"/>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eaLnBrk="1" hangingPunct="1"/>
            <a:endParaRPr lang="sr-Latn-CS" smtClean="0"/>
          </a:p>
        </p:txBody>
      </p:sp>
      <p:sp>
        <p:nvSpPr>
          <p:cNvPr id="186372" name="Slide Number Placeholder 3"/>
          <p:cNvSpPr>
            <a:spLocks noGrp="1"/>
          </p:cNvSpPr>
          <p:nvPr>
            <p:ph type="sldNum" sz="quarter" idx="5"/>
          </p:nvPr>
        </p:nvSpPr>
        <p:spPr>
          <a:noFill/>
        </p:spPr>
        <p:txBody>
          <a:bodyPr/>
          <a:lstStyle/>
          <a:p>
            <a:fld id="{4BB2E31E-D1F3-4478-95FA-AD934DDA015D}" type="slidenum">
              <a:rPr lang="en-US"/>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sr-Latn-CS" smtClean="0"/>
          </a:p>
        </p:txBody>
      </p:sp>
      <p:sp>
        <p:nvSpPr>
          <p:cNvPr id="115716" name="Slide Number Placeholder 3"/>
          <p:cNvSpPr>
            <a:spLocks noGrp="1"/>
          </p:cNvSpPr>
          <p:nvPr>
            <p:ph type="sldNum" sz="quarter" idx="5"/>
          </p:nvPr>
        </p:nvSpPr>
        <p:spPr>
          <a:noFill/>
        </p:spPr>
        <p:txBody>
          <a:bodyPr/>
          <a:lstStyle/>
          <a:p>
            <a:fld id="{E2BD99C2-A96E-49BB-9FFA-6BA6107DCA6A}"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sr-Latn-CS" smtClean="0"/>
          </a:p>
        </p:txBody>
      </p:sp>
      <p:sp>
        <p:nvSpPr>
          <p:cNvPr id="116740" name="Slide Number Placeholder 3"/>
          <p:cNvSpPr>
            <a:spLocks noGrp="1"/>
          </p:cNvSpPr>
          <p:nvPr>
            <p:ph type="sldNum" sz="quarter" idx="5"/>
          </p:nvPr>
        </p:nvSpPr>
        <p:spPr>
          <a:noFill/>
        </p:spPr>
        <p:txBody>
          <a:bodyPr/>
          <a:lstStyle/>
          <a:p>
            <a:fld id="{1EC1A40A-DBBE-4278-B660-2DCA52E0B06C}"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sr-Latn-CS" smtClean="0"/>
          </a:p>
        </p:txBody>
      </p:sp>
      <p:sp>
        <p:nvSpPr>
          <p:cNvPr id="172036" name="Slide Number Placeholder 3"/>
          <p:cNvSpPr>
            <a:spLocks noGrp="1"/>
          </p:cNvSpPr>
          <p:nvPr>
            <p:ph type="sldNum" sz="quarter" idx="5"/>
          </p:nvPr>
        </p:nvSpPr>
        <p:spPr>
          <a:noFill/>
        </p:spPr>
        <p:txBody>
          <a:bodyPr/>
          <a:lstStyle/>
          <a:p>
            <a:fld id="{C98040B2-AC3E-4C93-9805-653980DA7945}" type="slidenum">
              <a:rPr lang="en-US"/>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endParaRPr lang="sr-Latn-CS" smtClean="0"/>
          </a:p>
        </p:txBody>
      </p:sp>
      <p:sp>
        <p:nvSpPr>
          <p:cNvPr id="173060" name="Slide Number Placeholder 3"/>
          <p:cNvSpPr>
            <a:spLocks noGrp="1"/>
          </p:cNvSpPr>
          <p:nvPr>
            <p:ph type="sldNum" sz="quarter" idx="5"/>
          </p:nvPr>
        </p:nvSpPr>
        <p:spPr>
          <a:noFill/>
        </p:spPr>
        <p:txBody>
          <a:bodyPr/>
          <a:lstStyle/>
          <a:p>
            <a:fld id="{4A334D6E-5266-4715-8894-BC9D0F2E0292}" type="slidenum">
              <a:rPr lang="en-US"/>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sr-Latn-CS" smtClean="0"/>
          </a:p>
        </p:txBody>
      </p:sp>
      <p:sp>
        <p:nvSpPr>
          <p:cNvPr id="175108" name="Slide Number Placeholder 3"/>
          <p:cNvSpPr>
            <a:spLocks noGrp="1"/>
          </p:cNvSpPr>
          <p:nvPr>
            <p:ph type="sldNum" sz="quarter" idx="5"/>
          </p:nvPr>
        </p:nvSpPr>
        <p:spPr>
          <a:noFill/>
        </p:spPr>
        <p:txBody>
          <a:bodyPr/>
          <a:lstStyle/>
          <a:p>
            <a:fld id="{C753D752-77F3-40EF-B974-D463FABD6717}"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pPr eaLnBrk="1" hangingPunct="1"/>
            <a:endParaRPr lang="sr-Latn-CS" smtClean="0"/>
          </a:p>
        </p:txBody>
      </p:sp>
      <p:sp>
        <p:nvSpPr>
          <p:cNvPr id="177156" name="Slide Number Placeholder 3"/>
          <p:cNvSpPr>
            <a:spLocks noGrp="1"/>
          </p:cNvSpPr>
          <p:nvPr>
            <p:ph type="sldNum" sz="quarter" idx="5"/>
          </p:nvPr>
        </p:nvSpPr>
        <p:spPr>
          <a:noFill/>
        </p:spPr>
        <p:txBody>
          <a:bodyPr/>
          <a:lstStyle/>
          <a:p>
            <a:fld id="{095114C3-B2B0-4FAB-9F0A-B76A7E4C4D01}"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7C1A4923-A234-4703-A451-CB7A6C6DD06F}" type="datetimeFigureOut">
              <a:rPr lang="hr-HR" smtClean="0"/>
              <a:pPr/>
              <a:t>5.2.2014.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C1A4923-A234-4703-A451-CB7A6C6DD06F}" type="datetimeFigureOut">
              <a:rPr lang="hr-HR" smtClean="0"/>
              <a:pPr/>
              <a:t>5.2.2014.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C1A4923-A234-4703-A451-CB7A6C6DD06F}" type="datetimeFigureOut">
              <a:rPr lang="hr-HR" smtClean="0"/>
              <a:pPr/>
              <a:t>5.2.2014.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C1A4923-A234-4703-A451-CB7A6C6DD06F}" type="datetimeFigureOut">
              <a:rPr lang="hr-HR" smtClean="0"/>
              <a:pPr/>
              <a:t>5.2.2014.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A4923-A234-4703-A451-CB7A6C6DD06F}" type="datetimeFigureOut">
              <a:rPr lang="hr-HR" smtClean="0"/>
              <a:pPr/>
              <a:t>5.2.2014.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7C1A4923-A234-4703-A451-CB7A6C6DD06F}" type="datetimeFigureOut">
              <a:rPr lang="hr-HR" smtClean="0"/>
              <a:pPr/>
              <a:t>5.2.2014.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7C1A4923-A234-4703-A451-CB7A6C6DD06F}" type="datetimeFigureOut">
              <a:rPr lang="hr-HR" smtClean="0"/>
              <a:pPr/>
              <a:t>5.2.2014.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7C1A4923-A234-4703-A451-CB7A6C6DD06F}" type="datetimeFigureOut">
              <a:rPr lang="hr-HR" smtClean="0"/>
              <a:pPr/>
              <a:t>5.2.2014.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A4923-A234-4703-A451-CB7A6C6DD06F}" type="datetimeFigureOut">
              <a:rPr lang="hr-HR" smtClean="0"/>
              <a:pPr/>
              <a:t>5.2.2014.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A4923-A234-4703-A451-CB7A6C6DD06F}" type="datetimeFigureOut">
              <a:rPr lang="hr-HR" smtClean="0"/>
              <a:pPr/>
              <a:t>5.2.2014.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A4923-A234-4703-A451-CB7A6C6DD06F}" type="datetimeFigureOut">
              <a:rPr lang="hr-HR" smtClean="0"/>
              <a:pPr/>
              <a:t>5.2.2014.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CA4F431-DD71-4052-B1E2-D6A47AC09CF4}"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A4923-A234-4703-A451-CB7A6C6DD06F}" type="datetimeFigureOut">
              <a:rPr lang="hr-HR" smtClean="0"/>
              <a:pPr/>
              <a:t>5.2.2014.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4F431-DD71-4052-B1E2-D6A47AC09CF4}"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hr/url?sa=i&amp;rct=j&amp;q=&amp;esrc=s&amp;source=images&amp;cd=&amp;cad=rja&amp;docid=QUbTLxIf7MNttM&amp;tbnid=E-bXob_KKL1SMM:&amp;ved=0CAUQjRw&amp;url=http://geekymedics.com/2010/10/27/glomerulonephritis/&amp;ei=rYHxUt_BCMeQswbkr4CgDQ&amp;bvm=bv.60444564,d.Yms&amp;psig=AFQjCNHc5HI6EDQOAOmWTMDqbPoYG2ObDQ&amp;ust=1391645188499669"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hr/url?sa=i&amp;rct=j&amp;q=&amp;esrc=s&amp;source=images&amp;cd=&amp;cad=rja&amp;docid=cjRR8KZyp28j2M&amp;tbnid=-ec-jWa-hQgl3M:&amp;ved=0CAUQjRw&amp;url=http%3A%2F%2Ftrialx.com%2Fcurebyte%2F2011%2F06%2F01%2Fclinical-trials-and-images-of-nephrotic-syndrome%2F&amp;ei=sSbyUrDJOcfEtAbZm4DoCg&amp;bvm=bv.60799247,d.bGQ&amp;psig=AFQjCNGLBEbsPhS_DHK7PDvolGAB4a3DAg&amp;ust=1391687698815763"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www.google.hr/url?sa=i&amp;rct=j&amp;q=&amp;esrc=s&amp;source=images&amp;cd=&amp;cad=rja&amp;docid=SwwKwaLTMY7TkM&amp;tbnid=8cVf-d9LehoKbM:&amp;ved=0CAUQjRw&amp;url=http%3A%2F%2Fwww.kidneypathology.com%2FEnglish_version%2FCase_24.html&amp;ei=PCfyUrbmCsnSsgbO6YBY&amp;bvm=bv.60799247,d.bGQ&amp;psig=AFQjCNGLBEbsPhS_DHK7PDvolGAB4a3DAg&amp;ust=139168769881576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hr/url?sa=i&amp;rct=j&amp;q=&amp;esrc=s&amp;source=images&amp;cd=&amp;cad=rja&amp;docid=Ph6L5hpJNXObwM&amp;tbnid=59zVWt4MATrssM:&amp;ved=0CAUQjRw&amp;url=http://www.netterimages.com/image/2505.htm&amp;ei=Q4DxUuvONMedtQbLhYGwBw&amp;bvm=bv.60444564,d.Yms&amp;psig=AFQjCNGY_Z3EvcVEtI61DFvJcDJebSAzJw&amp;ust=1391645016686802"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www.google.hr/url?sa=i&amp;rct=j&amp;q=&amp;esrc=s&amp;source=images&amp;cd=&amp;cad=rja&amp;docid=Ph6L5hpJNXObwM&amp;tbnid=59zVWt4MATrssM:&amp;ved=0CAUQjRw&amp;url=http://www.netterimages.com/image/2505.htm&amp;ei=XIDxUtrnIobctAaku4F4&amp;bvm=bv.60444564,d.Yms&amp;psig=AFQjCNGY_Z3EvcVEtI61DFvJcDJebSAzJw&amp;ust=139164501668680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755576" y="980728"/>
            <a:ext cx="7772400" cy="1470025"/>
          </a:xfrm>
        </p:spPr>
        <p:txBody>
          <a:bodyPr>
            <a:normAutofit fontScale="90000"/>
          </a:bodyPr>
          <a:lstStyle/>
          <a:p>
            <a:r>
              <a:rPr lang="hr-HR" sz="4800" b="1" dirty="0" smtClean="0">
                <a:solidFill>
                  <a:srgbClr val="FFFF00"/>
                </a:solidFill>
              </a:rPr>
              <a:t>Pathophysiology of renal </a:t>
            </a:r>
            <a:r>
              <a:rPr lang="hr-HR" sz="4800" b="1" dirty="0" smtClean="0">
                <a:solidFill>
                  <a:srgbClr val="FFFF00"/>
                </a:solidFill>
              </a:rPr>
              <a:t>disorders</a:t>
            </a:r>
            <a:endParaRPr lang="hr-HR" sz="4800" b="1" dirty="0">
              <a:solidFill>
                <a:srgbClr val="FFFF00"/>
              </a:solidFill>
            </a:endParaRPr>
          </a:p>
        </p:txBody>
      </p:sp>
      <p:sp>
        <p:nvSpPr>
          <p:cNvPr id="4" name="TextBox 3"/>
          <p:cNvSpPr txBox="1"/>
          <p:nvPr/>
        </p:nvSpPr>
        <p:spPr>
          <a:xfrm>
            <a:off x="2915816" y="5661248"/>
            <a:ext cx="4557017" cy="461665"/>
          </a:xfrm>
          <a:prstGeom prst="rect">
            <a:avLst/>
          </a:prstGeom>
          <a:noFill/>
        </p:spPr>
        <p:txBody>
          <a:bodyPr wrap="none" rtlCol="0">
            <a:spAutoFit/>
          </a:bodyPr>
          <a:lstStyle/>
          <a:p>
            <a:r>
              <a:rPr lang="hr-HR" sz="2400" b="1" dirty="0" smtClean="0">
                <a:solidFill>
                  <a:srgbClr val="FFFF00"/>
                </a:solidFill>
              </a:rPr>
              <a:t>Professor Dragan Ljutić, M.D., PhD</a:t>
            </a:r>
            <a:endParaRPr lang="hr-HR" sz="24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a:xfrm>
            <a:off x="323528" y="1600200"/>
            <a:ext cx="4172272" cy="4853136"/>
          </a:xfrm>
        </p:spPr>
        <p:txBody>
          <a:bodyPr/>
          <a:lstStyle/>
          <a:p>
            <a:endParaRPr lang="hr-HR" dirty="0"/>
          </a:p>
        </p:txBody>
      </p:sp>
      <p:sp>
        <p:nvSpPr>
          <p:cNvPr id="4" name="Content Placeholder 3"/>
          <p:cNvSpPr>
            <a:spLocks noGrp="1"/>
          </p:cNvSpPr>
          <p:nvPr>
            <p:ph sz="half" idx="2"/>
          </p:nvPr>
        </p:nvSpPr>
        <p:spPr/>
        <p:txBody>
          <a:bodyPr/>
          <a:lstStyle/>
          <a:p>
            <a:endParaRPr lang="hr-HR" dirty="0"/>
          </a:p>
        </p:txBody>
      </p:sp>
      <p:pic>
        <p:nvPicPr>
          <p:cNvPr id="27654" name="Picture 6" descr="http://www.geekymedics.com/wp-content/uploads/2010/10/MindMap2.01.jpg">
            <a:hlinkClick r:id="rId2"/>
          </p:cNvPr>
          <p:cNvPicPr>
            <a:picLocks noChangeAspect="1" noChangeArrowheads="1"/>
          </p:cNvPicPr>
          <p:nvPr/>
        </p:nvPicPr>
        <p:blipFill>
          <a:blip r:embed="rId3" cstate="print"/>
          <a:srcRect/>
          <a:stretch>
            <a:fillRect/>
          </a:stretch>
        </p:blipFill>
        <p:spPr bwMode="auto">
          <a:xfrm>
            <a:off x="583710" y="332656"/>
            <a:ext cx="8207629" cy="61206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81000"/>
            <a:ext cx="5715000" cy="1143000"/>
          </a:xfrm>
        </p:spPr>
        <p:txBody>
          <a:bodyPr/>
          <a:lstStyle/>
          <a:p>
            <a:pPr eaLnBrk="1" hangingPunct="1"/>
            <a:r>
              <a:rPr lang="en-US" sz="2800" smtClean="0"/>
              <a:t>Acute Diffuse Proliferative Glomerulonephritis</a:t>
            </a:r>
          </a:p>
        </p:txBody>
      </p:sp>
      <p:sp>
        <p:nvSpPr>
          <p:cNvPr id="12291" name="Rectangle 3"/>
          <p:cNvSpPr>
            <a:spLocks noGrp="1" noChangeArrowheads="1"/>
          </p:cNvSpPr>
          <p:nvPr>
            <p:ph type="body" idx="1"/>
          </p:nvPr>
        </p:nvSpPr>
        <p:spPr>
          <a:xfrm>
            <a:off x="304800" y="1752600"/>
            <a:ext cx="4267200" cy="4114800"/>
          </a:xfrm>
        </p:spPr>
        <p:txBody>
          <a:bodyPr/>
          <a:lstStyle/>
          <a:p>
            <a:pPr eaLnBrk="1" hangingPunct="1">
              <a:lnSpc>
                <a:spcPct val="90000"/>
              </a:lnSpc>
            </a:pPr>
            <a:r>
              <a:rPr lang="en-US" sz="1800" dirty="0" smtClean="0">
                <a:cs typeface="Arial" charset="0"/>
              </a:rPr>
              <a:t>Acute post-streptococcal </a:t>
            </a:r>
            <a:r>
              <a:rPr lang="en-US" sz="1800" dirty="0" err="1" smtClean="0">
                <a:cs typeface="Arial" charset="0"/>
              </a:rPr>
              <a:t>glomerulonephritis</a:t>
            </a:r>
            <a:r>
              <a:rPr lang="en-US" sz="1800" dirty="0" smtClean="0">
                <a:cs typeface="Arial" charset="0"/>
              </a:rPr>
              <a:t> is the most common cause of this reaction pattern. </a:t>
            </a:r>
            <a:endParaRPr lang="hr-HR" sz="1800" dirty="0" smtClean="0">
              <a:cs typeface="Arial" charset="0"/>
            </a:endParaRPr>
          </a:p>
          <a:p>
            <a:pPr eaLnBrk="1" hangingPunct="1">
              <a:lnSpc>
                <a:spcPct val="90000"/>
              </a:lnSpc>
              <a:buNone/>
            </a:pPr>
            <a:endParaRPr lang="en-US" sz="1800" dirty="0" smtClean="0">
              <a:cs typeface="Arial" charset="0"/>
            </a:endParaRPr>
          </a:p>
          <a:p>
            <a:pPr eaLnBrk="1" hangingPunct="1">
              <a:lnSpc>
                <a:spcPct val="90000"/>
              </a:lnSpc>
            </a:pPr>
            <a:r>
              <a:rPr lang="en-US" sz="1800" dirty="0" smtClean="0">
                <a:cs typeface="Arial" charset="0"/>
              </a:rPr>
              <a:t>This produces the </a:t>
            </a:r>
            <a:r>
              <a:rPr lang="en-US" sz="1800" i="1" dirty="0" smtClean="0">
                <a:solidFill>
                  <a:schemeClr val="hlink"/>
                </a:solidFill>
                <a:cs typeface="Arial" charset="0"/>
              </a:rPr>
              <a:t>nephritic syndrome</a:t>
            </a:r>
            <a:r>
              <a:rPr lang="en-US" sz="1800" dirty="0" smtClean="0">
                <a:cs typeface="Arial" charset="0"/>
              </a:rPr>
              <a:t> </a:t>
            </a:r>
            <a:r>
              <a:rPr lang="en-US" sz="1800" dirty="0" smtClean="0">
                <a:cs typeface="Arial" charset="0"/>
              </a:rPr>
              <a:t>in </a:t>
            </a:r>
            <a:r>
              <a:rPr lang="en-US" sz="1800" dirty="0" smtClean="0">
                <a:cs typeface="Arial" charset="0"/>
              </a:rPr>
              <a:t>children two weeks following a respiratory or skin infection with a "</a:t>
            </a:r>
            <a:r>
              <a:rPr lang="en-US" sz="1800" dirty="0" err="1" smtClean="0">
                <a:cs typeface="Arial" charset="0"/>
              </a:rPr>
              <a:t>nephritogenic</a:t>
            </a:r>
            <a:r>
              <a:rPr lang="en-US" sz="1800" dirty="0" smtClean="0">
                <a:cs typeface="Arial" charset="0"/>
              </a:rPr>
              <a:t> strain" of group A, beta-hemolytic streptococci. </a:t>
            </a:r>
            <a:endParaRPr lang="hr-HR" sz="1800" dirty="0" smtClean="0">
              <a:cs typeface="Arial" charset="0"/>
            </a:endParaRPr>
          </a:p>
          <a:p>
            <a:pPr eaLnBrk="1" hangingPunct="1">
              <a:lnSpc>
                <a:spcPct val="90000"/>
              </a:lnSpc>
              <a:buNone/>
            </a:pPr>
            <a:endParaRPr lang="en-US" sz="1800" dirty="0" smtClean="0">
              <a:cs typeface="Arial" charset="0"/>
            </a:endParaRPr>
          </a:p>
          <a:p>
            <a:pPr eaLnBrk="1" hangingPunct="1">
              <a:lnSpc>
                <a:spcPct val="90000"/>
              </a:lnSpc>
            </a:pPr>
            <a:r>
              <a:rPr lang="en-US" sz="1800" dirty="0" smtClean="0">
                <a:cs typeface="Arial" charset="0"/>
              </a:rPr>
              <a:t>The cause is deposition of circulating immune complexes which fix complement and attract PMN's. </a:t>
            </a:r>
          </a:p>
        </p:txBody>
      </p:sp>
      <p:pic>
        <p:nvPicPr>
          <p:cNvPr id="12292" name="Picture 7" descr="H:\Images\Pathology\Kidney\poststrep05r2.jpg"/>
          <p:cNvPicPr>
            <a:picLocks noChangeAspect="1" noChangeArrowheads="1"/>
          </p:cNvPicPr>
          <p:nvPr/>
        </p:nvPicPr>
        <p:blipFill>
          <a:blip r:embed="rId3" cstate="print"/>
          <a:srcRect/>
          <a:stretch>
            <a:fillRect/>
          </a:stretch>
        </p:blipFill>
        <p:spPr bwMode="auto">
          <a:xfrm>
            <a:off x="5796136" y="188640"/>
            <a:ext cx="2396596" cy="3659088"/>
          </a:xfrm>
          <a:prstGeom prst="rect">
            <a:avLst/>
          </a:prstGeom>
          <a:noFill/>
          <a:ln w="9525">
            <a:noFill/>
            <a:miter lim="800000"/>
            <a:headEnd/>
            <a:tailEnd/>
          </a:ln>
        </p:spPr>
      </p:pic>
      <p:pic>
        <p:nvPicPr>
          <p:cNvPr id="12293" name="Picture 8" descr="H:\Images\Pathology\Kidney\poststrep04r.jpg"/>
          <p:cNvPicPr>
            <a:picLocks noChangeAspect="1" noChangeArrowheads="1"/>
          </p:cNvPicPr>
          <p:nvPr/>
        </p:nvPicPr>
        <p:blipFill>
          <a:blip r:embed="rId4" cstate="print"/>
          <a:srcRect/>
          <a:stretch>
            <a:fillRect/>
          </a:stretch>
        </p:blipFill>
        <p:spPr bwMode="auto">
          <a:xfrm>
            <a:off x="4572000" y="4038600"/>
            <a:ext cx="4114800" cy="2695575"/>
          </a:xfrm>
          <a:prstGeom prst="rect">
            <a:avLst/>
          </a:prstGeom>
          <a:noFill/>
          <a:ln w="19050">
            <a:solidFill>
              <a:srgbClr val="000000"/>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457200" y="609600"/>
            <a:ext cx="3886200" cy="1143000"/>
          </a:xfrm>
        </p:spPr>
        <p:txBody>
          <a:bodyPr>
            <a:normAutofit fontScale="90000"/>
          </a:bodyPr>
          <a:lstStyle/>
          <a:p>
            <a:pPr eaLnBrk="1" hangingPunct="1"/>
            <a:r>
              <a:rPr lang="en-US" sz="2800" smtClean="0"/>
              <a:t>Acute Diffuse Proliferative Glomerulonephritis</a:t>
            </a:r>
          </a:p>
        </p:txBody>
      </p:sp>
      <p:pic>
        <p:nvPicPr>
          <p:cNvPr id="13315" name="Picture 1027" descr="Z:\balkomg\Images\Other\Kidney\poststrep03.jpg"/>
          <p:cNvPicPr>
            <a:picLocks noChangeAspect="1" noChangeArrowheads="1"/>
          </p:cNvPicPr>
          <p:nvPr/>
        </p:nvPicPr>
        <p:blipFill>
          <a:blip r:embed="rId3" cstate="print"/>
          <a:srcRect/>
          <a:stretch>
            <a:fillRect/>
          </a:stretch>
        </p:blipFill>
        <p:spPr bwMode="auto">
          <a:xfrm>
            <a:off x="5181600" y="152400"/>
            <a:ext cx="3124200" cy="3055938"/>
          </a:xfrm>
          <a:prstGeom prst="rect">
            <a:avLst/>
          </a:prstGeom>
          <a:noFill/>
          <a:ln w="9525">
            <a:noFill/>
            <a:miter lim="800000"/>
            <a:headEnd/>
            <a:tailEnd/>
          </a:ln>
        </p:spPr>
      </p:pic>
      <p:sp>
        <p:nvSpPr>
          <p:cNvPr id="13316" name="Rectangle 1030"/>
          <p:cNvSpPr>
            <a:spLocks noGrp="1" noChangeArrowheads="1"/>
          </p:cNvSpPr>
          <p:nvPr>
            <p:ph type="body" idx="1"/>
          </p:nvPr>
        </p:nvSpPr>
        <p:spPr>
          <a:xfrm>
            <a:off x="457200" y="2209800"/>
            <a:ext cx="3886200" cy="4114800"/>
          </a:xfrm>
        </p:spPr>
        <p:txBody>
          <a:bodyPr>
            <a:normAutofit fontScale="77500" lnSpcReduction="20000"/>
          </a:bodyPr>
          <a:lstStyle/>
          <a:p>
            <a:pPr eaLnBrk="1" hangingPunct="1">
              <a:lnSpc>
                <a:spcPct val="90000"/>
              </a:lnSpc>
            </a:pPr>
            <a:r>
              <a:rPr lang="en-US" dirty="0" smtClean="0">
                <a:cs typeface="Arial" charset="0"/>
              </a:rPr>
              <a:t>There is swelling and proliferation of </a:t>
            </a:r>
            <a:r>
              <a:rPr lang="en-US" dirty="0" err="1" smtClean="0">
                <a:cs typeface="Arial" charset="0"/>
              </a:rPr>
              <a:t>glomerular</a:t>
            </a:r>
            <a:r>
              <a:rPr lang="en-US" dirty="0" smtClean="0">
                <a:cs typeface="Arial" charset="0"/>
              </a:rPr>
              <a:t> endothelial cells. </a:t>
            </a:r>
            <a:endParaRPr lang="hr-HR" dirty="0" smtClean="0">
              <a:cs typeface="Arial" charset="0"/>
            </a:endParaRPr>
          </a:p>
          <a:p>
            <a:pPr eaLnBrk="1" hangingPunct="1">
              <a:lnSpc>
                <a:spcPct val="90000"/>
              </a:lnSpc>
              <a:buNone/>
            </a:pPr>
            <a:endParaRPr lang="en-US" dirty="0" smtClean="0">
              <a:cs typeface="Arial" charset="0"/>
            </a:endParaRPr>
          </a:p>
          <a:p>
            <a:pPr eaLnBrk="1" hangingPunct="1">
              <a:lnSpc>
                <a:spcPct val="90000"/>
              </a:lnSpc>
            </a:pPr>
            <a:r>
              <a:rPr lang="en-US" dirty="0" smtClean="0">
                <a:cs typeface="Arial" charset="0"/>
              </a:rPr>
              <a:t>This explains the </a:t>
            </a:r>
            <a:r>
              <a:rPr lang="en-US" dirty="0" err="1" smtClean="0">
                <a:cs typeface="Arial" charset="0"/>
              </a:rPr>
              <a:t>oliguria</a:t>
            </a:r>
            <a:r>
              <a:rPr lang="en-US" dirty="0" smtClean="0">
                <a:cs typeface="Arial" charset="0"/>
              </a:rPr>
              <a:t>, edema, and hypertension. </a:t>
            </a:r>
          </a:p>
          <a:p>
            <a:pPr eaLnBrk="1" hangingPunct="1">
              <a:lnSpc>
                <a:spcPct val="90000"/>
              </a:lnSpc>
            </a:pPr>
            <a:endParaRPr lang="hr-HR" dirty="0" smtClean="0">
              <a:cs typeface="Arial" charset="0"/>
            </a:endParaRPr>
          </a:p>
          <a:p>
            <a:pPr eaLnBrk="1" hangingPunct="1">
              <a:lnSpc>
                <a:spcPct val="90000"/>
              </a:lnSpc>
            </a:pPr>
            <a:r>
              <a:rPr lang="en-US" dirty="0" smtClean="0">
                <a:cs typeface="Arial" charset="0"/>
              </a:rPr>
              <a:t>Deposits </a:t>
            </a:r>
            <a:r>
              <a:rPr lang="en-US" dirty="0" smtClean="0">
                <a:cs typeface="Arial" charset="0"/>
              </a:rPr>
              <a:t>of circulating immune complexes fix complement and attract </a:t>
            </a:r>
            <a:r>
              <a:rPr lang="en-US" dirty="0" err="1" smtClean="0">
                <a:cs typeface="Arial" charset="0"/>
              </a:rPr>
              <a:t>neutrophils</a:t>
            </a:r>
            <a:r>
              <a:rPr lang="en-US" dirty="0" smtClean="0">
                <a:cs typeface="Arial" charset="0"/>
              </a:rPr>
              <a:t>. </a:t>
            </a:r>
          </a:p>
          <a:p>
            <a:pPr eaLnBrk="1" hangingPunct="1">
              <a:lnSpc>
                <a:spcPct val="90000"/>
              </a:lnSpc>
            </a:pPr>
            <a:endParaRPr lang="en-US" dirty="0" smtClean="0"/>
          </a:p>
        </p:txBody>
      </p:sp>
      <p:pic>
        <p:nvPicPr>
          <p:cNvPr id="13317" name="Picture 1031" descr="I:\balkomg\Images\Other\Renal\PSGN1r.jpg"/>
          <p:cNvPicPr>
            <a:picLocks noChangeAspect="1" noChangeArrowheads="1"/>
          </p:cNvPicPr>
          <p:nvPr/>
        </p:nvPicPr>
        <p:blipFill>
          <a:blip r:embed="rId4" cstate="print">
            <a:lum contrast="6000"/>
          </a:blip>
          <a:srcRect l="13635" r="13495" b="39473"/>
          <a:stretch>
            <a:fillRect/>
          </a:stretch>
        </p:blipFill>
        <p:spPr bwMode="auto">
          <a:xfrm>
            <a:off x="5181600" y="3581400"/>
            <a:ext cx="3124200" cy="3048000"/>
          </a:xfrm>
          <a:prstGeom prst="rect">
            <a:avLst/>
          </a:prstGeom>
          <a:noFill/>
          <a:ln w="3175">
            <a:solidFill>
              <a:srgbClr val="00000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6324600" cy="6858000"/>
          </a:xfrm>
          <a:prstGeom prst="rect">
            <a:avLst/>
          </a:prstGeom>
          <a:noFill/>
          <a:ln w="9525">
            <a:noFill/>
            <a:miter lim="800000"/>
            <a:headEnd/>
            <a:tailEnd/>
          </a:ln>
          <a:effectLst/>
        </p:spPr>
        <p:txBody>
          <a:bodyPr/>
          <a:lstStyle/>
          <a:p>
            <a:pPr marL="342900" indent="-342900">
              <a:spcBef>
                <a:spcPct val="20000"/>
              </a:spcBef>
            </a:pPr>
            <a:endParaRPr lang="en-US" b="1" dirty="0"/>
          </a:p>
          <a:p>
            <a:pPr marL="742950" lvl="1" indent="-285750">
              <a:spcBef>
                <a:spcPct val="20000"/>
              </a:spcBef>
              <a:buFontTx/>
              <a:buChar char="•"/>
            </a:pPr>
            <a:r>
              <a:rPr lang="en-US" sz="2400" b="1" dirty="0" err="1"/>
              <a:t>Nephrotic</a:t>
            </a:r>
            <a:r>
              <a:rPr lang="en-US" sz="2400" b="1" dirty="0"/>
              <a:t> Syndrome</a:t>
            </a:r>
          </a:p>
          <a:p>
            <a:pPr marL="1143000" lvl="2" indent="-228600">
              <a:spcBef>
                <a:spcPct val="20000"/>
              </a:spcBef>
              <a:buFontTx/>
              <a:buChar char="–"/>
            </a:pPr>
            <a:r>
              <a:rPr lang="en-US" sz="2000" b="1" dirty="0" err="1"/>
              <a:t>Glomerular</a:t>
            </a:r>
            <a:r>
              <a:rPr lang="en-US" sz="2000" b="1" dirty="0"/>
              <a:t> </a:t>
            </a:r>
            <a:r>
              <a:rPr lang="en-US" sz="2000" b="1" dirty="0" smtClean="0"/>
              <a:t>disorder</a:t>
            </a:r>
            <a:r>
              <a:rPr lang="hr-HR" sz="2000" b="1" dirty="0" smtClean="0"/>
              <a:t> – </a:t>
            </a:r>
            <a:r>
              <a:rPr lang="hr-HR" sz="2000" b="1" dirty="0" smtClean="0"/>
              <a:t>incresed protein loss (</a:t>
            </a:r>
            <a:r>
              <a:rPr lang="en-US" sz="2000" b="1" dirty="0" smtClean="0"/>
              <a:t>albumin</a:t>
            </a:r>
            <a:r>
              <a:rPr lang="hr-HR" sz="2000" b="1" dirty="0" smtClean="0"/>
              <a:t>)</a:t>
            </a:r>
            <a:endParaRPr lang="en-US" sz="2000" b="1" dirty="0"/>
          </a:p>
          <a:p>
            <a:pPr marL="1143000" lvl="2" indent="-228600">
              <a:spcBef>
                <a:spcPct val="20000"/>
              </a:spcBef>
              <a:buFontTx/>
              <a:buChar char="–"/>
            </a:pPr>
            <a:r>
              <a:rPr lang="en-US" sz="2000" b="1" dirty="0" smtClean="0"/>
              <a:t>S</a:t>
            </a:r>
            <a:r>
              <a:rPr lang="hr-HR" sz="2000" b="1" dirty="0" smtClean="0"/>
              <a:t>ymptoms:</a:t>
            </a:r>
            <a:endParaRPr lang="en-US" sz="2000" b="1" dirty="0"/>
          </a:p>
          <a:p>
            <a:pPr marL="1600200" lvl="3" indent="-228600">
              <a:spcBef>
                <a:spcPct val="20000"/>
              </a:spcBef>
              <a:buFontTx/>
              <a:buChar char="–"/>
            </a:pPr>
            <a:r>
              <a:rPr lang="en-US" sz="2000" b="1" dirty="0" smtClean="0"/>
              <a:t>edema </a:t>
            </a:r>
            <a:endParaRPr lang="en-US" sz="2000" b="1" dirty="0"/>
          </a:p>
          <a:p>
            <a:pPr marL="1600200" lvl="3" indent="-228600">
              <a:spcBef>
                <a:spcPct val="20000"/>
              </a:spcBef>
              <a:buFontTx/>
              <a:buChar char="–"/>
            </a:pPr>
            <a:r>
              <a:rPr lang="en-US" sz="2000" b="1" dirty="0" err="1" smtClean="0"/>
              <a:t>Proteinuria</a:t>
            </a:r>
            <a:r>
              <a:rPr lang="hr-HR" sz="2000" b="1" dirty="0" smtClean="0"/>
              <a:t> (&gt;3,5 g/day)</a:t>
            </a:r>
            <a:endParaRPr lang="en-US" sz="2000" b="1" dirty="0"/>
          </a:p>
          <a:p>
            <a:pPr marL="1600200" lvl="3" indent="-228600">
              <a:spcBef>
                <a:spcPct val="20000"/>
              </a:spcBef>
              <a:buFontTx/>
              <a:buChar char="–"/>
            </a:pPr>
            <a:r>
              <a:rPr lang="hr-HR" sz="2000" b="1" dirty="0" err="1" smtClean="0"/>
              <a:t>h</a:t>
            </a:r>
            <a:r>
              <a:rPr lang="en-US" sz="2000" b="1" dirty="0" err="1" smtClean="0"/>
              <a:t>ypoalbuminemia</a:t>
            </a:r>
            <a:endParaRPr lang="hr-HR" sz="2000" b="1" dirty="0" smtClean="0"/>
          </a:p>
          <a:p>
            <a:pPr marL="1600200" lvl="3" indent="-228600">
              <a:spcBef>
                <a:spcPct val="20000"/>
              </a:spcBef>
              <a:buFontTx/>
              <a:buChar char="–"/>
            </a:pPr>
            <a:r>
              <a:rPr lang="hr-HR" sz="2000" b="1" dirty="0" smtClean="0"/>
              <a:t>h</a:t>
            </a:r>
            <a:r>
              <a:rPr lang="hr-HR" sz="2000" b="1" dirty="0" smtClean="0"/>
              <a:t>yperlipoproteinemia</a:t>
            </a:r>
          </a:p>
          <a:p>
            <a:pPr marL="1600200" lvl="3" indent="-228600">
              <a:spcBef>
                <a:spcPct val="20000"/>
              </a:spcBef>
              <a:buFontTx/>
              <a:buChar char="–"/>
            </a:pPr>
            <a:r>
              <a:rPr lang="hr-HR" sz="2000" b="1" dirty="0" smtClean="0"/>
              <a:t>h</a:t>
            </a:r>
            <a:r>
              <a:rPr lang="hr-HR" sz="2000" b="1" dirty="0" smtClean="0"/>
              <a:t>ypercoagulable state</a:t>
            </a:r>
            <a:endParaRPr lang="en-US" sz="2000" b="1" dirty="0"/>
          </a:p>
          <a:p>
            <a:pPr marL="1143000" lvl="2" indent="-228600">
              <a:spcBef>
                <a:spcPct val="20000"/>
              </a:spcBef>
              <a:buFontTx/>
              <a:buChar char="–"/>
            </a:pPr>
            <a:r>
              <a:rPr lang="en-US" sz="2000" b="1" dirty="0" err="1" smtClean="0"/>
              <a:t>Etiol</a:t>
            </a:r>
            <a:r>
              <a:rPr lang="hr-HR" sz="2000" b="1" dirty="0" smtClean="0"/>
              <a:t>ogy</a:t>
            </a:r>
            <a:r>
              <a:rPr lang="en-US" sz="2000" b="1" dirty="0" smtClean="0"/>
              <a:t>:</a:t>
            </a:r>
            <a:endParaRPr lang="en-US" sz="2000" b="1" dirty="0"/>
          </a:p>
          <a:p>
            <a:pPr marL="1600200" lvl="3" indent="-228600">
              <a:spcBef>
                <a:spcPct val="20000"/>
              </a:spcBef>
              <a:buFontTx/>
              <a:buChar char="»"/>
            </a:pPr>
            <a:r>
              <a:rPr lang="hr-HR" sz="2000" b="1" dirty="0" smtClean="0"/>
              <a:t>a</a:t>
            </a:r>
            <a:r>
              <a:rPr lang="en-US" sz="2000" b="1" dirty="0" err="1" smtClean="0"/>
              <a:t>myloidosis</a:t>
            </a:r>
            <a:endParaRPr lang="en-US" sz="2000" b="1" dirty="0" smtClean="0"/>
          </a:p>
          <a:p>
            <a:pPr marL="1600200" lvl="3" indent="-228600">
              <a:spcBef>
                <a:spcPct val="20000"/>
              </a:spcBef>
              <a:buFontTx/>
              <a:buChar char="»"/>
            </a:pPr>
            <a:r>
              <a:rPr lang="en-US" sz="2000" b="1" dirty="0" smtClean="0"/>
              <a:t>diabetic </a:t>
            </a:r>
            <a:r>
              <a:rPr lang="en-US" sz="2000" b="1" dirty="0" err="1" smtClean="0"/>
              <a:t>glomerular</a:t>
            </a:r>
            <a:r>
              <a:rPr lang="en-US" sz="2000" b="1" dirty="0" smtClean="0"/>
              <a:t> </a:t>
            </a:r>
            <a:r>
              <a:rPr lang="en-US" sz="2000" b="1" dirty="0" smtClean="0"/>
              <a:t>disease</a:t>
            </a:r>
            <a:endParaRPr lang="en-US" sz="2000" b="1" dirty="0" smtClean="0"/>
          </a:p>
          <a:p>
            <a:pPr marL="1600200" lvl="3" indent="-228600">
              <a:spcBef>
                <a:spcPct val="20000"/>
              </a:spcBef>
              <a:buFontTx/>
              <a:buChar char="»"/>
            </a:pPr>
            <a:r>
              <a:rPr lang="en-US" sz="2000" b="1" dirty="0" smtClean="0"/>
              <a:t>minimal </a:t>
            </a:r>
            <a:r>
              <a:rPr lang="en-US" sz="2000" b="1" dirty="0" smtClean="0"/>
              <a:t>change </a:t>
            </a:r>
            <a:r>
              <a:rPr lang="en-US" sz="2000" b="1" dirty="0" err="1" smtClean="0"/>
              <a:t>glomerulopathy</a:t>
            </a:r>
            <a:r>
              <a:rPr lang="en-US" sz="2000" b="1" dirty="0" smtClean="0"/>
              <a:t> </a:t>
            </a:r>
            <a:endParaRPr lang="hr-HR" sz="2000" b="1" dirty="0" smtClean="0"/>
          </a:p>
          <a:p>
            <a:pPr marL="1600200" lvl="3" indent="-228600">
              <a:spcBef>
                <a:spcPct val="20000"/>
              </a:spcBef>
              <a:buFontTx/>
              <a:buChar char="»"/>
            </a:pPr>
            <a:r>
              <a:rPr lang="hr-HR" sz="2000" b="1" dirty="0" smtClean="0"/>
              <a:t>...</a:t>
            </a:r>
            <a:endParaRPr lang="en-US" sz="2000" b="1" dirty="0" smtClean="0"/>
          </a:p>
        </p:txBody>
      </p:sp>
      <p:pic>
        <p:nvPicPr>
          <p:cNvPr id="8194" name="Picture 2" descr="http://trialx.com/curetalk/wp-content/blogs.dir/7/files/2011/05/diseases/Nephrotic_Syndrome-2.jpg">
            <a:hlinkClick r:id="rId2"/>
          </p:cNvPr>
          <p:cNvPicPr>
            <a:picLocks noChangeAspect="1" noChangeArrowheads="1"/>
          </p:cNvPicPr>
          <p:nvPr/>
        </p:nvPicPr>
        <p:blipFill>
          <a:blip r:embed="rId3" cstate="print"/>
          <a:srcRect/>
          <a:stretch>
            <a:fillRect/>
          </a:stretch>
        </p:blipFill>
        <p:spPr bwMode="auto">
          <a:xfrm>
            <a:off x="6084168" y="1268760"/>
            <a:ext cx="2286000" cy="1714500"/>
          </a:xfrm>
          <a:prstGeom prst="rect">
            <a:avLst/>
          </a:prstGeom>
          <a:noFill/>
        </p:spPr>
      </p:pic>
      <p:pic>
        <p:nvPicPr>
          <p:cNvPr id="5" name="Picture 2" descr="http://www.kidneypathology.com/Imagenes/Caso%2024/Proliferacion%20mesangial%201.jpg">
            <a:hlinkClick r:id="rId4"/>
          </p:cNvPr>
          <p:cNvPicPr>
            <a:picLocks noChangeAspect="1" noChangeArrowheads="1"/>
          </p:cNvPicPr>
          <p:nvPr/>
        </p:nvPicPr>
        <p:blipFill>
          <a:blip r:embed="rId5" cstate="print"/>
          <a:srcRect/>
          <a:stretch>
            <a:fillRect/>
          </a:stretch>
        </p:blipFill>
        <p:spPr bwMode="auto">
          <a:xfrm>
            <a:off x="5508104" y="3645024"/>
            <a:ext cx="3312368" cy="2416081"/>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cause of Nephrotic Syndrome"/>
          <p:cNvPicPr>
            <a:picLocks noChangeAspect="1" noChangeArrowheads="1"/>
          </p:cNvPicPr>
          <p:nvPr/>
        </p:nvPicPr>
        <p:blipFill>
          <a:blip r:embed="rId2" cstate="print"/>
          <a:srcRect/>
          <a:stretch>
            <a:fillRect/>
          </a:stretch>
        </p:blipFill>
        <p:spPr bwMode="auto">
          <a:xfrm>
            <a:off x="4562133" y="404664"/>
            <a:ext cx="4279721" cy="3240360"/>
          </a:xfrm>
          <a:prstGeom prst="rect">
            <a:avLst/>
          </a:prstGeom>
          <a:noFill/>
        </p:spPr>
      </p:pic>
      <p:sp>
        <p:nvSpPr>
          <p:cNvPr id="1028" name="AutoShape 4" descr="data:image/jpeg;base64,/9j/4AAQSkZJRgABAQAAAQABAAD/2wCEAAkGBhQSERUUEhQVFRUVFxYYFxcXFxcYFxgWFhgYFhgYHBgXGyYeGBwkGRUVHy8gIycpLCwsGB4xNTAqNSYrLCkBCQoKDgwOGA8PGiwkHyIsKiwsLCwsLCwpLCwpLCkpLCwsKSkpLCwsLCksLCwpLCwpLCwpKSksKSwsKSwsLCwsKf/AABEIAPIA0QMBIgACEQEDEQH/xAAcAAABBQEBAQAAAAAAAAAAAAAAAgMEBQYBBwj/xABHEAABAwIDBAYHBAYJBAMAAAABAAIRAyEEEjEFQVFhBhMicYGRBzKhscHR8BQjQuEVM1JicvElQ1OCg5KistJUc5PCJLPD/8QAGQEAAwEBAQAAAAAAAAAAAAAAAAIDBAEF/8QAJxEAAgICAgEEAgIDAAAAAAAAAAECEQMhEjFBBBMiUTJhI3FCQ6H/2gAMAwEAAhEDEQA/APcUIQgATdbENYJc5rRxJAHmUnG4kU6b3nRjXOPc0E/BeRV9q4jGPc5xkOOVjR6sxJYByjfrMnQJJz4jwhyPXjiW27Tb6XF+7inV8/1tjYhpdV9XK2ey6zRNiOEHhovauim0ziMHQquILn02l0aZxZ3+oFchPkdnDiWyEShUJghC5KAOribxGIaxpc4gNaCSTYADevINv+mCvUqOZhWhjASA4jM87s0Gw4wlcqGjFyPY5RK+b6mPxdUk1K1Z5/ee4ewmFKo9IMbQA6nE1Y1LCSQPB0iO5L7hT2WfQy6vI+ivpee1wp44dkkDrRbLO9zd45jTgvWaVUOAc0gggEEGQQbggjUJ07Jyi0LQhR8VjWU2y5wA3byeQAuTyC6KPkqBtDbdKjZzpd+y0FzvIaeMKg2x0mc7stPVDeSR1hHd+D39yhYZjDAB13zc8zxWaeenUTVD07q5F7Q6UB/9U4DcSR7gp7Nqz+A+YVJTYA6AB+8PiFMNQAXKWOSXlhLHHwi0oY8OMRClrNHaAGglXOzsUXiXCFWGRPRKeNx2TEIQrEgQhCABCEzVaJnf9eSAIu3cOalCrTFs9N7QZ0LmkDwleM9F8KatYYd4czLmLtzpbw4G41C9oxOKaxhc9wa0XknQcZ4LA7d2/SfXDqLGzo6rEOdIjLpeOalkhasrjlToP0b1THinT6tziKZqVDnLgZkkCw7UDxPBbPo3s9tDDsp05Fs173d2j71jNtYz/wCOTqDTzNFpBbHZk3iSII4kbl3YHpUaWsZXpFrg2M1M52y2Bdpgt37ykwq22imd0kj0N/P5+OnvXBPC3LXyTGC2jTrsFWmczCDBAM2JEQdDINuSVmtbTn84laDMPNqR9a7vf70CpP8AL4pAjfOu/wCHApZqAxGvtQB5p6StuvrOOFpGAw9u0ue6JDRyE+J7l5xS6L4kPMsJAPa8fjyWt2xXI2niHG+Wo6PAfOAtf0apPNGXuBBvYQOJg6nvWZv5Ua0kopmZwmxjSYSyg9wgZS4XuDIIBiyRT2ViXns0WNaZI0ETw4dy9FfRgb5jjZIYLc+8+5ccQU7PLNpdC6hpzUGQMkucIJIHdy9y3Po16S9dSdhpl1DLkM+tS0HiCP8AUE9t5k0XjNlJEHUGe4LEeipmTabhMHqqgAtcy2w42k+C7B/KjmRXGz2HHY3q6bnG+UOd35RMFYZ+IrV6k1JYNOBjgDuHIe1bPaGB62lUYYGdpEndIIHddZbBPj7uoCHtsZ3jn8xY6rua9HfTOKt+R2vsYFgDAJby3FVmBpmnW6oi2u/sza07pCuGbQLSQ2CdMx9QX1nfbcE1h6QzHKDVqOgkgR4RwhQkos0qUkqZNxOLAFvreuUy6qAWU3kWu4ZWx3lS9n7FB7dWDpDd08+Pu71dsHt+tPD2KscTltmWWVR1EpmbEJP3j8oP4WCP9R+EK4wrGtaAN08TvhIyxrzA7v5e9LbT01A5Eq8YKPRCU3LsdbUBNktIp6JacQEIQgASMo18UtMPEfXFAHmnpQqOOJY0k5BTBA3EkuBPfYCVmdgbNdiKoaCYYQXTEW0J4u0hek9Jdjtq1G1Kjc0Mc0N0GbMDJI/iNvyVTiXU8Bh3BgDS6TM3c52+d/AcLJJ5KXFFYY72zJdNtquzZKbiA2G87XN+9Z11T7kO/ETE79flKTtHEh7teJJ5lT8M6m3qw9udoezMOIzXHiJV4QUIkpzc5M2Po06RdQ44epGSq6WGfVqOjs3tDvf/ABL0uqRu3fX5rzsdBWYerFSq40zPVHSCNA925wtpr7Frtg7UNTsVCMw0IuKgH4p4nU8Y4KMskeVDqD48i3LxvsOcx+aqekWPFGg4ghpPZDp3ut4Rc8bdyuGvMX+t0eaxXTmsxzqVJ9u2I19Y2HgAZXJy4xsMceUkjzHEgmoTcNzQTxJMnvtder7LrHqqYYwmWAkyABImL6m8WWH2zs0MplzfUYRPFzn6DuA/3FbF2ANSm0MqGmQB6umgHulZY3ZtnVEyvtgCo2m9r2l2hIGXTSWk7u5GMxwYJLS4yAGtiSfH3qkwexHteZqvqMbc5zPa3QALc1I2lRzNoT+F5BuRNi0GR4+S65MmooTtl7n0TPVseb5S/M7XQ5dLd68qxHW0cTLHFlRvaa4Ehwm+o716Zj+jNIiabcpLgSZNjwEk+xYfbOEL8S5w0iG75ywPFC/IdVxPQ/Rp0lq4nrWPBIpin94Tcl5PZO6dTbhzWxxmApv/AFjQeBiD4ELyP0b457NoCmw9lweKg3QxpObvDreK9kZ5+V1ohtbMk/jLRCbsWl/ZzG4kke0x7FJawNEAeAAj2JxziAZj4e9QsVtem2RJcR+ES6/n703xiLcpfsl5xrMcPfFuSTUrgXJA01Mco9uqosTjn1S05Q1rDmgXdoRJiwFzYeadxTAGui5IOvcpvL9DrH9lzTZn7Qd5aQUuLjkfl81l+j+1K1KiGVWAgCGlp7eXdINnd4IV/htosqGG3IuRcHyiY0TRyKQs4OLJ1FtrpxIY4ndCWqCAhCEACR1d5S02MQPqUAQsfgusGuXLvjznkdI+K8+25sqnXeW1XueW5ura12QF4c9pvlJPZa0ga3K9LLyXRoPfvVaejtCT92xwNzIBaDMzBmDcpXHdjKTqjzRnRGk6Iowf36j44m/ZU3AdHKAbnNAg0XMJ7bnB+U9rK0nu9nFegM2LRAHYEDvt4EwpDMA2mIY0NGvZAA8uKFy8sHx8Iyu0MU6t2YfGmUyZ39oEchp48p+A2I4ua+pDMsZQNTaBJ0Hcr8MmePHjw96WDA1vy3+GiT21dsf3HVIbDS25+JGixfpK2BVrU6dWgO1SMlonM5usgbyDNtbraMqAmPaDH5FLi2oPA6d3ddO0pKhItxdo8AZt6o6maTpLswIi/abpaLjUHwXo+wK7uppmq0h2RuZpmdANDfn4rU4jo7hn1OtdRpF5MlxaCZ496qdvDJWa4RD9OGZo08QJ8DwWdw47NKy89DrWFzYBDW3v4W9qoNvCr1bGg02jPqJOXe2+/SZ9ym4vGlxsagsQBSiS47jI08lXY3B1HN+9pVQDoDWDnDw3TxvCSTvoeEa7LPa+My4V0RMGDx5275Xle1G4htcsYHg9nKImQWgggb+K24xRrmlhmCDIbrJDeJnUxK9EZs2m0hxAztADSd0aRw+KbH83YuR+2qMh6OOgxwYNasCa1RoEW7DZkid7jaY4LcFkXOUSe8+ZSg4EGSEguuBznj4LUlRkbt2MbRxHV03PiYEgbp3W01hUwIptyzciSJuSbknvO9We2BNFw3HLHeXADxkrO7bMYiiAdJnm0ETPis2dtM0YUmize3LSfNuy4uPcJHyjgAshidrF9c1B+CSAAYObsButhBJJ5LQYmg6qxwaxxkt3RcOnUxuHuVA7AvogsyZhvOjt8SCZ0O6yksjraL4lUns1OKdlpNqSCAG90WBER9QmTjWvdh6jLE1A3fcO7Jie9Zw4lzMNDgbiAYMX56WAA81YbEpRh8K+5iq0H/OW/XcljJtg4JKz0FtQJabo+HgnF6J54IQhAAmapE8+OnnNk8kOpjWAgBhoOsWka96KgEWI8x4hLBm/lw5fzVR0jxBZTaRaagGtzMnysEsnxVnYrk6LQOPgf5cEum+8E9yosPiybSZ15X7knrSKtMGTc957J+rJPcT6Ke2y8ZEkfWuvcqPbtc9fRYD+F0i8atAn/UuYPb4e5ziHFslsQA9jgd4tHMc1FqVBWxOe4yNgCCM1yc3dutwS5JXGkNjg1K2SqdQl5B0AAgc5+BTzaxDRfcfGE0xouYmdY1+vBQXVu0yk4x1pyzwbBJjnaJ5hSVoo0mXewqktJk5XOJaeItx1UPpa1hoZXWJcCBvOXU8dDqp5eQMjGj92YAbyhVVfYlR9QOqkF3HgNwA+CrO1HiiUKcuT0Z6vsuvTdNB4d+7U/wCSrttdJMSBlfRcwxGbURyIstrU2W9rSLu4DfExHtCcbskkS/cNDxUeD6Ro9yPbPJaDnz1jXOa5pkFpIIPGVvejvSLF1LObTqAfidLTP920/wB1XtTo3RLmuIBMC2UQT5Kyp0GgQAI3NA+oTwxzXknkywl4DB1nPF2RHAgjzgFSckDdPMpEEjeOQtZdpkcJjWwWlGVnK9APaARvB1Gsz74VBtLZ5bWbVLhAAYALkTOpNhcDzWltwFuIVR0gdFA23sAFrdoFTyxTVspjk1KkJoncBYb9V1zOB0+rJOEGkjyul4nTWfr2KF6sq1uii6QsD2ENJmffZabZuzhSkN0zEjTfrHC8rI4kOLXybi45kaH2LYYWsH02umQ5od4uEx5k+1GBqUmxs6cYxROY8dx56pxMAkcSPO3zT62GQEIQgAXCuoQBX43HdW6HNlhA01B7t47tFWdInirhXkEEsLX77ZXA79LSndp4iazm/stHtncdbiFV4mq1zXBrqeYyx0vA1sfZxWeU3biXjFaY5s/UHcQB9BSWtnEMtMZjBvFlVbLxWQsZU1nKCO0wmNzhqramD9oZoAZHDcbKcOl/ZbItv+iP0lptojr2t+8Ja2BbOOfMCYPheLUuCLqr+xUcGkEuDhOV0+rJse/VX3TLG02MpS9odnBDSbuEEGBraQqyntukX04IGaSeOYAC53954Iy6kGF3As8NgiPWcXE7zNvb8VC2vSDHUngEljxbiDYwrGjWEa6TBnUKKX6z4SuSdLQRTvZJwW2HPGZtHO3Q5HS4cbGN6t8LjRUBDmuEahwhw4SPisvseqGuqvLYdSyODtCaT7uaeMSSJ0V3hcZmxTo3Mc084c2PDXzWpMyNE99PLB1Ai/lqk1GWJ9ykZY7jr470yaUEd+nw74TiiWUOO+PeFIDIGgSC7tT4D2fNLdYgA/FAFP0n2s2jSALoNRzWt1mZBJHABsz3hRm7WhstqB1uW7lx1WR9IuIJx1NjiYZSaR/fc4k+xo8Aq+riG5bcErhe7HjKvBucFjzVxVNpeCQ1zy0OG4AXaP4lO6TP+4kah7J8yF5r0CZm2o0tMfd1M0cxHvcPJenbYeHGlT3OffuDSY8wFOUOMGrHUuU06KCljav7TSObRPDUdydfjagGrR4e1M7QpOoFw/C49k/BVuK21yXktzTqzfGCltDG1MQQ4FzpJ3d/8lutgU4w1Ex+Bp8Tp71hNm4A4irnPqM1PE8FuujLs2GAn1XPA7g8keyFr9Iqbsl6uuKS8FpTBzco8J0+aeXAF1eieeCEIQALjnQupmvqOFyUAQdp7IFW9w7c5puOIvYgxp/NU1PZlemH5i3LleTYS4lpggESwzc3Invtp2OkSIA3KPjB2H6klrgBEAmDA80jiuxlJ9GU6PYBrGNygXaJO8yBvKssVULXMcGu7LgZsd996ptl1i2lrIAHfO8fXBWuAxu5w+viscZao3TjvkQem+x21WtxDRncMlMM7PbzPtBHqmXG6ijZWHp4YV62F7Ia15y1HAtzQAIzC8nctI2mAc1OBvj8J7wom1AyvQfQeQzNlEz2ey4OjkbaWWlSUuzI4uPRWOwmGDqTRh6x64BwPWOhoJaAXduwl7R4pjE7MDsS6k1podWwPzMc5wqTHYhxt63DcVp6+BD6lDJoxhE/wvokDnZpUqts7M/Nv7OkXiePI+xPxQvN/YydlNOaPxsyeQsfck4HZpa9hI/A4OPElzfkrSQNY95XeuvrM8bJqEOuFjx+SZxNOBPglFnE8d3x3pROYLoHMsgj61ifFNUW79CPao+PrlrRlfSa4G/WGIHLis/tHajyw5sZRa02+5bmqHcYcT2TzhctI7TKXp1g3YnEtNBuZ1NuR5BHrSXhovqA4yspisFiGnIaNWe74yr/ABe2Oqc2lTmkynLwTJqPzi7iSLkwL7tIiFcCo92HD3t+9eGiNIuBpum1uajPJKKtFoQUtMR6L+jrqYqV6rYfUhrQfwsaZcbcXR/lWl20wh9LgHEj/L+asMDhMlMNF7R/l3+PxTO26BcWZdWkk9xEfBPK3EnFpSKvpFTD6BnhI5Efms/tGA7KYLnA2/ww4H/MHCVrXYJz2FuWfLeP5rOjoLiHPP3gazdPadHl8dyxzxtvSN2LJFLbLXAYVrMKwN3sBJ4lwklTeh7vuXDhUd7QD8U9T2OWU202mzWhoJN4Ai6kbH2b1LXAkEucXW5gCPYrY4NTTrwZ8k04tfssEIQtRmBCEIAE3WpyLJxCAIYBbu8081kiZJ79PLRcfUJkWj6CaoEkGNPrf+SAI1TYtKpMsEneJBuAblsT4pn9AEeq/wAHdr22PvVxTZAUZu16ReaecZgcsX9aJyg6E30CRwi+0OpyXTKPFbNrtIjKRvIdAvxkSDvkW1Uej0Z6yo19TK1rTm7BMzGhJbe8GN25bBRcXqJ0XFjijvuSE4Zn7IgDT5e5PkTy5pA7Wk5RwtJSauJa3K1x7RBjwiT7U/RPsU1w5AzC4XXg8xy0VbX29QZVaxziXmBYSATYTwS8VtSmDEm5A03/ABS84/Y/CX0Ts2vL2nd5BOvsL6Kp250go4Kj1tckMzNbLWl3adI0HcVnavpk2eQQHVf/ABHTxTiF9W2TQc81KjQ6ZJzEwBGvBVBpU3PltNrWicoygGL9onjyUR3pd2eabc3XOBJb+q3tDXH8X7wUSp6WNmiHZMRebhg3a6vUcmNy0iuOajtlzWoNDcz2tJGhcBPGxOmikbE2e6o7rniw/VN4wfX+XnwUfo7t3B7SzuptqkUS2W1AACXh0Wa4z6pWlZiAIGl9OU/mljjp/LwPLJa+JIp37W4D6PsUV5kk/UJLq1oneYEb5XOvFhBCvyRCiVhjc3mw+KkqtwmIGbvlTftARyQUOoTX2gLvXhFoKHEIQunAQhCABR8QyS3gpCadRk+IPO25ADT8KBp7Sn6OggQlEJrE4gU2lx0G4ak7gOZNkAR9pYstAaz13afuje4927nG6VS/YG1XtY2RAu4a5ZuSTqSRA5y7cpWLOVsul1WpADQdTuYOQnXvPFWezcH1bL3cbuPE8uQFhyCRO2M1RLC45oOq6hOKNVqzWNJJDQN5sF5/t3aDsTiJoucBAa3968kgaAbyTy10G02hsZlZwc8kwCAJlgP7WXQnvWWoYEMxFQMJcW5Wyd9hmM/xT5LPmbSNXp+N35Itbow+mQ8VGF0z2mkCeOpnyCe2XSrVMWxr3MysBqHLecsQDOnaIU/aNTMeydNVK6HYG1SsdXnK3+BhI9rp8goxXKdF5zax2+yh9NQ/owDhVpf+3wXh2z8P1j8kxIN17n6bh/Ro/wC/T9z14lsV0VeNit6PNZet6IvNJoD6dnVDPa/E1giI17KodrYDqSxk5rOJMRqfyXoeE/Ut3XcfY34LFdLf1rQP2T/uKdrQqezf+g4fd4s39ahp3VV6cwyefxsvNPQUPu8YOdD3VVvjtSmNzg02zEECQed/FZsj2Wige4y5s6H6+pTXWuvcqSaYLp4iT7/cudRYw4Hw4qLix7GqTjmbf2KYGniVHZTOcRCdqVwz1nASY3n3JX+xkO9WeJXW0bi580y3GNOhd5R70rDYsOdFwd0741XVxs47LcLq4F1bCAIQhAAhCEAcJVS+sKjs5PYZOXgToX92oHKTvXNtY3+qBuQC/k07u8wfCeITFCh15DSPu2xmHE7m/Plbes8sqcuC7KKGuTHdnHPUFR4guaerHBogF3e6R/dHMq5CosZinCtbRsCe8T7bq7L4E8EYcjk2muv+nJqqYtR8VjWU2lz3BoG8mAqDbPSvJLaQzHNBc6zJBuG3l7t3ZsL33KrwWBr4l3WOcWt3PN3R+4BAaD+7E8SripB0h9IUDJh2OcSQMxsYINw03A0u6NbApWw9l1i3PXOSYimyQLb3O1N5IHO8lNbE6OUsxqEEjMSwHhNnOHPWOa0T3rM3y2zY1GOoETadVtOmd0BXezKAp0mM4NE98X9srOYekcTiA3+rpkOfwJHqt8SJPIc1rYTYV3IlmdVEwHptP9G/41L3PXi3R8ffX3A+8D4r2f00A/o0z/bUv/ZeNdHW/e/3T72rUjMz0DDD7kHm63+VYLpJWzVG9x8i4kexbXEYnJRaBqS4AcS7KB9clgdrNhze4+8hdb3Q8YfBzPUPQUOxjO+h7qq3VTYjA8AEhszl3DuO691g/QUezjO+h/8AqvQ8ViyXlrDfLr47llytJ7GhZ2pTDQQDlyxHcLR5JDsayOzqdZkCY5+KgOwgJOa/O/E70p2F0y20vy9577KPJvopxoRUqPzCSTxiw3ny5+xSKjRG4LuEwoNSCTLRuEC8aEqyFINjK3lPBLwb7O8q6K+nRcdJ4aR4/RUjDYU5g4RY339/sT9aocwDS3SYOpSX9kgU7GZIjcV1RSBtstgurgXVuMwIQhAAhCEAUe1Nh1KlTOyoGgxII3gRIjW0WPDVWuEwopsDRoOOpO8nmTdPrkqcccYycktsZybST8HmXSvbdWniK7W1HBvW0wNLDqmOsdReTbfK9DxtMPpljvVeCD3EX8U7UpNIu0GdxAPLehzrcOSoKU+xujVLDABozP8A2zdxPj6osLC1lY1qQcCOIg3vexvzlcZUm3H3J6mQPHn9BADDNlAcu5FXZLXNiSFIGInd7fku03k66d6VwTGU2vIxszZ7aLMjeJJO8k6k/W5SyUiraNfBKYLLqVaON3tmB9NZ/o0/96lu/iXiGysZ1dSToQQeU/mAvp7bWxqOLp9ViGZ6ch0S5t26XaQVnT6KtmlpIw3GPvKv/NMcPIcVtPOGy5pDZM52xfkCs5tHEhz+yZaBE8Tck90le/N9FWzTY4cg/wDdq/8ANNVPRLs4f1BjlVq/8lxd2WnmcoqKSSMn6D3jLjASRPUaf4w+K9MdhRMsI0A1+Kr9jdEcPgw/7NTLOsy5u0905Zj1ieJ04pzEU3Np75G6fZe0rPmqzmMm4DDCSTBNu4JOOcb5Yn5blAwOMNMHMZ0NtByv9dyc/STSRcX0uJPgkUl0M0yOKlWSc0XgXvJ5DuTh2hUkBri7nAIkcDCdNNjjO83Nzczb3pdLDjeZtF983uQdFF453plFOPlHKOOqC7gJne3dwBCUdtAkAAgyJ89LpD8M2SxrnCRNtPafYk0tnvBHaJAI4aak3HHehc4g+LNK2p3pabYPdfvTi9EyAhCEAC4SupL2SIKAGzV7WojwXC+NCDdH2NvPzR9jbz80AHWzo6PJdNQERI8Vz7G3n5o+xt5+aAG2NF5I8wlvI4+75Lv2NvNH2NvNADYA+vzhOtqgb/rwXPsbefmj7G3n5oA66q0/R+SHVhxj65rn2NvNH2NvPzQAVjIsbb1l+nXS92zsM2o1gql1QMyucQAC1ztWj932rUfY281536cMOBgaUf8AUN/+uogDOD05Vt+GpH/Ef8ksenSr/wBLT/8AI/8A4rzTCUGOqNa9/VsJAc+C7KN5yi5jgrHb+ymUcmWWktbLCXF0FocKoJAAa6bCSRBXQNwfTlWiPs1PwqPH/qtT0N6UO2jSqPewU8jw3suLgZaHSZheEBq9h9CdAHDYif7Zv+wKc4qtjRZtBs4HVwid54Gfemq9JrZ3hzpNt9vDcPJWpwrforn2Vh5+MrPwRTkzN7QxeVzQ0Aguy6kOmAZtuk+zcpmHrEi5cI4mOXHeplXBNJ7INp1i4/dOsKk2jgSHF1LPLvXIAP8ACAI7wfDikb4uzRCKmuPTLgC2vtuuYelFTMCZiLmyr9k4jOzUZwLt00MTG6bWVrhKtNzspPaESAZiePBOppiTxyjaLfDskH6jkpTQkUqQaLJxazICEIQALhC6goAjUnOJIzacgl1GuAs72BRTjW03OzT4AnjwUV/SugHAS4/3T8YXUm+jl0XJTFJzi4gnTkEx+mmZZ7Udw+ai4DbdN9RwGbxA+a4dLlJe+ATwVfjNusp6hx7o+aYwnSBlaWhrh3x8Cu06s5e6LRrSRJJvwXacyQb8Cq47YFMQ8HvCmN2gwtzXhcOncS8iIOp5JzIf2j5D5Kh2j0sotgduZ3N+ZU7C9IadQSA7xCZxaVs4mnpFhTm4J7ivNvTkT9jpAm3Xg7v7OovRsNic48B7VgPTjQc7BUsrXOIrg2BNurqcPBKjp49sjYwrB7nVGMFPKcpID3gughgOpAk+COkuy20K5bSNR1IgGm+owsLmwLiQJANpCc2NXxGGqCpTpEugjt0i4QbGxGvNM4pmKqhgeys4U25GAsdDWzMC3EprOD+0to0n0Q1maQQ1rX9pzKbRNniAJc59o0i69J9B0nDYi/8AXN/2BeUfoit/Y1f/ABv+S9b9CuGczDV8zXNmsIzAjRg4jmpzehom120DksXRviLndJIsJUTC0czaUNy1GlsuAECPW7YHaBbIjnyVvXPZPck0KoDRrpwKz0VTGqmG7YJvrB/l3qkx/SCmKjmdoZDDniIzbxGpjf3K+dXFuZICz22uj+YlzASDJLbASeeokk/kln+jTg4f7CdSwBgOplomCYaLjhok7K2bDnB4hxPrZiSWyCPGyk7Kw7aVEDQ6kTMHeBysq7ZmOqnEDrNHEhvZAAiYgi5HMrlJNWHyalxZtAurgXVtMAIQhAAgoXHTuQBR4/1n/W8rIYgdtbHalAgkyLjh+ax9dpz6jy/NWweSeTwXtP8AVeCg7C/XuU1jYo24KFsWmetmdZ3JY/jIaXaJ229FD6PHt96mbaY4jUeX5qJsih2hu5p4v+JiyXzLnarA5sFIwYimRwXNoZoGnt9yeZTin3i5Wf8AxRWtsxW1G9rxWk6P+oVnsbSJcb71fbADshuNeH5rXnf8ZDF+Zo9m2tyCnKu2ZTOYkncrJY4dGiXZEY8tlu/d4qS1sBINHtB3JOphTjmqJg6Ag9/wClOB3JujRLd8juXKARiMOMp7kYfDtyjuTtWmSImAuU6bgIkeX5opHbEOwbN43z4pGKwjcp7k86mTEkRwhVm1ceRWo0Q5rc5cTMS4NHqga6kGbaa7kcUFs7gH0qoe1oM0zlcS1wGbWASO1FtLXCdw2CYHiWjM2YPI3KyY+01W02DM3tZjkLQ+pBYOsaHGC0AB2Z1u3oSIWn2Rsc06cOyh2YmW5jaTlBLiSYEcBwEI4oLZbBdSac748EpdOAhCEACEIQBExeEz79ypndFCXTnHkVpELqbXRxqyrbsQZcpd7EjC9HWsdmDiT3BW6EJ1o6QMRshr9SU1h9gtYZBPsVoq/wDTLb9k2eGXjUz5aaG9xxXL1QebHK2zQ7UlKOAERJUd23G2gE5g06j8RiDGkIfttoMZXb+G6ZHfLXDwXKCyNU6J0iZl/mPkpWE2IymIaXeMfJLdtUBgdldd2XKBcGSND3JeE2k2oCRIETxMdwv9Dimcm1TOJJbQ9Rw4bonVX4nbDWOylrt0GIF443ESJtvRV2tl1YdSNRueKfvK4dLBCqqnSBrZlj9+g4Aka8SABzI5pVTbrAJyu38piSCJ1BAmeBHFAFmhQBtdt7aFo1EXEzJsB+XFI/TjcwbldJIAiCJLg297G5JG4A8pALJCEIAFBfsoGqKskEZpHHMGiO4ZQY71OQgBjC4NtMAMAAAaB3NENEngE+hCABCEIAEIQgAQhCABCEIAEIQgASCUIQB0FcKEIAF0IQgAK5KEIAJQChCACUShCAFoQhAAhCEACEIQAIQhAAhCEAf/2Q==">
            <a:hlinkClick r:id="rId3"/>
          </p:cNvPr>
          <p:cNvSpPr>
            <a:spLocks noChangeAspect="1" noChangeArrowheads="1"/>
          </p:cNvSpPr>
          <p:nvPr/>
        </p:nvSpPr>
        <p:spPr bwMode="auto">
          <a:xfrm>
            <a:off x="0" y="-1790700"/>
            <a:ext cx="3228975" cy="37433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1030" name="Picture 6" descr="http://www.netterimages.com/images/vpv/000/000/002/2505-0550x0475.jpg">
            <a:hlinkClick r:id="rId4"/>
          </p:cNvPr>
          <p:cNvPicPr>
            <a:picLocks noChangeAspect="1" noChangeArrowheads="1"/>
          </p:cNvPicPr>
          <p:nvPr/>
        </p:nvPicPr>
        <p:blipFill>
          <a:blip r:embed="rId5" cstate="print"/>
          <a:srcRect/>
          <a:stretch>
            <a:fillRect/>
          </a:stretch>
        </p:blipFill>
        <p:spPr bwMode="auto">
          <a:xfrm>
            <a:off x="539552" y="2255390"/>
            <a:ext cx="3744416" cy="434087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edrep.org/media/textbook/GNspectrumB.gif"/>
          <p:cNvPicPr>
            <a:picLocks noChangeAspect="1" noChangeArrowheads="1"/>
          </p:cNvPicPr>
          <p:nvPr/>
        </p:nvPicPr>
        <p:blipFill>
          <a:blip r:embed="rId2" cstate="print"/>
          <a:srcRect/>
          <a:stretch>
            <a:fillRect/>
          </a:stretch>
        </p:blipFill>
        <p:spPr bwMode="auto">
          <a:xfrm>
            <a:off x="1043608" y="980728"/>
            <a:ext cx="7160904" cy="47525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Z:\balkomg\Images\Other\Cardiovascular\Vascular\Artiolo02r.jpg"/>
          <p:cNvPicPr>
            <a:picLocks noChangeAspect="1" noChangeArrowheads="1"/>
          </p:cNvPicPr>
          <p:nvPr/>
        </p:nvPicPr>
        <p:blipFill>
          <a:blip r:embed="rId2" cstate="print"/>
          <a:srcRect/>
          <a:stretch>
            <a:fillRect/>
          </a:stretch>
        </p:blipFill>
        <p:spPr bwMode="auto">
          <a:xfrm>
            <a:off x="899592" y="1124744"/>
            <a:ext cx="3384376" cy="2859318"/>
          </a:xfrm>
          <a:prstGeom prst="rect">
            <a:avLst/>
          </a:prstGeom>
          <a:noFill/>
          <a:ln w="9525">
            <a:noFill/>
            <a:miter lim="800000"/>
            <a:headEnd/>
            <a:tailEnd/>
          </a:ln>
        </p:spPr>
      </p:pic>
      <p:pic>
        <p:nvPicPr>
          <p:cNvPr id="3" name="Picture 4" descr="H:\Images\Cardiovascular\Vascular\artiolo micro07r3.jpg"/>
          <p:cNvPicPr>
            <a:picLocks noChangeAspect="1" noChangeArrowheads="1"/>
          </p:cNvPicPr>
          <p:nvPr/>
        </p:nvPicPr>
        <p:blipFill>
          <a:blip r:embed="rId3" cstate="print"/>
          <a:srcRect/>
          <a:stretch>
            <a:fillRect/>
          </a:stretch>
        </p:blipFill>
        <p:spPr bwMode="auto">
          <a:xfrm>
            <a:off x="4932040" y="1268760"/>
            <a:ext cx="3209724" cy="2249438"/>
          </a:xfrm>
          <a:prstGeom prst="rect">
            <a:avLst/>
          </a:prstGeom>
          <a:noFill/>
          <a:ln w="9525">
            <a:noFill/>
            <a:miter lim="800000"/>
            <a:headEnd/>
            <a:tailEnd/>
          </a:ln>
        </p:spPr>
      </p:pic>
      <p:pic>
        <p:nvPicPr>
          <p:cNvPr id="4" name="Picture 4" descr="Z:\balkomg\Images\Other\Cardiovascular\Vascular\Artiolo04r2.jpg"/>
          <p:cNvPicPr>
            <a:picLocks noChangeAspect="1" noChangeArrowheads="1"/>
          </p:cNvPicPr>
          <p:nvPr/>
        </p:nvPicPr>
        <p:blipFill>
          <a:blip r:embed="rId4" cstate="print"/>
          <a:srcRect/>
          <a:stretch>
            <a:fillRect/>
          </a:stretch>
        </p:blipFill>
        <p:spPr bwMode="auto">
          <a:xfrm>
            <a:off x="611560" y="3789040"/>
            <a:ext cx="3528392" cy="2658323"/>
          </a:xfrm>
          <a:prstGeom prst="rect">
            <a:avLst/>
          </a:prstGeom>
          <a:noFill/>
          <a:ln w="9525">
            <a:noFill/>
            <a:miter lim="800000"/>
            <a:headEnd/>
            <a:tailEnd/>
          </a:ln>
        </p:spPr>
      </p:pic>
      <p:pic>
        <p:nvPicPr>
          <p:cNvPr id="5" name="Picture 3" descr="E:\12-21-99B\37r.jpg"/>
          <p:cNvPicPr>
            <a:picLocks noChangeAspect="1" noChangeArrowheads="1"/>
          </p:cNvPicPr>
          <p:nvPr/>
        </p:nvPicPr>
        <p:blipFill>
          <a:blip r:embed="rId5" cstate="print"/>
          <a:srcRect l="15173" t="29411"/>
          <a:stretch>
            <a:fillRect/>
          </a:stretch>
        </p:blipFill>
        <p:spPr bwMode="auto">
          <a:xfrm>
            <a:off x="4860032" y="3861048"/>
            <a:ext cx="3384376" cy="2377406"/>
          </a:xfrm>
          <a:prstGeom prst="rect">
            <a:avLst/>
          </a:prstGeom>
          <a:noFill/>
          <a:ln w="9525">
            <a:noFill/>
            <a:miter lim="800000"/>
            <a:headEnd/>
            <a:tailEnd/>
          </a:ln>
        </p:spPr>
      </p:pic>
      <p:sp>
        <p:nvSpPr>
          <p:cNvPr id="6" name="Rectangle 2"/>
          <p:cNvSpPr txBox="1">
            <a:spLocks noChangeArrowheads="1"/>
          </p:cNvSpPr>
          <p:nvPr/>
        </p:nvSpPr>
        <p:spPr>
          <a:xfrm>
            <a:off x="685800" y="6096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2400" b="1" dirty="0" smtClean="0">
                <a:latin typeface="+mj-lt"/>
                <a:ea typeface="+mj-ea"/>
                <a:cs typeface="+mj-cs"/>
              </a:rPr>
              <a:t>Benign vs. </a:t>
            </a:r>
            <a:r>
              <a:rPr kumimoji="0" lang="en-US" sz="2400" b="1" i="0" u="none" strike="noStrike" kern="1200" cap="none" spc="0" normalizeH="0" baseline="0" noProof="0" dirty="0" smtClean="0">
                <a:ln>
                  <a:noFill/>
                </a:ln>
                <a:solidFill>
                  <a:schemeClr val="tx1"/>
                </a:solidFill>
                <a:effectLst/>
                <a:uLnTx/>
                <a:uFillTx/>
                <a:latin typeface="+mj-lt"/>
                <a:ea typeface="+mj-ea"/>
                <a:cs typeface="+mj-cs"/>
              </a:rPr>
              <a:t>Malignant </a:t>
            </a:r>
            <a:r>
              <a:rPr kumimoji="0" lang="en-US" sz="2400" b="1" i="0" u="none" strike="noStrike" kern="1200" cap="none" spc="0" normalizeH="0" baseline="0" noProof="0" dirty="0" err="1" smtClean="0">
                <a:ln>
                  <a:noFill/>
                </a:ln>
                <a:solidFill>
                  <a:schemeClr val="tx1"/>
                </a:solidFill>
                <a:effectLst/>
                <a:uLnTx/>
                <a:uFillTx/>
                <a:latin typeface="+mj-lt"/>
                <a:ea typeface="+mj-ea"/>
                <a:cs typeface="+mj-cs"/>
              </a:rPr>
              <a:t>Nephrosclerosis</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533400"/>
            <a:ext cx="7772400" cy="1143000"/>
          </a:xfrm>
        </p:spPr>
        <p:txBody>
          <a:bodyPr/>
          <a:lstStyle/>
          <a:p>
            <a:pPr eaLnBrk="1" hangingPunct="1"/>
            <a:r>
              <a:rPr lang="en-US" smtClean="0"/>
              <a:t>Acute Tubular Necrosis</a:t>
            </a:r>
          </a:p>
        </p:txBody>
      </p:sp>
      <p:sp>
        <p:nvSpPr>
          <p:cNvPr id="68611" name="Rectangle 3"/>
          <p:cNvSpPr>
            <a:spLocks noGrp="1" noChangeArrowheads="1"/>
          </p:cNvSpPr>
          <p:nvPr>
            <p:ph type="body" idx="1"/>
          </p:nvPr>
        </p:nvSpPr>
        <p:spPr>
          <a:xfrm>
            <a:off x="685800" y="1981200"/>
            <a:ext cx="3886200" cy="4114800"/>
          </a:xfrm>
        </p:spPr>
        <p:txBody>
          <a:bodyPr/>
          <a:lstStyle/>
          <a:p>
            <a:pPr eaLnBrk="1" hangingPunct="1">
              <a:lnSpc>
                <a:spcPct val="90000"/>
              </a:lnSpc>
            </a:pPr>
            <a:r>
              <a:rPr lang="en-US" sz="1800" smtClean="0"/>
              <a:t>Acute renal failure associated with dysfunction and necrosis of tubular epithelial cells.</a:t>
            </a:r>
          </a:p>
          <a:p>
            <a:pPr eaLnBrk="1" hangingPunct="1">
              <a:lnSpc>
                <a:spcPct val="90000"/>
              </a:lnSpc>
            </a:pPr>
            <a:r>
              <a:rPr lang="en-US" sz="1800" smtClean="0"/>
              <a:t>Classification: </a:t>
            </a:r>
          </a:p>
          <a:p>
            <a:pPr lvl="1" eaLnBrk="1" hangingPunct="1">
              <a:lnSpc>
                <a:spcPct val="90000"/>
              </a:lnSpc>
            </a:pPr>
            <a:r>
              <a:rPr lang="en-US" sz="1800" i="1" smtClean="0">
                <a:solidFill>
                  <a:schemeClr val="hlink"/>
                </a:solidFill>
              </a:rPr>
              <a:t>ischemic</a:t>
            </a:r>
            <a:r>
              <a:rPr lang="en-US" sz="1800" smtClean="0">
                <a:solidFill>
                  <a:schemeClr val="hlink"/>
                </a:solidFill>
              </a:rPr>
              <a:t>:</a:t>
            </a:r>
            <a:r>
              <a:rPr lang="en-US" sz="1800" smtClean="0"/>
              <a:t> shock, sepsis, burns, transfusion, other.</a:t>
            </a:r>
          </a:p>
          <a:p>
            <a:pPr lvl="1" eaLnBrk="1" hangingPunct="1">
              <a:lnSpc>
                <a:spcPct val="90000"/>
              </a:lnSpc>
            </a:pPr>
            <a:r>
              <a:rPr lang="en-US" sz="1800" i="1" smtClean="0">
                <a:solidFill>
                  <a:schemeClr val="hlink"/>
                </a:solidFill>
              </a:rPr>
              <a:t>toxic</a:t>
            </a:r>
            <a:r>
              <a:rPr lang="en-US" sz="1800" smtClean="0">
                <a:solidFill>
                  <a:schemeClr val="hlink"/>
                </a:solidFill>
              </a:rPr>
              <a:t>:</a:t>
            </a:r>
            <a:r>
              <a:rPr lang="en-US" sz="1800" smtClean="0"/>
              <a:t> drugs, metals, poisons, solvents, other.</a:t>
            </a:r>
          </a:p>
          <a:p>
            <a:pPr eaLnBrk="1" hangingPunct="1">
              <a:lnSpc>
                <a:spcPct val="90000"/>
              </a:lnSpc>
            </a:pPr>
            <a:r>
              <a:rPr lang="en-US" sz="1800" smtClean="0"/>
              <a:t>Pathology: variable, focal to extensive epithelial necrosis.</a:t>
            </a:r>
          </a:p>
          <a:p>
            <a:pPr eaLnBrk="1" hangingPunct="1">
              <a:lnSpc>
                <a:spcPct val="90000"/>
              </a:lnSpc>
            </a:pPr>
            <a:r>
              <a:rPr lang="en-US" sz="1800" smtClean="0"/>
              <a:t>Pathogenesis:</a:t>
            </a:r>
          </a:p>
          <a:p>
            <a:pPr lvl="1" eaLnBrk="1" hangingPunct="1">
              <a:lnSpc>
                <a:spcPct val="90000"/>
              </a:lnSpc>
            </a:pPr>
            <a:r>
              <a:rPr lang="en-US" sz="1800" smtClean="0"/>
              <a:t>vasoconstriction, obstruction, tubular leakage of filtrate.</a:t>
            </a:r>
            <a:endParaRPr lang="en-US" sz="1800" b="0" smtClean="0"/>
          </a:p>
        </p:txBody>
      </p:sp>
      <p:pic>
        <p:nvPicPr>
          <p:cNvPr id="68612" name="Picture 4" descr="Z:\Images\Other\Kidney\ATN gross 02r.jpg"/>
          <p:cNvPicPr>
            <a:picLocks noChangeAspect="1" noChangeArrowheads="1"/>
          </p:cNvPicPr>
          <p:nvPr/>
        </p:nvPicPr>
        <p:blipFill>
          <a:blip r:embed="rId3" cstate="print"/>
          <a:srcRect/>
          <a:stretch>
            <a:fillRect/>
          </a:stretch>
        </p:blipFill>
        <p:spPr bwMode="auto">
          <a:xfrm>
            <a:off x="5181600" y="1676400"/>
            <a:ext cx="3074988" cy="3822700"/>
          </a:xfrm>
          <a:prstGeom prst="rect">
            <a:avLst/>
          </a:prstGeom>
          <a:noFill/>
          <a:ln w="9525">
            <a:noFill/>
            <a:miter lim="800000"/>
            <a:headEnd/>
            <a:tailEnd/>
          </a:ln>
        </p:spPr>
      </p:pic>
      <p:sp>
        <p:nvSpPr>
          <p:cNvPr id="68613" name="Text Box 5"/>
          <p:cNvSpPr txBox="1">
            <a:spLocks noChangeArrowheads="1"/>
          </p:cNvSpPr>
          <p:nvPr/>
        </p:nvSpPr>
        <p:spPr bwMode="auto">
          <a:xfrm>
            <a:off x="5105400" y="5562600"/>
            <a:ext cx="3124200" cy="1069975"/>
          </a:xfrm>
          <a:prstGeom prst="rect">
            <a:avLst/>
          </a:prstGeom>
          <a:noFill/>
          <a:ln w="9525">
            <a:noFill/>
            <a:miter lim="800000"/>
            <a:headEnd/>
            <a:tailEnd/>
          </a:ln>
        </p:spPr>
        <p:txBody>
          <a:bodyPr>
            <a:spAutoFit/>
          </a:bodyPr>
          <a:lstStyle/>
          <a:p>
            <a:pPr eaLnBrk="0" hangingPunct="0">
              <a:spcBef>
                <a:spcPct val="50000"/>
              </a:spcBef>
            </a:pPr>
            <a:r>
              <a:rPr lang="en-US" sz="1600" b="1" i="1">
                <a:solidFill>
                  <a:schemeClr val="hlink"/>
                </a:solidFill>
                <a:latin typeface="Arial" charset="0"/>
              </a:rPr>
              <a:t>Ischemic ATN</a:t>
            </a:r>
            <a:r>
              <a:rPr lang="en-US" sz="1600" b="1">
                <a:latin typeface="Arial" charset="0"/>
              </a:rPr>
              <a:t>: characterized by swollen kidneys with a pale cortex and congested medulla.</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76200"/>
            <a:ext cx="7772400" cy="1143000"/>
          </a:xfrm>
        </p:spPr>
        <p:txBody>
          <a:bodyPr/>
          <a:lstStyle/>
          <a:p>
            <a:pPr eaLnBrk="1" hangingPunct="1"/>
            <a:r>
              <a:rPr lang="en-US" smtClean="0"/>
              <a:t>Acute Tubular Necrosis</a:t>
            </a:r>
          </a:p>
        </p:txBody>
      </p:sp>
      <p:sp>
        <p:nvSpPr>
          <p:cNvPr id="69635" name="Rectangle 3"/>
          <p:cNvSpPr>
            <a:spLocks noGrp="1" noChangeArrowheads="1"/>
          </p:cNvSpPr>
          <p:nvPr>
            <p:ph type="body" idx="1"/>
          </p:nvPr>
        </p:nvSpPr>
        <p:spPr>
          <a:xfrm>
            <a:off x="609600" y="5410200"/>
            <a:ext cx="7848600" cy="1295400"/>
          </a:xfrm>
        </p:spPr>
        <p:txBody>
          <a:bodyPr/>
          <a:lstStyle/>
          <a:p>
            <a:pPr eaLnBrk="1" hangingPunct="1">
              <a:lnSpc>
                <a:spcPct val="90000"/>
              </a:lnSpc>
            </a:pPr>
            <a:r>
              <a:rPr lang="en-US" sz="1400" smtClean="0"/>
              <a:t>Pathogenesis: sloughing and necrosis of epithelial cells results in cast formation. The presence of casts leads to obstruction and increased intraluminal pressure, which reduces glomerular filtration. Afferent arteriolar vasoconstriction, caused in part by tubuloglomerular feedback, results in decreased glomerular capillary filtration pressure. Tubular injury and increased intraluminal pressure cause fluid backleak from the lumen into the interstitium.</a:t>
            </a:r>
          </a:p>
        </p:txBody>
      </p:sp>
      <p:pic>
        <p:nvPicPr>
          <p:cNvPr id="69636" name="Picture 4" descr="Z:\Images\Other\Kidney\ATN dia 01r2.jpg"/>
          <p:cNvPicPr>
            <a:picLocks noChangeAspect="1" noChangeArrowheads="1"/>
          </p:cNvPicPr>
          <p:nvPr/>
        </p:nvPicPr>
        <p:blipFill>
          <a:blip r:embed="rId3" cstate="print"/>
          <a:srcRect/>
          <a:stretch>
            <a:fillRect/>
          </a:stretch>
        </p:blipFill>
        <p:spPr bwMode="auto">
          <a:xfrm>
            <a:off x="1828800" y="990600"/>
            <a:ext cx="5359400" cy="43402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105400" y="381000"/>
            <a:ext cx="3429000" cy="1143000"/>
          </a:xfrm>
        </p:spPr>
        <p:txBody>
          <a:bodyPr>
            <a:normAutofit fontScale="90000"/>
          </a:bodyPr>
          <a:lstStyle/>
          <a:p>
            <a:pPr eaLnBrk="1" hangingPunct="1"/>
            <a:r>
              <a:rPr lang="en-US" smtClean="0"/>
              <a:t>Acute Tubular Necrosis</a:t>
            </a:r>
          </a:p>
        </p:txBody>
      </p:sp>
      <p:sp>
        <p:nvSpPr>
          <p:cNvPr id="71683" name="Rectangle 3"/>
          <p:cNvSpPr>
            <a:spLocks noGrp="1" noChangeArrowheads="1"/>
          </p:cNvSpPr>
          <p:nvPr>
            <p:ph type="body" idx="1"/>
          </p:nvPr>
        </p:nvSpPr>
        <p:spPr>
          <a:xfrm>
            <a:off x="228600" y="838200"/>
            <a:ext cx="4114800" cy="5562600"/>
          </a:xfrm>
        </p:spPr>
        <p:txBody>
          <a:bodyPr/>
          <a:lstStyle/>
          <a:p>
            <a:pPr eaLnBrk="1" hangingPunct="1">
              <a:lnSpc>
                <a:spcPct val="90000"/>
              </a:lnSpc>
            </a:pPr>
            <a:r>
              <a:rPr lang="en-US" sz="1800" smtClean="0"/>
              <a:t>Patterns of damage:</a:t>
            </a:r>
          </a:p>
          <a:p>
            <a:pPr lvl="1" eaLnBrk="1" hangingPunct="1">
              <a:lnSpc>
                <a:spcPct val="90000"/>
              </a:lnSpc>
            </a:pPr>
            <a:r>
              <a:rPr lang="en-US" sz="1800" i="1" smtClean="0">
                <a:solidFill>
                  <a:schemeClr val="hlink"/>
                </a:solidFill>
              </a:rPr>
              <a:t>Ischemic:</a:t>
            </a:r>
          </a:p>
          <a:p>
            <a:pPr lvl="2" eaLnBrk="1" hangingPunct="1">
              <a:lnSpc>
                <a:spcPct val="90000"/>
              </a:lnSpc>
            </a:pPr>
            <a:r>
              <a:rPr lang="en-US" sz="1800" smtClean="0"/>
              <a:t>necrosis is patchy.</a:t>
            </a:r>
          </a:p>
          <a:p>
            <a:pPr lvl="2" eaLnBrk="1" hangingPunct="1">
              <a:lnSpc>
                <a:spcPct val="90000"/>
              </a:lnSpc>
            </a:pPr>
            <a:r>
              <a:rPr lang="en-US" sz="1800" smtClean="0"/>
              <a:t>relatively short lengths of tubules are affected.</a:t>
            </a:r>
          </a:p>
          <a:p>
            <a:pPr lvl="2" eaLnBrk="1" hangingPunct="1">
              <a:lnSpc>
                <a:spcPct val="90000"/>
              </a:lnSpc>
            </a:pPr>
            <a:r>
              <a:rPr lang="en-US" sz="1800" smtClean="0"/>
              <a:t>straight segments of the proximal tubules and ascending limbs of Henle’s loop are most vulnerable.</a:t>
            </a:r>
          </a:p>
          <a:p>
            <a:pPr lvl="1" eaLnBrk="1" hangingPunct="1">
              <a:lnSpc>
                <a:spcPct val="90000"/>
              </a:lnSpc>
            </a:pPr>
            <a:r>
              <a:rPr lang="en-US" sz="1800" i="1" smtClean="0">
                <a:solidFill>
                  <a:schemeClr val="hlink"/>
                </a:solidFill>
              </a:rPr>
              <a:t>Toxic:</a:t>
            </a:r>
          </a:p>
          <a:p>
            <a:pPr lvl="2" eaLnBrk="1" hangingPunct="1">
              <a:lnSpc>
                <a:spcPct val="90000"/>
              </a:lnSpc>
            </a:pPr>
            <a:r>
              <a:rPr lang="en-US" sz="1800" smtClean="0"/>
              <a:t>necrosis of proximal tubule segments with many toxins.</a:t>
            </a:r>
          </a:p>
          <a:p>
            <a:pPr lvl="2" eaLnBrk="1" hangingPunct="1">
              <a:lnSpc>
                <a:spcPct val="90000"/>
              </a:lnSpc>
            </a:pPr>
            <a:r>
              <a:rPr lang="en-US" sz="1800" smtClean="0"/>
              <a:t>necrosis of distal tubule may also occur.</a:t>
            </a:r>
          </a:p>
          <a:p>
            <a:pPr eaLnBrk="1" hangingPunct="1">
              <a:lnSpc>
                <a:spcPct val="90000"/>
              </a:lnSpc>
            </a:pPr>
            <a:r>
              <a:rPr lang="en-US" sz="1800" smtClean="0"/>
              <a:t>In both types, the lumens of the distal convoluted tubules and collecting ducts contain casts.</a:t>
            </a:r>
          </a:p>
        </p:txBody>
      </p:sp>
      <p:pic>
        <p:nvPicPr>
          <p:cNvPr id="71684" name="Picture 4" descr="Z:\Images\Other\Kidney\ATN dia 02r.jpg"/>
          <p:cNvPicPr>
            <a:picLocks noChangeAspect="1" noChangeArrowheads="1"/>
          </p:cNvPicPr>
          <p:nvPr/>
        </p:nvPicPr>
        <p:blipFill>
          <a:blip r:embed="rId3" cstate="print"/>
          <a:srcRect/>
          <a:stretch>
            <a:fillRect/>
          </a:stretch>
        </p:blipFill>
        <p:spPr bwMode="auto">
          <a:xfrm>
            <a:off x="4953000" y="1676400"/>
            <a:ext cx="3830638" cy="4495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lum bright="-6000" contrast="12000"/>
          </a:blip>
          <a:srcRect b="6363"/>
          <a:stretch>
            <a:fillRect/>
          </a:stretch>
        </p:blipFill>
        <p:spPr bwMode="auto">
          <a:xfrm>
            <a:off x="1619250" y="809625"/>
            <a:ext cx="5905500" cy="4905375"/>
          </a:xfrm>
          <a:prstGeom prst="rect">
            <a:avLst/>
          </a:prstGeom>
          <a:noFill/>
          <a:ln w="9525">
            <a:solidFill>
              <a:schemeClr val="tx1"/>
            </a:solidFill>
            <a:miter lim="800000"/>
            <a:headEnd/>
            <a:tailEnd/>
          </a:ln>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eaLnBrk="1" hangingPunct="1"/>
            <a:r>
              <a:rPr lang="en-US" smtClean="0">
                <a:cs typeface="Arial" charset="0"/>
              </a:rPr>
              <a:t>Acute Drug-Induced Interstitial Nephritis</a:t>
            </a:r>
          </a:p>
        </p:txBody>
      </p:sp>
      <p:sp>
        <p:nvSpPr>
          <p:cNvPr id="73731" name="Rectangle 3"/>
          <p:cNvSpPr>
            <a:spLocks noGrp="1" noChangeArrowheads="1"/>
          </p:cNvSpPr>
          <p:nvPr>
            <p:ph type="body" idx="1"/>
          </p:nvPr>
        </p:nvSpPr>
        <p:spPr/>
        <p:txBody>
          <a:bodyPr>
            <a:normAutofit fontScale="85000" lnSpcReduction="20000"/>
          </a:bodyPr>
          <a:lstStyle/>
          <a:p>
            <a:pPr eaLnBrk="1" hangingPunct="1">
              <a:lnSpc>
                <a:spcPct val="90000"/>
              </a:lnSpc>
            </a:pPr>
            <a:r>
              <a:rPr lang="en-US" dirty="0" smtClean="0">
                <a:cs typeface="Arial" charset="0"/>
              </a:rPr>
              <a:t>A well-recognized adverse reaction to a constantly increasing number of drugs. </a:t>
            </a:r>
          </a:p>
          <a:p>
            <a:pPr eaLnBrk="1" hangingPunct="1">
              <a:lnSpc>
                <a:spcPct val="90000"/>
              </a:lnSpc>
            </a:pPr>
            <a:r>
              <a:rPr lang="en-US" dirty="0" smtClean="0">
                <a:cs typeface="Arial" charset="0"/>
              </a:rPr>
              <a:t>Most frequently occurs with synthetic </a:t>
            </a:r>
            <a:r>
              <a:rPr lang="en-US" dirty="0" err="1" smtClean="0">
                <a:cs typeface="Arial" charset="0"/>
              </a:rPr>
              <a:t>penicillins</a:t>
            </a:r>
            <a:r>
              <a:rPr lang="en-US" dirty="0" smtClean="0">
                <a:cs typeface="Arial" charset="0"/>
              </a:rPr>
              <a:t> (</a:t>
            </a:r>
            <a:r>
              <a:rPr lang="en-US" dirty="0" err="1" smtClean="0">
                <a:cs typeface="Arial" charset="0"/>
              </a:rPr>
              <a:t>methicillin</a:t>
            </a:r>
            <a:r>
              <a:rPr lang="en-US" dirty="0" smtClean="0">
                <a:cs typeface="Arial" charset="0"/>
              </a:rPr>
              <a:t>, </a:t>
            </a:r>
            <a:r>
              <a:rPr lang="en-US" dirty="0" err="1" smtClean="0">
                <a:cs typeface="Arial" charset="0"/>
              </a:rPr>
              <a:t>ampicillin</a:t>
            </a:r>
            <a:r>
              <a:rPr lang="en-US" dirty="0" smtClean="0">
                <a:cs typeface="Arial" charset="0"/>
              </a:rPr>
              <a:t>), other synthetic antibiotics (</a:t>
            </a:r>
            <a:r>
              <a:rPr lang="en-US" dirty="0" err="1" smtClean="0">
                <a:cs typeface="Arial" charset="0"/>
              </a:rPr>
              <a:t>rifampin</a:t>
            </a:r>
            <a:r>
              <a:rPr lang="en-US" dirty="0" smtClean="0">
                <a:cs typeface="Arial" charset="0"/>
              </a:rPr>
              <a:t>), diuretics (</a:t>
            </a:r>
            <a:r>
              <a:rPr lang="en-US" dirty="0" err="1" smtClean="0">
                <a:cs typeface="Arial" charset="0"/>
              </a:rPr>
              <a:t>thiazides</a:t>
            </a:r>
            <a:r>
              <a:rPr lang="en-US" dirty="0" smtClean="0">
                <a:cs typeface="Arial" charset="0"/>
              </a:rPr>
              <a:t>), NSAIDs, and miscellaneous drugs (</a:t>
            </a:r>
            <a:r>
              <a:rPr lang="en-US" dirty="0" err="1" smtClean="0">
                <a:cs typeface="Arial" charset="0"/>
              </a:rPr>
              <a:t>allopurinol</a:t>
            </a:r>
            <a:r>
              <a:rPr lang="en-US" dirty="0" smtClean="0">
                <a:cs typeface="Arial" charset="0"/>
              </a:rPr>
              <a:t>, </a:t>
            </a:r>
            <a:r>
              <a:rPr lang="en-US" dirty="0" err="1" smtClean="0">
                <a:cs typeface="Arial" charset="0"/>
              </a:rPr>
              <a:t>cimetidine</a:t>
            </a:r>
            <a:r>
              <a:rPr lang="en-US" dirty="0" smtClean="0">
                <a:cs typeface="Arial" charset="0"/>
              </a:rPr>
              <a:t>).</a:t>
            </a:r>
          </a:p>
          <a:p>
            <a:pPr eaLnBrk="1" hangingPunct="1">
              <a:lnSpc>
                <a:spcPct val="90000"/>
              </a:lnSpc>
            </a:pPr>
            <a:r>
              <a:rPr lang="hr-HR" dirty="0" smtClean="0">
                <a:cs typeface="Arial" charset="0"/>
              </a:rPr>
              <a:t>2 weeks</a:t>
            </a:r>
            <a:r>
              <a:rPr lang="en-US" dirty="0" smtClean="0">
                <a:cs typeface="Arial" charset="0"/>
              </a:rPr>
              <a:t> </a:t>
            </a:r>
            <a:r>
              <a:rPr lang="en-US" dirty="0" smtClean="0">
                <a:cs typeface="Arial" charset="0"/>
              </a:rPr>
              <a:t>after exposure </a:t>
            </a:r>
            <a:r>
              <a:rPr lang="hr-HR" dirty="0" smtClean="0">
                <a:cs typeface="Arial" charset="0"/>
              </a:rPr>
              <a:t>- </a:t>
            </a:r>
            <a:r>
              <a:rPr lang="en-US" dirty="0" smtClean="0">
                <a:cs typeface="Arial" charset="0"/>
              </a:rPr>
              <a:t>characterized </a:t>
            </a:r>
            <a:r>
              <a:rPr lang="en-US" dirty="0" smtClean="0">
                <a:cs typeface="Arial" charset="0"/>
              </a:rPr>
              <a:t>by </a:t>
            </a:r>
            <a:r>
              <a:rPr lang="en-US" i="1" dirty="0" smtClean="0">
                <a:solidFill>
                  <a:schemeClr val="hlink"/>
                </a:solidFill>
                <a:cs typeface="Arial" charset="0"/>
              </a:rPr>
              <a:t>fever</a:t>
            </a:r>
            <a:r>
              <a:rPr lang="en-US" dirty="0" smtClean="0">
                <a:solidFill>
                  <a:schemeClr val="hlink"/>
                </a:solidFill>
                <a:cs typeface="Arial" charset="0"/>
              </a:rPr>
              <a:t>, </a:t>
            </a:r>
            <a:r>
              <a:rPr lang="en-US" i="1" dirty="0" err="1" smtClean="0">
                <a:solidFill>
                  <a:schemeClr val="hlink"/>
                </a:solidFill>
                <a:cs typeface="Arial" charset="0"/>
              </a:rPr>
              <a:t>eosinophilia</a:t>
            </a:r>
            <a:r>
              <a:rPr lang="en-US" dirty="0" smtClean="0">
                <a:solidFill>
                  <a:schemeClr val="hlink"/>
                </a:solidFill>
                <a:cs typeface="Arial" charset="0"/>
              </a:rPr>
              <a:t>, </a:t>
            </a:r>
            <a:r>
              <a:rPr lang="en-US" i="1" dirty="0" smtClean="0">
                <a:solidFill>
                  <a:schemeClr val="hlink"/>
                </a:solidFill>
                <a:cs typeface="Arial" charset="0"/>
              </a:rPr>
              <a:t>and rash</a:t>
            </a:r>
            <a:r>
              <a:rPr lang="en-US" dirty="0" smtClean="0">
                <a:cs typeface="Arial" charset="0"/>
              </a:rPr>
              <a:t> in about 25% of patients, and </a:t>
            </a:r>
            <a:r>
              <a:rPr lang="en-US" i="1" dirty="0" smtClean="0">
                <a:solidFill>
                  <a:schemeClr val="hlink"/>
                </a:solidFill>
                <a:cs typeface="Arial" charset="0"/>
              </a:rPr>
              <a:t>renal abnormalities</a:t>
            </a:r>
            <a:r>
              <a:rPr lang="en-US" i="1" dirty="0" smtClean="0">
                <a:cs typeface="Arial" charset="0"/>
              </a:rPr>
              <a:t> </a:t>
            </a:r>
            <a:r>
              <a:rPr lang="en-US" dirty="0" smtClean="0">
                <a:cs typeface="Arial" charset="0"/>
              </a:rPr>
              <a:t>(</a:t>
            </a:r>
            <a:r>
              <a:rPr lang="en-US" dirty="0" err="1" smtClean="0">
                <a:cs typeface="Arial" charset="0"/>
              </a:rPr>
              <a:t>hematuria</a:t>
            </a:r>
            <a:r>
              <a:rPr lang="en-US" dirty="0" smtClean="0">
                <a:cs typeface="Arial" charset="0"/>
              </a:rPr>
              <a:t>, mild </a:t>
            </a:r>
            <a:r>
              <a:rPr lang="en-US" dirty="0" err="1" smtClean="0">
                <a:cs typeface="Arial" charset="0"/>
              </a:rPr>
              <a:t>proteinuria</a:t>
            </a:r>
            <a:r>
              <a:rPr lang="en-US" dirty="0" smtClean="0">
                <a:cs typeface="Arial" charset="0"/>
              </a:rPr>
              <a:t>, and </a:t>
            </a:r>
            <a:r>
              <a:rPr lang="en-US" dirty="0" err="1" smtClean="0">
                <a:cs typeface="Arial" charset="0"/>
              </a:rPr>
              <a:t>leukocyturia</a:t>
            </a:r>
            <a:r>
              <a:rPr lang="en-US" dirty="0" smtClean="0">
                <a:cs typeface="Arial" charset="0"/>
              </a:rPr>
              <a:t> often including </a:t>
            </a:r>
            <a:r>
              <a:rPr lang="en-US" dirty="0" err="1" smtClean="0">
                <a:cs typeface="Arial" charset="0"/>
              </a:rPr>
              <a:t>eosinophils</a:t>
            </a:r>
            <a:r>
              <a:rPr lang="en-US" dirty="0" smtClean="0">
                <a:cs typeface="Arial" charset="0"/>
              </a:rPr>
              <a:t>).</a:t>
            </a:r>
          </a:p>
          <a:p>
            <a:pPr eaLnBrk="1" hangingPunct="1">
              <a:lnSpc>
                <a:spcPct val="90000"/>
              </a:lnSpc>
            </a:pPr>
            <a:r>
              <a:rPr lang="en-US" i="1" dirty="0" smtClean="0">
                <a:solidFill>
                  <a:schemeClr val="hlink"/>
                </a:solidFill>
                <a:cs typeface="Arial" charset="0"/>
              </a:rPr>
              <a:t>A rising serum </a:t>
            </a:r>
            <a:r>
              <a:rPr lang="en-US" i="1" dirty="0" err="1" smtClean="0">
                <a:solidFill>
                  <a:schemeClr val="hlink"/>
                </a:solidFill>
                <a:cs typeface="Arial" charset="0"/>
              </a:rPr>
              <a:t>creatinine</a:t>
            </a:r>
            <a:r>
              <a:rPr lang="en-US" i="1" dirty="0" smtClean="0">
                <a:solidFill>
                  <a:schemeClr val="hlink"/>
                </a:solidFill>
                <a:cs typeface="Arial" charset="0"/>
              </a:rPr>
              <a:t> level or acute renal failure with </a:t>
            </a:r>
            <a:r>
              <a:rPr lang="en-US" i="1" dirty="0" err="1" smtClean="0">
                <a:solidFill>
                  <a:schemeClr val="hlink"/>
                </a:solidFill>
                <a:cs typeface="Arial" charset="0"/>
              </a:rPr>
              <a:t>oliguria</a:t>
            </a:r>
            <a:r>
              <a:rPr lang="en-US" i="1" dirty="0" smtClean="0">
                <a:solidFill>
                  <a:schemeClr val="hlink"/>
                </a:solidFill>
                <a:cs typeface="Arial" charset="0"/>
              </a:rPr>
              <a:t> develops in about 50% of cases</a:t>
            </a:r>
            <a:r>
              <a:rPr lang="en-US" i="1" dirty="0" smtClean="0">
                <a:cs typeface="Arial" charset="0"/>
              </a:rPr>
              <a:t>,</a:t>
            </a:r>
            <a:r>
              <a:rPr lang="en-US" dirty="0" smtClean="0">
                <a:cs typeface="Arial" charset="0"/>
              </a:rPr>
              <a:t> particularly in older patients. </a:t>
            </a:r>
          </a:p>
          <a:p>
            <a:pPr eaLnBrk="1" hangingPunct="1">
              <a:lnSpc>
                <a:spcPct val="90000"/>
              </a:lnSpc>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r>
              <a:rPr lang="en-US" smtClean="0">
                <a:cs typeface="Arial" charset="0"/>
              </a:rPr>
              <a:t>Acute Drug-Induced Interstitial Nephritis</a:t>
            </a:r>
          </a:p>
        </p:txBody>
      </p:sp>
      <p:sp>
        <p:nvSpPr>
          <p:cNvPr id="74755" name="Rectangle 3"/>
          <p:cNvSpPr>
            <a:spLocks noGrp="1" noChangeArrowheads="1"/>
          </p:cNvSpPr>
          <p:nvPr>
            <p:ph type="body" idx="1"/>
          </p:nvPr>
        </p:nvSpPr>
        <p:spPr>
          <a:xfrm>
            <a:off x="685800" y="2133600"/>
            <a:ext cx="4038600" cy="4114800"/>
          </a:xfrm>
        </p:spPr>
        <p:txBody>
          <a:bodyPr>
            <a:normAutofit fontScale="70000" lnSpcReduction="20000"/>
          </a:bodyPr>
          <a:lstStyle/>
          <a:p>
            <a:pPr eaLnBrk="1" hangingPunct="1"/>
            <a:r>
              <a:rPr lang="en-US" smtClean="0">
                <a:cs typeface="Arial" charset="0"/>
              </a:rPr>
              <a:t>Interstitium is affected: edema and infiltration by mononuclear cells, principally lymphocytes and macrophages.</a:t>
            </a:r>
          </a:p>
          <a:p>
            <a:pPr eaLnBrk="1" hangingPunct="1"/>
            <a:r>
              <a:rPr lang="en-US" i="1" smtClean="0">
                <a:solidFill>
                  <a:schemeClr val="hlink"/>
                </a:solidFill>
                <a:cs typeface="Arial" charset="0"/>
              </a:rPr>
              <a:t>Eosinophils and neutrophils</a:t>
            </a:r>
            <a:r>
              <a:rPr lang="en-US" smtClean="0">
                <a:cs typeface="Arial" charset="0"/>
              </a:rPr>
              <a:t> may be present.</a:t>
            </a:r>
          </a:p>
          <a:p>
            <a:pPr eaLnBrk="1" hangingPunct="1"/>
            <a:r>
              <a:rPr lang="en-US" smtClean="0">
                <a:cs typeface="Arial" charset="0"/>
              </a:rPr>
              <a:t>With some drugs (e.g., methicillin, thiazides), interstitial granulomas with giant cells may be seen.</a:t>
            </a:r>
          </a:p>
          <a:p>
            <a:pPr eaLnBrk="1" hangingPunct="1"/>
            <a:endParaRPr lang="en-US" smtClean="0"/>
          </a:p>
        </p:txBody>
      </p:sp>
      <p:pic>
        <p:nvPicPr>
          <p:cNvPr id="74756" name="Picture 6" descr="E:\Images\Pathology\Kidney\intnep01.tif"/>
          <p:cNvPicPr>
            <a:picLocks noChangeAspect="1" noChangeArrowheads="1"/>
          </p:cNvPicPr>
          <p:nvPr/>
        </p:nvPicPr>
        <p:blipFill>
          <a:blip r:embed="rId3" cstate="print"/>
          <a:srcRect/>
          <a:stretch>
            <a:fillRect/>
          </a:stretch>
        </p:blipFill>
        <p:spPr bwMode="auto">
          <a:xfrm>
            <a:off x="4800600" y="2743200"/>
            <a:ext cx="3981450" cy="21034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body" sz="half" idx="2"/>
          </p:nvPr>
        </p:nvSpPr>
        <p:spPr>
          <a:xfrm>
            <a:off x="5486400" y="836712"/>
            <a:ext cx="3657600" cy="4114800"/>
          </a:xfrm>
          <a:solidFill>
            <a:schemeClr val="bg1"/>
          </a:solidFill>
          <a:ln>
            <a:noFill/>
          </a:ln>
        </p:spPr>
        <p:txBody>
          <a:bodyPr/>
          <a:lstStyle/>
          <a:p>
            <a:r>
              <a:rPr lang="en-US" sz="2000" b="1" u="sng" dirty="0"/>
              <a:t>Tumors</a:t>
            </a:r>
          </a:p>
          <a:p>
            <a:pPr lvl="1"/>
            <a:r>
              <a:rPr lang="en-US" sz="1800" b="1" dirty="0"/>
              <a:t>Note that primary symptom = </a:t>
            </a:r>
            <a:r>
              <a:rPr lang="en-US" sz="1800" b="1" dirty="0" err="1" smtClean="0"/>
              <a:t>hematuria</a:t>
            </a:r>
            <a:r>
              <a:rPr lang="hr-HR" sz="1800" b="1" dirty="0" smtClean="0"/>
              <a:t> (painless)</a:t>
            </a:r>
            <a:endParaRPr lang="en-US" sz="1800" b="1" dirty="0"/>
          </a:p>
          <a:p>
            <a:pPr lvl="1"/>
            <a:r>
              <a:rPr lang="en-US" sz="1800" b="1" dirty="0"/>
              <a:t>Renal Cell Ca = most common, unilateral, </a:t>
            </a:r>
            <a:r>
              <a:rPr lang="en-US" sz="1800" b="1" dirty="0" err="1"/>
              <a:t>adeno</a:t>
            </a:r>
            <a:r>
              <a:rPr lang="en-US" sz="1800" b="1" dirty="0"/>
              <a:t> Ca from tubular epithelium</a:t>
            </a:r>
          </a:p>
          <a:p>
            <a:pPr lvl="2"/>
            <a:r>
              <a:rPr lang="en-US" sz="1600" b="1" dirty="0"/>
              <a:t>See picture</a:t>
            </a:r>
          </a:p>
          <a:p>
            <a:pPr lvl="1"/>
            <a:r>
              <a:rPr lang="en-US" sz="1800" b="1" dirty="0"/>
              <a:t>Bladder Ca = usually from transitional epithelium</a:t>
            </a:r>
          </a:p>
          <a:p>
            <a:endParaRPr lang="en-US" sz="2400" b="1" u="sng" dirty="0"/>
          </a:p>
          <a:p>
            <a:pPr>
              <a:buNone/>
            </a:pPr>
            <a:endParaRPr lang="en-US" sz="3200" u="sng" dirty="0"/>
          </a:p>
        </p:txBody>
      </p:sp>
      <p:sp>
        <p:nvSpPr>
          <p:cNvPr id="45061" name="Rectangle 5"/>
          <p:cNvSpPr>
            <a:spLocks noGrp="1" noChangeArrowheads="1"/>
          </p:cNvSpPr>
          <p:nvPr>
            <p:ph type="body" sz="half" idx="1"/>
          </p:nvPr>
        </p:nvSpPr>
        <p:spPr>
          <a:xfrm>
            <a:off x="0" y="914400"/>
            <a:ext cx="3810000" cy="5486400"/>
          </a:xfrm>
          <a:solidFill>
            <a:schemeClr val="bg1"/>
          </a:solidFill>
          <a:ln>
            <a:noFill/>
          </a:ln>
        </p:spPr>
        <p:txBody>
          <a:bodyPr/>
          <a:lstStyle/>
          <a:p>
            <a:r>
              <a:rPr lang="en-US" sz="2000" b="1" u="sng" dirty="0"/>
              <a:t>Renal Calculi</a:t>
            </a:r>
          </a:p>
          <a:p>
            <a:pPr lvl="1"/>
            <a:r>
              <a:rPr lang="en-US" sz="1800" b="1" dirty="0"/>
              <a:t>Etiology:   </a:t>
            </a:r>
            <a:r>
              <a:rPr lang="en-US" sz="1800" b="1" dirty="0" smtClean="0"/>
              <a:t>Calcium</a:t>
            </a:r>
            <a:r>
              <a:rPr lang="en-US" sz="1800" b="1" dirty="0"/>
              <a:t>, Uric acid, Urine crystals</a:t>
            </a:r>
          </a:p>
          <a:p>
            <a:pPr lvl="1"/>
            <a:r>
              <a:rPr lang="en-US" sz="1800" b="1" dirty="0"/>
              <a:t>Symptoms: renal colic, </a:t>
            </a:r>
            <a:r>
              <a:rPr lang="en-US" sz="1800" b="1" dirty="0" smtClean="0"/>
              <a:t>chills</a:t>
            </a:r>
            <a:r>
              <a:rPr lang="en-US" sz="1800" b="1" dirty="0"/>
              <a:t>, fever</a:t>
            </a:r>
          </a:p>
          <a:p>
            <a:pPr lvl="1"/>
            <a:r>
              <a:rPr lang="en-US" sz="1800" b="1" dirty="0"/>
              <a:t>Risk factors: prolong dehydration, prolong immobilization, infection</a:t>
            </a:r>
          </a:p>
          <a:p>
            <a:pPr lvl="1"/>
            <a:r>
              <a:rPr lang="en-US" sz="1800" b="1" dirty="0"/>
              <a:t>Treatment: </a:t>
            </a:r>
            <a:r>
              <a:rPr lang="en-US" sz="1800" b="1" dirty="0" smtClean="0"/>
              <a:t>surgery,</a:t>
            </a:r>
            <a:r>
              <a:rPr lang="hr-HR" sz="1800" b="1" dirty="0" smtClean="0"/>
              <a:t> </a:t>
            </a:r>
            <a:r>
              <a:rPr lang="en-US" sz="1800" b="1" dirty="0" smtClean="0"/>
              <a:t>lithotripsy</a:t>
            </a:r>
            <a:endParaRPr lang="en-US" sz="1800" b="1" dirty="0"/>
          </a:p>
          <a:p>
            <a:endParaRPr lang="en-US" sz="2400" b="1" u="sng" dirty="0"/>
          </a:p>
          <a:p>
            <a:r>
              <a:rPr lang="en-US" sz="2000" b="1" u="sng" dirty="0"/>
              <a:t>Anomalies</a:t>
            </a:r>
          </a:p>
          <a:p>
            <a:pPr lvl="1"/>
            <a:r>
              <a:rPr lang="en-US" sz="1800" b="1" dirty="0"/>
              <a:t>Strictures</a:t>
            </a:r>
          </a:p>
          <a:p>
            <a:pPr lvl="1"/>
            <a:r>
              <a:rPr lang="en-US" sz="1800" b="1" dirty="0" smtClean="0"/>
              <a:t>Pelvic </a:t>
            </a:r>
            <a:r>
              <a:rPr lang="en-US" sz="1800" b="1" u="sng" dirty="0"/>
              <a:t>kidney </a:t>
            </a:r>
          </a:p>
        </p:txBody>
      </p:sp>
      <p:sp>
        <p:nvSpPr>
          <p:cNvPr id="45062" name="Rectangle 6"/>
          <p:cNvSpPr>
            <a:spLocks noGrp="1" noChangeArrowheads="1"/>
          </p:cNvSpPr>
          <p:nvPr>
            <p:ph type="title"/>
          </p:nvPr>
        </p:nvSpPr>
        <p:spPr>
          <a:xfrm>
            <a:off x="685800" y="0"/>
            <a:ext cx="7772400" cy="762000"/>
          </a:xfrm>
          <a:noFill/>
          <a:ln/>
        </p:spPr>
        <p:txBody>
          <a:bodyPr>
            <a:normAutofit/>
          </a:bodyPr>
          <a:lstStyle/>
          <a:p>
            <a:r>
              <a:rPr lang="en-US" sz="2800" b="1" u="sng" dirty="0"/>
              <a:t>Obstructive Disorders</a:t>
            </a:r>
          </a:p>
        </p:txBody>
      </p:sp>
      <p:pic>
        <p:nvPicPr>
          <p:cNvPr id="45063" name="Picture 7" descr="21FF12"/>
          <p:cNvPicPr>
            <a:picLocks noChangeAspect="1" noChangeArrowheads="1"/>
          </p:cNvPicPr>
          <p:nvPr/>
        </p:nvPicPr>
        <p:blipFill>
          <a:blip r:embed="rId2" cstate="print">
            <a:lum contrast="18000"/>
          </a:blip>
          <a:srcRect t="3513" r="28574" b="4039"/>
          <a:stretch>
            <a:fillRect/>
          </a:stretch>
        </p:blipFill>
        <p:spPr bwMode="auto">
          <a:xfrm>
            <a:off x="3962400" y="2133600"/>
            <a:ext cx="1371600" cy="2362200"/>
          </a:xfrm>
          <a:prstGeom prst="rect">
            <a:avLst/>
          </a:prstGeom>
          <a:noFill/>
          <a:ln w="9525">
            <a:solidFill>
              <a:schemeClr val="tx1"/>
            </a:solid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lum bright="-6000" contrast="36000"/>
          </a:blip>
          <a:srcRect b="2545"/>
          <a:stretch>
            <a:fillRect/>
          </a:stretch>
        </p:blipFill>
        <p:spPr bwMode="auto">
          <a:xfrm>
            <a:off x="3581400" y="457200"/>
            <a:ext cx="4752975" cy="5105400"/>
          </a:xfrm>
          <a:prstGeom prst="rect">
            <a:avLst/>
          </a:prstGeom>
          <a:noFill/>
          <a:ln w="9525">
            <a:solidFill>
              <a:schemeClr val="tx1"/>
            </a:solidFill>
            <a:miter lim="800000"/>
            <a:headEnd/>
            <a:tailEnd/>
          </a:ln>
          <a:effectLst/>
        </p:spPr>
      </p:pic>
      <p:sp>
        <p:nvSpPr>
          <p:cNvPr id="38915" name="Rectangle 3"/>
          <p:cNvSpPr>
            <a:spLocks noChangeArrowheads="1"/>
          </p:cNvSpPr>
          <p:nvPr/>
        </p:nvSpPr>
        <p:spPr bwMode="auto">
          <a:xfrm>
            <a:off x="3733800" y="5867400"/>
            <a:ext cx="4572000" cy="457200"/>
          </a:xfrm>
          <a:prstGeom prst="rect">
            <a:avLst/>
          </a:prstGeom>
          <a:solidFill>
            <a:schemeClr val="bg1"/>
          </a:solidFill>
          <a:ln w="9525">
            <a:solidFill>
              <a:schemeClr val="tx1"/>
            </a:solidFill>
            <a:miter lim="800000"/>
            <a:headEnd/>
            <a:tailEnd/>
          </a:ln>
          <a:effectLst/>
        </p:spPr>
        <p:txBody>
          <a:bodyPr/>
          <a:lstStyle/>
          <a:p>
            <a:pPr marL="342900" indent="-342900" algn="ctr">
              <a:spcBef>
                <a:spcPct val="20000"/>
              </a:spcBef>
            </a:pPr>
            <a:r>
              <a:rPr lang="en-US" sz="2000" b="1" dirty="0"/>
              <a:t>Major sites of urinary tract obstruction</a:t>
            </a:r>
          </a:p>
        </p:txBody>
      </p:sp>
      <p:sp>
        <p:nvSpPr>
          <p:cNvPr id="38916" name="Rectangle 4"/>
          <p:cNvSpPr>
            <a:spLocks noChangeArrowheads="1"/>
          </p:cNvSpPr>
          <p:nvPr/>
        </p:nvSpPr>
        <p:spPr bwMode="auto">
          <a:xfrm>
            <a:off x="381000" y="381000"/>
            <a:ext cx="3254896" cy="3480048"/>
          </a:xfrm>
          <a:prstGeom prst="rect">
            <a:avLst/>
          </a:prstGeom>
          <a:noFill/>
          <a:ln w="9525">
            <a:noFill/>
            <a:miter lim="800000"/>
            <a:headEnd/>
            <a:tailEnd/>
          </a:ln>
          <a:effectLst/>
        </p:spPr>
        <p:txBody>
          <a:bodyPr/>
          <a:lstStyle/>
          <a:p>
            <a:pPr marL="533400" indent="-533400">
              <a:spcBef>
                <a:spcPct val="20000"/>
              </a:spcBef>
              <a:buFont typeface="Arial" pitchFamily="34" charset="0"/>
              <a:buChar char="•"/>
            </a:pPr>
            <a:r>
              <a:rPr lang="en-US" sz="2000" b="1" dirty="0"/>
              <a:t>These result in:</a:t>
            </a:r>
          </a:p>
          <a:p>
            <a:pPr marL="914400" lvl="1" indent="-457200">
              <a:spcBef>
                <a:spcPct val="20000"/>
              </a:spcBef>
              <a:buFontTx/>
              <a:buChar char="–"/>
            </a:pPr>
            <a:r>
              <a:rPr lang="en-US" sz="2000" b="1" dirty="0" err="1"/>
              <a:t>Hydronephrosis</a:t>
            </a:r>
            <a:endParaRPr lang="en-US" sz="2000" b="1" dirty="0"/>
          </a:p>
          <a:p>
            <a:pPr marL="914400" lvl="1" indent="-457200">
              <a:spcBef>
                <a:spcPct val="20000"/>
              </a:spcBef>
              <a:buFontTx/>
              <a:buChar char="–"/>
            </a:pPr>
            <a:r>
              <a:rPr lang="en-US" sz="2000" b="1" dirty="0" err="1"/>
              <a:t>Hydroureter</a:t>
            </a:r>
            <a:r>
              <a:rPr lang="en-US" sz="2000" b="1" dirty="0"/>
              <a:t> </a:t>
            </a:r>
            <a:endParaRPr lang="hr-HR" sz="2000" b="1" dirty="0" smtClean="0"/>
          </a:p>
          <a:p>
            <a:pPr marL="914400" lvl="1" indent="-457200">
              <a:spcBef>
                <a:spcPct val="20000"/>
              </a:spcBef>
            </a:pPr>
            <a:endParaRPr lang="hr-HR" sz="2000" b="1" dirty="0" smtClean="0"/>
          </a:p>
        </p:txBody>
      </p:sp>
      <p:pic>
        <p:nvPicPr>
          <p:cNvPr id="38917" name="Picture 5" descr="21FF11B"/>
          <p:cNvPicPr>
            <a:picLocks noChangeAspect="1" noChangeArrowheads="1"/>
          </p:cNvPicPr>
          <p:nvPr/>
        </p:nvPicPr>
        <p:blipFill>
          <a:blip r:embed="rId3" cstate="print">
            <a:lum bright="-6000" contrast="18000"/>
          </a:blip>
          <a:srcRect b="17073"/>
          <a:stretch>
            <a:fillRect/>
          </a:stretch>
        </p:blipFill>
        <p:spPr bwMode="auto">
          <a:xfrm>
            <a:off x="228600" y="3352800"/>
            <a:ext cx="2895600" cy="2895600"/>
          </a:xfrm>
          <a:prstGeom prst="rect">
            <a:avLst/>
          </a:prstGeom>
          <a:noFill/>
          <a:ln w="9525">
            <a:solidFill>
              <a:schemeClr val="tx1"/>
            </a:solid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body" sz="half" idx="1"/>
          </p:nvPr>
        </p:nvSpPr>
        <p:spPr>
          <a:xfrm>
            <a:off x="683568" y="914400"/>
            <a:ext cx="7864152" cy="5943600"/>
          </a:xfrm>
          <a:noFill/>
          <a:ln/>
        </p:spPr>
        <p:txBody>
          <a:bodyPr>
            <a:normAutofit/>
          </a:bodyPr>
          <a:lstStyle/>
          <a:p>
            <a:pPr>
              <a:lnSpc>
                <a:spcPct val="90000"/>
              </a:lnSpc>
            </a:pPr>
            <a:r>
              <a:rPr lang="en-US" sz="2400" b="1" dirty="0"/>
              <a:t>Urinary Incontinence</a:t>
            </a:r>
          </a:p>
          <a:p>
            <a:pPr lvl="1">
              <a:lnSpc>
                <a:spcPct val="90000"/>
              </a:lnSpc>
            </a:pPr>
            <a:r>
              <a:rPr lang="en-US" sz="2000" b="1" dirty="0"/>
              <a:t>Loss of voluntary control of bladder</a:t>
            </a:r>
          </a:p>
          <a:p>
            <a:pPr lvl="1">
              <a:lnSpc>
                <a:spcPct val="90000"/>
              </a:lnSpc>
            </a:pPr>
            <a:r>
              <a:rPr lang="en-US" sz="2000" b="1" dirty="0"/>
              <a:t>Frequently called “</a:t>
            </a:r>
            <a:r>
              <a:rPr lang="en-US" sz="2000" b="1" dirty="0" err="1"/>
              <a:t>neurogenic</a:t>
            </a:r>
            <a:r>
              <a:rPr lang="en-US" sz="2000" b="1" dirty="0"/>
              <a:t> bladder”</a:t>
            </a:r>
          </a:p>
          <a:p>
            <a:pPr lvl="1">
              <a:lnSpc>
                <a:spcPct val="90000"/>
              </a:lnSpc>
            </a:pPr>
            <a:r>
              <a:rPr lang="en-US" sz="2000" b="1" dirty="0"/>
              <a:t>Many causes </a:t>
            </a:r>
          </a:p>
          <a:p>
            <a:pPr lvl="1">
              <a:lnSpc>
                <a:spcPct val="90000"/>
              </a:lnSpc>
            </a:pPr>
            <a:r>
              <a:rPr lang="en-US" sz="2000" b="1" dirty="0"/>
              <a:t>Enuresis = involuntary control after age 4 or 5</a:t>
            </a:r>
          </a:p>
          <a:p>
            <a:pPr lvl="1">
              <a:lnSpc>
                <a:spcPct val="90000"/>
              </a:lnSpc>
            </a:pPr>
            <a:r>
              <a:rPr lang="en-US" sz="2000" b="1" dirty="0"/>
              <a:t>Types:</a:t>
            </a:r>
          </a:p>
          <a:p>
            <a:pPr lvl="3">
              <a:lnSpc>
                <a:spcPct val="90000"/>
              </a:lnSpc>
            </a:pPr>
            <a:r>
              <a:rPr lang="en-US" sz="2000" b="1" dirty="0"/>
              <a:t>Stress</a:t>
            </a:r>
          </a:p>
          <a:p>
            <a:pPr lvl="3">
              <a:lnSpc>
                <a:spcPct val="90000"/>
              </a:lnSpc>
            </a:pPr>
            <a:r>
              <a:rPr lang="en-US" sz="2000" b="1" dirty="0"/>
              <a:t>Urge</a:t>
            </a:r>
          </a:p>
          <a:p>
            <a:pPr lvl="3">
              <a:lnSpc>
                <a:spcPct val="90000"/>
              </a:lnSpc>
            </a:pPr>
            <a:r>
              <a:rPr lang="en-US" sz="2000" b="1" dirty="0" smtClean="0"/>
              <a:t>Overflow</a:t>
            </a:r>
            <a:endParaRPr lang="en-US" sz="2000" b="1" dirty="0"/>
          </a:p>
        </p:txBody>
      </p:sp>
      <p:sp>
        <p:nvSpPr>
          <p:cNvPr id="25609" name="Rectangle 9"/>
          <p:cNvSpPr>
            <a:spLocks noGrp="1" noChangeArrowheads="1"/>
          </p:cNvSpPr>
          <p:nvPr>
            <p:ph type="title"/>
          </p:nvPr>
        </p:nvSpPr>
        <p:spPr>
          <a:xfrm>
            <a:off x="609600" y="228600"/>
            <a:ext cx="7772400" cy="457200"/>
          </a:xfrm>
          <a:solidFill>
            <a:schemeClr val="bg1"/>
          </a:solidFill>
          <a:ln>
            <a:noFill/>
          </a:ln>
        </p:spPr>
        <p:txBody>
          <a:bodyPr>
            <a:noAutofit/>
          </a:bodyPr>
          <a:lstStyle/>
          <a:p>
            <a:r>
              <a:rPr lang="en-US" sz="2800" b="1" dirty="0"/>
              <a:t>Incontinence, </a:t>
            </a:r>
            <a:r>
              <a:rPr lang="en-US" sz="2800" b="1" dirty="0" smtClean="0"/>
              <a:t>retention</a:t>
            </a:r>
            <a:endParaRPr lang="en-US" sz="2800" b="1" dirty="0"/>
          </a:p>
        </p:txBody>
      </p:sp>
      <p:pic>
        <p:nvPicPr>
          <p:cNvPr id="19460" name="Picture 4" descr="Types of Incontinence"/>
          <p:cNvPicPr>
            <a:picLocks noChangeAspect="1" noChangeArrowheads="1"/>
          </p:cNvPicPr>
          <p:nvPr/>
        </p:nvPicPr>
        <p:blipFill>
          <a:blip r:embed="rId2" cstate="print"/>
          <a:srcRect/>
          <a:stretch>
            <a:fillRect/>
          </a:stretch>
        </p:blipFill>
        <p:spPr bwMode="auto">
          <a:xfrm>
            <a:off x="4283968" y="2996952"/>
            <a:ext cx="4547755" cy="3384376"/>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776864" cy="5693866"/>
          </a:xfrm>
          <a:prstGeom prst="rect">
            <a:avLst/>
          </a:prstGeom>
          <a:noFill/>
        </p:spPr>
        <p:txBody>
          <a:bodyPr wrap="square" rtlCol="0">
            <a:spAutoFit/>
          </a:bodyPr>
          <a:lstStyle/>
          <a:p>
            <a:r>
              <a:rPr lang="hr-HR" sz="2800" b="1" dirty="0" smtClean="0"/>
              <a:t>Etiopathogenesis:</a:t>
            </a:r>
            <a:endParaRPr lang="hr-HR" sz="2800" b="1" dirty="0" smtClean="0"/>
          </a:p>
          <a:p>
            <a:r>
              <a:rPr lang="hr-HR" sz="2800" dirty="0" smtClean="0"/>
              <a:t>Nephropathies – </a:t>
            </a:r>
            <a:r>
              <a:rPr lang="hr-HR" sz="2800" dirty="0" smtClean="0"/>
              <a:t>kidney diseases</a:t>
            </a:r>
            <a:endParaRPr lang="hr-HR" sz="2800" dirty="0" smtClean="0"/>
          </a:p>
          <a:p>
            <a:pPr>
              <a:buFont typeface="Arial" panose="020B0604020202020204" pitchFamily="34" charset="0"/>
              <a:buChar char="-"/>
            </a:pPr>
            <a:r>
              <a:rPr lang="hr-HR" sz="2800" dirty="0" smtClean="0"/>
              <a:t>Primary </a:t>
            </a:r>
            <a:r>
              <a:rPr lang="hr-HR" sz="2800" dirty="0" smtClean="0">
                <a:latin typeface="Arial" panose="020B0604020202020204" pitchFamily="34" charset="0"/>
                <a:cs typeface="Arial" panose="020B0604020202020204" pitchFamily="34" charset="0"/>
              </a:rPr>
              <a:t>→ </a:t>
            </a:r>
            <a:r>
              <a:rPr lang="hr-HR" sz="2800" dirty="0" smtClean="0">
                <a:cs typeface="Arial" panose="020B0604020202020204" pitchFamily="34" charset="0"/>
              </a:rPr>
              <a:t>etiological factor primarily affects kidney</a:t>
            </a:r>
            <a:endParaRPr lang="hr-HR" sz="2800" dirty="0" smtClean="0"/>
          </a:p>
          <a:p>
            <a:pPr>
              <a:buFont typeface="Arial" panose="020B0604020202020204" pitchFamily="34" charset="0"/>
              <a:buChar char="-"/>
            </a:pPr>
            <a:r>
              <a:rPr lang="hr-HR" sz="2800" dirty="0" smtClean="0"/>
              <a:t>Secondary </a:t>
            </a:r>
            <a:r>
              <a:rPr lang="hr-HR" sz="2800" dirty="0" smtClean="0">
                <a:latin typeface="Arial" panose="020B0604020202020204" pitchFamily="34" charset="0"/>
                <a:cs typeface="Arial" panose="020B0604020202020204" pitchFamily="34" charset="0"/>
              </a:rPr>
              <a:t>→ </a:t>
            </a:r>
            <a:r>
              <a:rPr lang="hr-HR" sz="2800" dirty="0" smtClean="0">
                <a:cs typeface="Arial" panose="020B0604020202020204" pitchFamily="34" charset="0"/>
              </a:rPr>
              <a:t>kidney disorder results as disorder of other organ systems</a:t>
            </a:r>
            <a:endParaRPr lang="hr-HR" sz="2800" dirty="0" smtClean="0"/>
          </a:p>
          <a:p>
            <a:endParaRPr lang="hr-HR" sz="2800" dirty="0" smtClean="0"/>
          </a:p>
          <a:p>
            <a:endParaRPr lang="hr-HR" sz="2800" dirty="0" smtClean="0"/>
          </a:p>
          <a:p>
            <a:r>
              <a:rPr lang="hr-HR" sz="2800" dirty="0" smtClean="0"/>
              <a:t>Uropathy </a:t>
            </a:r>
            <a:r>
              <a:rPr lang="hr-HR" sz="2800" dirty="0" smtClean="0"/>
              <a:t>– disorder of urinary tract</a:t>
            </a:r>
          </a:p>
          <a:p>
            <a:pPr>
              <a:buFont typeface="Arial" panose="020B0604020202020204" pitchFamily="34" charset="0"/>
              <a:buChar char="-"/>
            </a:pPr>
            <a:endParaRPr lang="hr-HR" sz="2800" dirty="0" smtClean="0"/>
          </a:p>
          <a:p>
            <a:pPr>
              <a:buFont typeface="Arial" panose="020B0604020202020204" pitchFamily="34" charset="0"/>
              <a:buChar char="-"/>
            </a:pPr>
            <a:r>
              <a:rPr lang="hr-HR" sz="2800" dirty="0" smtClean="0"/>
              <a:t>Inflammatory</a:t>
            </a:r>
            <a:r>
              <a:rPr lang="hr-HR" sz="2800" dirty="0" smtClean="0"/>
              <a:t>, tumorous, neurogenic, urololithic mechanisms and anomalies in the fetal developement</a:t>
            </a:r>
            <a:endParaRPr lang="hr-HR"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51520" y="381000"/>
            <a:ext cx="8892480" cy="6477000"/>
          </a:xfrm>
          <a:ln>
            <a:noFill/>
          </a:ln>
        </p:spPr>
        <p:txBody>
          <a:bodyPr>
            <a:normAutofit/>
          </a:bodyPr>
          <a:lstStyle/>
          <a:p>
            <a:pPr algn="ctr">
              <a:buFontTx/>
              <a:buNone/>
            </a:pPr>
            <a:r>
              <a:rPr lang="en-US" sz="2800" b="1" dirty="0"/>
              <a:t>Urinary Tract Infections</a:t>
            </a:r>
          </a:p>
          <a:p>
            <a:pPr algn="ctr">
              <a:buFontTx/>
              <a:buNone/>
            </a:pPr>
            <a:r>
              <a:rPr lang="en-US" sz="2000" b="1" dirty="0" err="1"/>
              <a:t>Urethritis</a:t>
            </a:r>
            <a:r>
              <a:rPr lang="en-US" sz="2000" b="1" dirty="0"/>
              <a:t>; Cystitis; </a:t>
            </a:r>
            <a:r>
              <a:rPr lang="en-US" sz="2000" b="1" dirty="0" err="1"/>
              <a:t>Pyelonephritis</a:t>
            </a:r>
            <a:r>
              <a:rPr lang="en-US" sz="2000" b="1" dirty="0"/>
              <a:t> </a:t>
            </a:r>
          </a:p>
          <a:p>
            <a:r>
              <a:rPr lang="en-US" sz="2000" b="1" dirty="0"/>
              <a:t>Etiology</a:t>
            </a:r>
          </a:p>
          <a:p>
            <a:pPr lvl="1"/>
            <a:r>
              <a:rPr lang="en-US" sz="2000" b="1" dirty="0"/>
              <a:t>Ascending infection  ----- women &gt; men</a:t>
            </a:r>
          </a:p>
          <a:p>
            <a:pPr lvl="1"/>
            <a:r>
              <a:rPr lang="en-US" sz="2000" b="1" dirty="0" smtClean="0"/>
              <a:t>Prostate</a:t>
            </a:r>
            <a:r>
              <a:rPr lang="hr-HR" sz="2000" b="1" dirty="0" smtClean="0"/>
              <a:t> </a:t>
            </a:r>
            <a:r>
              <a:rPr lang="en-US" sz="2000" b="1" dirty="0" smtClean="0"/>
              <a:t>hypertrophy </a:t>
            </a:r>
            <a:r>
              <a:rPr lang="en-US" sz="2000" b="1" dirty="0"/>
              <a:t>with urinary retention</a:t>
            </a:r>
          </a:p>
          <a:p>
            <a:pPr lvl="1"/>
            <a:r>
              <a:rPr lang="en-US" sz="2000" b="1" dirty="0"/>
              <a:t>Incomplete emptying of bladder with urinary stasis</a:t>
            </a:r>
          </a:p>
          <a:p>
            <a:pPr lvl="1"/>
            <a:r>
              <a:rPr lang="en-US" sz="2000" b="1" dirty="0"/>
              <a:t>Pregnancy associated with </a:t>
            </a:r>
            <a:r>
              <a:rPr lang="en-US" sz="2000" b="1" dirty="0" smtClean="0"/>
              <a:t>stasis</a:t>
            </a:r>
            <a:endParaRPr lang="en-US" sz="2000" b="1" dirty="0"/>
          </a:p>
          <a:p>
            <a:pPr>
              <a:buNone/>
            </a:pPr>
            <a:endParaRPr lang="hr-HR" sz="2000" b="1" dirty="0" smtClean="0"/>
          </a:p>
          <a:p>
            <a:pPr marL="457200" indent="-457200"/>
            <a:r>
              <a:rPr lang="hr-HR" sz="2000" b="1" dirty="0" smtClean="0">
                <a:solidFill>
                  <a:schemeClr val="hlink"/>
                </a:solidFill>
              </a:rPr>
              <a:t>Cystitis vs. pyelonephritis</a:t>
            </a:r>
            <a:endParaRPr lang="en-US" sz="2000" b="1" dirty="0">
              <a:solidFill>
                <a:schemeClr val="hlink"/>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21FF7"/>
          <p:cNvPicPr>
            <a:picLocks noChangeAspect="1" noChangeArrowheads="1"/>
          </p:cNvPicPr>
          <p:nvPr/>
        </p:nvPicPr>
        <p:blipFill>
          <a:blip r:embed="rId2" cstate="print">
            <a:lum bright="-24000" contrast="42000"/>
          </a:blip>
          <a:srcRect b="1627"/>
          <a:stretch>
            <a:fillRect/>
          </a:stretch>
        </p:blipFill>
        <p:spPr bwMode="auto">
          <a:xfrm>
            <a:off x="3657600" y="457200"/>
            <a:ext cx="5257800" cy="5715000"/>
          </a:xfrm>
          <a:prstGeom prst="rect">
            <a:avLst/>
          </a:prstGeom>
          <a:noFill/>
          <a:ln w="9525">
            <a:solidFill>
              <a:schemeClr val="tx1"/>
            </a:solidFill>
            <a:miter lim="800000"/>
            <a:headEnd/>
            <a:tailEnd/>
          </a:ln>
        </p:spPr>
      </p:pic>
      <p:sp>
        <p:nvSpPr>
          <p:cNvPr id="21511" name="Rectangle 7"/>
          <p:cNvSpPr>
            <a:spLocks noChangeArrowheads="1"/>
          </p:cNvSpPr>
          <p:nvPr/>
        </p:nvSpPr>
        <p:spPr bwMode="auto">
          <a:xfrm>
            <a:off x="381000" y="762000"/>
            <a:ext cx="3038872" cy="5259288"/>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hr-HR" sz="2000" b="1" dirty="0" smtClean="0"/>
              <a:t>E</a:t>
            </a:r>
            <a:r>
              <a:rPr lang="en-US" sz="2000" b="1" dirty="0" err="1" smtClean="0"/>
              <a:t>tiologies</a:t>
            </a:r>
            <a:r>
              <a:rPr lang="hr-HR" sz="2000" b="1" dirty="0" smtClean="0"/>
              <a:t>:</a:t>
            </a:r>
            <a:endParaRPr lang="en-US" sz="2000" b="1" dirty="0"/>
          </a:p>
          <a:p>
            <a:pPr marL="742950" lvl="1" indent="-285750">
              <a:lnSpc>
                <a:spcPct val="90000"/>
              </a:lnSpc>
              <a:spcBef>
                <a:spcPct val="20000"/>
              </a:spcBef>
              <a:buFontTx/>
              <a:buChar char="–"/>
            </a:pPr>
            <a:r>
              <a:rPr lang="en-US" sz="2000" b="1" dirty="0"/>
              <a:t>Inflammation of mucosa</a:t>
            </a:r>
          </a:p>
          <a:p>
            <a:pPr marL="742950" lvl="1" indent="-285750">
              <a:lnSpc>
                <a:spcPct val="90000"/>
              </a:lnSpc>
              <a:spcBef>
                <a:spcPct val="20000"/>
              </a:spcBef>
              <a:buFontTx/>
              <a:buChar char="–"/>
            </a:pPr>
            <a:r>
              <a:rPr lang="en-US" sz="2000" b="1" dirty="0"/>
              <a:t>Trauma of mucosa</a:t>
            </a:r>
          </a:p>
          <a:p>
            <a:pPr marL="742950" lvl="1" indent="-285750">
              <a:lnSpc>
                <a:spcPct val="90000"/>
              </a:lnSpc>
              <a:spcBef>
                <a:spcPct val="20000"/>
              </a:spcBef>
              <a:buFontTx/>
              <a:buChar char="–"/>
            </a:pPr>
            <a:r>
              <a:rPr lang="en-US" sz="2000" b="1" dirty="0"/>
              <a:t>Obstruction</a:t>
            </a:r>
          </a:p>
          <a:p>
            <a:pPr marL="742950" lvl="1" indent="-285750">
              <a:lnSpc>
                <a:spcPct val="90000"/>
              </a:lnSpc>
              <a:spcBef>
                <a:spcPct val="20000"/>
              </a:spcBef>
              <a:buFontTx/>
              <a:buChar char="–"/>
            </a:pPr>
            <a:r>
              <a:rPr lang="en-US" sz="2000" b="1" dirty="0" err="1"/>
              <a:t>Vesicoureteral</a:t>
            </a:r>
            <a:r>
              <a:rPr lang="en-US" sz="2000" b="1" dirty="0"/>
              <a:t> reflux</a:t>
            </a:r>
          </a:p>
          <a:p>
            <a:pPr marL="742950" lvl="1" indent="-285750">
              <a:lnSpc>
                <a:spcPct val="90000"/>
              </a:lnSpc>
              <a:spcBef>
                <a:spcPct val="20000"/>
              </a:spcBef>
              <a:buFontTx/>
              <a:buChar char="–"/>
            </a:pPr>
            <a:r>
              <a:rPr lang="en-US" sz="2000" b="1" dirty="0"/>
              <a:t>Immobility</a:t>
            </a:r>
          </a:p>
          <a:p>
            <a:pPr marL="1143000" lvl="2" indent="-228600">
              <a:lnSpc>
                <a:spcPct val="90000"/>
              </a:lnSpc>
              <a:spcBef>
                <a:spcPct val="20000"/>
              </a:spcBef>
            </a:pPr>
            <a:endParaRPr lang="en-US" sz="2000" b="1"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228600"/>
            <a:ext cx="4046538" cy="1143000"/>
          </a:xfrm>
        </p:spPr>
        <p:txBody>
          <a:bodyPr>
            <a:normAutofit fontScale="90000"/>
          </a:bodyPr>
          <a:lstStyle/>
          <a:p>
            <a:pPr eaLnBrk="1" hangingPunct="1"/>
            <a:r>
              <a:rPr lang="en-US" smtClean="0"/>
              <a:t>Acute Pyelonephritis</a:t>
            </a:r>
          </a:p>
        </p:txBody>
      </p:sp>
      <p:sp>
        <p:nvSpPr>
          <p:cNvPr id="78851" name="Rectangle 3"/>
          <p:cNvSpPr>
            <a:spLocks noGrp="1" noChangeArrowheads="1"/>
          </p:cNvSpPr>
          <p:nvPr>
            <p:ph type="body" idx="1"/>
          </p:nvPr>
        </p:nvSpPr>
        <p:spPr>
          <a:xfrm>
            <a:off x="381000" y="1600200"/>
            <a:ext cx="3810000" cy="4114800"/>
          </a:xfrm>
        </p:spPr>
        <p:txBody>
          <a:bodyPr/>
          <a:lstStyle/>
          <a:p>
            <a:pPr eaLnBrk="1" hangingPunct="1"/>
            <a:r>
              <a:rPr lang="en-US" sz="1800" smtClean="0"/>
              <a:t>Causes:</a:t>
            </a:r>
          </a:p>
          <a:p>
            <a:pPr lvl="1" eaLnBrk="1" hangingPunct="1"/>
            <a:r>
              <a:rPr lang="en-US" sz="1800" i="1" smtClean="0">
                <a:solidFill>
                  <a:schemeClr val="hlink"/>
                </a:solidFill>
              </a:rPr>
              <a:t>ascending infection</a:t>
            </a:r>
            <a:r>
              <a:rPr lang="en-US" sz="1800" smtClean="0"/>
              <a:t> - vesicoureteral reflux into the renal pelvis and papillae; </a:t>
            </a:r>
            <a:r>
              <a:rPr lang="en-US" sz="1800" i="1" smtClean="0"/>
              <a:t>E. coli,</a:t>
            </a:r>
            <a:r>
              <a:rPr lang="en-US" sz="1800" smtClean="0"/>
              <a:t> Proteus, Enterobacter.</a:t>
            </a:r>
          </a:p>
          <a:p>
            <a:pPr lvl="1" eaLnBrk="1" hangingPunct="1"/>
            <a:r>
              <a:rPr lang="en-US" sz="1800" i="1" smtClean="0">
                <a:solidFill>
                  <a:schemeClr val="hlink"/>
                </a:solidFill>
              </a:rPr>
              <a:t>hematogenous seeding</a:t>
            </a:r>
            <a:r>
              <a:rPr lang="en-US" sz="1800" smtClean="0"/>
              <a:t> - due to septicemia or endocarditis; Staphlococcus and </a:t>
            </a:r>
            <a:r>
              <a:rPr lang="en-US" sz="1800" i="1" smtClean="0"/>
              <a:t>E. coli.</a:t>
            </a:r>
            <a:endParaRPr lang="en-US" sz="1800" smtClean="0"/>
          </a:p>
          <a:p>
            <a:pPr eaLnBrk="1" hangingPunct="1"/>
            <a:r>
              <a:rPr lang="en-US" sz="1800" smtClean="0"/>
              <a:t>Patchy process, pinpoint microabscesses on cortical surface.</a:t>
            </a:r>
          </a:p>
        </p:txBody>
      </p:sp>
      <p:pic>
        <p:nvPicPr>
          <p:cNvPr id="64516" name="Picture 4" descr="Z:\balkomg\Images\Other\Kidney\APN02r2.jpg"/>
          <p:cNvPicPr>
            <a:picLocks noChangeAspect="1" noChangeArrowheads="1"/>
          </p:cNvPicPr>
          <p:nvPr/>
        </p:nvPicPr>
        <p:blipFill>
          <a:blip r:embed="rId3" cstate="print"/>
          <a:srcRect l="5872" t="5661" r="5150" b="3773"/>
          <a:stretch>
            <a:fillRect/>
          </a:stretch>
        </p:blipFill>
        <p:spPr bwMode="auto">
          <a:xfrm>
            <a:off x="5334000" y="723900"/>
            <a:ext cx="3417888" cy="5410200"/>
          </a:xfrm>
          <a:prstGeom prst="rect">
            <a:avLst/>
          </a:prstGeom>
          <a:noFill/>
          <a:ln w="9525">
            <a:noFill/>
            <a:miter lim="800000"/>
            <a:headEnd/>
            <a:tailEnd/>
          </a:ln>
        </p:spPr>
      </p:pic>
      <p:pic>
        <p:nvPicPr>
          <p:cNvPr id="64518" name="Picture 6" descr="H:\Images\Pathology\Kidney\acute pyelo Robbins R2.jpg"/>
          <p:cNvPicPr>
            <a:picLocks noChangeAspect="1" noChangeArrowheads="1"/>
          </p:cNvPicPr>
          <p:nvPr/>
        </p:nvPicPr>
        <p:blipFill>
          <a:blip r:embed="rId4" cstate="print"/>
          <a:srcRect/>
          <a:stretch>
            <a:fillRect/>
          </a:stretch>
        </p:blipFill>
        <p:spPr bwMode="auto">
          <a:xfrm>
            <a:off x="5334000" y="304800"/>
            <a:ext cx="3316288"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4518"/>
                                        </p:tgtEl>
                                        <p:attrNameLst>
                                          <p:attrName>style.visibility</p:attrName>
                                        </p:attrNameLst>
                                      </p:cBhvr>
                                      <p:to>
                                        <p:strVal val="visible"/>
                                      </p:to>
                                    </p:set>
                                  </p:childTnLst>
                                  <p:subTnLst>
                                    <p:set>
                                      <p:cBhvr override="childStyle">
                                        <p:cTn dur="1" fill="hold" display="0" masterRel="nextClick" afterEffect="1"/>
                                        <p:tgtEl>
                                          <p:spTgt spid="645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533400"/>
            <a:ext cx="3886200" cy="1143000"/>
          </a:xfrm>
        </p:spPr>
        <p:txBody>
          <a:bodyPr>
            <a:normAutofit fontScale="90000"/>
          </a:bodyPr>
          <a:lstStyle/>
          <a:p>
            <a:pPr eaLnBrk="1" hangingPunct="1"/>
            <a:r>
              <a:rPr lang="en-US" smtClean="0"/>
              <a:t>Acute Pyelonephritis</a:t>
            </a:r>
          </a:p>
        </p:txBody>
      </p:sp>
      <p:sp>
        <p:nvSpPr>
          <p:cNvPr id="79875" name="Rectangle 3"/>
          <p:cNvSpPr>
            <a:spLocks noGrp="1" noChangeArrowheads="1"/>
          </p:cNvSpPr>
          <p:nvPr>
            <p:ph type="body" idx="1"/>
          </p:nvPr>
        </p:nvSpPr>
        <p:spPr>
          <a:xfrm>
            <a:off x="457200" y="1981200"/>
            <a:ext cx="4114800" cy="4114800"/>
          </a:xfrm>
        </p:spPr>
        <p:txBody>
          <a:bodyPr>
            <a:normAutofit fontScale="77500" lnSpcReduction="20000"/>
          </a:bodyPr>
          <a:lstStyle/>
          <a:p>
            <a:pPr eaLnBrk="1" hangingPunct="1"/>
            <a:r>
              <a:rPr lang="en-US" dirty="0" smtClean="0"/>
              <a:t>Common in patients with:</a:t>
            </a:r>
          </a:p>
          <a:p>
            <a:pPr lvl="1" eaLnBrk="1" hangingPunct="1"/>
            <a:r>
              <a:rPr lang="en-US" i="1" dirty="0" smtClean="0">
                <a:solidFill>
                  <a:schemeClr val="hlink"/>
                </a:solidFill>
              </a:rPr>
              <a:t>incompetent </a:t>
            </a:r>
            <a:r>
              <a:rPr lang="en-US" i="1" dirty="0" err="1" smtClean="0">
                <a:solidFill>
                  <a:schemeClr val="hlink"/>
                </a:solidFill>
              </a:rPr>
              <a:t>ureteral</a:t>
            </a:r>
            <a:r>
              <a:rPr lang="en-US" i="1" dirty="0" smtClean="0">
                <a:solidFill>
                  <a:schemeClr val="hlink"/>
                </a:solidFill>
              </a:rPr>
              <a:t> valves.</a:t>
            </a:r>
          </a:p>
          <a:p>
            <a:pPr lvl="1" eaLnBrk="1" hangingPunct="1"/>
            <a:r>
              <a:rPr lang="en-US" i="1" dirty="0" smtClean="0">
                <a:solidFill>
                  <a:schemeClr val="hlink"/>
                </a:solidFill>
              </a:rPr>
              <a:t>diabetes.</a:t>
            </a:r>
          </a:p>
          <a:p>
            <a:pPr lvl="1" eaLnBrk="1" hangingPunct="1"/>
            <a:r>
              <a:rPr lang="en-US" i="1" dirty="0" err="1" smtClean="0">
                <a:solidFill>
                  <a:schemeClr val="hlink"/>
                </a:solidFill>
              </a:rPr>
              <a:t>immunocompromise</a:t>
            </a:r>
            <a:r>
              <a:rPr lang="en-US" i="1" dirty="0" smtClean="0">
                <a:solidFill>
                  <a:schemeClr val="hlink"/>
                </a:solidFill>
              </a:rPr>
              <a:t>.</a:t>
            </a:r>
          </a:p>
          <a:p>
            <a:pPr eaLnBrk="1" hangingPunct="1"/>
            <a:r>
              <a:rPr lang="en-US" dirty="0" smtClean="0"/>
              <a:t>Patchy </a:t>
            </a:r>
            <a:r>
              <a:rPr lang="en-US" dirty="0" err="1" smtClean="0"/>
              <a:t>suppurative</a:t>
            </a:r>
            <a:r>
              <a:rPr lang="en-US" dirty="0" smtClean="0"/>
              <a:t> inflammation, tubular necrosis, </a:t>
            </a:r>
            <a:r>
              <a:rPr lang="en-US" dirty="0" err="1" smtClean="0"/>
              <a:t>neutrophilic</a:t>
            </a:r>
            <a:r>
              <a:rPr lang="en-US" dirty="0" smtClean="0"/>
              <a:t> casts.</a:t>
            </a:r>
          </a:p>
          <a:p>
            <a:pPr eaLnBrk="1" hangingPunct="1"/>
            <a:r>
              <a:rPr lang="en-US" dirty="0" smtClean="0"/>
              <a:t>Abscesses and </a:t>
            </a:r>
            <a:r>
              <a:rPr lang="en-US" dirty="0" err="1" smtClean="0"/>
              <a:t>papillitis</a:t>
            </a:r>
            <a:r>
              <a:rPr lang="en-US" dirty="0" smtClean="0"/>
              <a:t> more common in diabetics.</a:t>
            </a:r>
          </a:p>
          <a:p>
            <a:pPr eaLnBrk="1" hangingPunct="1"/>
            <a:r>
              <a:rPr lang="en-US" dirty="0" smtClean="0"/>
              <a:t>Flank pain, fever, </a:t>
            </a:r>
            <a:r>
              <a:rPr lang="en-US" dirty="0" err="1" smtClean="0"/>
              <a:t>dysuria</a:t>
            </a:r>
            <a:r>
              <a:rPr lang="en-US" dirty="0" smtClean="0"/>
              <a:t>, </a:t>
            </a:r>
            <a:r>
              <a:rPr lang="en-US" dirty="0" err="1" smtClean="0"/>
              <a:t>pyuria</a:t>
            </a:r>
            <a:r>
              <a:rPr lang="en-US" dirty="0" smtClean="0"/>
              <a:t> and </a:t>
            </a:r>
            <a:r>
              <a:rPr lang="en-US" dirty="0" err="1" smtClean="0"/>
              <a:t>bacteriuria</a:t>
            </a:r>
            <a:r>
              <a:rPr lang="en-US" dirty="0" smtClean="0"/>
              <a:t>.</a:t>
            </a:r>
          </a:p>
        </p:txBody>
      </p:sp>
      <p:pic>
        <p:nvPicPr>
          <p:cNvPr id="79876" name="Picture 4" descr="Z:\balkomg\Images\Other\Kidney\APN01r2.jpg"/>
          <p:cNvPicPr>
            <a:picLocks noChangeAspect="1" noChangeArrowheads="1"/>
          </p:cNvPicPr>
          <p:nvPr/>
        </p:nvPicPr>
        <p:blipFill>
          <a:blip r:embed="rId3" cstate="print"/>
          <a:srcRect/>
          <a:stretch>
            <a:fillRect/>
          </a:stretch>
        </p:blipFill>
        <p:spPr bwMode="auto">
          <a:xfrm>
            <a:off x="4876800" y="457200"/>
            <a:ext cx="4038600" cy="2632075"/>
          </a:xfrm>
          <a:prstGeom prst="rect">
            <a:avLst/>
          </a:prstGeom>
          <a:noFill/>
          <a:ln w="9525">
            <a:noFill/>
            <a:miter lim="800000"/>
            <a:headEnd/>
            <a:tailEnd/>
          </a:ln>
        </p:spPr>
      </p:pic>
      <p:pic>
        <p:nvPicPr>
          <p:cNvPr id="79877" name="Picture 5" descr="Z:\balkomg\Images\Other\Kidney\APN05.jpg"/>
          <p:cNvPicPr>
            <a:picLocks noChangeAspect="1" noChangeArrowheads="1"/>
          </p:cNvPicPr>
          <p:nvPr/>
        </p:nvPicPr>
        <p:blipFill>
          <a:blip r:embed="rId4" cstate="print"/>
          <a:srcRect/>
          <a:stretch>
            <a:fillRect/>
          </a:stretch>
        </p:blipFill>
        <p:spPr bwMode="auto">
          <a:xfrm>
            <a:off x="4876800" y="3733800"/>
            <a:ext cx="4038600" cy="2682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152400"/>
            <a:ext cx="7772400" cy="1143000"/>
          </a:xfrm>
        </p:spPr>
        <p:txBody>
          <a:bodyPr/>
          <a:lstStyle/>
          <a:p>
            <a:pPr eaLnBrk="1" hangingPunct="1"/>
            <a:r>
              <a:rPr lang="en-US" smtClean="0"/>
              <a:t>Chronic Pyelonephritis</a:t>
            </a:r>
          </a:p>
        </p:txBody>
      </p:sp>
      <p:sp>
        <p:nvSpPr>
          <p:cNvPr id="82947" name="Rectangle 3"/>
          <p:cNvSpPr>
            <a:spLocks noGrp="1" noChangeArrowheads="1"/>
          </p:cNvSpPr>
          <p:nvPr>
            <p:ph type="body" idx="1"/>
          </p:nvPr>
        </p:nvSpPr>
        <p:spPr>
          <a:xfrm>
            <a:off x="876300" y="1143000"/>
            <a:ext cx="7391400" cy="1828800"/>
          </a:xfrm>
        </p:spPr>
        <p:txBody>
          <a:bodyPr>
            <a:noAutofit/>
          </a:bodyPr>
          <a:lstStyle/>
          <a:p>
            <a:pPr eaLnBrk="1" hangingPunct="1">
              <a:lnSpc>
                <a:spcPct val="120000"/>
              </a:lnSpc>
              <a:spcBef>
                <a:spcPct val="0"/>
              </a:spcBef>
            </a:pPr>
            <a:r>
              <a:rPr lang="en-US" sz="2000" dirty="0" smtClean="0"/>
              <a:t>Chronic </a:t>
            </a:r>
            <a:r>
              <a:rPr lang="en-US" sz="2000" dirty="0" err="1" smtClean="0"/>
              <a:t>tubulointerstitial</a:t>
            </a:r>
            <a:r>
              <a:rPr lang="en-US" sz="2000" dirty="0" smtClean="0"/>
              <a:t> inflammation with renal scarring. </a:t>
            </a:r>
          </a:p>
          <a:p>
            <a:pPr eaLnBrk="1" hangingPunct="1">
              <a:lnSpc>
                <a:spcPct val="120000"/>
              </a:lnSpc>
              <a:spcBef>
                <a:spcPct val="0"/>
              </a:spcBef>
            </a:pPr>
            <a:r>
              <a:rPr lang="en-US" sz="2000" dirty="0" smtClean="0"/>
              <a:t>Important cause of end-stage renal disease.</a:t>
            </a:r>
          </a:p>
          <a:p>
            <a:pPr eaLnBrk="1" hangingPunct="1">
              <a:lnSpc>
                <a:spcPct val="120000"/>
              </a:lnSpc>
              <a:spcBef>
                <a:spcPct val="0"/>
              </a:spcBef>
            </a:pPr>
            <a:r>
              <a:rPr lang="en-US" sz="2000" dirty="0" smtClean="0"/>
              <a:t>Two forms:</a:t>
            </a:r>
          </a:p>
          <a:p>
            <a:pPr lvl="1" eaLnBrk="1" hangingPunct="1">
              <a:lnSpc>
                <a:spcPct val="120000"/>
              </a:lnSpc>
              <a:spcBef>
                <a:spcPct val="0"/>
              </a:spcBef>
            </a:pPr>
            <a:r>
              <a:rPr lang="en-US" sz="2000" i="1" dirty="0" smtClean="0">
                <a:solidFill>
                  <a:schemeClr val="hlink"/>
                </a:solidFill>
              </a:rPr>
              <a:t>reflux-associated</a:t>
            </a:r>
            <a:r>
              <a:rPr lang="en-US" sz="2000" dirty="0" smtClean="0"/>
              <a:t>: common, congenital </a:t>
            </a:r>
            <a:r>
              <a:rPr lang="en-US" sz="2000" dirty="0" err="1" smtClean="0"/>
              <a:t>vesicourtehral</a:t>
            </a:r>
            <a:r>
              <a:rPr lang="en-US" sz="2000" dirty="0" smtClean="0"/>
              <a:t> reflux or </a:t>
            </a:r>
            <a:r>
              <a:rPr lang="en-US" sz="2000" dirty="0" err="1" smtClean="0"/>
              <a:t>intrarenal</a:t>
            </a:r>
            <a:r>
              <a:rPr lang="en-US" sz="2000" dirty="0" smtClean="0"/>
              <a:t> reflux.</a:t>
            </a:r>
          </a:p>
          <a:p>
            <a:pPr lvl="1" eaLnBrk="1" hangingPunct="1">
              <a:lnSpc>
                <a:spcPct val="120000"/>
              </a:lnSpc>
              <a:spcBef>
                <a:spcPct val="0"/>
              </a:spcBef>
            </a:pPr>
            <a:r>
              <a:rPr lang="en-US" sz="2000" i="1" dirty="0" smtClean="0">
                <a:solidFill>
                  <a:schemeClr val="hlink"/>
                </a:solidFill>
              </a:rPr>
              <a:t>obstructive</a:t>
            </a:r>
            <a:r>
              <a:rPr lang="en-US" sz="2000" dirty="0" smtClean="0"/>
              <a:t>: posterior urethral valves, </a:t>
            </a:r>
            <a:r>
              <a:rPr lang="en-US" sz="2000" dirty="0" err="1" smtClean="0"/>
              <a:t>ureteral</a:t>
            </a:r>
            <a:r>
              <a:rPr lang="en-US" sz="2000" dirty="0" smtClean="0"/>
              <a:t> calculi </a:t>
            </a:r>
            <a:r>
              <a:rPr lang="en-US" sz="2000" dirty="0" smtClean="0"/>
              <a:t> </a:t>
            </a:r>
            <a:r>
              <a:rPr lang="en-US" sz="2000" dirty="0" smtClean="0"/>
              <a:t>abnormalities.</a:t>
            </a:r>
          </a:p>
        </p:txBody>
      </p:sp>
      <p:pic>
        <p:nvPicPr>
          <p:cNvPr id="82948" name="Picture 4" descr="H:\Images\Pathology\Kidney\chronic pyelo dia 01r.jpg"/>
          <p:cNvPicPr>
            <a:picLocks noChangeAspect="1" noChangeArrowheads="1"/>
          </p:cNvPicPr>
          <p:nvPr/>
        </p:nvPicPr>
        <p:blipFill>
          <a:blip r:embed="rId3" cstate="print"/>
          <a:srcRect/>
          <a:stretch>
            <a:fillRect/>
          </a:stretch>
        </p:blipFill>
        <p:spPr bwMode="auto">
          <a:xfrm>
            <a:off x="1600200" y="3429000"/>
            <a:ext cx="5943600" cy="32305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body" sz="half" idx="1"/>
          </p:nvPr>
        </p:nvSpPr>
        <p:spPr>
          <a:xfrm>
            <a:off x="0" y="1143000"/>
            <a:ext cx="4953000" cy="4419600"/>
          </a:xfrm>
          <a:noFill/>
          <a:ln/>
        </p:spPr>
        <p:txBody>
          <a:bodyPr>
            <a:normAutofit fontScale="92500" lnSpcReduction="10000"/>
          </a:bodyPr>
          <a:lstStyle/>
          <a:p>
            <a:pPr>
              <a:buFontTx/>
              <a:buNone/>
            </a:pPr>
            <a:endParaRPr lang="en-US" sz="2400" b="1" dirty="0"/>
          </a:p>
          <a:p>
            <a:pPr>
              <a:buNone/>
            </a:pPr>
            <a:r>
              <a:rPr lang="en-US" sz="2000" b="1" u="sng" dirty="0" err="1" smtClean="0">
                <a:solidFill>
                  <a:schemeClr val="hlink"/>
                </a:solidFill>
              </a:rPr>
              <a:t>Glomerulonephritis</a:t>
            </a:r>
            <a:endParaRPr lang="hr-HR" sz="2000" b="1" u="sng" dirty="0" smtClean="0">
              <a:solidFill>
                <a:schemeClr val="hlink"/>
              </a:solidFill>
            </a:endParaRPr>
          </a:p>
          <a:p>
            <a:r>
              <a:rPr lang="en-US" b="1" dirty="0" smtClean="0"/>
              <a:t>S</a:t>
            </a:r>
            <a:r>
              <a:rPr lang="hr-HR" b="1" dirty="0" smtClean="0"/>
              <a:t>ymptoms </a:t>
            </a:r>
            <a:r>
              <a:rPr lang="en-US" b="1" dirty="0" smtClean="0"/>
              <a:t>= </a:t>
            </a:r>
            <a:r>
              <a:rPr lang="en-US" b="1" dirty="0" err="1"/>
              <a:t>proteinuria</a:t>
            </a:r>
            <a:r>
              <a:rPr lang="en-US" b="1" dirty="0"/>
              <a:t>, edema, </a:t>
            </a:r>
            <a:r>
              <a:rPr lang="en-US" b="1" dirty="0" err="1" smtClean="0"/>
              <a:t>oliguria</a:t>
            </a:r>
            <a:r>
              <a:rPr lang="hr-HR" b="1" dirty="0" smtClean="0"/>
              <a:t>, hematuria, hypertension</a:t>
            </a:r>
          </a:p>
          <a:p>
            <a:endParaRPr lang="hr-HR" b="1" dirty="0" smtClean="0"/>
          </a:p>
          <a:p>
            <a:r>
              <a:rPr lang="hr-HR" b="1" dirty="0" smtClean="0"/>
              <a:t>Different causes</a:t>
            </a:r>
            <a:endParaRPr lang="en-US" b="1" dirty="0"/>
          </a:p>
          <a:p>
            <a:pPr lvl="2"/>
            <a:endParaRPr lang="hr-HR" b="1" dirty="0" smtClean="0"/>
          </a:p>
          <a:p>
            <a:pPr lvl="2"/>
            <a:endParaRPr lang="hr-HR" b="1" dirty="0" smtClean="0"/>
          </a:p>
          <a:p>
            <a:r>
              <a:rPr lang="en-US" b="1" dirty="0" smtClean="0"/>
              <a:t>Can </a:t>
            </a:r>
            <a:r>
              <a:rPr lang="en-US" b="1" dirty="0"/>
              <a:t>lead to irreversible kidney damage</a:t>
            </a:r>
          </a:p>
        </p:txBody>
      </p:sp>
      <p:pic>
        <p:nvPicPr>
          <p:cNvPr id="22534" name="Picture 6"/>
          <p:cNvPicPr>
            <a:picLocks noChangeAspect="1" noChangeArrowheads="1"/>
          </p:cNvPicPr>
          <p:nvPr/>
        </p:nvPicPr>
        <p:blipFill>
          <a:blip r:embed="rId2" cstate="print">
            <a:lum bright="-6000" contrast="36000"/>
          </a:blip>
          <a:srcRect l="27000" t="13531" r="28000" b="19444"/>
          <a:stretch>
            <a:fillRect/>
          </a:stretch>
        </p:blipFill>
        <p:spPr bwMode="auto">
          <a:xfrm>
            <a:off x="5029200" y="1295400"/>
            <a:ext cx="3810000" cy="4953000"/>
          </a:xfrm>
          <a:prstGeom prst="rect">
            <a:avLst/>
          </a:prstGeom>
          <a:noFill/>
          <a:ln w="9525">
            <a:solidFill>
              <a:schemeClr val="tx1"/>
            </a:solidFill>
            <a:miter lim="800000"/>
            <a:headEnd/>
            <a:tailEnd/>
          </a:ln>
          <a:effectLst/>
        </p:spPr>
      </p:pic>
      <p:sp>
        <p:nvSpPr>
          <p:cNvPr id="22535" name="Rectangle 7"/>
          <p:cNvSpPr>
            <a:spLocks noGrp="1" noChangeArrowheads="1"/>
          </p:cNvSpPr>
          <p:nvPr>
            <p:ph type="title"/>
          </p:nvPr>
        </p:nvSpPr>
        <p:spPr>
          <a:xfrm>
            <a:off x="457200" y="228600"/>
            <a:ext cx="7848600" cy="990600"/>
          </a:xfrm>
          <a:noFill/>
          <a:ln/>
        </p:spPr>
        <p:txBody>
          <a:bodyPr>
            <a:noAutofit/>
          </a:bodyPr>
          <a:lstStyle/>
          <a:p>
            <a:r>
              <a:rPr lang="en-US" sz="2800" b="1" dirty="0"/>
              <a:t/>
            </a:r>
            <a:br>
              <a:rPr lang="en-US" sz="2800" b="1" dirty="0"/>
            </a:br>
            <a:r>
              <a:rPr lang="en-US" sz="2800" b="1" dirty="0"/>
              <a:t>(1) </a:t>
            </a:r>
            <a:r>
              <a:rPr lang="en-US" sz="2800" b="1" dirty="0" err="1" smtClean="0"/>
              <a:t>glomerulonephritis</a:t>
            </a:r>
            <a:r>
              <a:rPr lang="hr-HR" sz="2800" b="1" dirty="0" smtClean="0"/>
              <a:t> (nephritic sy.) vs. </a:t>
            </a:r>
            <a:r>
              <a:rPr lang="en-US" sz="2800" b="1" dirty="0"/>
              <a:t/>
            </a:r>
            <a:br>
              <a:rPr lang="en-US" sz="2800" b="1" dirty="0"/>
            </a:br>
            <a:r>
              <a:rPr lang="en-US" sz="2800" b="1" dirty="0"/>
              <a:t>  (2) </a:t>
            </a:r>
            <a:r>
              <a:rPr lang="en-US" sz="2800" b="1" dirty="0" err="1"/>
              <a:t>nephrotic</a:t>
            </a:r>
            <a:r>
              <a:rPr lang="en-US" sz="2800" b="1" dirty="0"/>
              <a:t> syndrome</a:t>
            </a:r>
            <a:br>
              <a:rPr lang="en-US" sz="2800" b="1" dirty="0"/>
            </a:br>
            <a:r>
              <a:rPr lang="en-US" sz="2000" b="1" dirty="0"/>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892</Words>
  <Application>Microsoft Office PowerPoint</Application>
  <PresentationFormat>On-screen Show (4:3)</PresentationFormat>
  <Paragraphs>150</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Pathophysiology of renal disorders</vt:lpstr>
      <vt:lpstr>Slide 2</vt:lpstr>
      <vt:lpstr>Slide 3</vt:lpstr>
      <vt:lpstr>Slide 4</vt:lpstr>
      <vt:lpstr>Slide 5</vt:lpstr>
      <vt:lpstr>Acute Pyelonephritis</vt:lpstr>
      <vt:lpstr>Acute Pyelonephritis</vt:lpstr>
      <vt:lpstr>Chronic Pyelonephritis</vt:lpstr>
      <vt:lpstr> (1) glomerulonephritis (nephritic sy.) vs.    (2) nephrotic syndrome  </vt:lpstr>
      <vt:lpstr>Slide 10</vt:lpstr>
      <vt:lpstr>Acute Diffuse Proliferative Glomerulonephritis</vt:lpstr>
      <vt:lpstr>Acute Diffuse Proliferative Glomerulonephritis</vt:lpstr>
      <vt:lpstr>Slide 13</vt:lpstr>
      <vt:lpstr>Slide 14</vt:lpstr>
      <vt:lpstr>Slide 15</vt:lpstr>
      <vt:lpstr>Slide 16</vt:lpstr>
      <vt:lpstr>Acute Tubular Necrosis</vt:lpstr>
      <vt:lpstr>Acute Tubular Necrosis</vt:lpstr>
      <vt:lpstr>Acute Tubular Necrosis</vt:lpstr>
      <vt:lpstr>Acute Drug-Induced Interstitial Nephritis</vt:lpstr>
      <vt:lpstr>Acute Drug-Induced Interstitial Nephritis</vt:lpstr>
      <vt:lpstr>Obstructive Disorders</vt:lpstr>
      <vt:lpstr>Slide 23</vt:lpstr>
      <vt:lpstr>Incontinence, retention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of renal tract</dc:title>
  <dc:creator>Milan Rusic</dc:creator>
  <cp:lastModifiedBy>Bozic</cp:lastModifiedBy>
  <cp:revision>5</cp:revision>
  <dcterms:created xsi:type="dcterms:W3CDTF">2014-02-04T23:28:34Z</dcterms:created>
  <dcterms:modified xsi:type="dcterms:W3CDTF">2014-02-05T12:17:59Z</dcterms:modified>
</cp:coreProperties>
</file>