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E9A97-BBF2-473F-A43E-17FEA4D7D2EA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11D5D-D0B0-4C81-BEF2-E0A33E4A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9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4AE6DB-2F4D-4897-B5FD-3BE575D6958B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1205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DDB9F1-D386-4B24-9E67-A0D6C3CE5022}" type="slidenum">
              <a:rPr lang="en-US" sz="1200"/>
              <a:pPr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307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1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4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5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3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2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4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B14B-D6AE-4AFA-9E03-79CEE2694BF5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A29B-374F-42AD-BF4B-B49FA9A74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3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9982200" cy="3323422"/>
          </a:xfrm>
        </p:spPr>
        <p:txBody>
          <a:bodyPr rtlCol="0">
            <a:normAutofit fontScale="90000"/>
          </a:bodyPr>
          <a:lstStyle/>
          <a:p>
            <a:pPr marL="484632" algn="ctr">
              <a:defRPr/>
            </a:pPr>
            <a:r>
              <a:rPr lang="hr-HR" sz="4000" b="1" dirty="0">
                <a:solidFill>
                  <a:srgbClr val="FFFF00"/>
                </a:solidFill>
              </a:rPr>
              <a:t/>
            </a:r>
            <a:br>
              <a:rPr lang="hr-HR" sz="4000" b="1" dirty="0">
                <a:solidFill>
                  <a:srgbClr val="FFFF00"/>
                </a:solidFill>
              </a:rPr>
            </a:br>
            <a:r>
              <a:rPr lang="hr-HR" sz="4000" b="1" dirty="0">
                <a:solidFill>
                  <a:srgbClr val="FFFF00"/>
                </a:solidFill>
              </a:rPr>
              <a:t/>
            </a:r>
            <a:br>
              <a:rPr lang="hr-HR" sz="4000" b="1" dirty="0">
                <a:solidFill>
                  <a:srgbClr val="FFFF00"/>
                </a:solidFill>
              </a:rPr>
            </a:br>
            <a:r>
              <a:rPr lang="hr-HR" sz="4000" b="1" dirty="0">
                <a:solidFill>
                  <a:srgbClr val="FFFF00"/>
                </a:solidFill>
              </a:rPr>
              <a:t/>
            </a:r>
            <a:br>
              <a:rPr lang="hr-HR" sz="4000" b="1" dirty="0">
                <a:solidFill>
                  <a:srgbClr val="FFFF00"/>
                </a:solidFill>
              </a:rPr>
            </a:br>
            <a:r>
              <a:rPr lang="hr-HR" sz="6000" b="1" dirty="0" err="1" smtClean="0">
                <a:solidFill>
                  <a:srgbClr val="C00000"/>
                </a:solidFill>
              </a:rPr>
              <a:t>Procedures</a:t>
            </a:r>
            <a:r>
              <a:rPr lang="hr-HR" sz="6000" b="1" dirty="0" smtClean="0">
                <a:solidFill>
                  <a:srgbClr val="C00000"/>
                </a:solidFill>
              </a:rPr>
              <a:t> </a:t>
            </a:r>
            <a:r>
              <a:rPr lang="hr-HR" sz="6000" b="1" dirty="0" err="1" smtClean="0">
                <a:solidFill>
                  <a:srgbClr val="C00000"/>
                </a:solidFill>
              </a:rPr>
              <a:t>with</a:t>
            </a:r>
            <a:r>
              <a:rPr lang="hr-HR" sz="6000" b="1" dirty="0" smtClean="0">
                <a:solidFill>
                  <a:srgbClr val="C00000"/>
                </a:solidFill>
              </a:rPr>
              <a:t> </a:t>
            </a:r>
            <a:r>
              <a:rPr lang="hr-HR" sz="6000" b="1" dirty="0" err="1" smtClean="0">
                <a:solidFill>
                  <a:srgbClr val="C00000"/>
                </a:solidFill>
              </a:rPr>
              <a:t>amputated</a:t>
            </a:r>
            <a:r>
              <a:rPr lang="hr-HR" sz="6000" b="1" dirty="0" smtClean="0">
                <a:solidFill>
                  <a:srgbClr val="C00000"/>
                </a:solidFill>
              </a:rPr>
              <a:t> </a:t>
            </a:r>
            <a:r>
              <a:rPr lang="hr-HR" sz="6000" b="1" dirty="0" err="1" smtClean="0">
                <a:solidFill>
                  <a:srgbClr val="C00000"/>
                </a:solidFill>
              </a:rPr>
              <a:t>parts</a:t>
            </a:r>
            <a:r>
              <a:rPr lang="hr-HR" sz="6000" b="1" dirty="0" smtClean="0">
                <a:solidFill>
                  <a:srgbClr val="C00000"/>
                </a:solidFill>
              </a:rPr>
              <a:t> </a:t>
            </a:r>
            <a:r>
              <a:rPr lang="hr-HR" sz="6000" b="1" dirty="0" err="1" smtClean="0">
                <a:solidFill>
                  <a:srgbClr val="C00000"/>
                </a:solidFill>
              </a:rPr>
              <a:t>and</a:t>
            </a:r>
            <a:r>
              <a:rPr lang="hr-HR" sz="6000" b="1" dirty="0" smtClean="0">
                <a:solidFill>
                  <a:srgbClr val="C00000"/>
                </a:solidFill>
              </a:rPr>
              <a:t> </a:t>
            </a:r>
            <a:r>
              <a:rPr lang="hr-HR" sz="6000" b="1" dirty="0" err="1" smtClean="0">
                <a:solidFill>
                  <a:srgbClr val="C00000"/>
                </a:solidFill>
              </a:rPr>
              <a:t>preparing</a:t>
            </a:r>
            <a:r>
              <a:rPr lang="hr-HR" sz="6000" b="1" dirty="0" smtClean="0">
                <a:solidFill>
                  <a:srgbClr val="C00000"/>
                </a:solidFill>
              </a:rPr>
              <a:t> for </a:t>
            </a:r>
            <a:r>
              <a:rPr lang="hr-HR" sz="6000" b="1" dirty="0" err="1" smtClean="0">
                <a:solidFill>
                  <a:srgbClr val="C00000"/>
                </a:solidFill>
              </a:rPr>
              <a:t>replantation</a:t>
            </a:r>
            <a:r>
              <a:rPr lang="hr-HR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</a:rPr>
              <a:t/>
            </a:r>
            <a:br>
              <a:rPr lang="en-US" sz="6000" b="1" dirty="0" smtClean="0">
                <a:solidFill>
                  <a:srgbClr val="C00000"/>
                </a:solidFill>
              </a:rPr>
            </a:br>
            <a:r>
              <a:rPr lang="hr-HR" sz="6000" b="1" dirty="0" smtClean="0">
                <a:solidFill>
                  <a:srgbClr val="C00000"/>
                </a:solidFill>
              </a:rPr>
              <a:t>(</a:t>
            </a:r>
            <a:r>
              <a:rPr lang="hr-HR" sz="6000" b="1" dirty="0" err="1" smtClean="0">
                <a:solidFill>
                  <a:srgbClr val="C00000"/>
                </a:solidFill>
              </a:rPr>
              <a:t>reimplantation</a:t>
            </a:r>
            <a:r>
              <a:rPr lang="en-US" sz="6000" b="1" dirty="0" smtClean="0">
                <a:solidFill>
                  <a:srgbClr val="C00000"/>
                </a:solidFill>
              </a:rPr>
              <a:t>, </a:t>
            </a:r>
            <a:r>
              <a:rPr lang="en-US" sz="6000" b="1" dirty="0" err="1" smtClean="0">
                <a:solidFill>
                  <a:srgbClr val="C00000"/>
                </a:solidFill>
              </a:rPr>
              <a:t>revascularisation</a:t>
            </a:r>
            <a:r>
              <a:rPr lang="hr-HR" sz="6000" b="1" dirty="0" smtClean="0">
                <a:solidFill>
                  <a:srgbClr val="C00000"/>
                </a:solidFill>
              </a:rPr>
              <a:t>)</a:t>
            </a:r>
            <a:r>
              <a:rPr lang="hr-HR" sz="6000" b="1" dirty="0">
                <a:solidFill>
                  <a:srgbClr val="C00000"/>
                </a:solidFill>
              </a:rPr>
              <a:t/>
            </a:r>
            <a:br>
              <a:rPr lang="hr-HR" sz="6000" b="1" dirty="0">
                <a:solidFill>
                  <a:srgbClr val="C00000"/>
                </a:solidFill>
              </a:rPr>
            </a:br>
            <a:r>
              <a:rPr lang="hr-HR" sz="6000" b="1" dirty="0">
                <a:solidFill>
                  <a:srgbClr val="C00000"/>
                </a:solidFill>
              </a:rPr>
              <a:t/>
            </a:r>
            <a:br>
              <a:rPr lang="hr-HR" sz="6000" b="1" dirty="0">
                <a:solidFill>
                  <a:srgbClr val="C00000"/>
                </a:solidFill>
              </a:rPr>
            </a:br>
            <a:r>
              <a:rPr lang="hr-HR" sz="4000" b="1" dirty="0">
                <a:solidFill>
                  <a:srgbClr val="FFFF00"/>
                </a:solidFill>
              </a:rPr>
              <a:t/>
            </a:r>
            <a:br>
              <a:rPr lang="hr-HR" sz="4000" b="1" dirty="0">
                <a:solidFill>
                  <a:srgbClr val="FFFF00"/>
                </a:solidFill>
              </a:rPr>
            </a:br>
            <a:r>
              <a:rPr lang="hr-HR" sz="4900" b="1" dirty="0" smtClean="0">
                <a:solidFill>
                  <a:srgbClr val="FF0000"/>
                </a:solidFill>
              </a:rPr>
              <a:t> </a:t>
            </a:r>
            <a:endParaRPr lang="en-GB" sz="4900" b="1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351088" y="2852738"/>
            <a:ext cx="7772400" cy="3505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endParaRPr lang="hr-HR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hr-HR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hr-HR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hr-HR" b="1" dirty="0" smtClean="0">
                <a:solidFill>
                  <a:srgbClr val="FFFF00"/>
                </a:solidFill>
              </a:rPr>
              <a:t>			</a:t>
            </a:r>
          </a:p>
          <a:p>
            <a:pPr marL="0" indent="0" algn="ctr">
              <a:buNone/>
            </a:pPr>
            <a:r>
              <a:rPr lang="hr-HR" dirty="0" err="1" smtClean="0">
                <a:solidFill>
                  <a:srgbClr val="FF0000"/>
                </a:solidFill>
              </a:rPr>
              <a:t>Plastic</a:t>
            </a:r>
            <a:r>
              <a:rPr lang="hr-HR" dirty="0" smtClean="0">
                <a:solidFill>
                  <a:srgbClr val="FF0000"/>
                </a:solidFill>
              </a:rPr>
              <a:t>, </a:t>
            </a:r>
            <a:r>
              <a:rPr lang="hr-HR" dirty="0" err="1" smtClean="0">
                <a:solidFill>
                  <a:srgbClr val="FF0000"/>
                </a:solidFill>
              </a:rPr>
              <a:t>Reconstructive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err="1" smtClean="0">
                <a:solidFill>
                  <a:srgbClr val="FF0000"/>
                </a:solidFill>
              </a:rPr>
              <a:t>and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err="1" smtClean="0">
                <a:solidFill>
                  <a:srgbClr val="FF0000"/>
                </a:solidFill>
              </a:rPr>
              <a:t>Aesthetic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err="1" smtClean="0">
                <a:solidFill>
                  <a:srgbClr val="FF0000"/>
                </a:solidFill>
              </a:rPr>
              <a:t>Surgery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err="1" smtClean="0">
                <a:solidFill>
                  <a:srgbClr val="FF0000"/>
                </a:solidFill>
              </a:rPr>
              <a:t>and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err="1" smtClean="0">
                <a:solidFill>
                  <a:srgbClr val="FF0000"/>
                </a:solidFill>
              </a:rPr>
              <a:t>Burns</a:t>
            </a:r>
            <a:endParaRPr lang="hr-HR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r-HR" dirty="0" err="1" smtClean="0">
                <a:solidFill>
                  <a:srgbClr val="FF0000"/>
                </a:solidFill>
              </a:rPr>
              <a:t>Surgery</a:t>
            </a:r>
            <a:r>
              <a:rPr lang="hr-HR" dirty="0" smtClean="0">
                <a:solidFill>
                  <a:srgbClr val="FF0000"/>
                </a:solidFill>
              </a:rPr>
              <a:t> 2015/2016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rgbClr val="FF0000"/>
                </a:solidFill>
              </a:rPr>
              <a:t>Primarius, </a:t>
            </a:r>
            <a:r>
              <a:rPr lang="hr-HR" dirty="0" smtClean="0">
                <a:solidFill>
                  <a:srgbClr val="FF0000"/>
                </a:solidFill>
              </a:rPr>
              <a:t>Ass. </a:t>
            </a:r>
            <a:r>
              <a:rPr lang="hr-HR" dirty="0">
                <a:solidFill>
                  <a:srgbClr val="FF0000"/>
                </a:solidFill>
              </a:rPr>
              <a:t>p</a:t>
            </a:r>
            <a:r>
              <a:rPr lang="hr-HR" dirty="0" smtClean="0">
                <a:solidFill>
                  <a:srgbClr val="FF0000"/>
                </a:solidFill>
              </a:rPr>
              <a:t>rof</a:t>
            </a:r>
            <a:r>
              <a:rPr lang="hr-HR" dirty="0" smtClean="0">
                <a:solidFill>
                  <a:srgbClr val="FF0000"/>
                </a:solidFill>
              </a:rPr>
              <a:t>. Zdravko Roje, M.D.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hr-HR" b="1" dirty="0" smtClean="0">
                <a:solidFill>
                  <a:srgbClr val="FFC000"/>
                </a:solidFill>
              </a:rPr>
              <a:t> 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5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6439" y="381000"/>
            <a:ext cx="9924361" cy="963058"/>
          </a:xfrm>
        </p:spPr>
        <p:txBody>
          <a:bodyPr/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Replantation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133600"/>
            <a:ext cx="8839200" cy="3962400"/>
          </a:xfrm>
        </p:spPr>
        <p:txBody>
          <a:bodyPr/>
          <a:lstStyle/>
          <a:p>
            <a:pPr marL="609600" indent="-609600">
              <a:buNone/>
            </a:pPr>
            <a:r>
              <a:rPr lang="en-US" b="1" dirty="0" smtClean="0"/>
              <a:t>Absolute indication for </a:t>
            </a:r>
            <a:r>
              <a:rPr lang="en-US" b="1" dirty="0" smtClean="0"/>
              <a:t>replantation:</a:t>
            </a:r>
            <a:endParaRPr lang="hr-HR" sz="2400" dirty="0"/>
          </a:p>
          <a:p>
            <a:pPr marL="609600" indent="-609600">
              <a:buFont typeface="Wingdings" panose="05000000000000000000" pitchFamily="2" charset="2"/>
              <a:buChar char="Ø"/>
            </a:pPr>
            <a:r>
              <a:rPr lang="en-US" sz="2400" dirty="0" smtClean="0"/>
              <a:t>Amputation injury in childhood</a:t>
            </a:r>
            <a:endParaRPr lang="hr-HR" sz="2400" dirty="0"/>
          </a:p>
          <a:p>
            <a:pPr marL="609600" indent="-609600">
              <a:buFont typeface="Wingdings" panose="05000000000000000000" pitchFamily="2" charset="2"/>
              <a:buChar char="Ø"/>
            </a:pPr>
            <a:r>
              <a:rPr lang="en-US" sz="2400" dirty="0" smtClean="0"/>
              <a:t>Thumb amputation</a:t>
            </a:r>
            <a:endParaRPr lang="hr-HR" sz="2400" dirty="0"/>
          </a:p>
          <a:p>
            <a:pPr marL="609600" indent="-609600">
              <a:buFont typeface="Wingdings" panose="05000000000000000000" pitchFamily="2" charset="2"/>
              <a:buChar char="Ø"/>
            </a:pPr>
            <a:r>
              <a:rPr lang="en-US" sz="2400" dirty="0" smtClean="0"/>
              <a:t>Amputation of the multilevel  </a:t>
            </a:r>
            <a:endParaRPr lang="hr-HR" sz="2400" dirty="0"/>
          </a:p>
          <a:p>
            <a:pPr marL="609600" indent="-609600">
              <a:buFont typeface="Wingdings" panose="05000000000000000000" pitchFamily="2" charset="2"/>
              <a:buChar char="Ø"/>
            </a:pPr>
            <a:r>
              <a:rPr lang="en-US" sz="2400" dirty="0" smtClean="0"/>
              <a:t>Trans-metacarpal </a:t>
            </a:r>
            <a:r>
              <a:rPr lang="en-US" sz="2400" dirty="0" smtClean="0"/>
              <a:t>amputation and </a:t>
            </a:r>
            <a:r>
              <a:rPr lang="en-US" sz="2400" dirty="0" smtClean="0"/>
              <a:t>radio-carpal </a:t>
            </a:r>
            <a:r>
              <a:rPr lang="en-US" sz="2400" dirty="0" smtClean="0"/>
              <a:t>amputation</a:t>
            </a:r>
            <a:endParaRPr lang="hr-HR" sz="2400" dirty="0"/>
          </a:p>
          <a:p>
            <a:pPr marL="609600" indent="-609600">
              <a:buFont typeface="Wingdings" panose="05000000000000000000" pitchFamily="2" charset="2"/>
              <a:buChar char="Ø"/>
            </a:pPr>
            <a:endParaRPr lang="hr-HR" dirty="0" smtClean="0"/>
          </a:p>
          <a:p>
            <a:pPr marL="609600" indent="-609600">
              <a:buNone/>
            </a:pPr>
            <a:r>
              <a:rPr lang="hr-HR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6621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Documents and Settings\Roje\My Documents\MY PICTURES\11\11281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884" r="6889" b="20970"/>
          <a:stretch>
            <a:fillRect/>
          </a:stretch>
        </p:blipFill>
        <p:spPr bwMode="auto">
          <a:xfrm>
            <a:off x="3071813" y="120650"/>
            <a:ext cx="6119812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05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0210800" cy="808822"/>
          </a:xfrm>
        </p:spPr>
        <p:txBody>
          <a:bodyPr/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Replantation</a:t>
            </a:r>
            <a:endParaRPr lang="hr-HR" dirty="0" smtClean="0">
              <a:solidFill>
                <a:srgbClr val="C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9829800" cy="4724400"/>
          </a:xfrm>
        </p:spPr>
        <p:txBody>
          <a:bodyPr/>
          <a:lstStyle/>
          <a:p>
            <a:pPr marL="609600" indent="-609600">
              <a:buNone/>
            </a:pPr>
            <a:r>
              <a:rPr lang="en-US" b="1" dirty="0" smtClean="0"/>
              <a:t>Contraindications</a:t>
            </a:r>
            <a:r>
              <a:rPr lang="hr-HR" b="1" dirty="0" smtClean="0"/>
              <a:t>:</a:t>
            </a:r>
          </a:p>
          <a:p>
            <a:pPr marL="609600" indent="-609600">
              <a:buFontTx/>
              <a:buChar char="-"/>
            </a:pPr>
            <a:endParaRPr lang="hr-HR" dirty="0" smtClean="0"/>
          </a:p>
          <a:p>
            <a:pPr marL="609600" indent="-609600">
              <a:buFont typeface="Wingdings" panose="05000000000000000000" pitchFamily="2" charset="2"/>
              <a:buChar char="Ø"/>
            </a:pPr>
            <a:r>
              <a:rPr lang="en-US" sz="2400" dirty="0" smtClean="0"/>
              <a:t>Absolute contraindications</a:t>
            </a:r>
            <a:r>
              <a:rPr lang="hr-HR" sz="2400" dirty="0" smtClean="0"/>
              <a:t>:</a:t>
            </a:r>
            <a:endParaRPr lang="hr-HR" sz="2400" dirty="0"/>
          </a:p>
          <a:p>
            <a:pPr marL="609600" indent="-609600">
              <a:buNone/>
            </a:pPr>
            <a:r>
              <a:rPr lang="hr-HR" sz="2400" dirty="0"/>
              <a:t>      	</a:t>
            </a:r>
            <a:r>
              <a:rPr lang="en-US" sz="2400" dirty="0" smtClean="0"/>
              <a:t>	heavy </a:t>
            </a:r>
            <a:r>
              <a:rPr lang="en-US" sz="2400" dirty="0" smtClean="0"/>
              <a:t>general condition</a:t>
            </a:r>
            <a:endParaRPr lang="hr-HR" sz="2400" dirty="0"/>
          </a:p>
          <a:p>
            <a:pPr marL="609600" indent="-609600">
              <a:buNone/>
            </a:pPr>
            <a:r>
              <a:rPr lang="hr-HR" sz="2400" dirty="0"/>
              <a:t>         </a:t>
            </a:r>
            <a:r>
              <a:rPr lang="en-US" sz="2400" dirty="0" smtClean="0"/>
              <a:t>	extensive </a:t>
            </a:r>
            <a:r>
              <a:rPr lang="en-US" sz="2400" dirty="0" err="1" smtClean="0"/>
              <a:t>conquasation</a:t>
            </a:r>
            <a:r>
              <a:rPr lang="hr-HR" sz="2400" dirty="0" smtClean="0"/>
              <a:t>, </a:t>
            </a:r>
            <a:r>
              <a:rPr lang="hr-HR" sz="2400" dirty="0" err="1" smtClean="0"/>
              <a:t>avu</a:t>
            </a:r>
            <a:r>
              <a:rPr lang="en-US" sz="2400" dirty="0" err="1" smtClean="0"/>
              <a:t>lsion</a:t>
            </a:r>
            <a:r>
              <a:rPr lang="en-US" sz="2400" dirty="0" smtClean="0"/>
              <a:t> injury et all.</a:t>
            </a:r>
            <a:endParaRPr lang="hr-HR" sz="2400" dirty="0"/>
          </a:p>
          <a:p>
            <a:pPr marL="609600" indent="-609600">
              <a:buNone/>
            </a:pPr>
            <a:r>
              <a:rPr lang="hr-HR" sz="2400" dirty="0"/>
              <a:t>    </a:t>
            </a:r>
          </a:p>
          <a:p>
            <a:pPr marL="609600" indent="-609600">
              <a:buFont typeface="Wingdings" panose="05000000000000000000" pitchFamily="2" charset="2"/>
              <a:buChar char="Ø"/>
            </a:pPr>
            <a:r>
              <a:rPr lang="en-US" sz="2400" dirty="0" smtClean="0"/>
              <a:t>Relative contraindications</a:t>
            </a:r>
            <a:r>
              <a:rPr lang="hr-HR" sz="2400" dirty="0" smtClean="0"/>
              <a:t>:</a:t>
            </a:r>
            <a:endParaRPr lang="hr-HR" sz="2400" dirty="0"/>
          </a:p>
          <a:p>
            <a:pPr marL="609600" indent="-609600">
              <a:buNone/>
            </a:pPr>
            <a:r>
              <a:rPr lang="hr-HR" sz="2400" dirty="0"/>
              <a:t>         </a:t>
            </a:r>
            <a:r>
              <a:rPr lang="en-US" sz="2400" dirty="0" smtClean="0"/>
              <a:t>	patient </a:t>
            </a:r>
            <a:r>
              <a:rPr lang="en-US" sz="2400" dirty="0" smtClean="0"/>
              <a:t>age</a:t>
            </a:r>
            <a:r>
              <a:rPr lang="hr-HR" sz="2400" dirty="0" smtClean="0"/>
              <a:t>, </a:t>
            </a:r>
            <a:r>
              <a:rPr lang="en-US" sz="2400" dirty="0" smtClean="0"/>
              <a:t>bed general condition</a:t>
            </a:r>
            <a:r>
              <a:rPr lang="hr-HR" sz="2400" dirty="0" smtClean="0"/>
              <a:t>, </a:t>
            </a:r>
            <a:r>
              <a:rPr lang="en-US" sz="2400" dirty="0" smtClean="0"/>
              <a:t>multilevel amputation</a:t>
            </a:r>
            <a:r>
              <a:rPr lang="hr-HR" sz="2400" dirty="0" smtClean="0"/>
              <a:t>, </a:t>
            </a:r>
            <a:endParaRPr lang="hr-HR" sz="2400" dirty="0"/>
          </a:p>
          <a:p>
            <a:pPr marL="609600" indent="-609600">
              <a:buNone/>
            </a:pPr>
            <a:r>
              <a:rPr lang="hr-HR" sz="2400" dirty="0"/>
              <a:t>	</a:t>
            </a:r>
            <a:r>
              <a:rPr lang="en-US" sz="2400" dirty="0" smtClean="0"/>
              <a:t>	singe </a:t>
            </a:r>
            <a:r>
              <a:rPr lang="en-US" sz="2400" dirty="0" smtClean="0"/>
              <a:t>digital amputation</a:t>
            </a:r>
            <a:r>
              <a:rPr lang="hr-HR" sz="2400" dirty="0" smtClean="0"/>
              <a:t>, </a:t>
            </a:r>
            <a:r>
              <a:rPr lang="en-US" sz="2400" dirty="0" smtClean="0"/>
              <a:t>expected for the thumb</a:t>
            </a:r>
            <a:endParaRPr lang="hr-HR" sz="2400" dirty="0"/>
          </a:p>
          <a:p>
            <a:pPr marL="609600" indent="-609600">
              <a:buNone/>
            </a:pPr>
            <a:r>
              <a:rPr lang="hr-HR" sz="2400" dirty="0"/>
              <a:t>	</a:t>
            </a:r>
            <a:r>
              <a:rPr lang="en-US" sz="2400" dirty="0" smtClean="0"/>
              <a:t>	huge, </a:t>
            </a:r>
            <a:r>
              <a:rPr lang="en-US" sz="2400" dirty="0" smtClean="0"/>
              <a:t>dirty wound </a:t>
            </a:r>
            <a:r>
              <a:rPr lang="en-US" sz="2400" dirty="0" smtClean="0"/>
              <a:t>of</a:t>
            </a:r>
            <a:r>
              <a:rPr lang="en-US" sz="2400" dirty="0" smtClean="0"/>
              <a:t> amputated </a:t>
            </a:r>
            <a:r>
              <a:rPr lang="en-US" sz="2400" dirty="0" smtClean="0"/>
              <a:t>part</a:t>
            </a:r>
            <a:endParaRPr lang="hr-HR" sz="2400" dirty="0"/>
          </a:p>
          <a:p>
            <a:pPr marL="609600" indent="-60960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31143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8135" y="83545"/>
            <a:ext cx="10210800" cy="753737"/>
          </a:xfrm>
        </p:spPr>
        <p:txBody>
          <a:bodyPr/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Replantation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10001250" cy="5226050"/>
          </a:xfrm>
        </p:spPr>
        <p:txBody>
          <a:bodyPr rtlCol="0">
            <a:normAutofit lnSpcReduction="10000"/>
          </a:bodyPr>
          <a:lstStyle/>
          <a:p>
            <a:pPr marL="609600" indent="-609600">
              <a:buNone/>
              <a:defRPr/>
            </a:pPr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en-US" b="1" dirty="0"/>
              <a:t>S</a:t>
            </a:r>
            <a:r>
              <a:rPr lang="en-US" b="1" dirty="0" smtClean="0"/>
              <a:t>urgical technique</a:t>
            </a:r>
            <a:r>
              <a:rPr lang="hr-HR" b="1" dirty="0" smtClean="0"/>
              <a:t>:</a:t>
            </a:r>
          </a:p>
          <a:p>
            <a:pPr marL="609600" indent="-609600">
              <a:buNone/>
              <a:defRPr/>
            </a:pPr>
            <a:endParaRPr lang="hr-HR" b="1" dirty="0" smtClean="0"/>
          </a:p>
          <a:p>
            <a:pPr marL="609600" indent="-609600">
              <a:buFont typeface="Wingdings" pitchFamily="2" charset="2"/>
              <a:buChar char="Ø"/>
              <a:defRPr/>
            </a:pPr>
            <a:r>
              <a:rPr lang="en-US" sz="2400" dirty="0" smtClean="0"/>
              <a:t>Type of the anesthesia</a:t>
            </a:r>
            <a:endParaRPr lang="hr-HR" sz="2400" dirty="0"/>
          </a:p>
          <a:p>
            <a:pPr marL="609600" indent="-609600">
              <a:buFont typeface="Wingdings" pitchFamily="2" charset="2"/>
              <a:buChar char="Ø"/>
              <a:defRPr/>
            </a:pPr>
            <a:r>
              <a:rPr lang="en-US" sz="2400" dirty="0" err="1" smtClean="0"/>
              <a:t>Stabilzation</a:t>
            </a:r>
            <a:r>
              <a:rPr lang="en-US" sz="2400" dirty="0" smtClean="0"/>
              <a:t> </a:t>
            </a:r>
            <a:r>
              <a:rPr lang="en-US" sz="2400" dirty="0" smtClean="0"/>
              <a:t>of the general conditions and vital sings</a:t>
            </a:r>
            <a:endParaRPr lang="hr-HR" sz="2400" dirty="0"/>
          </a:p>
          <a:p>
            <a:pPr marL="609600" indent="-609600">
              <a:buFont typeface="Wingdings" pitchFamily="2" charset="2"/>
              <a:buChar char="Ø"/>
              <a:defRPr/>
            </a:pPr>
            <a:r>
              <a:rPr lang="en-US" sz="2400" dirty="0" smtClean="0"/>
              <a:t>Preoperative </a:t>
            </a:r>
            <a:r>
              <a:rPr lang="en-US" sz="2400" dirty="0" smtClean="0"/>
              <a:t>examination of the replant and amputated stamp</a:t>
            </a:r>
            <a:endParaRPr lang="hr-HR" sz="2400" dirty="0"/>
          </a:p>
          <a:p>
            <a:pPr marL="609600" indent="-609600">
              <a:buFont typeface="Wingdings" pitchFamily="2" charset="2"/>
              <a:buChar char="Ø"/>
              <a:defRPr/>
            </a:pPr>
            <a:r>
              <a:rPr lang="en-US" sz="2400" dirty="0" smtClean="0"/>
              <a:t>General roles</a:t>
            </a:r>
            <a:r>
              <a:rPr lang="hr-HR" sz="2400" dirty="0" smtClean="0"/>
              <a:t>: </a:t>
            </a:r>
            <a:endParaRPr lang="en-US" sz="2400" dirty="0" smtClean="0"/>
          </a:p>
          <a:p>
            <a:pPr marL="1066800" lvl="1" indent="-609600">
              <a:buFont typeface="Wingdings" pitchFamily="2" charset="2"/>
              <a:buChar char="Ø"/>
              <a:defRPr/>
            </a:pPr>
            <a:r>
              <a:rPr lang="en-US" sz="2000" dirty="0" smtClean="0"/>
              <a:t>Reconstruction </a:t>
            </a:r>
            <a:r>
              <a:rPr lang="en-US" sz="2000" dirty="0" smtClean="0"/>
              <a:t>of all functional  </a:t>
            </a:r>
            <a:r>
              <a:rPr lang="en-US" sz="2000" dirty="0" smtClean="0"/>
              <a:t>structures during the first operation</a:t>
            </a:r>
            <a:endParaRPr lang="hr-HR" sz="2000" dirty="0"/>
          </a:p>
          <a:p>
            <a:pPr marL="1066800" lvl="1" indent="-609600">
              <a:buFont typeface="Wingdings" pitchFamily="2" charset="2"/>
              <a:buChar char="Ø"/>
              <a:defRPr/>
            </a:pPr>
            <a:r>
              <a:rPr lang="en-US" sz="2000" dirty="0" smtClean="0"/>
              <a:t>Principles of treatment of each particular structures</a:t>
            </a:r>
            <a:endParaRPr lang="hr-HR" sz="2000" dirty="0"/>
          </a:p>
          <a:p>
            <a:pPr marL="0" indent="0">
              <a:buNone/>
              <a:defRPr/>
            </a:pPr>
            <a:r>
              <a:rPr lang="hr-HR" sz="2400" dirty="0"/>
              <a:t>        </a:t>
            </a:r>
            <a:r>
              <a:rPr lang="en-US" sz="2400" dirty="0" smtClean="0"/>
              <a:t>		</a:t>
            </a:r>
            <a:r>
              <a:rPr lang="hr-HR" sz="2000" dirty="0" smtClean="0"/>
              <a:t>(</a:t>
            </a:r>
            <a:r>
              <a:rPr lang="en-US" sz="2000" dirty="0"/>
              <a:t>B</a:t>
            </a:r>
            <a:r>
              <a:rPr lang="en-US" sz="2000" dirty="0" smtClean="0"/>
              <a:t>one</a:t>
            </a:r>
            <a:r>
              <a:rPr lang="hr-HR" sz="2000" dirty="0" smtClean="0"/>
              <a:t>, </a:t>
            </a:r>
            <a:r>
              <a:rPr lang="en-US" sz="2000" dirty="0" smtClean="0"/>
              <a:t>soft tissue, blood vessels at all.)</a:t>
            </a:r>
            <a:endParaRPr lang="hr-HR" sz="2000" dirty="0"/>
          </a:p>
          <a:p>
            <a:pPr marL="609600" indent="-609600">
              <a:buFont typeface="Wingdings" pitchFamily="2" charset="2"/>
              <a:buChar char="Ø"/>
              <a:defRPr/>
            </a:pPr>
            <a:r>
              <a:rPr lang="en-US" sz="2400" dirty="0" smtClean="0"/>
              <a:t>Blood coagulation and </a:t>
            </a:r>
            <a:r>
              <a:rPr lang="hr-HR" sz="2400" dirty="0" smtClean="0"/>
              <a:t>va</a:t>
            </a:r>
            <a:r>
              <a:rPr lang="en-US" sz="2400" dirty="0"/>
              <a:t>z</a:t>
            </a:r>
            <a:r>
              <a:rPr lang="hr-HR" sz="2400" dirty="0" smtClean="0"/>
              <a:t>ospa</a:t>
            </a:r>
            <a:r>
              <a:rPr lang="en-US" sz="2400" dirty="0" err="1" smtClean="0"/>
              <a:t>sa</a:t>
            </a:r>
            <a:r>
              <a:rPr lang="hr-HR" sz="2400" dirty="0" smtClean="0"/>
              <a:t>m</a:t>
            </a:r>
            <a:endParaRPr lang="hr-HR" sz="2400" dirty="0"/>
          </a:p>
          <a:p>
            <a:pPr marL="609600" indent="-609600">
              <a:buFont typeface="Wingdings" pitchFamily="2" charset="2"/>
              <a:buChar char="Ø"/>
              <a:defRPr/>
            </a:pPr>
            <a:r>
              <a:rPr lang="en-US" sz="2400" dirty="0" smtClean="0"/>
              <a:t>Tissue incompatibility </a:t>
            </a:r>
            <a:r>
              <a:rPr lang="hr-HR" sz="2400" dirty="0" smtClean="0"/>
              <a:t>&amp; </a:t>
            </a:r>
            <a:r>
              <a:rPr lang="en-US" sz="2400" dirty="0" smtClean="0"/>
              <a:t>Immune </a:t>
            </a:r>
            <a:r>
              <a:rPr lang="en-US" sz="2400" dirty="0" err="1" smtClean="0"/>
              <a:t>supression</a:t>
            </a:r>
            <a:r>
              <a:rPr lang="en-US" sz="2400" dirty="0" smtClean="0"/>
              <a:t> </a:t>
            </a:r>
            <a:endParaRPr lang="hr-HR" sz="2400" dirty="0"/>
          </a:p>
          <a:p>
            <a:pPr marL="0" indent="0">
              <a:buNone/>
              <a:defRPr/>
            </a:pPr>
            <a:r>
              <a:rPr lang="hr-HR" sz="2400" dirty="0"/>
              <a:t>	</a:t>
            </a:r>
            <a:r>
              <a:rPr lang="en-US" sz="2400" dirty="0" smtClean="0"/>
              <a:t>	</a:t>
            </a:r>
            <a:r>
              <a:rPr lang="hr-HR" sz="2000" dirty="0" smtClean="0"/>
              <a:t>(</a:t>
            </a:r>
            <a:r>
              <a:rPr lang="en-US" sz="2000" dirty="0" smtClean="0"/>
              <a:t>i.e. A</a:t>
            </a:r>
            <a:r>
              <a:rPr lang="hr-HR" sz="2000" dirty="0" smtClean="0"/>
              <a:t>lo</a:t>
            </a:r>
            <a:r>
              <a:rPr lang="en-US" sz="2000" dirty="0"/>
              <a:t>-</a:t>
            </a:r>
            <a:r>
              <a:rPr lang="hr-HR" sz="2000" dirty="0" smtClean="0"/>
              <a:t>transplanta</a:t>
            </a:r>
            <a:r>
              <a:rPr lang="en-US" sz="2000" dirty="0" err="1" smtClean="0"/>
              <a:t>tion</a:t>
            </a:r>
            <a:r>
              <a:rPr lang="hr-HR" sz="2000" dirty="0" smtClean="0"/>
              <a:t>)</a:t>
            </a:r>
            <a:endParaRPr lang="hr-HR" sz="2000" dirty="0"/>
          </a:p>
          <a:p>
            <a:pPr marL="609600" indent="-609600">
              <a:buFont typeface="Wingdings" pitchFamily="2" charset="2"/>
              <a:buChar char="Ø"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476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Documents and Settings\Roje\My Documents\MY PICTURES\11\11280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2937" r="2867" b="1622"/>
          <a:stretch>
            <a:fillRect/>
          </a:stretch>
        </p:blipFill>
        <p:spPr bwMode="auto">
          <a:xfrm>
            <a:off x="2493964" y="404813"/>
            <a:ext cx="5978525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98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C:\Documents and Settings\Roje\My Documents\MY PICTURES\11\11308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3928" r="3012" b="3136"/>
          <a:stretch>
            <a:fillRect/>
          </a:stretch>
        </p:blipFill>
        <p:spPr bwMode="auto">
          <a:xfrm>
            <a:off x="3503614" y="285750"/>
            <a:ext cx="5113337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21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914400"/>
          </a:xfrm>
        </p:spPr>
        <p:txBody>
          <a:bodyPr/>
          <a:lstStyle/>
          <a:p>
            <a:pPr marL="484188"/>
            <a:r>
              <a:rPr lang="en-US" sz="3600" dirty="0" smtClean="0">
                <a:solidFill>
                  <a:srgbClr val="C00000"/>
                </a:solidFill>
              </a:rPr>
              <a:t>Microsurgical instruments and devices</a:t>
            </a:r>
            <a:endParaRPr lang="en-GB" sz="3600" dirty="0">
              <a:solidFill>
                <a:srgbClr val="C00000"/>
              </a:solidFill>
            </a:endParaRPr>
          </a:p>
        </p:txBody>
      </p:sp>
      <p:pic>
        <p:nvPicPr>
          <p:cNvPr id="21507" name="Picture 4" descr="C:\Documents and Settings\Roje\My Documents\MY PICTURES\11\11283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765175"/>
            <a:ext cx="5294313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594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017" y="-22034"/>
            <a:ext cx="9982200" cy="782198"/>
          </a:xfrm>
        </p:spPr>
        <p:txBody>
          <a:bodyPr>
            <a:normAutofit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Micro-anastomosis of </a:t>
            </a:r>
            <a:r>
              <a:rPr lang="en-US" dirty="0" smtClean="0">
                <a:solidFill>
                  <a:srgbClr val="C00000"/>
                </a:solidFill>
              </a:rPr>
              <a:t>blood </a:t>
            </a:r>
            <a:r>
              <a:rPr lang="en-US" dirty="0" smtClean="0">
                <a:solidFill>
                  <a:srgbClr val="C00000"/>
                </a:solidFill>
              </a:rPr>
              <a:t>vessels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2531" name="Picture 5" descr="C:\Documents and Settings\Roje\My Documents\MY PICTURES\11\11284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r="-974" b="2620"/>
          <a:stretch>
            <a:fillRect/>
          </a:stretch>
        </p:blipFill>
        <p:spPr bwMode="auto">
          <a:xfrm>
            <a:off x="2511194" y="682797"/>
            <a:ext cx="5861625" cy="60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19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59258" cy="914400"/>
          </a:xfrm>
        </p:spPr>
        <p:txBody>
          <a:bodyPr>
            <a:normAutofit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The </a:t>
            </a:r>
            <a:r>
              <a:rPr lang="en-US" dirty="0" smtClean="0">
                <a:solidFill>
                  <a:srgbClr val="C00000"/>
                </a:solidFill>
              </a:rPr>
              <a:t>hand-Sections </a:t>
            </a:r>
            <a:r>
              <a:rPr lang="en-US" dirty="0" smtClean="0">
                <a:solidFill>
                  <a:srgbClr val="C00000"/>
                </a:solidFill>
              </a:rPr>
              <a:t>at  several levels 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3555" name="Picture 4" descr="C:\Documents and Settings\Roje\My Documents\MY PICTURES\11\11287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96" b="11330"/>
          <a:stretch>
            <a:fillRect/>
          </a:stretch>
        </p:blipFill>
        <p:spPr bwMode="auto">
          <a:xfrm>
            <a:off x="4478630" y="815249"/>
            <a:ext cx="4860156" cy="575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36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261257"/>
            <a:ext cx="7339693" cy="996043"/>
          </a:xfrm>
        </p:spPr>
        <p:txBody>
          <a:bodyPr>
            <a:normAutofit fontScale="90000"/>
          </a:bodyPr>
          <a:lstStyle/>
          <a:p>
            <a:pPr marL="484188"/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M</a:t>
            </a:r>
            <a:r>
              <a:rPr lang="en-US" dirty="0" smtClean="0">
                <a:solidFill>
                  <a:srgbClr val="C00000"/>
                </a:solidFill>
              </a:rPr>
              <a:t>etacarpal amputation-A.O.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 smtClean="0">
                <a:solidFill>
                  <a:srgbClr val="C00000"/>
                </a:solidFill>
              </a:rPr>
              <a:t>ransection </a:t>
            </a:r>
            <a:r>
              <a:rPr lang="en-US" dirty="0" smtClean="0">
                <a:solidFill>
                  <a:srgbClr val="C00000"/>
                </a:solidFill>
              </a:rPr>
              <a:t>of </a:t>
            </a:r>
            <a:r>
              <a:rPr lang="en-US" dirty="0" smtClean="0">
                <a:solidFill>
                  <a:srgbClr val="C00000"/>
                </a:solidFill>
              </a:rPr>
              <a:t>finger- NVB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4579" name="Picture 4" descr="C:\Documents and Settings\Roje\My Documents\MY PICTURES\11\11288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98" b="3706"/>
          <a:stretch>
            <a:fillRect/>
          </a:stretch>
        </p:blipFill>
        <p:spPr bwMode="auto">
          <a:xfrm>
            <a:off x="6533003" y="75804"/>
            <a:ext cx="5007512" cy="59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43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8001000" cy="1524000"/>
          </a:xfrm>
        </p:spPr>
        <p:txBody>
          <a:bodyPr/>
          <a:lstStyle/>
          <a:p>
            <a:pPr marL="484188"/>
            <a:r>
              <a:rPr lang="hr-HR" sz="4000" b="1">
                <a:solidFill>
                  <a:srgbClr val="FFFF00"/>
                </a:solidFill>
              </a:rPr>
              <a:t> </a:t>
            </a:r>
            <a:endParaRPr lang="en-GB" sz="4000" b="1">
              <a:solidFill>
                <a:srgbClr val="FFFF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24593" y="533400"/>
            <a:ext cx="1011555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Definition:</a:t>
            </a:r>
            <a:endParaRPr lang="hr-HR" sz="4400" dirty="0">
              <a:solidFill>
                <a:srgbClr val="C00000"/>
              </a:solidFill>
            </a:endParaRPr>
          </a:p>
          <a:p>
            <a:pPr eaLnBrk="1" hangingPunct="1">
              <a:buFontTx/>
              <a:buNone/>
            </a:pPr>
            <a:r>
              <a:rPr lang="hr-HR" dirty="0" smtClean="0"/>
              <a:t>   </a:t>
            </a:r>
          </a:p>
          <a:p>
            <a:pPr eaLnBrk="1" hangingPunct="1">
              <a:buFontTx/>
              <a:buNone/>
            </a:pPr>
            <a:endParaRPr lang="hr-HR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… </a:t>
            </a:r>
            <a:r>
              <a:rPr lang="hr-HR" dirty="0" smtClean="0"/>
              <a:t>r</a:t>
            </a:r>
            <a:r>
              <a:rPr lang="en-US" dirty="0" err="1" smtClean="0"/>
              <a:t>eplantation</a:t>
            </a:r>
            <a:r>
              <a:rPr lang="en-US" dirty="0" smtClean="0"/>
              <a:t> </a:t>
            </a:r>
            <a:r>
              <a:rPr lang="en-US" dirty="0" smtClean="0"/>
              <a:t>is operating procedure that is carried out after amputation injury and with it establishes the circulation and reconstruct all anatomical structures for a function more important amputated part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74542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5543550" cy="1445079"/>
          </a:xfrm>
        </p:spPr>
        <p:txBody>
          <a:bodyPr rtlCol="0">
            <a:normAutofit/>
          </a:bodyPr>
          <a:lstStyle/>
          <a:p>
            <a:pPr marL="484632">
              <a:defRPr/>
            </a:pPr>
            <a:r>
              <a:rPr lang="hr-HR" b="1" dirty="0" smtClean="0">
                <a:solidFill>
                  <a:srgbClr val="FFFF00"/>
                </a:solidFill>
              </a:rPr>
              <a:t>  </a:t>
            </a:r>
            <a:r>
              <a:rPr lang="en-US" dirty="0" smtClean="0">
                <a:solidFill>
                  <a:srgbClr val="C00000"/>
                </a:solidFill>
              </a:rPr>
              <a:t>The blood </a:t>
            </a:r>
            <a:r>
              <a:rPr lang="en-US" dirty="0" smtClean="0">
                <a:solidFill>
                  <a:srgbClr val="C00000"/>
                </a:solidFill>
              </a:rPr>
              <a:t>supplies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5603" name="Picture 4" descr="C:\Documents and Settings\Roje\My Documents\MY PICTURES\11\11289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95" y="266915"/>
            <a:ext cx="5081246" cy="64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585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11827" cy="990600"/>
          </a:xfrm>
        </p:spPr>
        <p:txBody>
          <a:bodyPr/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AO-</a:t>
            </a:r>
            <a:r>
              <a:rPr lang="hr-HR" dirty="0" err="1" smtClean="0">
                <a:solidFill>
                  <a:srgbClr val="C00000"/>
                </a:solidFill>
              </a:rPr>
              <a:t>osteos</a:t>
            </a:r>
            <a:r>
              <a:rPr lang="en-US" dirty="0" smtClean="0">
                <a:solidFill>
                  <a:srgbClr val="C00000"/>
                </a:solidFill>
              </a:rPr>
              <a:t>y</a:t>
            </a:r>
            <a:r>
              <a:rPr lang="hr-HR" dirty="0" err="1" smtClean="0">
                <a:solidFill>
                  <a:srgbClr val="C00000"/>
                </a:solidFill>
              </a:rPr>
              <a:t>nt</a:t>
            </a:r>
            <a:r>
              <a:rPr lang="en-US" dirty="0" err="1" smtClean="0">
                <a:solidFill>
                  <a:srgbClr val="C00000"/>
                </a:solidFill>
              </a:rPr>
              <a:t>hesis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6627" name="Picture 4" descr="C:\Documents and Settings\Roje\My Documents\MY PICTURES\11\11290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58" y="0"/>
            <a:ext cx="4693185" cy="680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965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838200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Postoperative control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7651" name="Picture 4" descr="C:\Documents and Settings\Roje\My Documents\MY PICTURES\11\11285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3462"/>
          <a:stretch>
            <a:fillRect/>
          </a:stretch>
        </p:blipFill>
        <p:spPr bwMode="auto">
          <a:xfrm>
            <a:off x="6046761" y="201371"/>
            <a:ext cx="5841357" cy="657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244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981076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Replantation-Early physical therapy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28675" name="Picture 4" descr="C:\Documents and Settings\Roje\My Documents\MY PICTURES\11\11286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b="2008"/>
          <a:stretch>
            <a:fillRect/>
          </a:stretch>
        </p:blipFill>
        <p:spPr bwMode="auto">
          <a:xfrm>
            <a:off x="2416175" y="981076"/>
            <a:ext cx="7291388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10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1"/>
            <a:ext cx="10210800" cy="887413"/>
          </a:xfrm>
        </p:spPr>
        <p:txBody>
          <a:bodyPr>
            <a:normAutofit/>
          </a:bodyPr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Replantation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600200"/>
            <a:ext cx="8839200" cy="4495800"/>
          </a:xfrm>
        </p:spPr>
        <p:txBody>
          <a:bodyPr rtlCol="0">
            <a:normAutofit fontScale="92500" lnSpcReduction="10000"/>
          </a:bodyPr>
          <a:lstStyle/>
          <a:p>
            <a:pPr marL="609600" indent="-609600">
              <a:buNone/>
              <a:defRPr/>
            </a:pPr>
            <a:r>
              <a:rPr lang="hr-HR" b="1" dirty="0" smtClean="0"/>
              <a:t>Post opera</a:t>
            </a:r>
            <a:r>
              <a:rPr lang="en-US" b="1" dirty="0" err="1" smtClean="0"/>
              <a:t>tive</a:t>
            </a:r>
            <a:r>
              <a:rPr lang="hr-HR" b="1" dirty="0" smtClean="0"/>
              <a:t> period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hr-HR" b="1" dirty="0"/>
              <a:t> </a:t>
            </a:r>
            <a:r>
              <a:rPr lang="hr-HR" b="1" dirty="0" smtClean="0"/>
              <a:t>  </a:t>
            </a:r>
            <a:r>
              <a:rPr lang="en-US" sz="2600" dirty="0" smtClean="0"/>
              <a:t>Complications</a:t>
            </a:r>
            <a:r>
              <a:rPr lang="hr-HR" sz="2600" dirty="0" smtClean="0"/>
              <a:t>:</a:t>
            </a:r>
            <a:endParaRPr lang="hr-HR" sz="2600" dirty="0"/>
          </a:p>
          <a:p>
            <a:pPr marL="609600" indent="-609600">
              <a:buNone/>
              <a:defRPr/>
            </a:pPr>
            <a:r>
              <a:rPr lang="hr-HR" sz="2600" dirty="0"/>
              <a:t>      	 	-   </a:t>
            </a:r>
            <a:r>
              <a:rPr lang="en-US" sz="2600" dirty="0" smtClean="0"/>
              <a:t>early complications</a:t>
            </a:r>
            <a:endParaRPr lang="hr-HR" sz="2600" dirty="0"/>
          </a:p>
          <a:p>
            <a:pPr marL="609600" indent="-609600">
              <a:buNone/>
              <a:defRPr/>
            </a:pPr>
            <a:r>
              <a:rPr lang="hr-HR" sz="2600" dirty="0"/>
              <a:t>        		-   </a:t>
            </a:r>
            <a:r>
              <a:rPr lang="en-US" sz="2600" dirty="0" smtClean="0"/>
              <a:t>late complications</a:t>
            </a:r>
            <a:endParaRPr lang="hr-HR" sz="26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600" dirty="0" smtClean="0"/>
              <a:t>  Postoperative </a:t>
            </a:r>
            <a:r>
              <a:rPr lang="en-US" sz="2600" dirty="0" smtClean="0"/>
              <a:t>compartment syndrome</a:t>
            </a:r>
            <a:endParaRPr lang="hr-HR" sz="2600" dirty="0"/>
          </a:p>
          <a:p>
            <a:pPr marL="0" indent="0">
              <a:buNone/>
              <a:defRPr/>
            </a:pPr>
            <a:r>
              <a:rPr lang="hr-HR" sz="2600" dirty="0"/>
              <a:t>	</a:t>
            </a:r>
            <a:r>
              <a:rPr lang="hr-HR" sz="2600" dirty="0" smtClean="0"/>
              <a:t>(</a:t>
            </a:r>
            <a:r>
              <a:rPr lang="en-US" sz="2600" dirty="0"/>
              <a:t>T</a:t>
            </a:r>
            <a:r>
              <a:rPr lang="en-US" sz="2600" dirty="0" smtClean="0"/>
              <a:t>imely </a:t>
            </a:r>
            <a:r>
              <a:rPr lang="en-US" sz="2600" dirty="0" err="1" smtClean="0"/>
              <a:t>fasciotomy</a:t>
            </a:r>
            <a:r>
              <a:rPr lang="hr-HR" sz="2600" dirty="0" smtClean="0"/>
              <a:t>)</a:t>
            </a:r>
            <a:endParaRPr lang="hr-HR" sz="26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600" dirty="0" smtClean="0"/>
              <a:t>  Static </a:t>
            </a:r>
            <a:r>
              <a:rPr lang="en-US" sz="2600" dirty="0" smtClean="0"/>
              <a:t>and </a:t>
            </a:r>
            <a:r>
              <a:rPr lang="en-US" sz="2600" dirty="0" smtClean="0"/>
              <a:t>dynamic </a:t>
            </a:r>
            <a:r>
              <a:rPr lang="en-US" sz="2600" dirty="0" err="1" smtClean="0"/>
              <a:t>imobilisation</a:t>
            </a:r>
            <a:endParaRPr lang="hr-HR" sz="26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600" dirty="0" smtClean="0"/>
              <a:t>  Physical </a:t>
            </a:r>
            <a:r>
              <a:rPr lang="en-US" sz="2600" dirty="0" smtClean="0"/>
              <a:t>therapy and rehabilitation</a:t>
            </a:r>
            <a:endParaRPr lang="hr-HR" sz="2600" dirty="0"/>
          </a:p>
          <a:p>
            <a:pPr marL="609600" indent="-609600">
              <a:buNone/>
              <a:defRPr/>
            </a:pPr>
            <a:r>
              <a:rPr lang="hr-HR" sz="2400" dirty="0"/>
              <a:t> </a:t>
            </a:r>
          </a:p>
          <a:p>
            <a:pPr marL="609600" indent="-609600">
              <a:buNone/>
              <a:defRPr/>
            </a:pPr>
            <a:r>
              <a:rPr lang="hr-HR" b="1" dirty="0" smtClean="0"/>
              <a:t>Se</a:t>
            </a:r>
            <a:r>
              <a:rPr lang="en-US" b="1" dirty="0" err="1" smtClean="0"/>
              <a:t>condary</a:t>
            </a:r>
            <a:r>
              <a:rPr lang="en-US" b="1" dirty="0" smtClean="0"/>
              <a:t> </a:t>
            </a:r>
            <a:r>
              <a:rPr lang="en-US" b="1" dirty="0" smtClean="0"/>
              <a:t>operations</a:t>
            </a:r>
            <a:endParaRPr lang="hr-HR" b="1" dirty="0" smtClean="0"/>
          </a:p>
        </p:txBody>
      </p:sp>
    </p:spTree>
    <p:extLst>
      <p:ext uri="{BB962C8B-B14F-4D97-AF65-F5344CB8AC3E}">
        <p14:creationId xmlns:p14="http://schemas.microsoft.com/office/powerpoint/2010/main" val="1997912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838200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Secondary </a:t>
            </a:r>
            <a:r>
              <a:rPr lang="en-US" dirty="0" smtClean="0">
                <a:solidFill>
                  <a:srgbClr val="C00000"/>
                </a:solidFill>
              </a:rPr>
              <a:t>operations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1747" name="Picture 4" descr="C:\Documents and Settings\Roje\My Documents\MY PICTURES\11\11293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765176"/>
            <a:ext cx="7129462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279650" y="3068638"/>
            <a:ext cx="1079500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 flipV="1">
            <a:off x="2279651" y="3933826"/>
            <a:ext cx="1655763" cy="5746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 flipV="1">
            <a:off x="2351089" y="5445125"/>
            <a:ext cx="1728787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591175" y="3860801"/>
            <a:ext cx="1225550" cy="5048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32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"/>
            <a:ext cx="6246564" cy="1520327"/>
          </a:xfrm>
        </p:spPr>
        <p:txBody>
          <a:bodyPr>
            <a:noAutofit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Compartment syndrome of the forearm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2771" name="Picture 4" descr="C:\Documents and Settings\Roje\My Documents\MY PICTURES\11\11291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" r="4842" b="14471"/>
          <a:stretch/>
        </p:blipFill>
        <p:spPr bwMode="auto">
          <a:xfrm>
            <a:off x="6775372" y="199444"/>
            <a:ext cx="4549967" cy="663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921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649995"/>
          </a:xfrm>
        </p:spPr>
        <p:txBody>
          <a:bodyPr>
            <a:normAutofit fontScale="90000"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Complication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3795" name="Picture 5" descr="C:\Documents and Settings\Roje\My Documents\MY PICTURES\11\11292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27445" b="25858"/>
          <a:stretch/>
        </p:blipFill>
        <p:spPr bwMode="auto">
          <a:xfrm>
            <a:off x="2049137" y="1002535"/>
            <a:ext cx="8716719" cy="582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71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727113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Forearm 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4819" name="Picture 4" descr="C:\Documents and Settings\Roje\My Documents\MY PICTURES\11\11309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72" y="1222375"/>
            <a:ext cx="4824412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5272" y="1222375"/>
            <a:ext cx="2416882" cy="4141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3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0560050" cy="638977"/>
          </a:xfrm>
        </p:spPr>
        <p:txBody>
          <a:bodyPr>
            <a:normAutofit fontScale="90000"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Distal forearm 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5843" name="Picture 4" descr="C:\Documents and Settings\Roje\My Documents\MY PICTURES\11\11310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2553" b="6207"/>
          <a:stretch/>
        </p:blipFill>
        <p:spPr bwMode="auto">
          <a:xfrm>
            <a:off x="2249506" y="669137"/>
            <a:ext cx="6971418" cy="618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46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066800"/>
          </a:xfrm>
        </p:spPr>
        <p:txBody>
          <a:bodyPr rtlCol="0">
            <a:normAutofit/>
          </a:bodyPr>
          <a:lstStyle/>
          <a:p>
            <a:pPr marL="484632">
              <a:defRPr/>
            </a:pPr>
            <a:r>
              <a:rPr lang="en-US" b="1" dirty="0" smtClean="0">
                <a:solidFill>
                  <a:srgbClr val="C00000"/>
                </a:solidFill>
              </a:rPr>
              <a:t>History of the replantation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79663" y="1295400"/>
            <a:ext cx="11291207" cy="556260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hr-HR" sz="20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 First </a:t>
            </a:r>
            <a:r>
              <a:rPr lang="en-US" sz="2400" dirty="0" smtClean="0"/>
              <a:t>replantation of the upper extremity in the level of the </a:t>
            </a:r>
            <a:r>
              <a:rPr lang="en-US" sz="2400" dirty="0"/>
              <a:t>e</a:t>
            </a:r>
            <a:r>
              <a:rPr lang="en-US" sz="2400" dirty="0" smtClean="0"/>
              <a:t>lbow</a:t>
            </a:r>
            <a:r>
              <a:rPr lang="hr-HR" sz="2400" dirty="0" smtClean="0"/>
              <a:t>: </a:t>
            </a:r>
            <a:endParaRPr lang="hr-HR" sz="2400" dirty="0"/>
          </a:p>
          <a:p>
            <a:pPr marL="0" indent="0">
              <a:buNone/>
              <a:defRPr/>
            </a:pPr>
            <a:r>
              <a:rPr lang="en-US" sz="2400" dirty="0" smtClean="0"/>
              <a:t>   </a:t>
            </a:r>
            <a:r>
              <a:rPr lang="hr-HR" sz="2400" dirty="0" smtClean="0"/>
              <a:t>1962-12.</a:t>
            </a:r>
            <a:r>
              <a:rPr lang="en-US" sz="2400" dirty="0" smtClean="0"/>
              <a:t>y. children</a:t>
            </a:r>
            <a:r>
              <a:rPr lang="hr-HR" sz="2400" dirty="0" smtClean="0"/>
              <a:t>: </a:t>
            </a:r>
            <a:r>
              <a:rPr lang="hr-HR" sz="2400" i="1" dirty="0">
                <a:solidFill>
                  <a:srgbClr val="C00000"/>
                </a:solidFill>
              </a:rPr>
              <a:t>Malt i McLehman, Bost</a:t>
            </a:r>
            <a:r>
              <a:rPr lang="hr-HR" sz="2400" dirty="0">
                <a:solidFill>
                  <a:srgbClr val="C00000"/>
                </a:solidFill>
              </a:rPr>
              <a:t>on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hr-HR" sz="2400" dirty="0"/>
              <a:t>1962.- </a:t>
            </a:r>
            <a:r>
              <a:rPr lang="en-US" sz="2400" dirty="0"/>
              <a:t>F</a:t>
            </a:r>
            <a:r>
              <a:rPr lang="en-US" sz="2400" dirty="0" smtClean="0"/>
              <a:t>irst revascularization of the finger in human</a:t>
            </a:r>
            <a:r>
              <a:rPr lang="hr-HR" sz="2400" dirty="0" smtClean="0"/>
              <a:t>: </a:t>
            </a:r>
            <a:r>
              <a:rPr lang="hr-HR" sz="2400" i="1" dirty="0" smtClean="0">
                <a:solidFill>
                  <a:srgbClr val="C00000"/>
                </a:solidFill>
              </a:rPr>
              <a:t>Kl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hr-HR" sz="2400" i="1" dirty="0" smtClean="0">
                <a:solidFill>
                  <a:srgbClr val="C00000"/>
                </a:solidFill>
              </a:rPr>
              <a:t>inerth </a:t>
            </a:r>
            <a:r>
              <a:rPr lang="hr-HR" sz="2400" i="1" dirty="0">
                <a:solidFill>
                  <a:srgbClr val="C00000"/>
                </a:solidFill>
              </a:rPr>
              <a:t>i Kasdan, Kentacky, USA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hr-HR" sz="2400" dirty="0"/>
              <a:t>1963.- </a:t>
            </a:r>
            <a:r>
              <a:rPr lang="en-US" sz="2400" dirty="0"/>
              <a:t>F</a:t>
            </a:r>
            <a:r>
              <a:rPr lang="en-US" sz="2400" dirty="0" smtClean="0"/>
              <a:t>irst replantation cases in China</a:t>
            </a:r>
            <a:r>
              <a:rPr lang="en-US" sz="2400" dirty="0"/>
              <a:t> </a:t>
            </a:r>
            <a:r>
              <a:rPr lang="en-US" sz="2400" dirty="0" smtClean="0"/>
              <a:t>-</a:t>
            </a:r>
            <a:r>
              <a:rPr lang="hr-HR" sz="2400" dirty="0" smtClean="0"/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Chen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 smtClean="0">
                <a:solidFill>
                  <a:srgbClr val="C00000"/>
                </a:solidFill>
              </a:rPr>
              <a:t>and Co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buFont typeface="Wingdings" pitchFamily="2" charset="2"/>
              <a:buChar char="Ø"/>
              <a:defRPr/>
            </a:pPr>
            <a:r>
              <a:rPr lang="hr-HR" sz="2400" dirty="0"/>
              <a:t>1965.- </a:t>
            </a:r>
            <a:r>
              <a:rPr lang="en-US" sz="2400" dirty="0"/>
              <a:t>F</a:t>
            </a:r>
            <a:r>
              <a:rPr lang="en-US" sz="2400" dirty="0" smtClean="0"/>
              <a:t>irst replantation in </a:t>
            </a:r>
            <a:r>
              <a:rPr lang="hr-HR" sz="2400" dirty="0" smtClean="0"/>
              <a:t>Japan</a:t>
            </a:r>
            <a:r>
              <a:rPr lang="en-US" sz="2400" dirty="0" smtClean="0"/>
              <a:t> - </a:t>
            </a:r>
            <a:r>
              <a:rPr lang="hr-HR" sz="2400" dirty="0" smtClean="0"/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Komatsu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 smtClean="0">
                <a:solidFill>
                  <a:srgbClr val="C00000"/>
                </a:solidFill>
              </a:rPr>
              <a:t>and </a:t>
            </a:r>
            <a:r>
              <a:rPr lang="hr-HR" sz="2400" i="1" dirty="0" err="1" smtClean="0">
                <a:solidFill>
                  <a:srgbClr val="C00000"/>
                </a:solidFill>
              </a:rPr>
              <a:t>Tamai</a:t>
            </a:r>
            <a:r>
              <a:rPr lang="hr-HR" sz="2400" i="1" dirty="0" smtClean="0">
                <a:solidFill>
                  <a:srgbClr val="C00000"/>
                </a:solidFill>
              </a:rPr>
              <a:t> </a:t>
            </a:r>
            <a:endParaRPr lang="hr-HR" sz="2400" i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hr-HR" sz="2400" dirty="0"/>
              <a:t>1968.- </a:t>
            </a:r>
            <a:r>
              <a:rPr lang="en-US" sz="2400" dirty="0"/>
              <a:t>F</a:t>
            </a:r>
            <a:r>
              <a:rPr lang="en-US" sz="2400" dirty="0" smtClean="0"/>
              <a:t>irst </a:t>
            </a:r>
            <a:r>
              <a:rPr lang="en-US" sz="2400" dirty="0" smtClean="0"/>
              <a:t>reconstruction of  </a:t>
            </a:r>
            <a:r>
              <a:rPr lang="en-US" sz="2400" dirty="0" smtClean="0"/>
              <a:t>thumb</a:t>
            </a:r>
            <a:r>
              <a:rPr lang="en-US" sz="2400" dirty="0" smtClean="0"/>
              <a:t> </a:t>
            </a:r>
            <a:r>
              <a:rPr lang="en-US" sz="2400" dirty="0" smtClean="0"/>
              <a:t>of the hand – Toe to thumb </a:t>
            </a:r>
            <a:r>
              <a:rPr lang="en-US" sz="2400" dirty="0" smtClean="0"/>
              <a:t>transfer- </a:t>
            </a:r>
            <a:r>
              <a:rPr lang="hr-HR" sz="2400" i="1" dirty="0" smtClean="0">
                <a:solidFill>
                  <a:srgbClr val="C00000"/>
                </a:solidFill>
              </a:rPr>
              <a:t>Cobett</a:t>
            </a:r>
            <a:r>
              <a:rPr lang="hr-HR" sz="2400" i="1" dirty="0">
                <a:solidFill>
                  <a:srgbClr val="C00000"/>
                </a:solidFill>
              </a:rPr>
              <a:t>, USA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hr-HR" sz="2400" dirty="0"/>
              <a:t>MARKO  replant, </a:t>
            </a:r>
            <a:r>
              <a:rPr lang="hr-HR" sz="2400" i="1" dirty="0">
                <a:solidFill>
                  <a:srgbClr val="C00000"/>
                </a:solidFill>
              </a:rPr>
              <a:t>Godina, 1981.</a:t>
            </a:r>
            <a:endParaRPr lang="en-GB" sz="2400" i="1" dirty="0">
              <a:solidFill>
                <a:srgbClr val="C00000"/>
              </a:solidFill>
            </a:endParaRPr>
          </a:p>
          <a:p>
            <a:pPr>
              <a:defRPr/>
            </a:pPr>
            <a:endParaRPr lang="hr-HR" sz="2400" dirty="0"/>
          </a:p>
          <a:p>
            <a:pPr marL="65087" indent="0">
              <a:buNone/>
              <a:defRPr/>
            </a:pPr>
            <a:r>
              <a:rPr lang="hr-HR" sz="2400" dirty="0"/>
              <a:t>	</a:t>
            </a:r>
            <a:r>
              <a:rPr lang="en-US" sz="2400" i="1" dirty="0" smtClean="0"/>
              <a:t>Book: </a:t>
            </a:r>
            <a:r>
              <a:rPr lang="en-US" sz="2400" i="1" dirty="0" smtClean="0">
                <a:solidFill>
                  <a:schemeClr val="accent5"/>
                </a:solidFill>
              </a:rPr>
              <a:t>History of the replantation:</a:t>
            </a:r>
            <a:r>
              <a:rPr lang="hr-HR" sz="2400" i="1" dirty="0" smtClean="0">
                <a:solidFill>
                  <a:schemeClr val="accent5"/>
                </a:solidFill>
              </a:rPr>
              <a:t> </a:t>
            </a:r>
            <a:r>
              <a:rPr lang="hr-HR" sz="2400" i="1" dirty="0" err="1">
                <a:solidFill>
                  <a:srgbClr val="C00000"/>
                </a:solidFill>
              </a:rPr>
              <a:t>Kleinerth</a:t>
            </a:r>
            <a:r>
              <a:rPr lang="hr-HR" sz="2400" i="1" dirty="0">
                <a:solidFill>
                  <a:srgbClr val="C00000"/>
                </a:solidFill>
              </a:rPr>
              <a:t> </a:t>
            </a:r>
            <a:r>
              <a:rPr lang="en-US" sz="2400" i="1" dirty="0" smtClean="0">
                <a:solidFill>
                  <a:srgbClr val="C00000"/>
                </a:solidFill>
              </a:rPr>
              <a:t>and Co</a:t>
            </a:r>
            <a:r>
              <a:rPr lang="hr-HR" sz="2400" i="1" dirty="0" smtClean="0">
                <a:solidFill>
                  <a:srgbClr val="C00000"/>
                </a:solidFill>
              </a:rPr>
              <a:t>, </a:t>
            </a:r>
            <a:r>
              <a:rPr lang="hr-HR" sz="2400" i="1" dirty="0">
                <a:solidFill>
                  <a:srgbClr val="C00000"/>
                </a:solidFill>
              </a:rPr>
              <a:t>1991. </a:t>
            </a:r>
          </a:p>
          <a:p>
            <a:pPr>
              <a:defRPr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74172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9982201" cy="727112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Radiocarpal</a:t>
            </a:r>
            <a:r>
              <a:rPr lang="en-US" dirty="0" smtClean="0">
                <a:solidFill>
                  <a:srgbClr val="C00000"/>
                </a:solidFill>
              </a:rPr>
              <a:t> 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6867" name="Picture 4" descr="C:\Documents and Settings\Roje\My Documents\MY PICTURES\11\11311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9"/>
          <a:stretch>
            <a:fillRect/>
          </a:stretch>
        </p:blipFill>
        <p:spPr bwMode="auto">
          <a:xfrm>
            <a:off x="3492597" y="908050"/>
            <a:ext cx="4630737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2516" y="1057619"/>
            <a:ext cx="2291508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err="1" smtClean="0"/>
              <a:t>Radiocarpal</a:t>
            </a:r>
            <a:r>
              <a:rPr lang="en-US" sz="3200" dirty="0" smtClean="0"/>
              <a:t> amputation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5503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727113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Forearm 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7891" name="Picture 4" descr="C:\Documents and Settings\User Vulgaris\My Documents\My Pictures\željka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 r="2963" b="3529"/>
          <a:stretch>
            <a:fillRect/>
          </a:stretch>
        </p:blipFill>
        <p:spPr bwMode="auto">
          <a:xfrm>
            <a:off x="738129" y="1685581"/>
            <a:ext cx="7818487" cy="355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C:\Documents and Settings\User Vulgaris\My Documents\My Pictures\željka 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r="3105" b="4701"/>
          <a:stretch>
            <a:fillRect/>
          </a:stretch>
        </p:blipFill>
        <p:spPr bwMode="auto">
          <a:xfrm>
            <a:off x="9077899" y="1190742"/>
            <a:ext cx="2699131" cy="404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90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58813"/>
          </a:xfrm>
        </p:spPr>
        <p:txBody>
          <a:bodyPr>
            <a:normAutofit fontScale="90000"/>
          </a:bodyPr>
          <a:lstStyle/>
          <a:p>
            <a:pPr marL="484188"/>
            <a:r>
              <a:rPr lang="en-US" dirty="0" err="1" smtClean="0">
                <a:solidFill>
                  <a:srgbClr val="C00000"/>
                </a:solidFill>
              </a:rPr>
              <a:t>Radiocarpal</a:t>
            </a:r>
            <a:r>
              <a:rPr lang="en-US" dirty="0" smtClean="0">
                <a:solidFill>
                  <a:srgbClr val="C00000"/>
                </a:solidFill>
              </a:rPr>
              <a:t> 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8915" name="Picture 5" descr="C:\Documents and Settings\User Vulgaris\My Documents\My Pictures\željka 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7387"/>
          <a:stretch>
            <a:fillRect/>
          </a:stretch>
        </p:blipFill>
        <p:spPr bwMode="auto">
          <a:xfrm>
            <a:off x="1752600" y="914400"/>
            <a:ext cx="8140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C:\Documents and Settings\User Vulgaris\My Documents\My Pictures\željka 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1"/>
            <a:ext cx="19510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C:\Documents and Settings\User Vulgaris\My Documents\My Pictures\željka 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1639" b="2148"/>
          <a:stretch>
            <a:fillRect/>
          </a:stretch>
        </p:blipFill>
        <p:spPr bwMode="auto">
          <a:xfrm>
            <a:off x="5029200" y="3733800"/>
            <a:ext cx="1828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 descr="C:\Documents and Settings\User Vulgaris\My Documents\My Pictures\željka 0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4709" r="7953" b="8191"/>
          <a:stretch>
            <a:fillRect/>
          </a:stretch>
        </p:blipFill>
        <p:spPr bwMode="auto">
          <a:xfrm>
            <a:off x="7391400" y="3657600"/>
            <a:ext cx="2362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4079875" y="2708275"/>
            <a:ext cx="3841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sz="4400">
                <a:solidFill>
                  <a:srgbClr val="FF0000"/>
                </a:solidFill>
                <a:latin typeface="Times New Roman" panose="02020603050405020304" pitchFamily="18" charset="0"/>
              </a:rPr>
              <a:t>Marko implant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2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771181"/>
          </a:xfrm>
        </p:spPr>
        <p:txBody>
          <a:bodyPr/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  </a:t>
            </a:r>
            <a:r>
              <a:rPr lang="hr-HR" dirty="0" err="1" smtClean="0">
                <a:solidFill>
                  <a:srgbClr val="C00000"/>
                </a:solidFill>
              </a:rPr>
              <a:t>Transmeta</a:t>
            </a:r>
            <a:r>
              <a:rPr lang="en-US" dirty="0" smtClean="0">
                <a:solidFill>
                  <a:srgbClr val="C00000"/>
                </a:solidFill>
              </a:rPr>
              <a:t>c</a:t>
            </a:r>
            <a:r>
              <a:rPr lang="hr-HR" dirty="0" err="1" smtClean="0">
                <a:solidFill>
                  <a:srgbClr val="C00000"/>
                </a:solidFill>
              </a:rPr>
              <a:t>arpal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39939" name="Picture 4" descr="C:\Documents and Settings\Roje\My Documents\MY PICTURES\11\11312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1518" b="5211"/>
          <a:stretch/>
        </p:blipFill>
        <p:spPr bwMode="auto">
          <a:xfrm>
            <a:off x="7667740" y="-67475"/>
            <a:ext cx="3449313" cy="690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8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908050"/>
          </a:xfrm>
        </p:spPr>
        <p:txBody>
          <a:bodyPr/>
          <a:lstStyle/>
          <a:p>
            <a:pPr marL="484188"/>
            <a:r>
              <a:rPr lang="hr-HR" dirty="0" err="1" smtClean="0">
                <a:solidFill>
                  <a:srgbClr val="C00000"/>
                </a:solidFill>
              </a:rPr>
              <a:t>Transmeta</a:t>
            </a:r>
            <a:r>
              <a:rPr lang="en-US" dirty="0" smtClean="0">
                <a:solidFill>
                  <a:srgbClr val="C00000"/>
                </a:solidFill>
              </a:rPr>
              <a:t>c</a:t>
            </a:r>
            <a:r>
              <a:rPr lang="hr-HR" dirty="0" err="1" smtClean="0">
                <a:solidFill>
                  <a:srgbClr val="C00000"/>
                </a:solidFill>
              </a:rPr>
              <a:t>arpal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0963" name="Picture 4" descr="C:\Documents and Settings\Roje\My Documents\MY PICTURES\11\11313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1" t="2390"/>
          <a:stretch/>
        </p:blipFill>
        <p:spPr bwMode="auto">
          <a:xfrm>
            <a:off x="7645706" y="79292"/>
            <a:ext cx="3503364" cy="676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1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760164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Thumb amputation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1987" name="Picture 4" descr="C:\Documents and Settings\Roje\My Documents\MY PICTURES\11\11314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8" b="4437"/>
          <a:stretch/>
        </p:blipFill>
        <p:spPr bwMode="auto">
          <a:xfrm>
            <a:off x="6114361" y="154455"/>
            <a:ext cx="3867840" cy="65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646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1219200"/>
          </a:xfrm>
        </p:spPr>
        <p:txBody>
          <a:bodyPr>
            <a:normAutofit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Thumb </a:t>
            </a:r>
            <a:r>
              <a:rPr lang="en-US" dirty="0" smtClean="0">
                <a:solidFill>
                  <a:srgbClr val="C00000"/>
                </a:solidFill>
              </a:rPr>
              <a:t>amputation-</a:t>
            </a:r>
            <a:r>
              <a:rPr lang="en-US" i="1" dirty="0" err="1" smtClean="0">
                <a:solidFill>
                  <a:srgbClr val="C00000"/>
                </a:solidFill>
              </a:rPr>
              <a:t>Interponat</a:t>
            </a:r>
            <a:endParaRPr lang="en-GB" i="1" dirty="0" smtClean="0">
              <a:solidFill>
                <a:srgbClr val="C00000"/>
              </a:solidFill>
            </a:endParaRPr>
          </a:p>
        </p:txBody>
      </p:sp>
      <p:pic>
        <p:nvPicPr>
          <p:cNvPr id="43011" name="Picture 3" descr="C:\Documents and Settings\User Vulgaris\My Documents\My Pictures\željka 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1" y="1487277"/>
            <a:ext cx="5498467" cy="41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:\Documents and Settings\User Vulgaris\My Documents\My Pictures\željka 0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r="4138" b="2075"/>
          <a:stretch>
            <a:fillRect/>
          </a:stretch>
        </p:blipFill>
        <p:spPr bwMode="auto">
          <a:xfrm>
            <a:off x="6019799" y="1586429"/>
            <a:ext cx="5608931" cy="40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519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6580414" cy="1681842"/>
          </a:xfrm>
        </p:spPr>
        <p:txBody>
          <a:bodyPr>
            <a:normAutofit/>
          </a:bodyPr>
          <a:lstStyle/>
          <a:p>
            <a:pPr marL="484188"/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Thumb </a:t>
            </a:r>
            <a:r>
              <a:rPr lang="en-US" dirty="0" smtClean="0">
                <a:solidFill>
                  <a:srgbClr val="C00000"/>
                </a:solidFill>
              </a:rPr>
              <a:t>amputation- K.I.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4035" name="Picture 4" descr="C:\Documents and Settings\Roje\My Documents\MY PICTURES\11\11315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1790" b="2802"/>
          <a:stretch/>
        </p:blipFill>
        <p:spPr bwMode="auto">
          <a:xfrm>
            <a:off x="6907576" y="1"/>
            <a:ext cx="3536414" cy="668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127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5387248" cy="765175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Thumb amputation  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5059" name="Picture 5" descr="C:\Documents and Settings\User Vulgaris\My Documents\My Pictures\željka 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25" y="253389"/>
            <a:ext cx="6910876" cy="32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C:\Documents and Settings\User Vulgaris\My Documents\My Pictures\željka 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44" y="3464538"/>
            <a:ext cx="6586185" cy="32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05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870333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Amputation of  two fingers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6083" name="Picture 4" descr="C:\Documents and Settings\Roje\My Documents\MY PICTURES\11\11316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4" t="1245" b="5197"/>
          <a:stretch/>
        </p:blipFill>
        <p:spPr bwMode="auto">
          <a:xfrm>
            <a:off x="7050796" y="153846"/>
            <a:ext cx="4043190" cy="645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96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4"/>
            <a:ext cx="10210800" cy="503237"/>
          </a:xfrm>
        </p:spPr>
        <p:txBody>
          <a:bodyPr>
            <a:normAutofit fontScale="90000"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Indications for replantation</a:t>
            </a:r>
            <a:endParaRPr lang="hr-HR" dirty="0" smtClean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692151"/>
            <a:ext cx="8839200" cy="6049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hr-HR" sz="2400" dirty="0" smtClean="0"/>
              <a:t>   </a:t>
            </a: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000" dirty="0" smtClean="0"/>
              <a:t>Microsurgical </a:t>
            </a:r>
            <a:r>
              <a:rPr lang="en-US" sz="2000" dirty="0" smtClean="0"/>
              <a:t>center and good microsurgical team 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Decision always be individualized 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Technique for micro replantation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Technique </a:t>
            </a:r>
            <a:r>
              <a:rPr lang="en-US" sz="2000" dirty="0"/>
              <a:t>for micro </a:t>
            </a:r>
            <a:r>
              <a:rPr lang="en-US" sz="2000" dirty="0" smtClean="0"/>
              <a:t>replantation</a:t>
            </a:r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Type of the amputation injury</a:t>
            </a:r>
            <a:r>
              <a:rPr lang="hr-HR" sz="2000" dirty="0" smtClean="0"/>
              <a:t> 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Condition of the amputated stump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Condition </a:t>
            </a:r>
            <a:r>
              <a:rPr lang="en-US" sz="2000" dirty="0"/>
              <a:t>of the amputated </a:t>
            </a:r>
            <a:r>
              <a:rPr lang="en-US" sz="2000" dirty="0" smtClean="0"/>
              <a:t>part</a:t>
            </a:r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A</a:t>
            </a:r>
            <a:r>
              <a:rPr lang="hr-HR" sz="2000" dirty="0" err="1" smtClean="0"/>
              <a:t>lo-transplanta</a:t>
            </a:r>
            <a:r>
              <a:rPr lang="en-US" sz="2000" dirty="0" err="1" smtClean="0"/>
              <a:t>tion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Time of worm ischemia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Y</a:t>
            </a:r>
            <a:r>
              <a:rPr lang="en-US" sz="2000" dirty="0" smtClean="0"/>
              <a:t>ear </a:t>
            </a:r>
            <a:r>
              <a:rPr lang="en-US" sz="2000" dirty="0" smtClean="0"/>
              <a:t>of age, profession, </a:t>
            </a:r>
            <a:r>
              <a:rPr lang="hr-HR" sz="2000" dirty="0" smtClean="0"/>
              <a:t> </a:t>
            </a:r>
            <a:r>
              <a:rPr lang="en-US" sz="2000" dirty="0" smtClean="0"/>
              <a:t>motivation, and all.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Expected result, </a:t>
            </a:r>
            <a:r>
              <a:rPr lang="en-US" sz="2000" dirty="0" err="1" smtClean="0"/>
              <a:t>i</a:t>
            </a:r>
            <a:r>
              <a:rPr lang="en-US" sz="2000" dirty="0" smtClean="0"/>
              <a:t>. e. functional </a:t>
            </a:r>
            <a:r>
              <a:rPr lang="en-US" sz="2000" dirty="0" smtClean="0"/>
              <a:t>recovery, and </a:t>
            </a:r>
            <a:r>
              <a:rPr lang="en-US" sz="2000" dirty="0" smtClean="0"/>
              <a:t>all.</a:t>
            </a:r>
            <a:endParaRPr lang="hr-HR" sz="2000" dirty="0"/>
          </a:p>
          <a:p>
            <a:pPr marL="609600" indent="-609600"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Morbidity</a:t>
            </a:r>
            <a:r>
              <a:rPr lang="hr-HR" sz="2000" dirty="0" smtClean="0"/>
              <a:t>, </a:t>
            </a:r>
            <a:r>
              <a:rPr lang="en-US" sz="2000" dirty="0" smtClean="0"/>
              <a:t>rehabilitation</a:t>
            </a:r>
            <a:r>
              <a:rPr lang="hr-HR" sz="2000" dirty="0" smtClean="0"/>
              <a:t>, </a:t>
            </a:r>
            <a:r>
              <a:rPr lang="en-US" sz="2000" dirty="0" smtClean="0"/>
              <a:t>return to work and life</a:t>
            </a:r>
            <a:r>
              <a:rPr lang="hr-HR" sz="2000" dirty="0" smtClean="0"/>
              <a:t> </a:t>
            </a:r>
            <a:r>
              <a:rPr lang="hr-HR" sz="2000" dirty="0" smtClean="0"/>
              <a:t> </a:t>
            </a:r>
            <a:r>
              <a:rPr lang="en-US" sz="2000" dirty="0" smtClean="0"/>
              <a:t>(</a:t>
            </a:r>
            <a:r>
              <a:rPr lang="hr-HR" sz="2000" dirty="0" smtClean="0"/>
              <a:t>QL</a:t>
            </a:r>
            <a:r>
              <a:rPr lang="en-US" sz="2000" dirty="0" smtClean="0"/>
              <a:t>)</a:t>
            </a:r>
            <a:endParaRPr lang="hr-HR" sz="2000" dirty="0"/>
          </a:p>
          <a:p>
            <a:pPr marL="609600" indent="-609600">
              <a:buNone/>
              <a:defRPr/>
            </a:pPr>
            <a:endParaRPr lang="hr-HR" sz="2000" dirty="0">
              <a:solidFill>
                <a:schemeClr val="bg1"/>
              </a:solidFill>
            </a:endParaRPr>
          </a:p>
          <a:p>
            <a:pPr marL="609600" indent="-609600">
              <a:buFontTx/>
              <a:buChar char="-"/>
              <a:defRPr/>
            </a:pP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75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705080"/>
          </a:xfrm>
        </p:spPr>
        <p:txBody>
          <a:bodyPr/>
          <a:lstStyle/>
          <a:p>
            <a:pPr marL="484188"/>
            <a:r>
              <a:rPr lang="hr-HR" dirty="0" smtClean="0">
                <a:solidFill>
                  <a:srgbClr val="FFFF00"/>
                </a:solidFill>
              </a:rPr>
              <a:t>  </a:t>
            </a:r>
            <a:r>
              <a:rPr lang="hr-HR" dirty="0" err="1" smtClean="0">
                <a:solidFill>
                  <a:srgbClr val="C00000"/>
                </a:solidFill>
              </a:rPr>
              <a:t>Amputa</a:t>
            </a:r>
            <a:r>
              <a:rPr lang="en-US" dirty="0" err="1" smtClean="0">
                <a:solidFill>
                  <a:srgbClr val="C00000"/>
                </a:solidFill>
              </a:rPr>
              <a:t>tion</a:t>
            </a:r>
            <a:r>
              <a:rPr lang="en-US" dirty="0" smtClean="0">
                <a:solidFill>
                  <a:srgbClr val="C00000"/>
                </a:solidFill>
              </a:rPr>
              <a:t> of two fingers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7107" name="Picture 4" descr="C:\Documents and Settings\Roje\My Documents\MY PICTURES\11\11317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77" y="981076"/>
            <a:ext cx="5867304" cy="612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3477" y="981076"/>
            <a:ext cx="2837665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Two fingers amputation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9285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1143000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Avulsion injury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48131" name="Picture 5" descr="C:\Documents and Settings\Roje\My Documents\MY PICTURES\11\11318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052514"/>
            <a:ext cx="31289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 descr="C:\Documents and Settings\Roje\My Documents\MY PICTURES\11\11319~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4821" b="3941"/>
          <a:stretch/>
        </p:blipFill>
        <p:spPr bwMode="auto">
          <a:xfrm>
            <a:off x="5673567" y="952520"/>
            <a:ext cx="5450814" cy="567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C:\Documents and Settings\Roje\My Documents\MY PICTURES\11\11320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-534" b="11385"/>
          <a:stretch>
            <a:fillRect/>
          </a:stretch>
        </p:blipFill>
        <p:spPr bwMode="auto">
          <a:xfrm>
            <a:off x="1774826" y="3789363"/>
            <a:ext cx="3673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3567" y="771179"/>
            <a:ext cx="2699252" cy="203132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Avulsion injury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5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82200" cy="1143000"/>
          </a:xfrm>
        </p:spPr>
        <p:txBody>
          <a:bodyPr/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Results</a:t>
            </a:r>
          </a:p>
        </p:txBody>
      </p:sp>
      <p:pic>
        <p:nvPicPr>
          <p:cNvPr id="49155" name="Picture 4" descr="C:\Documents and Settings\Roje\My Documents\MY PICTURES\11\11321~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7823" r="2490" b="6282"/>
          <a:stretch/>
        </p:blipFill>
        <p:spPr bwMode="auto">
          <a:xfrm>
            <a:off x="534183" y="921374"/>
            <a:ext cx="10520257" cy="529597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4" name="Oval 3"/>
          <p:cNvSpPr/>
          <p:nvPr/>
        </p:nvSpPr>
        <p:spPr>
          <a:xfrm>
            <a:off x="285750" y="1771650"/>
            <a:ext cx="1983921" cy="4245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5557" y="3135086"/>
            <a:ext cx="1649186" cy="4342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5750" y="3690257"/>
            <a:ext cx="1612900" cy="3851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4185" y="5731329"/>
            <a:ext cx="2143701" cy="4345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62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21187"/>
            <a:ext cx="10210800" cy="570964"/>
          </a:xfrm>
        </p:spPr>
        <p:txBody>
          <a:bodyPr rtlCol="0">
            <a:normAutofit fontScale="90000"/>
          </a:bodyPr>
          <a:lstStyle/>
          <a:p>
            <a:pPr marL="484632">
              <a:defRPr/>
            </a:pPr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Amputations</a:t>
            </a:r>
            <a:endParaRPr lang="hr-HR" dirty="0" smtClean="0">
              <a:solidFill>
                <a:srgbClr val="C00000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>
          <a:xfrm>
            <a:off x="840921" y="692150"/>
            <a:ext cx="10817679" cy="616585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sz="2000" dirty="0"/>
              <a:t>Definition</a:t>
            </a:r>
            <a:r>
              <a:rPr lang="hr-HR" sz="2000" dirty="0"/>
              <a:t>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hr-HR" sz="2000" dirty="0" smtClean="0"/>
              <a:t>Ma</a:t>
            </a:r>
            <a:r>
              <a:rPr lang="en-US" sz="2000" dirty="0" smtClean="0"/>
              <a:t>c</a:t>
            </a:r>
            <a:r>
              <a:rPr lang="hr-HR" sz="2000" dirty="0" smtClean="0"/>
              <a:t>roamputa</a:t>
            </a:r>
            <a:r>
              <a:rPr lang="en-US" sz="2000" dirty="0" err="1" smtClean="0"/>
              <a:t>tion</a:t>
            </a:r>
            <a:r>
              <a:rPr lang="hr-HR" sz="2000" dirty="0" smtClean="0"/>
              <a:t> </a:t>
            </a:r>
            <a:endParaRPr lang="hr-HR" sz="2000" dirty="0"/>
          </a:p>
          <a:p>
            <a:pPr marL="374650" lvl="1" indent="0"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/>
              <a:t>	Hand </a:t>
            </a:r>
            <a:r>
              <a:rPr lang="hr-HR" sz="2000" dirty="0" smtClean="0"/>
              <a:t>–</a:t>
            </a:r>
            <a:r>
              <a:rPr lang="en-US" sz="2000" dirty="0" smtClean="0"/>
              <a:t> RC </a:t>
            </a:r>
            <a:r>
              <a:rPr lang="en-US" sz="2000" dirty="0" smtClean="0"/>
              <a:t>articulation</a:t>
            </a:r>
            <a:endParaRPr lang="hr-HR" sz="2000" dirty="0"/>
          </a:p>
          <a:p>
            <a:pPr marL="609600" indent="-609600">
              <a:buNone/>
              <a:defRPr/>
            </a:pPr>
            <a:r>
              <a:rPr lang="hr-HR" sz="2000" dirty="0"/>
              <a:t>       </a:t>
            </a:r>
            <a:r>
              <a:rPr lang="en-US" sz="2000" dirty="0" smtClean="0"/>
              <a:t>Lower leg </a:t>
            </a:r>
            <a:r>
              <a:rPr lang="hr-HR" sz="2000" dirty="0" smtClean="0"/>
              <a:t>– </a:t>
            </a:r>
            <a:r>
              <a:rPr lang="en-US" sz="2000" dirty="0" smtClean="0"/>
              <a:t>TC articulation</a:t>
            </a:r>
            <a:endParaRPr lang="hr-H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 </a:t>
            </a:r>
            <a:r>
              <a:rPr lang="hr-HR" sz="2000" dirty="0" smtClean="0"/>
              <a:t>Mi</a:t>
            </a:r>
            <a:r>
              <a:rPr lang="en-US" sz="2000" dirty="0" smtClean="0"/>
              <a:t>c</a:t>
            </a:r>
            <a:r>
              <a:rPr lang="hr-HR" sz="2000" dirty="0" smtClean="0"/>
              <a:t>roamput</a:t>
            </a:r>
            <a:r>
              <a:rPr lang="en-US" sz="2000" dirty="0" err="1" smtClean="0"/>
              <a:t>ation</a:t>
            </a:r>
            <a:r>
              <a:rPr lang="hr-HR" sz="2000" dirty="0" smtClean="0"/>
              <a:t>  </a:t>
            </a:r>
            <a:endParaRPr lang="hr-HR" sz="2000" dirty="0"/>
          </a:p>
          <a:p>
            <a:pPr marL="0" indent="0"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smtClean="0"/>
              <a:t>	Hand </a:t>
            </a:r>
            <a:r>
              <a:rPr lang="en-US" sz="2000" dirty="0" smtClean="0"/>
              <a:t>and </a:t>
            </a:r>
            <a:r>
              <a:rPr lang="en-US" sz="2000" dirty="0" smtClean="0"/>
              <a:t>the lower </a:t>
            </a:r>
            <a:r>
              <a:rPr lang="en-US" sz="2000" dirty="0" smtClean="0"/>
              <a:t>extremity</a:t>
            </a:r>
            <a:endParaRPr lang="hr-H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  Multilevel </a:t>
            </a:r>
            <a:r>
              <a:rPr lang="en-US" sz="2000" dirty="0" smtClean="0"/>
              <a:t>amputations</a:t>
            </a:r>
            <a:endParaRPr lang="hr-H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  A</a:t>
            </a:r>
            <a:r>
              <a:rPr lang="hr-HR" sz="2000" dirty="0" smtClean="0"/>
              <a:t>. </a:t>
            </a:r>
            <a:r>
              <a:rPr lang="en-US" sz="2000" dirty="0" smtClean="0"/>
              <a:t>total </a:t>
            </a:r>
            <a:r>
              <a:rPr lang="en-US" sz="2000" dirty="0" smtClean="0"/>
              <a:t>amputation: division of all anatomical structures</a:t>
            </a:r>
            <a:endParaRPr lang="hr-HR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hr-HR" sz="2000" dirty="0"/>
              <a:t>  </a:t>
            </a:r>
            <a:r>
              <a:rPr lang="en-US" sz="2000" dirty="0" smtClean="0"/>
              <a:t>B</a:t>
            </a:r>
            <a:r>
              <a:rPr lang="hr-HR" sz="2000" dirty="0" smtClean="0"/>
              <a:t>. </a:t>
            </a:r>
            <a:r>
              <a:rPr lang="en-US" sz="2000" dirty="0" smtClean="0"/>
              <a:t>subtotal </a:t>
            </a:r>
            <a:r>
              <a:rPr lang="en-US" sz="2000" dirty="0" smtClean="0"/>
              <a:t>amputation: preserved  the bridge of skin</a:t>
            </a:r>
            <a:r>
              <a:rPr lang="hr-HR" sz="2000" dirty="0" smtClean="0"/>
              <a:t>, </a:t>
            </a:r>
            <a:r>
              <a:rPr lang="en-US" sz="2000" dirty="0" smtClean="0"/>
              <a:t>blood vessel, or other tissue</a:t>
            </a:r>
            <a:endParaRPr lang="hr-HR" sz="2000" dirty="0"/>
          </a:p>
          <a:p>
            <a:pPr marL="0" indent="0">
              <a:buNone/>
              <a:defRPr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hr-HR" sz="2000" b="1" i="1" dirty="0" smtClean="0">
                <a:solidFill>
                  <a:srgbClr val="C00000"/>
                </a:solidFill>
              </a:rPr>
              <a:t>&gt; </a:t>
            </a:r>
            <a:r>
              <a:rPr lang="en-US" sz="2000" b="1" i="1" dirty="0">
                <a:solidFill>
                  <a:srgbClr val="C00000"/>
                </a:solidFill>
              </a:rPr>
              <a:t>Muscle masse </a:t>
            </a:r>
            <a:r>
              <a:rPr lang="hr-HR" sz="2000" b="1" i="1" dirty="0">
                <a:solidFill>
                  <a:srgbClr val="C00000"/>
                </a:solidFill>
              </a:rPr>
              <a:t>&amp; &lt; </a:t>
            </a:r>
            <a:r>
              <a:rPr lang="en-US" sz="2000" b="1" i="1" dirty="0">
                <a:solidFill>
                  <a:srgbClr val="C00000"/>
                </a:solidFill>
              </a:rPr>
              <a:t>time for </a:t>
            </a:r>
            <a:r>
              <a:rPr lang="en-US" sz="2000" b="1" i="1" dirty="0" err="1">
                <a:solidFill>
                  <a:srgbClr val="C00000"/>
                </a:solidFill>
              </a:rPr>
              <a:t>ishemic</a:t>
            </a:r>
            <a:r>
              <a:rPr lang="en-US" sz="2000" b="1" i="1" dirty="0">
                <a:solidFill>
                  <a:srgbClr val="C00000"/>
                </a:solidFill>
              </a:rPr>
              <a:t> tolerance </a:t>
            </a:r>
            <a:endParaRPr lang="hr-HR" sz="2000" b="1" i="1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en-US" sz="2000" dirty="0" smtClean="0"/>
              <a:t>R</a:t>
            </a:r>
            <a:r>
              <a:rPr lang="hr-HR" sz="2000" dirty="0" smtClean="0"/>
              <a:t>e</a:t>
            </a:r>
            <a:r>
              <a:rPr lang="en-US" sz="2000" dirty="0" smtClean="0"/>
              <a:t>-</a:t>
            </a:r>
            <a:r>
              <a:rPr lang="hr-HR" sz="2000" dirty="0" smtClean="0"/>
              <a:t>vas</a:t>
            </a:r>
            <a:r>
              <a:rPr lang="en-US" sz="2000" dirty="0" smtClean="0"/>
              <a:t>c</a:t>
            </a:r>
            <a:r>
              <a:rPr lang="hr-HR" sz="2000" dirty="0" smtClean="0"/>
              <a:t>ulari</a:t>
            </a:r>
            <a:r>
              <a:rPr lang="en-US" sz="2000" dirty="0" smtClean="0"/>
              <a:t>s</a:t>
            </a:r>
            <a:r>
              <a:rPr lang="hr-HR" sz="2000" dirty="0" smtClean="0"/>
              <a:t>a</a:t>
            </a:r>
            <a:r>
              <a:rPr lang="en-US" sz="2000" dirty="0" err="1" smtClean="0"/>
              <a:t>tion</a:t>
            </a:r>
            <a:r>
              <a:rPr lang="hr-HR" sz="2000" dirty="0" smtClean="0"/>
              <a:t> </a:t>
            </a:r>
            <a:endParaRPr lang="hr-HR" sz="2000" dirty="0"/>
          </a:p>
          <a:p>
            <a:pPr marL="0" indent="0">
              <a:buNone/>
              <a:defRPr/>
            </a:pPr>
            <a:r>
              <a:rPr lang="en-US" sz="2000" dirty="0" smtClean="0"/>
              <a:t>P</a:t>
            </a:r>
            <a:r>
              <a:rPr lang="en-US" sz="2000" dirty="0" smtClean="0"/>
              <a:t>rocedures </a:t>
            </a:r>
            <a:r>
              <a:rPr lang="en-US" sz="2000" dirty="0" smtClean="0"/>
              <a:t>in case of the subtotal amputation</a:t>
            </a:r>
            <a:endParaRPr lang="hr-HR" sz="2000" dirty="0"/>
          </a:p>
          <a:p>
            <a:pPr marL="609600" indent="-609600">
              <a:buNone/>
              <a:defRPr/>
            </a:pPr>
            <a:r>
              <a:rPr lang="hr-H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991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Documents and Settings\Roje\My Documents\MY PICTURES\11\11278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315" b="3973"/>
          <a:stretch>
            <a:fillRect/>
          </a:stretch>
        </p:blipFill>
        <p:spPr bwMode="auto">
          <a:xfrm>
            <a:off x="5233307" y="103426"/>
            <a:ext cx="4656592" cy="660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407624" y="1844675"/>
            <a:ext cx="53293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sz="4400" dirty="0">
                <a:solidFill>
                  <a:srgbClr val="C00000"/>
                </a:solidFill>
                <a:latin typeface="Times New Roman" panose="02020603050405020304" pitchFamily="18" charset="0"/>
              </a:rPr>
              <a:t>Shema 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of the amputations</a:t>
            </a:r>
            <a:endParaRPr lang="hr-HR" sz="4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233308" y="3837215"/>
            <a:ext cx="4836206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hr-HR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hr-HR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ro</a:t>
            </a:r>
            <a:r>
              <a:rPr lang="hr-HR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and </a:t>
            </a:r>
            <a:r>
              <a:rPr lang="hr-HR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hr-HR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ro</a:t>
            </a:r>
            <a:r>
              <a:rPr lang="hr-HR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hr-HR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amputa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tion</a:t>
            </a:r>
            <a:r>
              <a:rPr lang="hr-HR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endParaRPr lang="hr-HR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3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18" y="0"/>
            <a:ext cx="10133682" cy="793214"/>
          </a:xfrm>
        </p:spPr>
        <p:txBody>
          <a:bodyPr>
            <a:normAutofit/>
          </a:bodyPr>
          <a:lstStyle/>
          <a:p>
            <a:pPr marL="484188"/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Replantation</a:t>
            </a:r>
            <a:r>
              <a:rPr lang="hr-HR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112705"/>
            <a:ext cx="9726386" cy="5432560"/>
          </a:xfrm>
        </p:spPr>
        <p:txBody>
          <a:bodyPr rtlCol="0">
            <a:normAutofit/>
          </a:bodyPr>
          <a:lstStyle/>
          <a:p>
            <a:pPr marL="609600" indent="-609600">
              <a:buNone/>
              <a:defRPr/>
            </a:pPr>
            <a:r>
              <a:rPr lang="en-US" sz="2000" b="1" dirty="0" smtClean="0"/>
              <a:t>Time for replantation</a:t>
            </a:r>
            <a:r>
              <a:rPr lang="hr-HR" sz="2000" b="1" dirty="0" smtClean="0"/>
              <a:t>.....</a:t>
            </a:r>
            <a:endParaRPr lang="hr-HR" sz="2000" b="1" dirty="0"/>
          </a:p>
          <a:p>
            <a:pPr marL="609600" indent="-609600">
              <a:buFontTx/>
              <a:buChar char="-"/>
              <a:defRPr/>
            </a:pPr>
            <a:r>
              <a:rPr lang="en-US" sz="2000" dirty="0" smtClean="0"/>
              <a:t>The time elapsed since injury </a:t>
            </a:r>
            <a:r>
              <a:rPr lang="hr-HR" sz="2000" dirty="0" smtClean="0"/>
              <a:t>(</a:t>
            </a:r>
            <a:r>
              <a:rPr lang="en-US" sz="2000" dirty="0" smtClean="0"/>
              <a:t>Time of the worm ischemia)</a:t>
            </a:r>
            <a:endParaRPr lang="hr-HR" sz="2000" dirty="0"/>
          </a:p>
          <a:p>
            <a:pPr marL="609600" indent="-609600">
              <a:buFontTx/>
              <a:buChar char="-"/>
              <a:defRPr/>
            </a:pPr>
            <a:r>
              <a:rPr lang="en-US" sz="2000" dirty="0"/>
              <a:t>Time of the worm </a:t>
            </a:r>
            <a:r>
              <a:rPr lang="en-US" sz="2000" dirty="0" smtClean="0"/>
              <a:t>ischemia for micro-replantation</a:t>
            </a:r>
            <a:r>
              <a:rPr lang="hr-HR" sz="2000" dirty="0" smtClean="0"/>
              <a:t> </a:t>
            </a:r>
            <a:endParaRPr lang="hr-HR" sz="2000" dirty="0"/>
          </a:p>
          <a:p>
            <a:pPr marL="609600" indent="-609600">
              <a:buFontTx/>
              <a:buChar char="-"/>
              <a:defRPr/>
            </a:pPr>
            <a:r>
              <a:rPr lang="hr-HR" sz="2000" dirty="0" smtClean="0"/>
              <a:t>( </a:t>
            </a:r>
            <a:r>
              <a:rPr lang="hr-HR" sz="2000" b="1" dirty="0"/>
              <a:t>&lt; </a:t>
            </a:r>
            <a:r>
              <a:rPr lang="en-US" sz="2000" dirty="0" smtClean="0"/>
              <a:t>muscle masse</a:t>
            </a:r>
            <a:r>
              <a:rPr lang="hr-HR" sz="2000" dirty="0" smtClean="0"/>
              <a:t>)</a:t>
            </a:r>
            <a:endParaRPr lang="hr-HR" sz="2000" dirty="0"/>
          </a:p>
          <a:p>
            <a:pPr marL="609600" indent="-609600">
              <a:buFontTx/>
              <a:buChar char="-"/>
              <a:defRPr/>
            </a:pPr>
            <a:r>
              <a:rPr lang="en-US" sz="2000" dirty="0"/>
              <a:t>Time of the worm </a:t>
            </a:r>
            <a:r>
              <a:rPr lang="en-US" sz="2000" dirty="0" smtClean="0"/>
              <a:t>ischemia for macro-replantation </a:t>
            </a:r>
          </a:p>
          <a:p>
            <a:pPr marL="609600" indent="-609600">
              <a:buFontTx/>
              <a:buChar char="-"/>
              <a:defRPr/>
            </a:pPr>
            <a:r>
              <a:rPr lang="hr-HR" sz="2000" dirty="0" smtClean="0"/>
              <a:t>( </a:t>
            </a:r>
            <a:r>
              <a:rPr lang="hr-HR" sz="2000" b="1" dirty="0"/>
              <a:t>&gt;</a:t>
            </a:r>
            <a:r>
              <a:rPr lang="hr-HR" sz="2000" dirty="0"/>
              <a:t> </a:t>
            </a:r>
            <a:r>
              <a:rPr lang="en-US" sz="2000" dirty="0" smtClean="0"/>
              <a:t>muscle masse</a:t>
            </a:r>
            <a:r>
              <a:rPr lang="hr-HR" sz="2000" dirty="0" smtClean="0"/>
              <a:t>)</a:t>
            </a:r>
            <a:endParaRPr lang="hr-HR" sz="2000" dirty="0"/>
          </a:p>
          <a:p>
            <a:pPr marL="609600" indent="-609600">
              <a:buNone/>
              <a:defRPr/>
            </a:pPr>
            <a:endParaRPr lang="hr-HR" sz="2000" b="1" dirty="0"/>
          </a:p>
          <a:p>
            <a:pPr marL="609600" indent="-609600">
              <a:buNone/>
              <a:defRPr/>
            </a:pPr>
            <a:r>
              <a:rPr lang="en-US" sz="2000" b="1" dirty="0" smtClean="0"/>
              <a:t> Amputated part </a:t>
            </a:r>
            <a:r>
              <a:rPr lang="en-US" sz="2000" b="1" dirty="0"/>
              <a:t>(</a:t>
            </a:r>
            <a:r>
              <a:rPr lang="en-US" sz="2000" b="1" i="1" dirty="0" smtClean="0">
                <a:solidFill>
                  <a:srgbClr val="C00000"/>
                </a:solidFill>
              </a:rPr>
              <a:t>Replant</a:t>
            </a:r>
            <a:r>
              <a:rPr lang="en-US" sz="2000" b="1" dirty="0" smtClean="0"/>
              <a:t>)</a:t>
            </a:r>
            <a:endParaRPr lang="hr-HR" sz="2000" b="1" dirty="0"/>
          </a:p>
          <a:p>
            <a:pPr marL="609600" indent="-609600">
              <a:buFontTx/>
              <a:buChar char="-"/>
              <a:defRPr/>
            </a:pPr>
            <a:r>
              <a:rPr lang="en-US" sz="2000" dirty="0" smtClean="0"/>
              <a:t>Smooth cutting injury</a:t>
            </a:r>
            <a:endParaRPr lang="hr-HR" sz="2000" dirty="0"/>
          </a:p>
          <a:p>
            <a:pPr marL="609600" indent="-609600">
              <a:buFontTx/>
              <a:buChar char="-"/>
              <a:defRPr/>
            </a:pPr>
            <a:r>
              <a:rPr lang="en-US" sz="2000" dirty="0" err="1" smtClean="0"/>
              <a:t>Conquasation</a:t>
            </a:r>
            <a:endParaRPr lang="hr-HR" sz="2000" dirty="0"/>
          </a:p>
          <a:p>
            <a:pPr marL="609600" indent="-609600">
              <a:buFontTx/>
              <a:buChar char="-"/>
              <a:defRPr/>
            </a:pPr>
            <a:r>
              <a:rPr lang="en-US" sz="2000" dirty="0" smtClean="0"/>
              <a:t>Avulsion injury</a:t>
            </a:r>
            <a:endParaRPr lang="hr-HR" sz="2000" dirty="0"/>
          </a:p>
          <a:p>
            <a:pPr marL="609600" indent="-609600">
              <a:buFontTx/>
              <a:buChar char="-"/>
              <a:defRPr/>
            </a:pPr>
            <a:r>
              <a:rPr lang="en-US" sz="2000" dirty="0" smtClean="0"/>
              <a:t>Conditions of the soft tissue, bone, tendon, blood </a:t>
            </a:r>
            <a:r>
              <a:rPr lang="en-US" sz="2000" dirty="0" smtClean="0"/>
              <a:t>vessels </a:t>
            </a:r>
            <a:r>
              <a:rPr lang="en-US" sz="2000" dirty="0" smtClean="0"/>
              <a:t>, nerves, joints at all.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67081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152" y="88135"/>
            <a:ext cx="10111648" cy="705079"/>
          </a:xfrm>
        </p:spPr>
        <p:txBody>
          <a:bodyPr>
            <a:normAutofit/>
          </a:bodyPr>
          <a:lstStyle/>
          <a:p>
            <a:pPr marL="484188"/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Replantation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052514"/>
            <a:ext cx="9334500" cy="5545137"/>
          </a:xfrm>
        </p:spPr>
        <p:txBody>
          <a:bodyPr rtlCol="0">
            <a:normAutofit fontScale="92500" lnSpcReduction="10000"/>
          </a:bodyPr>
          <a:lstStyle/>
          <a:p>
            <a:pPr marL="609600" indent="-609600">
              <a:buNone/>
              <a:defRPr/>
            </a:pPr>
            <a:r>
              <a:rPr lang="en-US" sz="2400" b="1" dirty="0" smtClean="0"/>
              <a:t>Amputated stamp </a:t>
            </a:r>
            <a:r>
              <a:rPr lang="hr-HR" sz="2400" b="1" dirty="0" smtClean="0"/>
              <a:t>:</a:t>
            </a:r>
            <a:endParaRPr lang="hr-HR" sz="2400" b="1" dirty="0"/>
          </a:p>
          <a:p>
            <a:pPr marL="609600" indent="-609600">
              <a:buNone/>
              <a:defRPr/>
            </a:pPr>
            <a:r>
              <a:rPr lang="hr-HR" sz="2400" b="1" dirty="0"/>
              <a:t>  -   </a:t>
            </a:r>
            <a:r>
              <a:rPr lang="en-US" sz="2400" dirty="0" smtClean="0"/>
              <a:t>Stop bleeding; </a:t>
            </a:r>
            <a:r>
              <a:rPr lang="en-US" sz="2400" dirty="0" err="1"/>
              <a:t>T</a:t>
            </a:r>
            <a:r>
              <a:rPr lang="en-US" sz="2400" dirty="0" err="1" smtClean="0"/>
              <a:t>orniguet</a:t>
            </a:r>
            <a:endParaRPr lang="hr-HR" sz="2400" dirty="0"/>
          </a:p>
          <a:p>
            <a:pPr marL="609600" indent="-609600">
              <a:buNone/>
              <a:defRPr/>
            </a:pPr>
            <a:r>
              <a:rPr lang="hr-HR" sz="2400" dirty="0"/>
              <a:t>  -   </a:t>
            </a:r>
            <a:r>
              <a:rPr lang="en-US" sz="2400" dirty="0" smtClean="0"/>
              <a:t> No use </a:t>
            </a:r>
            <a:r>
              <a:rPr lang="en-US" sz="2400" dirty="0" smtClean="0"/>
              <a:t>of the vascular </a:t>
            </a:r>
            <a:r>
              <a:rPr lang="en-US" sz="2400" dirty="0" err="1" smtClean="0"/>
              <a:t>cleme</a:t>
            </a:r>
            <a:r>
              <a:rPr lang="en-US" sz="2400" dirty="0" smtClean="0"/>
              <a:t> </a:t>
            </a:r>
            <a:r>
              <a:rPr lang="en-US" sz="2400" dirty="0" smtClean="0"/>
              <a:t>or </a:t>
            </a:r>
            <a:r>
              <a:rPr lang="en-US" sz="2400" dirty="0" err="1" smtClean="0"/>
              <a:t>peans</a:t>
            </a:r>
            <a:r>
              <a:rPr lang="en-US" sz="2400" dirty="0" smtClean="0"/>
              <a:t> </a:t>
            </a:r>
            <a:endParaRPr lang="hr-HR" sz="2400" dirty="0"/>
          </a:p>
          <a:p>
            <a:pPr marL="609600" indent="-609600">
              <a:buNone/>
              <a:defRPr/>
            </a:pPr>
            <a:r>
              <a:rPr lang="hr-HR" sz="2400" dirty="0"/>
              <a:t>  -    </a:t>
            </a:r>
            <a:r>
              <a:rPr lang="en-US" sz="2400" dirty="0"/>
              <a:t>A</a:t>
            </a:r>
            <a:r>
              <a:rPr lang="en-US" sz="2400" dirty="0" smtClean="0"/>
              <a:t>septic debridement of the amputated stump</a:t>
            </a:r>
            <a:endParaRPr lang="hr-HR" sz="2400" dirty="0"/>
          </a:p>
          <a:p>
            <a:pPr marL="609600" indent="-609600">
              <a:buNone/>
              <a:defRPr/>
            </a:pPr>
            <a:r>
              <a:rPr lang="hr-HR" sz="2400" dirty="0"/>
              <a:t>  </a:t>
            </a:r>
            <a:r>
              <a:rPr lang="en-US" sz="2400" dirty="0" smtClean="0"/>
              <a:t>-   Treatment of general conditions and traumatic shock  </a:t>
            </a:r>
            <a:endParaRPr lang="hr-HR" sz="2400" dirty="0"/>
          </a:p>
          <a:p>
            <a:pPr marL="609600" indent="-609600">
              <a:buNone/>
              <a:defRPr/>
            </a:pPr>
            <a:r>
              <a:rPr lang="hr-HR" sz="2400" dirty="0"/>
              <a:t>  -   </a:t>
            </a:r>
            <a:r>
              <a:rPr lang="en-US" sz="2400" dirty="0" smtClean="0"/>
              <a:t>Preparation for transport and replantation</a:t>
            </a:r>
            <a:endParaRPr lang="hr-HR" sz="2400" dirty="0"/>
          </a:p>
          <a:p>
            <a:pPr marL="609600" indent="-609600">
              <a:buNone/>
              <a:defRPr/>
            </a:pPr>
            <a:endParaRPr lang="hr-HR" sz="2400" b="1" dirty="0"/>
          </a:p>
          <a:p>
            <a:pPr marL="609600" indent="-609600">
              <a:buNone/>
              <a:defRPr/>
            </a:pPr>
            <a:r>
              <a:rPr lang="en-US" sz="2400" b="1" dirty="0" smtClean="0"/>
              <a:t>Amputated parts </a:t>
            </a:r>
            <a:r>
              <a:rPr lang="en-US" sz="2400" b="1" dirty="0" smtClean="0"/>
              <a:t>(Replant)</a:t>
            </a:r>
            <a:r>
              <a:rPr lang="hr-HR" sz="2400" b="1" dirty="0" smtClean="0"/>
              <a:t>:</a:t>
            </a:r>
            <a:endParaRPr lang="hr-HR" sz="2400" b="1" dirty="0"/>
          </a:p>
          <a:p>
            <a:pPr marL="609600" indent="-609600">
              <a:buNone/>
              <a:defRPr/>
            </a:pPr>
            <a:r>
              <a:rPr lang="hr-HR" sz="2400" b="1" dirty="0"/>
              <a:t>   -  </a:t>
            </a:r>
            <a:r>
              <a:rPr lang="en-US" sz="2400" dirty="0"/>
              <a:t>Aseptic debridement of the amputated </a:t>
            </a:r>
            <a:r>
              <a:rPr lang="en-US" sz="2400" dirty="0" smtClean="0"/>
              <a:t>part </a:t>
            </a:r>
          </a:p>
          <a:p>
            <a:pPr marL="609600" indent="-609600">
              <a:buNone/>
              <a:defRPr/>
            </a:pPr>
            <a:r>
              <a:rPr lang="hr-HR" sz="2400" dirty="0" smtClean="0"/>
              <a:t>   </a:t>
            </a:r>
            <a:r>
              <a:rPr lang="hr-HR" sz="2400" dirty="0"/>
              <a:t>-  </a:t>
            </a:r>
            <a:r>
              <a:rPr lang="en-US" sz="2400" dirty="0" smtClean="0"/>
              <a:t>Plastic bag with </a:t>
            </a:r>
            <a:r>
              <a:rPr lang="en-US" sz="2400" dirty="0" smtClean="0"/>
              <a:t>ice (Ice prolonged </a:t>
            </a:r>
            <a:r>
              <a:rPr lang="en-US" sz="2400" dirty="0" smtClean="0"/>
              <a:t>ischemic time of the amputated </a:t>
            </a:r>
            <a:r>
              <a:rPr lang="en-US" sz="2400" dirty="0" smtClean="0"/>
              <a:t>part)</a:t>
            </a:r>
            <a:endParaRPr lang="hr-HR" sz="2400" dirty="0"/>
          </a:p>
          <a:p>
            <a:pPr marL="609600" indent="-609600">
              <a:buNone/>
              <a:defRPr/>
            </a:pPr>
            <a:r>
              <a:rPr lang="hr-HR" sz="2400" dirty="0"/>
              <a:t>   -  </a:t>
            </a:r>
            <a:r>
              <a:rPr lang="en-US" sz="2400" dirty="0" smtClean="0"/>
              <a:t>Transport packaging: </a:t>
            </a:r>
            <a:r>
              <a:rPr lang="hr-HR" sz="2400" dirty="0" smtClean="0"/>
              <a:t>termos </a:t>
            </a:r>
            <a:r>
              <a:rPr lang="en-US" sz="2400" dirty="0" smtClean="0"/>
              <a:t>suitcase </a:t>
            </a:r>
            <a:r>
              <a:rPr lang="en-US" sz="2400" dirty="0" smtClean="0"/>
              <a:t>or portable refrigerator</a:t>
            </a:r>
            <a:r>
              <a:rPr lang="hr-HR" sz="2400" dirty="0" smtClean="0"/>
              <a:t> </a:t>
            </a:r>
            <a:r>
              <a:rPr lang="hr-HR" sz="2400" i="1" dirty="0">
                <a:solidFill>
                  <a:srgbClr val="C00000"/>
                </a:solidFill>
              </a:rPr>
              <a:t>(+4</a:t>
            </a:r>
            <a:r>
              <a:rPr lang="hr-HR" sz="2400" i="1" baseline="30000" dirty="0">
                <a:solidFill>
                  <a:srgbClr val="C00000"/>
                </a:solidFill>
              </a:rPr>
              <a:t>0</a:t>
            </a:r>
            <a:r>
              <a:rPr lang="hr-HR" sz="2400" i="1" dirty="0">
                <a:solidFill>
                  <a:srgbClr val="C00000"/>
                </a:solidFill>
              </a:rPr>
              <a:t>C)</a:t>
            </a:r>
          </a:p>
          <a:p>
            <a:pPr marL="609600" indent="-609600">
              <a:buNone/>
              <a:defRPr/>
            </a:pPr>
            <a:r>
              <a:rPr lang="hr-HR" sz="2400" dirty="0"/>
              <a:t> </a:t>
            </a:r>
          </a:p>
          <a:p>
            <a:pPr marL="609600" indent="-609600">
              <a:buNone/>
              <a:defRPr/>
            </a:pPr>
            <a:r>
              <a:rPr lang="hr-HR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3886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27020" y="302078"/>
            <a:ext cx="6417129" cy="1404257"/>
          </a:xfrm>
        </p:spPr>
        <p:txBody>
          <a:bodyPr>
            <a:normAutofit fontScale="90000"/>
          </a:bodyPr>
          <a:lstStyle/>
          <a:p>
            <a:pPr marL="484188"/>
            <a:r>
              <a:rPr lang="en-US" dirty="0" smtClean="0">
                <a:solidFill>
                  <a:srgbClr val="C00000"/>
                </a:solidFill>
              </a:rPr>
              <a:t>Procedure with amputated </a:t>
            </a:r>
            <a:r>
              <a:rPr lang="en-US" dirty="0" smtClean="0">
                <a:solidFill>
                  <a:srgbClr val="C00000"/>
                </a:solidFill>
              </a:rPr>
              <a:t>part or replant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14339" name="Picture 3" descr="C:\Documents and Settings\Roje\My Documents\MY PICTURES\11\11279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2905" r="3931"/>
          <a:stretch>
            <a:fillRect/>
          </a:stretch>
        </p:blipFill>
        <p:spPr bwMode="auto">
          <a:xfrm>
            <a:off x="951660" y="371819"/>
            <a:ext cx="2265070" cy="645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151313" y="3013075"/>
            <a:ext cx="6265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Obrada amputata: </a:t>
            </a:r>
          </a:p>
          <a:p>
            <a:pPr marL="342900" indent="-342900">
              <a:buFontTx/>
              <a:buChar char="-"/>
              <a:defRPr/>
            </a:pPr>
            <a:r>
              <a:rPr lang="hr-H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skraćenje amputata: posebno koža, mišićna masa, tetivni dio, koštani skelet, zglob, NVS i dr. tkiva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30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610</Words>
  <Application>Microsoft Office PowerPoint</Application>
  <PresentationFormat>Custom</PresentationFormat>
  <Paragraphs>167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   Procedures with amputated parts and preparing for replantation  (reimplantation, revascularisation)    </vt:lpstr>
      <vt:lpstr> </vt:lpstr>
      <vt:lpstr>History of the replantation</vt:lpstr>
      <vt:lpstr>Indications for replantation</vt:lpstr>
      <vt:lpstr> Amputations</vt:lpstr>
      <vt:lpstr>PowerPoint Presentation</vt:lpstr>
      <vt:lpstr> Replantation </vt:lpstr>
      <vt:lpstr> Replantation </vt:lpstr>
      <vt:lpstr>Procedure with amputated part or replant</vt:lpstr>
      <vt:lpstr> Replantation </vt:lpstr>
      <vt:lpstr>PowerPoint Presentation</vt:lpstr>
      <vt:lpstr> Replantation</vt:lpstr>
      <vt:lpstr> Replantation </vt:lpstr>
      <vt:lpstr>PowerPoint Presentation</vt:lpstr>
      <vt:lpstr>PowerPoint Presentation</vt:lpstr>
      <vt:lpstr>Microsurgical instruments and devices</vt:lpstr>
      <vt:lpstr>Micro-anastomosis of blood vessels</vt:lpstr>
      <vt:lpstr>The hand-Sections at  several levels </vt:lpstr>
      <vt:lpstr> Metacarpal amputation-A.O.  Transection of finger- NVB</vt:lpstr>
      <vt:lpstr>  The blood supplies</vt:lpstr>
      <vt:lpstr>AO-osteosynthesis  </vt:lpstr>
      <vt:lpstr>Postoperative control</vt:lpstr>
      <vt:lpstr>Replantation-Early physical therapy</vt:lpstr>
      <vt:lpstr> Replantation </vt:lpstr>
      <vt:lpstr>Secondary operations</vt:lpstr>
      <vt:lpstr>Compartment syndrome of the forearm</vt:lpstr>
      <vt:lpstr>Complication</vt:lpstr>
      <vt:lpstr>Forearm amputation</vt:lpstr>
      <vt:lpstr>Distal forearm amputation</vt:lpstr>
      <vt:lpstr> Radiocarpal amputation</vt:lpstr>
      <vt:lpstr>Forearm amputation</vt:lpstr>
      <vt:lpstr>Radiocarpal amputation</vt:lpstr>
      <vt:lpstr>  Transmetacarpal amputation</vt:lpstr>
      <vt:lpstr>Transmetacarpal amputation</vt:lpstr>
      <vt:lpstr>Thumb amputation</vt:lpstr>
      <vt:lpstr>Thumb amputation-Interponat</vt:lpstr>
      <vt:lpstr> Thumb amputation- K.I.</vt:lpstr>
      <vt:lpstr>Thumb amputation  </vt:lpstr>
      <vt:lpstr>Amputation of  two fingers</vt:lpstr>
      <vt:lpstr>  Amputation of two fingers</vt:lpstr>
      <vt:lpstr>Avulsion injury</vt:lpstr>
      <vt:lpstr>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Roje Ivancic</dc:creator>
  <cp:lastModifiedBy>Roje</cp:lastModifiedBy>
  <cp:revision>25</cp:revision>
  <dcterms:created xsi:type="dcterms:W3CDTF">2016-01-21T21:36:28Z</dcterms:created>
  <dcterms:modified xsi:type="dcterms:W3CDTF">2016-01-26T17:02:01Z</dcterms:modified>
</cp:coreProperties>
</file>