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Merriweather" panose="020B0604020202020204" charset="0"/>
      <p:regular r:id="rId28"/>
      <p:bold r:id="rId29"/>
      <p:italic r:id="rId30"/>
      <p:boldItalic r:id="rId31"/>
    </p:embeddedFont>
    <p:embeddedFont>
      <p:font typeface="Montserrat" panose="020B0604020202020204" charset="0"/>
      <p:regular r:id="rId32"/>
      <p:bold r:id="rId33"/>
      <p:italic r:id="rId34"/>
      <p:boldItalic r:id="rId35"/>
    </p:embeddedFon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IzfAfqeONZmtQSA21QdfdSLbV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5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17cb99183_0_2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817cb99183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17cb9918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817cb9918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f26868f20_0_3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f26868f20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7f26868f20_0_4"/>
          <p:cNvSpPr/>
          <p:nvPr/>
        </p:nvSpPr>
        <p:spPr>
          <a:xfrm rot="5400000">
            <a:off x="10000500" y="673"/>
            <a:ext cx="2191500" cy="2191500"/>
          </a:xfrm>
          <a:prstGeom prst="diagStripe">
            <a:avLst>
              <a:gd name="adj" fmla="val 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g7f26868f20_0_4"/>
          <p:cNvGrpSpPr/>
          <p:nvPr/>
        </p:nvGrpSpPr>
        <p:grpSpPr>
          <a:xfrm>
            <a:off x="0" y="654"/>
            <a:ext cx="6871435" cy="6845694"/>
            <a:chOff x="0" y="75"/>
            <a:chExt cx="5153705" cy="5152950"/>
          </a:xfrm>
        </p:grpSpPr>
        <p:sp>
          <p:nvSpPr>
            <p:cNvPr id="12" name="Google Shape;12;g7f26868f20_0_4"/>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g7f26868f20_0_4"/>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g7f26868f20_0_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g7f26868f20_0_4"/>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 name="Google Shape;16;g7f26868f20_0_4"/>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noAutofit/>
          </a:bodyPr>
          <a:lstStyle>
            <a:lvl1pPr lvl="0" rtl="0">
              <a:spcBef>
                <a:spcPts val="0"/>
              </a:spcBef>
              <a:spcAft>
                <a:spcPts val="0"/>
              </a:spcAft>
              <a:buSzPts val="5300"/>
              <a:buNone/>
              <a:defRPr sz="53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endParaRPr/>
          </a:p>
        </p:txBody>
      </p:sp>
      <p:sp>
        <p:nvSpPr>
          <p:cNvPr id="17" name="Google Shape;17;g7f26868f20_0_4"/>
          <p:cNvSpPr txBox="1">
            <a:spLocks noGrp="1"/>
          </p:cNvSpPr>
          <p:nvPr>
            <p:ph type="subTitle" idx="1"/>
          </p:nvPr>
        </p:nvSpPr>
        <p:spPr>
          <a:xfrm>
            <a:off x="6778600" y="5233233"/>
            <a:ext cx="4627500" cy="674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700"/>
              <a:buNone/>
              <a:defRPr/>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a:endParaRPr/>
          </a:p>
        </p:txBody>
      </p:sp>
      <p:sp>
        <p:nvSpPr>
          <p:cNvPr id="18" name="Google Shape;18;g7f26868f20_0_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g7f26868f20_0_100"/>
          <p:cNvGrpSpPr/>
          <p:nvPr/>
        </p:nvGrpSpPr>
        <p:grpSpPr>
          <a:xfrm>
            <a:off x="5875053" y="0"/>
            <a:ext cx="6316642" cy="6857248"/>
            <a:chOff x="4406400" y="0"/>
            <a:chExt cx="4737600" cy="5143065"/>
          </a:xfrm>
        </p:grpSpPr>
        <p:sp>
          <p:nvSpPr>
            <p:cNvPr id="107" name="Google Shape;107;g7f26868f20_0_100"/>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g7f26868f20_0_100"/>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g7f26868f20_0_100"/>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g7f26868f20_0_10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g7f26868f20_0_100"/>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g7f26868f20_0_100"/>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g7f26868f20_0_100"/>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g7f26868f20_0_100"/>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g7f26868f20_0_100"/>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g7f26868f20_0_10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7f26868f20_0_100"/>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g7f26868f20_0_100"/>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g7f26868f20_0_100"/>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7f26868f20_0_10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g7f26868f20_0_100"/>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g7f26868f20_0_100"/>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7f26868f20_0_100"/>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g7f26868f20_0_100"/>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5" name="Google Shape;125;g7f26868f20_0_100"/>
          <p:cNvSpPr txBox="1">
            <a:spLocks noGrp="1"/>
          </p:cNvSpPr>
          <p:nvPr>
            <p:ph type="title" hasCustomPrompt="1"/>
          </p:nvPr>
        </p:nvSpPr>
        <p:spPr>
          <a:xfrm>
            <a:off x="1098467" y="1712900"/>
            <a:ext cx="6368100" cy="1734300"/>
          </a:xfrm>
          <a:prstGeom prst="rect">
            <a:avLst/>
          </a:prstGeom>
        </p:spPr>
        <p:txBody>
          <a:bodyPr spcFirstLastPara="1" wrap="square" lIns="121900" tIns="121900" rIns="121900" bIns="121900" anchor="t" anchorCtr="0">
            <a:noAutofit/>
          </a:bodyPr>
          <a:lstStyle>
            <a:lvl1pPr lvl="0" rtl="0">
              <a:spcBef>
                <a:spcPts val="0"/>
              </a:spcBef>
              <a:spcAft>
                <a:spcPts val="0"/>
              </a:spcAft>
              <a:buSzPts val="10700"/>
              <a:buNone/>
              <a:defRPr sz="10700"/>
            </a:lvl1pPr>
            <a:lvl2pPr lvl="1" rtl="0">
              <a:spcBef>
                <a:spcPts val="0"/>
              </a:spcBef>
              <a:spcAft>
                <a:spcPts val="0"/>
              </a:spcAft>
              <a:buSzPts val="10700"/>
              <a:buNone/>
              <a:defRPr sz="10700"/>
            </a:lvl2pPr>
            <a:lvl3pPr lvl="2" rtl="0">
              <a:spcBef>
                <a:spcPts val="0"/>
              </a:spcBef>
              <a:spcAft>
                <a:spcPts val="0"/>
              </a:spcAft>
              <a:buSzPts val="10700"/>
              <a:buNone/>
              <a:defRPr sz="10700"/>
            </a:lvl3pPr>
            <a:lvl4pPr lvl="3" rtl="0">
              <a:spcBef>
                <a:spcPts val="0"/>
              </a:spcBef>
              <a:spcAft>
                <a:spcPts val="0"/>
              </a:spcAft>
              <a:buSzPts val="10700"/>
              <a:buNone/>
              <a:defRPr sz="10700"/>
            </a:lvl4pPr>
            <a:lvl5pPr lvl="4" rtl="0">
              <a:spcBef>
                <a:spcPts val="0"/>
              </a:spcBef>
              <a:spcAft>
                <a:spcPts val="0"/>
              </a:spcAft>
              <a:buSzPts val="10700"/>
              <a:buNone/>
              <a:defRPr sz="10700"/>
            </a:lvl5pPr>
            <a:lvl6pPr lvl="5" rtl="0">
              <a:spcBef>
                <a:spcPts val="0"/>
              </a:spcBef>
              <a:spcAft>
                <a:spcPts val="0"/>
              </a:spcAft>
              <a:buSzPts val="10700"/>
              <a:buNone/>
              <a:defRPr sz="10700"/>
            </a:lvl6pPr>
            <a:lvl7pPr lvl="6" rtl="0">
              <a:spcBef>
                <a:spcPts val="0"/>
              </a:spcBef>
              <a:spcAft>
                <a:spcPts val="0"/>
              </a:spcAft>
              <a:buSzPts val="10700"/>
              <a:buNone/>
              <a:defRPr sz="10700"/>
            </a:lvl7pPr>
            <a:lvl8pPr lvl="7" rtl="0">
              <a:spcBef>
                <a:spcPts val="0"/>
              </a:spcBef>
              <a:spcAft>
                <a:spcPts val="0"/>
              </a:spcAft>
              <a:buSzPts val="10700"/>
              <a:buNone/>
              <a:defRPr sz="10700"/>
            </a:lvl8pPr>
            <a:lvl9pPr lvl="8" rtl="0">
              <a:spcBef>
                <a:spcPts val="0"/>
              </a:spcBef>
              <a:spcAft>
                <a:spcPts val="0"/>
              </a:spcAft>
              <a:buSzPts val="10700"/>
              <a:buNone/>
              <a:defRPr sz="10700"/>
            </a:lvl9pPr>
          </a:lstStyle>
          <a:p>
            <a:r>
              <a:t>xx%</a:t>
            </a:r>
          </a:p>
        </p:txBody>
      </p:sp>
      <p:sp>
        <p:nvSpPr>
          <p:cNvPr id="126" name="Google Shape;126;g7f26868f20_0_100"/>
          <p:cNvSpPr txBox="1">
            <a:spLocks noGrp="1"/>
          </p:cNvSpPr>
          <p:nvPr>
            <p:ph type="body" idx="1"/>
          </p:nvPr>
        </p:nvSpPr>
        <p:spPr>
          <a:xfrm>
            <a:off x="1098467" y="3524166"/>
            <a:ext cx="6368100" cy="1625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127" name="Google Shape;127;g7f26868f20_0_1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g7f26868f20_0_1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g7f26868f20_0_1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132" name="Google Shape;132;g7f26868f20_0_1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33" name="Google Shape;133;g7f26868f20_0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g7f26868f20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g7f26868f20_0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g7f26868f20_0_14"/>
          <p:cNvGrpSpPr/>
          <p:nvPr/>
        </p:nvGrpSpPr>
        <p:grpSpPr>
          <a:xfrm>
            <a:off x="5875053" y="0"/>
            <a:ext cx="6316642" cy="6857248"/>
            <a:chOff x="4406400" y="0"/>
            <a:chExt cx="4737600" cy="5143065"/>
          </a:xfrm>
        </p:grpSpPr>
        <p:sp>
          <p:nvSpPr>
            <p:cNvPr id="21" name="Google Shape;21;g7f26868f20_0_1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22;g7f26868f20_0_1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g7f26868f20_0_1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g7f26868f20_0_1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7f26868f20_0_1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g7f26868f20_0_1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7f26868f20_0_1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g7f26868f20_0_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g7f26868f20_0_1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g7f26868f20_0_1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g7f26868f20_0_1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g7f26868f20_0_1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g7f26868f20_0_1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g7f26868f20_0_1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g7f26868f20_0_1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g7f26868f20_0_1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7f26868f20_0_1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7f26868f20_0_1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g7f26868f20_0_14"/>
          <p:cNvSpPr txBox="1">
            <a:spLocks noGrp="1"/>
          </p:cNvSpPr>
          <p:nvPr>
            <p:ph type="title"/>
          </p:nvPr>
        </p:nvSpPr>
        <p:spPr>
          <a:xfrm>
            <a:off x="1098467" y="2737333"/>
            <a:ext cx="6116100" cy="1531500"/>
          </a:xfrm>
          <a:prstGeom prst="rect">
            <a:avLst/>
          </a:prstGeom>
        </p:spPr>
        <p:txBody>
          <a:bodyPr spcFirstLastPara="1" wrap="square" lIns="121900" tIns="121900" rIns="121900" bIns="12190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0" name="Google Shape;40;g7f26868f20_0_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g7f26868f20_0_36"/>
          <p:cNvGrpSpPr/>
          <p:nvPr/>
        </p:nvGrpSpPr>
        <p:grpSpPr>
          <a:xfrm>
            <a:off x="0" y="507989"/>
            <a:ext cx="1383765" cy="1355016"/>
            <a:chOff x="0" y="381001"/>
            <a:chExt cx="1037850" cy="1016287"/>
          </a:xfrm>
        </p:grpSpPr>
        <p:sp>
          <p:nvSpPr>
            <p:cNvPr id="43" name="Google Shape;43;g7f26868f20_0_3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g7f26868f20_0_3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g7f26868f20_0_36"/>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46" name="Google Shape;46;g7f26868f20_0_36"/>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47" name="Google Shape;47;g7f26868f20_0_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g7f26868f20_0_43"/>
          <p:cNvGrpSpPr/>
          <p:nvPr/>
        </p:nvGrpSpPr>
        <p:grpSpPr>
          <a:xfrm>
            <a:off x="0" y="507989"/>
            <a:ext cx="1383765" cy="1355016"/>
            <a:chOff x="0" y="381001"/>
            <a:chExt cx="1037850" cy="1016287"/>
          </a:xfrm>
        </p:grpSpPr>
        <p:sp>
          <p:nvSpPr>
            <p:cNvPr id="50" name="Google Shape;50;g7f26868f20_0_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g7f26868f20_0_43"/>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g7f26868f20_0_43"/>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3" name="Google Shape;53;g7f26868f20_0_43"/>
          <p:cNvSpPr txBox="1">
            <a:spLocks noGrp="1"/>
          </p:cNvSpPr>
          <p:nvPr>
            <p:ph type="body" idx="1"/>
          </p:nvPr>
        </p:nvSpPr>
        <p:spPr>
          <a:xfrm>
            <a:off x="1730000" y="2090067"/>
            <a:ext cx="4537500" cy="3881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54" name="Google Shape;54;g7f26868f20_0_43"/>
          <p:cNvSpPr txBox="1">
            <a:spLocks noGrp="1"/>
          </p:cNvSpPr>
          <p:nvPr>
            <p:ph type="body" idx="2"/>
          </p:nvPr>
        </p:nvSpPr>
        <p:spPr>
          <a:xfrm>
            <a:off x="6577628" y="2090067"/>
            <a:ext cx="4537500" cy="3881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55" name="Google Shape;55;g7f26868f20_0_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g7f26868f20_0_51"/>
          <p:cNvGrpSpPr/>
          <p:nvPr/>
        </p:nvGrpSpPr>
        <p:grpSpPr>
          <a:xfrm>
            <a:off x="0" y="507989"/>
            <a:ext cx="1383765" cy="1355016"/>
            <a:chOff x="0" y="381001"/>
            <a:chExt cx="1037850" cy="1016287"/>
          </a:xfrm>
        </p:grpSpPr>
        <p:sp>
          <p:nvSpPr>
            <p:cNvPr id="58" name="Google Shape;58;g7f26868f20_0_5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g7f26868f20_0_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0" name="Google Shape;60;g7f26868f20_0_51"/>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61" name="Google Shape;61;g7f26868f20_0_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g7f26868f20_0_57"/>
          <p:cNvGrpSpPr/>
          <p:nvPr/>
        </p:nvGrpSpPr>
        <p:grpSpPr>
          <a:xfrm>
            <a:off x="0" y="507989"/>
            <a:ext cx="1383765" cy="1355016"/>
            <a:chOff x="0" y="381001"/>
            <a:chExt cx="1037850" cy="1016287"/>
          </a:xfrm>
        </p:grpSpPr>
        <p:sp>
          <p:nvSpPr>
            <p:cNvPr id="64" name="Google Shape;64;g7f26868f20_0_5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7f26868f20_0_5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g7f26868f20_0_57"/>
          <p:cNvSpPr txBox="1">
            <a:spLocks noGrp="1"/>
          </p:cNvSpPr>
          <p:nvPr>
            <p:ph type="title"/>
          </p:nvPr>
        </p:nvSpPr>
        <p:spPr>
          <a:xfrm>
            <a:off x="1730000" y="525000"/>
            <a:ext cx="5065200" cy="1990800"/>
          </a:xfrm>
          <a:prstGeom prst="rect">
            <a:avLst/>
          </a:prstGeom>
        </p:spPr>
        <p:txBody>
          <a:bodyPr spcFirstLastPara="1" wrap="square" lIns="121900" tIns="121900" rIns="121900" bIns="12190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67" name="Google Shape;67;g7f26868f20_0_57"/>
          <p:cNvSpPr txBox="1">
            <a:spLocks noGrp="1"/>
          </p:cNvSpPr>
          <p:nvPr>
            <p:ph type="body" idx="1"/>
          </p:nvPr>
        </p:nvSpPr>
        <p:spPr>
          <a:xfrm>
            <a:off x="1730000" y="2630067"/>
            <a:ext cx="5065200" cy="3221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68" name="Google Shape;68;g7f26868f20_0_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g7f26868f20_0_64"/>
          <p:cNvGrpSpPr/>
          <p:nvPr/>
        </p:nvGrpSpPr>
        <p:grpSpPr>
          <a:xfrm>
            <a:off x="5875053" y="0"/>
            <a:ext cx="6316642" cy="6857829"/>
            <a:chOff x="4406400" y="0"/>
            <a:chExt cx="4737600" cy="5143500"/>
          </a:xfrm>
        </p:grpSpPr>
        <p:sp>
          <p:nvSpPr>
            <p:cNvPr id="71" name="Google Shape;71;g7f26868f20_0_64"/>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g7f26868f20_0_64"/>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g7f26868f20_0_64"/>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7f26868f20_0_6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g7f26868f20_0_64"/>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7f26868f20_0_64"/>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7f26868f20_0_64"/>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7f26868f20_0_64"/>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7f26868f20_0_64"/>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g7f26868f20_0_64"/>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g7f26868f20_0_64"/>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g7f26868f20_0_64"/>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g7f26868f20_0_64"/>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g7f26868f20_0_6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g7f26868f20_0_64"/>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g7f26868f20_0_64"/>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7f26868f20_0_64"/>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g7f26868f20_0_64"/>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9" name="Google Shape;89;g7f26868f20_0_64"/>
          <p:cNvSpPr txBox="1">
            <a:spLocks noGrp="1"/>
          </p:cNvSpPr>
          <p:nvPr>
            <p:ph type="title"/>
          </p:nvPr>
        </p:nvSpPr>
        <p:spPr>
          <a:xfrm>
            <a:off x="1098467" y="1155700"/>
            <a:ext cx="6116100" cy="4694700"/>
          </a:xfrm>
          <a:prstGeom prst="rect">
            <a:avLst/>
          </a:prstGeom>
        </p:spPr>
        <p:txBody>
          <a:bodyPr spcFirstLastPara="1" wrap="square" lIns="121900" tIns="121900" rIns="121900" bIns="12190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0" name="Google Shape;90;g7f26868f20_0_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g7f26868f20_0_86"/>
          <p:cNvGrpSpPr/>
          <p:nvPr/>
        </p:nvGrpSpPr>
        <p:grpSpPr>
          <a:xfrm>
            <a:off x="0" y="507989"/>
            <a:ext cx="1383765" cy="1355016"/>
            <a:chOff x="0" y="381001"/>
            <a:chExt cx="1037850" cy="1016287"/>
          </a:xfrm>
        </p:grpSpPr>
        <p:sp>
          <p:nvSpPr>
            <p:cNvPr id="93" name="Google Shape;93;g7f26868f20_0_8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g7f26868f20_0_8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5" name="Google Shape;95;g7f26868f20_0_86"/>
          <p:cNvSpPr txBox="1">
            <a:spLocks noGrp="1"/>
          </p:cNvSpPr>
          <p:nvPr>
            <p:ph type="title"/>
          </p:nvPr>
        </p:nvSpPr>
        <p:spPr>
          <a:xfrm>
            <a:off x="1730000" y="2211100"/>
            <a:ext cx="4048500" cy="2335500"/>
          </a:xfrm>
          <a:prstGeom prst="rect">
            <a:avLst/>
          </a:prstGeom>
        </p:spPr>
        <p:txBody>
          <a:bodyPr spcFirstLastPara="1" wrap="square" lIns="121900" tIns="121900" rIns="121900" bIns="12190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96" name="Google Shape;96;g7f26868f20_0_86"/>
          <p:cNvSpPr txBox="1">
            <a:spLocks noGrp="1"/>
          </p:cNvSpPr>
          <p:nvPr>
            <p:ph type="subTitle" idx="1"/>
          </p:nvPr>
        </p:nvSpPr>
        <p:spPr>
          <a:xfrm>
            <a:off x="1730000" y="4717333"/>
            <a:ext cx="4048500" cy="674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700"/>
              <a:buNone/>
              <a:defRPr/>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a:endParaRPr/>
          </a:p>
        </p:txBody>
      </p:sp>
      <p:sp>
        <p:nvSpPr>
          <p:cNvPr id="97" name="Google Shape;97;g7f26868f20_0_86"/>
          <p:cNvSpPr txBox="1">
            <a:spLocks noGrp="1"/>
          </p:cNvSpPr>
          <p:nvPr>
            <p:ph type="body" idx="2"/>
          </p:nvPr>
        </p:nvSpPr>
        <p:spPr>
          <a:xfrm>
            <a:off x="6197600" y="2262133"/>
            <a:ext cx="4902300" cy="31299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98" name="Google Shape;98;g7f26868f20_0_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g7f26868f20_0_94"/>
          <p:cNvGrpSpPr/>
          <p:nvPr/>
        </p:nvGrpSpPr>
        <p:grpSpPr>
          <a:xfrm>
            <a:off x="0" y="5504636"/>
            <a:ext cx="931877" cy="912853"/>
            <a:chOff x="0" y="3785672"/>
            <a:chExt cx="698925" cy="684657"/>
          </a:xfrm>
        </p:grpSpPr>
        <p:sp>
          <p:nvSpPr>
            <p:cNvPr id="101" name="Google Shape;101;g7f26868f20_0_94"/>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g7f26868f20_0_94"/>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g7f26868f20_0_94"/>
          <p:cNvSpPr txBox="1">
            <a:spLocks noGrp="1"/>
          </p:cNvSpPr>
          <p:nvPr>
            <p:ph type="body" idx="1"/>
          </p:nvPr>
        </p:nvSpPr>
        <p:spPr>
          <a:xfrm>
            <a:off x="1083633" y="5740500"/>
            <a:ext cx="9248100" cy="6984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1700"/>
              <a:buNone/>
              <a:defRPr/>
            </a:lvl1pPr>
          </a:lstStyle>
          <a:p>
            <a:endParaRPr/>
          </a:p>
        </p:txBody>
      </p:sp>
      <p:sp>
        <p:nvSpPr>
          <p:cNvPr id="104" name="Google Shape;104;g7f26868f20_0_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g7f26868f20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a:endParaRPr/>
          </a:p>
        </p:txBody>
      </p:sp>
      <p:sp>
        <p:nvSpPr>
          <p:cNvPr id="7" name="Google Shape;7;g7f26868f20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rtl="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marL="914400" lvl="1"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rtl="0">
              <a:lnSpc>
                <a:spcPct val="115000"/>
              </a:lnSpc>
              <a:spcBef>
                <a:spcPts val="2100"/>
              </a:spcBef>
              <a:spcAft>
                <a:spcPts val="210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
        <p:nvSpPr>
          <p:cNvPr id="8" name="Google Shape;8;g7f26868f20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lt1"/>
                </a:solidFill>
                <a:latin typeface="Lato"/>
                <a:ea typeface="Lato"/>
                <a:cs typeface="Lato"/>
                <a:sym typeface="Lato"/>
              </a:defRPr>
            </a:lvl1pPr>
            <a:lvl2pPr lvl="1" algn="r" rtl="0">
              <a:buNone/>
              <a:defRPr sz="1300">
                <a:solidFill>
                  <a:schemeClr val="lt1"/>
                </a:solidFill>
                <a:latin typeface="Lato"/>
                <a:ea typeface="Lato"/>
                <a:cs typeface="Lato"/>
                <a:sym typeface="Lato"/>
              </a:defRPr>
            </a:lvl2pPr>
            <a:lvl3pPr lvl="2" algn="r" rtl="0">
              <a:buNone/>
              <a:defRPr sz="1300">
                <a:solidFill>
                  <a:schemeClr val="lt1"/>
                </a:solidFill>
                <a:latin typeface="Lato"/>
                <a:ea typeface="Lato"/>
                <a:cs typeface="Lato"/>
                <a:sym typeface="Lato"/>
              </a:defRPr>
            </a:lvl3pPr>
            <a:lvl4pPr lvl="3" algn="r" rtl="0">
              <a:buNone/>
              <a:defRPr sz="1300">
                <a:solidFill>
                  <a:schemeClr val="lt1"/>
                </a:solidFill>
                <a:latin typeface="Lato"/>
                <a:ea typeface="Lato"/>
                <a:cs typeface="Lato"/>
                <a:sym typeface="Lato"/>
              </a:defRPr>
            </a:lvl4pPr>
            <a:lvl5pPr lvl="4" algn="r" rtl="0">
              <a:buNone/>
              <a:defRPr sz="1300">
                <a:solidFill>
                  <a:schemeClr val="lt1"/>
                </a:solidFill>
                <a:latin typeface="Lato"/>
                <a:ea typeface="Lato"/>
                <a:cs typeface="Lato"/>
                <a:sym typeface="Lato"/>
              </a:defRPr>
            </a:lvl5pPr>
            <a:lvl6pPr lvl="5" algn="r" rtl="0">
              <a:buNone/>
              <a:defRPr sz="1300">
                <a:solidFill>
                  <a:schemeClr val="lt1"/>
                </a:solidFill>
                <a:latin typeface="Lato"/>
                <a:ea typeface="Lato"/>
                <a:cs typeface="Lato"/>
                <a:sym typeface="Lato"/>
              </a:defRPr>
            </a:lvl6pPr>
            <a:lvl7pPr lvl="6" algn="r" rtl="0">
              <a:buNone/>
              <a:defRPr sz="1300">
                <a:solidFill>
                  <a:schemeClr val="lt1"/>
                </a:solidFill>
                <a:latin typeface="Lato"/>
                <a:ea typeface="Lato"/>
                <a:cs typeface="Lato"/>
                <a:sym typeface="Lato"/>
              </a:defRPr>
            </a:lvl7pPr>
            <a:lvl8pPr lvl="7" algn="r" rtl="0">
              <a:buNone/>
              <a:defRPr sz="1300">
                <a:solidFill>
                  <a:schemeClr val="lt1"/>
                </a:solidFill>
                <a:latin typeface="Lato"/>
                <a:ea typeface="Lato"/>
                <a:cs typeface="Lato"/>
                <a:sym typeface="Lato"/>
              </a:defRPr>
            </a:lvl8pPr>
            <a:lvl9pPr lvl="8" algn="r" rtl="0">
              <a:buNone/>
              <a:defRPr sz="13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pdsweenz@gmail.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pdsweenz@gmail.co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817cb99183_0_224"/>
          <p:cNvSpPr txBox="1">
            <a:spLocks noGrp="1"/>
          </p:cNvSpPr>
          <p:nvPr>
            <p:ph type="title"/>
          </p:nvPr>
        </p:nvSpPr>
        <p:spPr>
          <a:xfrm>
            <a:off x="1730000" y="525000"/>
            <a:ext cx="9385200" cy="1218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a:t>CDTO Training</a:t>
            </a:r>
            <a:endParaRPr/>
          </a:p>
        </p:txBody>
      </p:sp>
      <p:sp>
        <p:nvSpPr>
          <p:cNvPr id="141" name="Google Shape;141;g817cb99183_0_224"/>
          <p:cNvSpPr txBox="1">
            <a:spLocks noGrp="1"/>
          </p:cNvSpPr>
          <p:nvPr>
            <p:ph type="body" idx="1"/>
          </p:nvPr>
        </p:nvSpPr>
        <p:spPr>
          <a:xfrm>
            <a:off x="1730000" y="2090067"/>
            <a:ext cx="9385200" cy="3881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US"/>
              <a:t>February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Change to </a:t>
            </a:r>
            <a:r>
              <a:rPr lang="en-US" b="1"/>
              <a:t>6-9-5: </a:t>
            </a:r>
            <a:r>
              <a:rPr lang="en-US" b="1" i="1"/>
              <a:t>A clarification of 2019 rule</a:t>
            </a:r>
            <a:endParaRPr/>
          </a:p>
        </p:txBody>
      </p:sp>
      <p:sp>
        <p:nvSpPr>
          <p:cNvPr id="194" name="Google Shape;194;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The length of long jump and triple jump pits </a:t>
            </a:r>
            <a:r>
              <a:rPr lang="en-US" sz="3200" b="1"/>
              <a:t>constructed after 2019 </a:t>
            </a:r>
            <a:r>
              <a:rPr lang="en-US" sz="3200"/>
              <a:t>shall be at least 23 feet (7 meters).</a:t>
            </a:r>
            <a:endParaRPr/>
          </a:p>
          <a:p>
            <a:pPr marL="228600" lvl="0" indent="-228600" algn="l" rtl="0">
              <a:lnSpc>
                <a:spcPct val="90000"/>
              </a:lnSpc>
              <a:spcBef>
                <a:spcPts val="1000"/>
              </a:spcBef>
              <a:spcAft>
                <a:spcPts val="0"/>
              </a:spcAft>
              <a:buClr>
                <a:schemeClr val="dk1"/>
              </a:buClr>
              <a:buSzPts val="3200"/>
              <a:buChar char="●"/>
            </a:pPr>
            <a:r>
              <a:rPr lang="en-US" sz="3200" b="1"/>
              <a:t>Rationale: </a:t>
            </a:r>
            <a:r>
              <a:rPr lang="en-US" sz="3200"/>
              <a:t>Clarifies the language of the 2019 rule change for long jump and triple jump pits and ensures pit measurements are within industry standards for safety.</a:t>
            </a:r>
            <a:endParaRPr/>
          </a:p>
          <a:p>
            <a:pPr marL="228600" lvl="0" indent="-228600" algn="l" rtl="0">
              <a:lnSpc>
                <a:spcPct val="90000"/>
              </a:lnSpc>
              <a:spcBef>
                <a:spcPts val="1000"/>
              </a:spcBef>
              <a:spcAft>
                <a:spcPts val="2100"/>
              </a:spcAft>
              <a:buClr>
                <a:schemeClr val="dk1"/>
              </a:buClr>
              <a:buSzPts val="3200"/>
              <a:buChar char="●"/>
            </a:pPr>
            <a:r>
              <a:rPr lang="en-US" sz="3200"/>
              <a:t>The rule change of last year was to apply to </a:t>
            </a:r>
            <a:r>
              <a:rPr lang="en-US" sz="3200" b="1" i="1"/>
              <a:t>NEW</a:t>
            </a:r>
            <a:r>
              <a:rPr lang="en-US" sz="3200"/>
              <a:t> </a:t>
            </a:r>
            <a:r>
              <a:rPr lang="en-US" sz="3200" b="1" i="1"/>
              <a:t>CONSTRUCTIONS</a:t>
            </a:r>
            <a:r>
              <a:rPr lang="en-US" sz="3200"/>
              <a:t> and now this language makes this abundantly clear.</a:t>
            </a:r>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Change to </a:t>
            </a:r>
            <a:r>
              <a:rPr lang="en-US" b="1"/>
              <a:t>8-1-1: (Cross-Country)</a:t>
            </a:r>
            <a:endParaRPr/>
          </a:p>
        </p:txBody>
      </p:sp>
      <p:sp>
        <p:nvSpPr>
          <p:cNvPr id="200" name="Google Shape;200;p11"/>
          <p:cNvSpPr txBox="1">
            <a:spLocks noGrp="1"/>
          </p:cNvSpPr>
          <p:nvPr>
            <p:ph type="body" idx="1"/>
          </p:nvPr>
        </p:nvSpPr>
        <p:spPr>
          <a:xfrm>
            <a:off x="838200" y="1690689"/>
            <a:ext cx="10515600" cy="41005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Clarifies cross country course markings.</a:t>
            </a:r>
            <a:endParaRPr/>
          </a:p>
          <a:p>
            <a:pPr marL="228600" lvl="0" indent="-228600" algn="l" rtl="0">
              <a:lnSpc>
                <a:spcPct val="90000"/>
              </a:lnSpc>
              <a:spcBef>
                <a:spcPts val="1000"/>
              </a:spcBef>
              <a:spcAft>
                <a:spcPts val="0"/>
              </a:spcAft>
              <a:buClr>
                <a:schemeClr val="dk1"/>
              </a:buClr>
              <a:buSzPts val="3200"/>
              <a:buChar char="●"/>
            </a:pPr>
            <a:r>
              <a:rPr lang="en-US" sz="3200" b="1"/>
              <a:t>Rationale: </a:t>
            </a:r>
            <a:r>
              <a:rPr lang="en-US" sz="3200"/>
              <a:t>The reorganization of the rule states that a course should be clearly marked with </a:t>
            </a:r>
            <a:r>
              <a:rPr lang="en-US" sz="3200" b="1" i="1"/>
              <a:t>any</a:t>
            </a:r>
            <a:r>
              <a:rPr lang="en-US" sz="3200"/>
              <a:t> </a:t>
            </a:r>
            <a:r>
              <a:rPr lang="en-US" sz="3200" b="1" i="1"/>
              <a:t>or all of the methods listed </a:t>
            </a:r>
            <a:r>
              <a:rPr lang="en-US" sz="3200"/>
              <a:t>in the rule.</a:t>
            </a:r>
            <a:endParaRPr/>
          </a:p>
          <a:p>
            <a:pPr marL="228600" lvl="0" indent="-228600" algn="l" rtl="0">
              <a:lnSpc>
                <a:spcPct val="90000"/>
              </a:lnSpc>
              <a:spcBef>
                <a:spcPts val="1000"/>
              </a:spcBef>
              <a:spcAft>
                <a:spcPts val="0"/>
              </a:spcAft>
              <a:buClr>
                <a:schemeClr val="dk1"/>
              </a:buClr>
              <a:buSzPts val="3200"/>
              <a:buChar char="●"/>
            </a:pPr>
            <a:r>
              <a:rPr lang="en-US" sz="3200"/>
              <a:t>Now the course creators have more choices to clearly mark the flow of the course.</a:t>
            </a:r>
            <a:endParaRPr/>
          </a:p>
          <a:p>
            <a:pPr marL="228600" lvl="0" indent="-228600" algn="l" rtl="0">
              <a:lnSpc>
                <a:spcPct val="90000"/>
              </a:lnSpc>
              <a:spcBef>
                <a:spcPts val="1000"/>
              </a:spcBef>
              <a:spcAft>
                <a:spcPts val="0"/>
              </a:spcAft>
              <a:buClr>
                <a:schemeClr val="dk1"/>
              </a:buClr>
              <a:buSzPts val="3200"/>
              <a:buChar char="●"/>
            </a:pPr>
            <a:r>
              <a:rPr lang="en-US" sz="3200"/>
              <a:t>With all these options nobody needs to be lost on a course.</a:t>
            </a:r>
            <a:endParaRPr/>
          </a:p>
          <a:p>
            <a:pPr marL="0" lvl="0" indent="0" algn="l" rtl="0">
              <a:lnSpc>
                <a:spcPct val="90000"/>
              </a:lnSpc>
              <a:spcBef>
                <a:spcPts val="1000"/>
              </a:spcBef>
              <a:spcAft>
                <a:spcPts val="2100"/>
              </a:spcAft>
              <a:buClr>
                <a:schemeClr val="dk1"/>
              </a:buClr>
              <a:buSzPts val="3200"/>
              <a:buNone/>
            </a:pPr>
            <a:br>
              <a:rPr lang="en-US" sz="3200"/>
            </a:br>
            <a:endParaRPr sz="3200"/>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Change to: </a:t>
            </a:r>
            <a:r>
              <a:rPr lang="en-US" b="1"/>
              <a:t>8-1-3: (Cross-Country)</a:t>
            </a:r>
            <a:endParaRPr/>
          </a:p>
        </p:txBody>
      </p:sp>
      <p:sp>
        <p:nvSpPr>
          <p:cNvPr id="206" name="Google Shape;206;p12"/>
          <p:cNvSpPr txBox="1">
            <a:spLocks noGrp="1"/>
          </p:cNvSpPr>
          <p:nvPr>
            <p:ph type="body" idx="1"/>
          </p:nvPr>
        </p:nvSpPr>
        <p:spPr>
          <a:xfrm>
            <a:off x="838200" y="2286000"/>
            <a:ext cx="10515600" cy="3739662"/>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3330"/>
              <a:buChar char="●"/>
            </a:pPr>
            <a:r>
              <a:rPr lang="en-US" sz="3330"/>
              <a:t>Clarifies cross country course layouts</a:t>
            </a:r>
            <a:endParaRPr/>
          </a:p>
          <a:p>
            <a:pPr marL="228600" lvl="0" indent="-228600" algn="l" rtl="0">
              <a:lnSpc>
                <a:spcPct val="80000"/>
              </a:lnSpc>
              <a:spcBef>
                <a:spcPts val="1000"/>
              </a:spcBef>
              <a:spcAft>
                <a:spcPts val="0"/>
              </a:spcAft>
              <a:buClr>
                <a:schemeClr val="dk1"/>
              </a:buClr>
              <a:buSzPts val="3330"/>
              <a:buChar char="●"/>
            </a:pPr>
            <a:r>
              <a:rPr lang="en-US" sz="3330" b="1"/>
              <a:t>Rationale: </a:t>
            </a:r>
            <a:r>
              <a:rPr lang="en-US" sz="3330"/>
              <a:t>This rule change will not eliminate courses that may be used for smaller meets with limited numbers of participants.  The additional language provides a recommended minimum distance for straightaways at the start of all meets</a:t>
            </a:r>
            <a:r>
              <a:rPr lang="en-US" sz="3330" b="1"/>
              <a:t>.</a:t>
            </a:r>
            <a:endParaRPr sz="3330"/>
          </a:p>
          <a:p>
            <a:pPr marL="0" lvl="0" indent="0" algn="l" rtl="0">
              <a:lnSpc>
                <a:spcPct val="80000"/>
              </a:lnSpc>
              <a:spcBef>
                <a:spcPts val="1000"/>
              </a:spcBef>
              <a:spcAft>
                <a:spcPts val="2100"/>
              </a:spcAft>
              <a:buClr>
                <a:schemeClr val="dk1"/>
              </a:buClr>
              <a:buSzPts val="3330"/>
              <a:buNone/>
            </a:pPr>
            <a:br>
              <a:rPr lang="en-US" sz="3330"/>
            </a:br>
            <a:endParaRPr sz="3330"/>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2020 Editorial Changes – Rule 5-11-1:</a:t>
            </a:r>
            <a:endParaRPr/>
          </a:p>
        </p:txBody>
      </p:sp>
      <p:sp>
        <p:nvSpPr>
          <p:cNvPr id="212" name="Google Shape;212;p13"/>
          <p:cNvSpPr txBox="1">
            <a:spLocks noGrp="1"/>
          </p:cNvSpPr>
          <p:nvPr>
            <p:ph type="body" idx="1"/>
          </p:nvPr>
        </p:nvSpPr>
        <p:spPr>
          <a:xfrm>
            <a:off x="838200" y="1825625"/>
            <a:ext cx="10515600" cy="2676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A relay team shall pass their baton in accordance with the rules. </a:t>
            </a:r>
            <a:r>
              <a:rPr lang="en-US"/>
              <a:t> </a:t>
            </a:r>
            <a:endParaRPr/>
          </a:p>
          <a:p>
            <a:pPr marL="228600" lvl="0" indent="-228600" algn="l" rtl="0">
              <a:lnSpc>
                <a:spcPct val="90000"/>
              </a:lnSpc>
              <a:spcBef>
                <a:spcPts val="1000"/>
              </a:spcBef>
              <a:spcAft>
                <a:spcPts val="2100"/>
              </a:spcAft>
              <a:buClr>
                <a:schemeClr val="dk1"/>
              </a:buClr>
              <a:buSzPts val="3600"/>
              <a:buChar char="●"/>
            </a:pPr>
            <a:r>
              <a:rPr lang="en-US" sz="3600" b="1"/>
              <a:t>Rationale:</a:t>
            </a:r>
            <a:r>
              <a:rPr lang="en-US" sz="3600"/>
              <a:t> Clarifies that a team finishes the race with the same baton that it used at the start of the race.</a:t>
            </a:r>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Other Editorial Changes -- </a:t>
            </a:r>
            <a:endParaRPr/>
          </a:p>
        </p:txBody>
      </p:sp>
      <p:sp>
        <p:nvSpPr>
          <p:cNvPr id="218" name="Google Shape;218;p14"/>
          <p:cNvSpPr txBox="1">
            <a:spLocks noGrp="1"/>
          </p:cNvSpPr>
          <p:nvPr>
            <p:ph type="body" idx="1"/>
          </p:nvPr>
        </p:nvSpPr>
        <p:spPr>
          <a:xfrm>
            <a:off x="838200" y="1825625"/>
            <a:ext cx="10515600" cy="211332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Rules 5-1-5, 5-11-1 (just discussed), and 6-8-10d</a:t>
            </a:r>
            <a:endParaRPr/>
          </a:p>
          <a:p>
            <a:pPr marL="228600" lvl="0" indent="-228600" algn="l" rtl="0">
              <a:lnSpc>
                <a:spcPct val="90000"/>
              </a:lnSpc>
              <a:spcBef>
                <a:spcPts val="1000"/>
              </a:spcBef>
              <a:spcAft>
                <a:spcPts val="2100"/>
              </a:spcAft>
              <a:buClr>
                <a:schemeClr val="dk1"/>
              </a:buClr>
              <a:buSzPts val="3600"/>
              <a:buChar char="●"/>
            </a:pPr>
            <a:r>
              <a:rPr lang="en-US" sz="3600"/>
              <a:t>These are indicated by being highlighted in gray shading  you will see in the 2020 Rules Book.</a:t>
            </a:r>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2020 Points of Emphasis</a:t>
            </a:r>
            <a:endParaRPr/>
          </a:p>
        </p:txBody>
      </p:sp>
      <p:sp>
        <p:nvSpPr>
          <p:cNvPr id="224" name="Google Shape;224;p15"/>
          <p:cNvSpPr txBox="1">
            <a:spLocks noGrp="1"/>
          </p:cNvSpPr>
          <p:nvPr>
            <p:ph type="body" idx="1"/>
          </p:nvPr>
        </p:nvSpPr>
        <p:spPr>
          <a:xfrm>
            <a:off x="838200" y="1500554"/>
            <a:ext cx="10515600" cy="4676409"/>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3330"/>
              <a:buFont typeface="Calibri"/>
              <a:buAutoNum type="arabicPeriod"/>
            </a:pPr>
            <a:r>
              <a:rPr lang="en-US" sz="3330"/>
              <a:t>Meet Administration – A greatly detailed explanation on page 75. Important and frequently forgotten items of things that should be on any Games Committee’s “check list” to encourage good planning</a:t>
            </a:r>
            <a:endParaRPr/>
          </a:p>
          <a:p>
            <a:pPr marL="514350" lvl="0" indent="-514350" algn="l" rtl="0">
              <a:lnSpc>
                <a:spcPct val="90000"/>
              </a:lnSpc>
              <a:spcBef>
                <a:spcPts val="1000"/>
              </a:spcBef>
              <a:spcAft>
                <a:spcPts val="0"/>
              </a:spcAft>
              <a:buClr>
                <a:schemeClr val="dk1"/>
              </a:buClr>
              <a:buSzPts val="3330"/>
              <a:buFont typeface="Calibri"/>
              <a:buAutoNum type="arabicPeriod"/>
            </a:pPr>
            <a:r>
              <a:rPr lang="en-US" sz="3330"/>
              <a:t>Exchange Zone – On page 76. This explains and alleviates fears related to the incorporation of the old “acceleration zone” into the new 30 meter zone.</a:t>
            </a:r>
            <a:endParaRPr/>
          </a:p>
          <a:p>
            <a:pPr marL="514350" lvl="0" indent="-514350" algn="l" rtl="0">
              <a:lnSpc>
                <a:spcPct val="90000"/>
              </a:lnSpc>
              <a:spcBef>
                <a:spcPts val="1000"/>
              </a:spcBef>
              <a:spcAft>
                <a:spcPts val="2100"/>
              </a:spcAft>
              <a:buClr>
                <a:schemeClr val="dk1"/>
              </a:buClr>
              <a:buSzPts val="3330"/>
              <a:buFont typeface="Calibri"/>
              <a:buAutoNum type="arabicPeriod"/>
            </a:pPr>
            <a:r>
              <a:rPr lang="en-US" sz="3330"/>
              <a:t>Assisting Injured Athletes – On page 76. A thorough explanation of the letter, intent, and spirit of the rule.</a:t>
            </a:r>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817cb9918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Exit Ticket/Reflection</a:t>
            </a:r>
            <a:endParaRPr/>
          </a:p>
        </p:txBody>
      </p:sp>
      <p:sp>
        <p:nvSpPr>
          <p:cNvPr id="230" name="Google Shape;230;g817cb9918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solidFill>
                  <a:srgbClr val="FFFF00"/>
                </a:solidFill>
                <a:latin typeface="Merriweather"/>
                <a:ea typeface="Merriweather"/>
                <a:cs typeface="Merriweather"/>
                <a:sym typeface="Merriweather"/>
              </a:rPr>
              <a:t>Reflection-Exit Ticket</a:t>
            </a:r>
            <a:r>
              <a:rPr lang="en-US">
                <a:solidFill>
                  <a:srgbClr val="FFFF00"/>
                </a:solidFill>
                <a:latin typeface="Merriweather"/>
                <a:ea typeface="Merriweather"/>
                <a:cs typeface="Merriweather"/>
                <a:sym typeface="Merriweather"/>
              </a:rPr>
              <a:t>: When you are done viewing the slide show, send to me an email (</a:t>
            </a:r>
            <a:r>
              <a:rPr lang="en-US" u="sng">
                <a:solidFill>
                  <a:srgbClr val="FFFF00"/>
                </a:solidFill>
                <a:latin typeface="Merriweather"/>
                <a:ea typeface="Merriweather"/>
                <a:cs typeface="Merriweather"/>
                <a:sym typeface="Merriweather"/>
                <a:hlinkClick r:id="rId3"/>
              </a:rPr>
              <a:t>pdsweenz@gmail.com</a:t>
            </a:r>
            <a:r>
              <a:rPr lang="en-US">
                <a:solidFill>
                  <a:srgbClr val="FFFF00"/>
                </a:solidFill>
                <a:latin typeface="Merriweather"/>
                <a:ea typeface="Merriweather"/>
                <a:cs typeface="Merriweather"/>
                <a:sym typeface="Merriweather"/>
              </a:rPr>
              <a:t>) and in the subject line write Feb 2020 Training:</a:t>
            </a:r>
            <a:endParaRPr>
              <a:solidFill>
                <a:srgbClr val="FFFF00"/>
              </a:solidFill>
              <a:latin typeface="Merriweather"/>
              <a:ea typeface="Merriweather"/>
              <a:cs typeface="Merriweather"/>
              <a:sym typeface="Merriweather"/>
            </a:endParaRPr>
          </a:p>
          <a:p>
            <a:pPr marL="0" lvl="0" indent="0" algn="l" rtl="0">
              <a:lnSpc>
                <a:spcPct val="100000"/>
              </a:lnSpc>
              <a:spcBef>
                <a:spcPts val="2100"/>
              </a:spcBef>
              <a:spcAft>
                <a:spcPts val="0"/>
              </a:spcAft>
              <a:buSzPts val="1800"/>
              <a:buNone/>
            </a:pPr>
            <a:r>
              <a:rPr lang="en-US">
                <a:solidFill>
                  <a:srgbClr val="FFFF00"/>
                </a:solidFill>
                <a:latin typeface="Merriweather"/>
                <a:ea typeface="Merriweather"/>
                <a:cs typeface="Merriweather"/>
                <a:sym typeface="Merriweather"/>
              </a:rPr>
              <a:t>1-List which races are affected by the elimination of the acceleration or “fly” zone</a:t>
            </a:r>
            <a:endParaRPr>
              <a:solidFill>
                <a:srgbClr val="FFFF00"/>
              </a:solidFill>
              <a:latin typeface="Merriweather"/>
              <a:ea typeface="Merriweather"/>
              <a:cs typeface="Merriweather"/>
              <a:sym typeface="Merriweather"/>
            </a:endParaRPr>
          </a:p>
          <a:p>
            <a:pPr marL="0" lvl="0" indent="0" algn="l" rtl="0">
              <a:lnSpc>
                <a:spcPct val="100000"/>
              </a:lnSpc>
              <a:spcBef>
                <a:spcPts val="2100"/>
              </a:spcBef>
              <a:spcAft>
                <a:spcPts val="0"/>
              </a:spcAft>
              <a:buSzPts val="1800"/>
              <a:buNone/>
            </a:pPr>
            <a:r>
              <a:rPr lang="en-US">
                <a:solidFill>
                  <a:srgbClr val="FFFF00"/>
                </a:solidFill>
                <a:latin typeface="Merriweather"/>
                <a:ea typeface="Merriweather"/>
                <a:cs typeface="Merriweather"/>
                <a:sym typeface="Merriweather"/>
              </a:rPr>
              <a:t>2-Which events will it be a GREAT idea to post a sign “No Runbacks Whatsoever!”?</a:t>
            </a:r>
            <a:endParaRPr>
              <a:solidFill>
                <a:srgbClr val="FFFF00"/>
              </a:solidFill>
              <a:latin typeface="Merriweather"/>
              <a:ea typeface="Merriweather"/>
              <a:cs typeface="Merriweather"/>
              <a:sym typeface="Merriweather"/>
            </a:endParaRPr>
          </a:p>
          <a:p>
            <a:pPr marL="0" lvl="0" indent="0" algn="l" rtl="0">
              <a:lnSpc>
                <a:spcPct val="100000"/>
              </a:lnSpc>
              <a:spcBef>
                <a:spcPts val="2100"/>
              </a:spcBef>
              <a:spcAft>
                <a:spcPts val="0"/>
              </a:spcAft>
              <a:buSzPts val="1800"/>
              <a:buNone/>
            </a:pPr>
            <a:endParaRPr>
              <a:solidFill>
                <a:srgbClr val="FFFF00"/>
              </a:solidFill>
              <a:latin typeface="Merriweather"/>
              <a:ea typeface="Merriweather"/>
              <a:cs typeface="Merriweather"/>
              <a:sym typeface="Merriweather"/>
            </a:endParaRPr>
          </a:p>
          <a:p>
            <a:pPr marL="0" lvl="0" indent="0" algn="l" rtl="0">
              <a:lnSpc>
                <a:spcPct val="100000"/>
              </a:lnSpc>
              <a:spcBef>
                <a:spcPts val="2100"/>
              </a:spcBef>
              <a:spcAft>
                <a:spcPts val="2100"/>
              </a:spcAft>
              <a:buClr>
                <a:schemeClr val="dk1"/>
              </a:buClr>
              <a:buSzPts val="1100"/>
              <a:buFont typeface="Arial"/>
              <a:buNone/>
            </a:pPr>
            <a:r>
              <a:rPr lang="en-US">
                <a:solidFill>
                  <a:srgbClr val="FFFF00"/>
                </a:solidFill>
                <a:latin typeface="Merriweather"/>
                <a:ea typeface="Merriweather"/>
                <a:cs typeface="Merriweather"/>
                <a:sym typeface="Merriweather"/>
              </a:rPr>
              <a:t>When I get your email, I shall pass your name along to the assignor and President</a:t>
            </a:r>
            <a:endParaRPr>
              <a:solidFill>
                <a:srgbClr val="FFFF00"/>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7f26868f20_0_30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 Clarifications→ </a:t>
            </a:r>
            <a:r>
              <a:rPr lang="en-US" u="sng">
                <a:solidFill>
                  <a:schemeClr val="hlink"/>
                </a:solidFill>
                <a:hlinkClick r:id="rId3"/>
              </a:rPr>
              <a:t>pdsweenz@gmail.com</a:t>
            </a:r>
            <a:r>
              <a:rPr lang="en-US"/>
              <a:t> </a:t>
            </a:r>
            <a:endParaRPr/>
          </a:p>
        </p:txBody>
      </p:sp>
      <p:sp>
        <p:nvSpPr>
          <p:cNvPr id="236" name="Google Shape;236;g7f26868f20_0_30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37" name="Google Shape;237;g7f26868f20_0_309"/>
          <p:cNvPicPr preferRelativeResize="0"/>
          <p:nvPr/>
        </p:nvPicPr>
        <p:blipFill>
          <a:blip r:embed="rId4">
            <a:alphaModFix/>
          </a:blip>
          <a:stretch>
            <a:fillRect/>
          </a:stretch>
        </p:blipFill>
        <p:spPr>
          <a:xfrm>
            <a:off x="838200" y="1778000"/>
            <a:ext cx="10472400" cy="475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Change(s) to 4-6-5g, 8-6-1e:</a:t>
            </a:r>
            <a:endParaRPr/>
          </a:p>
        </p:txBody>
      </p:sp>
      <p:sp>
        <p:nvSpPr>
          <p:cNvPr id="147" name="Google Shape;14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Clarifies that a competitor should not be penalized for helping another competitor who is distressed or injured when no advantage is gained by the competitor who is assisting.</a:t>
            </a:r>
            <a:endParaRPr/>
          </a:p>
          <a:p>
            <a:pPr marL="228600" lvl="0" indent="-228600" algn="l" rtl="0">
              <a:lnSpc>
                <a:spcPct val="90000"/>
              </a:lnSpc>
              <a:spcBef>
                <a:spcPts val="1000"/>
              </a:spcBef>
              <a:spcAft>
                <a:spcPts val="2100"/>
              </a:spcAft>
              <a:buClr>
                <a:schemeClr val="dk1"/>
              </a:buClr>
              <a:buSzPts val="2800"/>
              <a:buChar char="●"/>
            </a:pPr>
            <a:r>
              <a:rPr lang="en-US" b="1"/>
              <a:t>Rationale: </a:t>
            </a:r>
            <a:r>
              <a:rPr lang="en-US"/>
              <a:t>The committee believes when no advantage is gained by a competitor helping a distressed or injured competitor, the competitor assisting should not be penalized for exhibiting good sportsmanship.</a:t>
            </a:r>
            <a:endParaRPr sz="320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Changes to: 5-3-3 &amp; 4, 5-10-6 thru 11:</a:t>
            </a:r>
            <a:endParaRPr/>
          </a:p>
        </p:txBody>
      </p:sp>
      <p:sp>
        <p:nvSpPr>
          <p:cNvPr id="153" name="Google Shape;15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Clarifies that in the 4x100-meter relay and 4x200-meter relay, and other relays with legs of 200 meters or less, </a:t>
            </a:r>
            <a:r>
              <a:rPr lang="en-US" sz="3200" b="1"/>
              <a:t>each</a:t>
            </a:r>
            <a:r>
              <a:rPr lang="en-US" sz="3200"/>
              <a:t> </a:t>
            </a:r>
            <a:r>
              <a:rPr lang="en-US" sz="3200" b="1"/>
              <a:t>exchange zone will be 30 meters long</a:t>
            </a:r>
            <a:r>
              <a:rPr lang="en-US" sz="3200"/>
              <a:t>. All exchange zones for races in excess of 200 meters will remain at 20 meters. </a:t>
            </a:r>
            <a:endParaRPr/>
          </a:p>
          <a:p>
            <a:pPr marL="228600" lvl="0" indent="-228600" algn="l" rtl="0">
              <a:lnSpc>
                <a:spcPct val="90000"/>
              </a:lnSpc>
              <a:spcBef>
                <a:spcPts val="1000"/>
              </a:spcBef>
              <a:spcAft>
                <a:spcPts val="2100"/>
              </a:spcAft>
              <a:buClr>
                <a:schemeClr val="dk1"/>
              </a:buClr>
              <a:buSzPts val="3200"/>
              <a:buChar char="●"/>
            </a:pPr>
            <a:r>
              <a:rPr lang="en-US" sz="3200" b="1"/>
              <a:t>Rationale: </a:t>
            </a:r>
            <a:r>
              <a:rPr lang="en-US" sz="3200"/>
              <a:t>In the 4x100-meter relay and 4x200-meter relay, and other relays with legs of 200 meters or less, each exchange zone will be 30 meters long. All exchange zones for races in excess of 200 meters will remain at 20 meters.</a:t>
            </a:r>
            <a:r>
              <a:rPr lang="en-US" sz="3200" b="1"/>
              <a:t> </a:t>
            </a:r>
            <a:endParaRPr sz="320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4" descr="page1image4149130736"/>
          <p:cNvPicPr preferRelativeResize="0">
            <a:picLocks noGrp="1"/>
          </p:cNvPicPr>
          <p:nvPr>
            <p:ph type="body" idx="1"/>
          </p:nvPr>
        </p:nvPicPr>
        <p:blipFill rotWithShape="1">
          <a:blip r:embed="rId3">
            <a:alphaModFix/>
          </a:blip>
          <a:srcRect/>
          <a:stretch/>
        </p:blipFill>
        <p:spPr>
          <a:xfrm>
            <a:off x="1091046" y="172270"/>
            <a:ext cx="9799692" cy="6480254"/>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How is it set up on existing track markings?</a:t>
            </a:r>
            <a:endParaRPr/>
          </a:p>
        </p:txBody>
      </p:sp>
      <p:sp>
        <p:nvSpPr>
          <p:cNvPr id="164" name="Google Shape;164;p5"/>
          <p:cNvSpPr txBox="1">
            <a:spLocks noGrp="1"/>
          </p:cNvSpPr>
          <p:nvPr>
            <p:ph type="body" idx="1"/>
          </p:nvPr>
        </p:nvSpPr>
        <p:spPr>
          <a:xfrm>
            <a:off x="838200" y="1535723"/>
            <a:ext cx="10515600" cy="464124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The beginning of the 30 meter zone would already be marked at the spot where the acceleration (“FLY”) zone began under the old rule.</a:t>
            </a:r>
            <a:endParaRPr/>
          </a:p>
          <a:p>
            <a:pPr marL="228600" lvl="0" indent="-228600" algn="l" rtl="0">
              <a:lnSpc>
                <a:spcPct val="80000"/>
              </a:lnSpc>
              <a:spcBef>
                <a:spcPts val="1000"/>
              </a:spcBef>
              <a:spcAft>
                <a:spcPts val="0"/>
              </a:spcAft>
              <a:buClr>
                <a:schemeClr val="dk1"/>
              </a:buClr>
              <a:buSzPts val="2800"/>
              <a:buChar char="●"/>
            </a:pPr>
            <a:r>
              <a:rPr lang="en-US"/>
              <a:t>On tracks where relay exchanges are denoted with inward triangles the width of a lane, it is a small inward pointing triangle marked in the center of the lane ten meters before the ”old” exchange zone.</a:t>
            </a:r>
            <a:endParaRPr/>
          </a:p>
          <a:p>
            <a:pPr marL="228600" lvl="0" indent="-228600" algn="l" rtl="0">
              <a:lnSpc>
                <a:spcPct val="80000"/>
              </a:lnSpc>
              <a:spcBef>
                <a:spcPts val="1000"/>
              </a:spcBef>
              <a:spcAft>
                <a:spcPts val="0"/>
              </a:spcAft>
              <a:buClr>
                <a:schemeClr val="dk1"/>
              </a:buClr>
              <a:buSzPts val="2800"/>
              <a:buChar char="●"/>
            </a:pPr>
            <a:r>
              <a:rPr lang="en-US"/>
              <a:t>Tape or a painted line is allowed to make it more visible if need be. If athletes are standing forward of the little triangles, they are in the 30 meter zone.</a:t>
            </a:r>
            <a:endParaRPr/>
          </a:p>
          <a:p>
            <a:pPr marL="228600" lvl="0" indent="-228600" algn="l" rtl="0">
              <a:lnSpc>
                <a:spcPct val="80000"/>
              </a:lnSpc>
              <a:spcBef>
                <a:spcPts val="1000"/>
              </a:spcBef>
              <a:spcAft>
                <a:spcPts val="2100"/>
              </a:spcAft>
              <a:buClr>
                <a:schemeClr val="dk1"/>
              </a:buClr>
              <a:buSzPts val="2800"/>
              <a:buChar char="●"/>
            </a:pPr>
            <a:r>
              <a:rPr lang="en-US"/>
              <a:t>On internationally marked “fishhook” painted zones, there are usually 2-3 short hash marks delineating the old “fly” zone that would start the 30 meter zone.</a:t>
            </a:r>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What about the </a:t>
            </a:r>
            <a:r>
              <a:rPr lang="en-US" b="1" i="1"/>
              <a:t>INDOOR </a:t>
            </a:r>
            <a:r>
              <a:rPr lang="en-US" b="1"/>
              <a:t>4 X 200m Relay ?</a:t>
            </a:r>
            <a:endParaRPr/>
          </a:p>
        </p:txBody>
      </p:sp>
      <p:sp>
        <p:nvSpPr>
          <p:cNvPr id="170" name="Google Shape;170;p6"/>
          <p:cNvSpPr txBox="1">
            <a:spLocks noGrp="1"/>
          </p:cNvSpPr>
          <p:nvPr>
            <p:ph type="body" idx="1"/>
          </p:nvPr>
        </p:nvSpPr>
        <p:spPr>
          <a:xfrm>
            <a:off x="838200" y="1359877"/>
            <a:ext cx="10515600" cy="4817086"/>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To the NFHS, indoor track is still somewhat of a novelty only enjoyed in the Northeast and Midwest. Consequently, rules are written considering outdoor venues and are not indoor specific.</a:t>
            </a:r>
            <a:endParaRPr/>
          </a:p>
          <a:p>
            <a:pPr marL="228600" lvl="0" indent="-228600" algn="l" rtl="0">
              <a:lnSpc>
                <a:spcPct val="80000"/>
              </a:lnSpc>
              <a:spcBef>
                <a:spcPts val="1000"/>
              </a:spcBef>
              <a:spcAft>
                <a:spcPts val="0"/>
              </a:spcAft>
              <a:buClr>
                <a:schemeClr val="dk1"/>
              </a:buClr>
              <a:buSzPts val="2800"/>
              <a:buChar char="●"/>
            </a:pPr>
            <a:r>
              <a:rPr lang="en-US"/>
              <a:t>Julie Cochran, the NFHS Rules editor for Track &amp; Field stated this past month that in indoor competition State Associations for safety reasons in tight quarters can still employ past practice and use only the 20-meter exchange zone.</a:t>
            </a:r>
            <a:endParaRPr/>
          </a:p>
          <a:p>
            <a:pPr marL="228600" lvl="0" indent="-228600" algn="l" rtl="0">
              <a:lnSpc>
                <a:spcPct val="80000"/>
              </a:lnSpc>
              <a:spcBef>
                <a:spcPts val="1000"/>
              </a:spcBef>
              <a:spcAft>
                <a:spcPts val="0"/>
              </a:spcAft>
              <a:buClr>
                <a:schemeClr val="dk1"/>
              </a:buClr>
              <a:buSzPts val="2800"/>
              <a:buChar char="●"/>
            </a:pPr>
            <a:r>
              <a:rPr lang="en-US"/>
              <a:t>As of Friday, the NYSPHSAA has opted to continue their past practice of using just the 20 meter exchange zone without permitting any acceleration zone ahead of it.</a:t>
            </a:r>
            <a:endParaRPr/>
          </a:p>
          <a:p>
            <a:pPr marL="228600" lvl="0" indent="-228600" algn="l" rtl="0">
              <a:lnSpc>
                <a:spcPct val="80000"/>
              </a:lnSpc>
              <a:spcBef>
                <a:spcPts val="1000"/>
              </a:spcBef>
              <a:spcAft>
                <a:spcPts val="2100"/>
              </a:spcAft>
              <a:buClr>
                <a:schemeClr val="dk1"/>
              </a:buClr>
              <a:buSzPts val="2800"/>
              <a:buChar char="●"/>
            </a:pPr>
            <a:r>
              <a:rPr lang="en-US"/>
              <a:t>The Indoor Committee meets this week. If there is any change you will hear about it ASAP.</a:t>
            </a:r>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i="1" u="sng"/>
              <a:t>Major Change </a:t>
            </a:r>
            <a:r>
              <a:rPr lang="en-US" b="1" i="1"/>
              <a:t>– </a:t>
            </a:r>
            <a:r>
              <a:rPr lang="en-US" b="1"/>
              <a:t>Rule</a:t>
            </a:r>
            <a:r>
              <a:rPr lang="en-US" b="1" i="1"/>
              <a:t> </a:t>
            </a:r>
            <a:r>
              <a:rPr lang="en-US" b="1"/>
              <a:t>6-2-6:</a:t>
            </a:r>
            <a:r>
              <a:rPr lang="en-US" b="1" i="1"/>
              <a:t> </a:t>
            </a:r>
            <a:endParaRPr/>
          </a:p>
        </p:txBody>
      </p:sp>
      <p:sp>
        <p:nvSpPr>
          <p:cNvPr id="176" name="Google Shape;17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3200"/>
              <a:buChar char="●"/>
            </a:pPr>
            <a:r>
              <a:rPr lang="en-US" sz="3200"/>
              <a:t>Clarifies that </a:t>
            </a:r>
            <a:r>
              <a:rPr lang="en-US" sz="3200" b="1" i="1"/>
              <a:t>it is illegal to run backward</a:t>
            </a:r>
            <a:r>
              <a:rPr lang="en-US" sz="3200"/>
              <a:t> or in the opposite direction (non-legal direction) on a horizontal jump, pole vault or javelin runway</a:t>
            </a:r>
            <a:r>
              <a:rPr lang="en-US"/>
              <a:t>. </a:t>
            </a:r>
            <a:endParaRPr/>
          </a:p>
          <a:p>
            <a:pPr marL="228600" lvl="0" indent="-228600" algn="l" rtl="0">
              <a:lnSpc>
                <a:spcPct val="80000"/>
              </a:lnSpc>
              <a:spcBef>
                <a:spcPts val="1000"/>
              </a:spcBef>
              <a:spcAft>
                <a:spcPts val="0"/>
              </a:spcAft>
              <a:buClr>
                <a:schemeClr val="dk1"/>
              </a:buClr>
              <a:buSzPts val="3200"/>
              <a:buChar char="●"/>
            </a:pPr>
            <a:r>
              <a:rPr lang="en-US" sz="3200" b="1"/>
              <a:t>Rationale: </a:t>
            </a:r>
            <a:r>
              <a:rPr lang="en-US" sz="3200"/>
              <a:t>This change promotes a more organized and efficient warm-up period. </a:t>
            </a:r>
            <a:endParaRPr/>
          </a:p>
          <a:p>
            <a:pPr marL="228600" lvl="0" indent="-228600" algn="l" rtl="0">
              <a:lnSpc>
                <a:spcPct val="80000"/>
              </a:lnSpc>
              <a:spcBef>
                <a:spcPts val="1000"/>
              </a:spcBef>
              <a:spcAft>
                <a:spcPts val="0"/>
              </a:spcAft>
              <a:buClr>
                <a:schemeClr val="dk1"/>
              </a:buClr>
              <a:buSzPts val="3200"/>
              <a:buChar char="●"/>
            </a:pPr>
            <a:r>
              <a:rPr lang="en-US" sz="3200"/>
              <a:t>This change has been coming for a few years for reasons of </a:t>
            </a:r>
            <a:r>
              <a:rPr lang="en-US" sz="3200" b="1" i="1"/>
              <a:t>SAFETY</a:t>
            </a:r>
            <a:r>
              <a:rPr lang="en-US" sz="3200"/>
              <a:t> as well as efficiency.</a:t>
            </a:r>
            <a:endParaRPr/>
          </a:p>
          <a:p>
            <a:pPr marL="228600" lvl="0" indent="-228600" algn="l" rtl="0">
              <a:lnSpc>
                <a:spcPct val="80000"/>
              </a:lnSpc>
              <a:spcBef>
                <a:spcPts val="1000"/>
              </a:spcBef>
              <a:spcAft>
                <a:spcPts val="2100"/>
              </a:spcAft>
              <a:buClr>
                <a:schemeClr val="dk1"/>
              </a:buClr>
              <a:buSzPts val="3200"/>
              <a:buChar char="●"/>
            </a:pPr>
            <a:r>
              <a:rPr lang="en-US" sz="3200" b="1"/>
              <a:t>The Rules Committee passed this </a:t>
            </a:r>
            <a:r>
              <a:rPr lang="en-US" sz="3200" b="1" u="sng"/>
              <a:t>UNANIMOUSLY</a:t>
            </a:r>
            <a:r>
              <a:rPr lang="en-US" sz="3200" b="1"/>
              <a:t> after two years of being proposed.</a:t>
            </a:r>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Coaches and Officials </a:t>
            </a:r>
            <a:r>
              <a:rPr lang="en-US" b="1" i="1"/>
              <a:t>MUST </a:t>
            </a:r>
            <a:r>
              <a:rPr lang="en-US" b="1"/>
              <a:t>be aware of this rules change early and often!</a:t>
            </a:r>
            <a:endParaRPr/>
          </a:p>
        </p:txBody>
      </p:sp>
      <p:sp>
        <p:nvSpPr>
          <p:cNvPr id="182" name="Google Shape;18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b="1"/>
              <a:t>Strict enforcement of this early in the indoor season (especially indoors) will get the word out fast.</a:t>
            </a:r>
            <a:endParaRPr/>
          </a:p>
          <a:p>
            <a:pPr marL="228600" lvl="0" indent="-228600" algn="l" rtl="0">
              <a:lnSpc>
                <a:spcPct val="90000"/>
              </a:lnSpc>
              <a:spcBef>
                <a:spcPts val="1000"/>
              </a:spcBef>
              <a:spcAft>
                <a:spcPts val="0"/>
              </a:spcAft>
              <a:buClr>
                <a:schemeClr val="dk1"/>
              </a:buClr>
              <a:buSzPts val="3200"/>
              <a:buChar char="●"/>
            </a:pPr>
            <a:r>
              <a:rPr lang="en-US" sz="3200"/>
              <a:t>Athletes and coaches can do this all they want in practice sessions, but no longer in a competitive venue. It is patently unsafe to others there. </a:t>
            </a:r>
            <a:r>
              <a:rPr lang="en-US" sz="3200" b="1" i="1"/>
              <a:t>Practice at HOME; not at the meet!</a:t>
            </a:r>
            <a:endParaRPr sz="3200"/>
          </a:p>
          <a:p>
            <a:pPr marL="228600" lvl="0" indent="-228600" algn="l" rtl="0">
              <a:lnSpc>
                <a:spcPct val="90000"/>
              </a:lnSpc>
              <a:spcBef>
                <a:spcPts val="1000"/>
              </a:spcBef>
              <a:spcAft>
                <a:spcPts val="0"/>
              </a:spcAft>
              <a:buClr>
                <a:schemeClr val="dk1"/>
              </a:buClr>
              <a:buSzPts val="3200"/>
              <a:buChar char="●"/>
            </a:pPr>
            <a:r>
              <a:rPr lang="en-US" sz="3200"/>
              <a:t>It is suggested that Games Committees secure a tape measure going from the scratch line toward the start of the runway adequate enough to accommodate all the jumpers so that they have a sense of their required steps.</a:t>
            </a:r>
            <a:endParaRPr/>
          </a:p>
          <a:p>
            <a:pPr marL="228600" lvl="0" indent="-50800" algn="l" rtl="0">
              <a:lnSpc>
                <a:spcPct val="90000"/>
              </a:lnSpc>
              <a:spcBef>
                <a:spcPts val="1000"/>
              </a:spcBef>
              <a:spcAft>
                <a:spcPts val="2100"/>
              </a:spcAft>
              <a:buClr>
                <a:schemeClr val="dk1"/>
              </a:buClr>
              <a:buSzPts val="2800"/>
              <a:buNone/>
            </a:pPr>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Changes to Rule </a:t>
            </a:r>
            <a:r>
              <a:rPr lang="en-US" b="1"/>
              <a:t>6-3-2-b-4-a:</a:t>
            </a:r>
            <a:endParaRPr/>
          </a:p>
        </p:txBody>
      </p:sp>
      <p:sp>
        <p:nvSpPr>
          <p:cNvPr id="188" name="Google Shape;18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This change provides metric measurements for tie-breaking jump-offs for vertical jumps. </a:t>
            </a:r>
            <a:endParaRPr/>
          </a:p>
          <a:p>
            <a:pPr marL="228600" lvl="0" indent="-228600" algn="l" rtl="0">
              <a:lnSpc>
                <a:spcPct val="90000"/>
              </a:lnSpc>
              <a:spcBef>
                <a:spcPts val="1000"/>
              </a:spcBef>
              <a:spcAft>
                <a:spcPts val="0"/>
              </a:spcAft>
              <a:buClr>
                <a:schemeClr val="dk1"/>
              </a:buClr>
              <a:buSzPts val="3200"/>
              <a:buChar char="●"/>
            </a:pPr>
            <a:r>
              <a:rPr lang="en-US" sz="3200" b="1"/>
              <a:t>Rationale: </a:t>
            </a:r>
            <a:r>
              <a:rPr lang="en-US" sz="3200"/>
              <a:t>The committee established appropriate metric increments for tie-breaking jump-offs in the vertical jumps.</a:t>
            </a:r>
            <a:endParaRPr/>
          </a:p>
          <a:p>
            <a:pPr marL="228600" lvl="0" indent="-228600" algn="l" rtl="0">
              <a:lnSpc>
                <a:spcPct val="90000"/>
              </a:lnSpc>
              <a:spcBef>
                <a:spcPts val="1000"/>
              </a:spcBef>
              <a:spcAft>
                <a:spcPts val="2100"/>
              </a:spcAft>
              <a:buClr>
                <a:schemeClr val="dk1"/>
              </a:buClr>
              <a:buSzPts val="3200"/>
              <a:buChar char="●"/>
            </a:pPr>
            <a:r>
              <a:rPr lang="en-US" sz="3200"/>
              <a:t>Two states are now using metric measurements in field events, so these were included in the rules should anyone else begin to employ metric measurement.</a:t>
            </a:r>
            <a:endParaRPr/>
          </a:p>
        </p:txBody>
      </p:sp>
    </p:spTree>
  </p:cSld>
  <p:clrMapOvr>
    <a:masterClrMapping/>
  </p:clrMapOvr>
  <p:transition spd="slow">
    <p:wipe/>
  </p:transition>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Widescreen</PresentationFormat>
  <Paragraphs>62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Montserrat</vt:lpstr>
      <vt:lpstr>Roboto</vt:lpstr>
      <vt:lpstr>Calibri</vt:lpstr>
      <vt:lpstr>Lato</vt:lpstr>
      <vt:lpstr>Merriweather</vt:lpstr>
      <vt:lpstr>Focus</vt:lpstr>
      <vt:lpstr>CDTO Training</vt:lpstr>
      <vt:lpstr>Change(s) to 4-6-5g, 8-6-1e:</vt:lpstr>
      <vt:lpstr>Changes to: 5-3-3 &amp; 4, 5-10-6 thru 11:</vt:lpstr>
      <vt:lpstr>PowerPoint Presentation</vt:lpstr>
      <vt:lpstr>How is it set up on existing track markings?</vt:lpstr>
      <vt:lpstr>What about the INDOOR 4 X 200m Relay ?</vt:lpstr>
      <vt:lpstr>Major Change – Rule 6-2-6: </vt:lpstr>
      <vt:lpstr>Coaches and Officials MUST be aware of this rules change early and often!</vt:lpstr>
      <vt:lpstr>Changes to Rule 6-3-2-b-4-a:</vt:lpstr>
      <vt:lpstr>Change to 6-9-5: A clarification of 2019 rule</vt:lpstr>
      <vt:lpstr>Change to 8-1-1: (Cross-Country)</vt:lpstr>
      <vt:lpstr>Change to: 8-1-3: (Cross-Country)</vt:lpstr>
      <vt:lpstr>2020 Editorial Changes – Rule 5-11-1:</vt:lpstr>
      <vt:lpstr>Other Editorial Changes -- </vt:lpstr>
      <vt:lpstr>2020 Points of Emphasis</vt:lpstr>
      <vt:lpstr>Exit Ticket/Reflection</vt:lpstr>
      <vt:lpstr>Thank you! Clarifications→ pdsweenz@gmail.com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CDTO Training</dc:title>
  <dc:creator>Microsoft Office User</dc:creator>
  <cp:lastModifiedBy>ERIC WEBER</cp:lastModifiedBy>
  <cp:revision>1</cp:revision>
  <dcterms:created xsi:type="dcterms:W3CDTF">2019-09-26T19:37:08Z</dcterms:created>
  <dcterms:modified xsi:type="dcterms:W3CDTF">2020-03-16T22:56:43Z</dcterms:modified>
</cp:coreProperties>
</file>