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48"/>
  </p:handoutMasterIdLst>
  <p:sldIdLst>
    <p:sldId id="270" r:id="rId2"/>
    <p:sldId id="295" r:id="rId3"/>
    <p:sldId id="290" r:id="rId4"/>
    <p:sldId id="291" r:id="rId5"/>
    <p:sldId id="292" r:id="rId6"/>
    <p:sldId id="293" r:id="rId7"/>
    <p:sldId id="294" r:id="rId8"/>
    <p:sldId id="257" r:id="rId9"/>
    <p:sldId id="271" r:id="rId10"/>
    <p:sldId id="273" r:id="rId11"/>
    <p:sldId id="274" r:id="rId12"/>
    <p:sldId id="272" r:id="rId13"/>
    <p:sldId id="296" r:id="rId14"/>
    <p:sldId id="268" r:id="rId15"/>
    <p:sldId id="297" r:id="rId16"/>
    <p:sldId id="269" r:id="rId17"/>
    <p:sldId id="298" r:id="rId18"/>
    <p:sldId id="275" r:id="rId19"/>
    <p:sldId id="276" r:id="rId20"/>
    <p:sldId id="277" r:id="rId21"/>
    <p:sldId id="278" r:id="rId22"/>
    <p:sldId id="279" r:id="rId23"/>
    <p:sldId id="280" r:id="rId24"/>
    <p:sldId id="260" r:id="rId25"/>
    <p:sldId id="282" r:id="rId26"/>
    <p:sldId id="283" r:id="rId27"/>
    <p:sldId id="284" r:id="rId28"/>
    <p:sldId id="261" r:id="rId29"/>
    <p:sldId id="262" r:id="rId30"/>
    <p:sldId id="281" r:id="rId31"/>
    <p:sldId id="285" r:id="rId32"/>
    <p:sldId id="286" r:id="rId33"/>
    <p:sldId id="263" r:id="rId34"/>
    <p:sldId id="287" r:id="rId35"/>
    <p:sldId id="288" r:id="rId36"/>
    <p:sldId id="264" r:id="rId37"/>
    <p:sldId id="304" r:id="rId38"/>
    <p:sldId id="289" r:id="rId39"/>
    <p:sldId id="299" r:id="rId40"/>
    <p:sldId id="300" r:id="rId41"/>
    <p:sldId id="301" r:id="rId42"/>
    <p:sldId id="303" r:id="rId43"/>
    <p:sldId id="302" r:id="rId44"/>
    <p:sldId id="265" r:id="rId45"/>
    <p:sldId id="266" r:id="rId46"/>
    <p:sldId id="305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BA1F10-1FEE-472D-ACA4-7FAB54045CF4}" type="datetimeFigureOut">
              <a:rPr lang="en-US" smtClean="0"/>
              <a:pPr/>
              <a:t>5/17/2023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0D301-BCEA-412A-911A-128BEE258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5EF2257-F98A-49F5-9BBE-AA73C7359091}" type="datetimeFigureOut">
              <a:rPr lang="en-US" smtClean="0"/>
              <a:pPr/>
              <a:t>5/17/2023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58232B3-80F4-4B7D-928A-2FD244D99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F2257-F98A-49F5-9BBE-AA73C7359091}" type="datetimeFigureOut">
              <a:rPr lang="en-US" smtClean="0"/>
              <a:pPr/>
              <a:t>5/17/2023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232B3-80F4-4B7D-928A-2FD244D99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F2257-F98A-49F5-9BBE-AA73C7359091}" type="datetimeFigureOut">
              <a:rPr lang="en-US" smtClean="0"/>
              <a:pPr/>
              <a:t>5/17/2023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232B3-80F4-4B7D-928A-2FD244D99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5EF2257-F98A-49F5-9BBE-AA73C7359091}" type="datetimeFigureOut">
              <a:rPr lang="en-US" smtClean="0"/>
              <a:pPr/>
              <a:t>5/17/2023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58232B3-80F4-4B7D-928A-2FD244D990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5EF2257-F98A-49F5-9BBE-AA73C7359091}" type="datetimeFigureOut">
              <a:rPr lang="en-US" smtClean="0"/>
              <a:pPr/>
              <a:t>5/17/2023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58232B3-80F4-4B7D-928A-2FD244D99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F2257-F98A-49F5-9BBE-AA73C7359091}" type="datetimeFigureOut">
              <a:rPr lang="en-US" smtClean="0"/>
              <a:pPr/>
              <a:t>5/17/2023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232B3-80F4-4B7D-928A-2FD244D990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F2257-F98A-49F5-9BBE-AA73C7359091}" type="datetimeFigureOut">
              <a:rPr lang="en-US" smtClean="0"/>
              <a:pPr/>
              <a:t>5/17/2023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232B3-80F4-4B7D-928A-2FD244D990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5EF2257-F98A-49F5-9BBE-AA73C7359091}" type="datetimeFigureOut">
              <a:rPr lang="en-US" smtClean="0"/>
              <a:pPr/>
              <a:t>5/17/2023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58232B3-80F4-4B7D-928A-2FD244D990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F2257-F98A-49F5-9BBE-AA73C7359091}" type="datetimeFigureOut">
              <a:rPr lang="en-US" smtClean="0"/>
              <a:pPr/>
              <a:t>5/17/2023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232B3-80F4-4B7D-928A-2FD244D99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5EF2257-F98A-49F5-9BBE-AA73C7359091}" type="datetimeFigureOut">
              <a:rPr lang="en-US" smtClean="0"/>
              <a:pPr/>
              <a:t>5/17/2023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58232B3-80F4-4B7D-928A-2FD244D990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5EF2257-F98A-49F5-9BBE-AA73C7359091}" type="datetimeFigureOut">
              <a:rPr lang="en-US" smtClean="0"/>
              <a:pPr/>
              <a:t>5/17/2023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58232B3-80F4-4B7D-928A-2FD244D990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5EF2257-F98A-49F5-9BBE-AA73C7359091}" type="datetimeFigureOut">
              <a:rPr lang="en-US" smtClean="0"/>
              <a:pPr/>
              <a:t>5/17/2023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58232B3-80F4-4B7D-928A-2FD244D99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/>
              <a:t>Happy Mother’s Day mothers</a:t>
            </a:r>
            <a:r>
              <a:rPr lang="en-US" dirty="0"/>
              <a:t>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Mothers Superhero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33600" y="1905000"/>
            <a:ext cx="4267200" cy="393562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Parable of the Growing Seed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baseline="30000" dirty="0"/>
          </a:p>
          <a:p>
            <a:r>
              <a:rPr lang="en-US" baseline="30000" dirty="0"/>
              <a:t>Mk 4:26</a:t>
            </a:r>
            <a:r>
              <a:rPr lang="en-US" dirty="0"/>
              <a:t> He also said, “This is what the kingdom of God is like. A man scatters seed on the ground.  </a:t>
            </a:r>
            <a:r>
              <a:rPr lang="en-US" baseline="30000" dirty="0"/>
              <a:t>Mk 4:27</a:t>
            </a:r>
            <a:r>
              <a:rPr lang="en-US" dirty="0"/>
              <a:t> Night and day, whether he sleeps or gets up, the seed sprouts and grows, though he does not know how.  </a:t>
            </a:r>
            <a:r>
              <a:rPr lang="en-US" baseline="30000" dirty="0"/>
              <a:t>Mk 4:28</a:t>
            </a:r>
            <a:r>
              <a:rPr lang="en-US" dirty="0"/>
              <a:t> All by itself the soil produces grain—first the stalk, then the head, then the full kernel in the head.  </a:t>
            </a:r>
            <a:r>
              <a:rPr lang="en-US" baseline="30000" dirty="0"/>
              <a:t>Mk 4:29</a:t>
            </a:r>
            <a:r>
              <a:rPr lang="en-US" dirty="0"/>
              <a:t> As soon as the grain is ripe, he puts the sickle to it, because the harvest has come.”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Moms remind me of those </a:t>
            </a:r>
            <a:br>
              <a:rPr lang="en-US" dirty="0"/>
            </a:br>
            <a:r>
              <a:rPr lang="en-US" dirty="0"/>
              <a:t>			who plant orchards…</a:t>
            </a:r>
          </a:p>
        </p:txBody>
      </p:sp>
      <p:pic>
        <p:nvPicPr>
          <p:cNvPr id="4" name="Content Placeholder 3" descr="download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276600" y="1981200"/>
            <a:ext cx="4800600" cy="3600450"/>
          </a:xfrm>
        </p:spPr>
      </p:pic>
      <p:sp>
        <p:nvSpPr>
          <p:cNvPr id="5" name="TextBox 4"/>
          <p:cNvSpPr txBox="1"/>
          <p:nvPr/>
        </p:nvSpPr>
        <p:spPr>
          <a:xfrm>
            <a:off x="990600" y="1905000"/>
            <a:ext cx="1905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apple represents the fruit of Galatians 5</a:t>
            </a:r>
          </a:p>
          <a:p>
            <a:endParaRPr lang="en-US" dirty="0"/>
          </a:p>
          <a:p>
            <a:r>
              <a:rPr lang="en-US" dirty="0"/>
              <a:t>And the full grown tree represents a full grown seed.</a:t>
            </a:r>
          </a:p>
          <a:p>
            <a:endParaRPr lang="en-US" dirty="0"/>
          </a:p>
          <a:p>
            <a:r>
              <a:rPr lang="en-US" dirty="0"/>
              <a:t>And the boy…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Have Been Speaking About the Parable of The Different Soils…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But right before Jesus taught on this He had a visit from His mom and brothers one day while He was out preaching…</a:t>
            </a:r>
          </a:p>
          <a:p>
            <a:endParaRPr lang="en-US" dirty="0"/>
          </a:p>
          <a:p>
            <a:r>
              <a:rPr lang="en-US" dirty="0"/>
              <a:t>Let’s look at it in the Gospel of Matthew (Ch 12)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There was a time Jesus’ Mom and Brothers Came to Talk to Him When He was Out Preaching….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b="1" i="1" dirty="0"/>
              <a:t>12:46-50 pp—;Mk 3:31-35; </a:t>
            </a:r>
            <a:r>
              <a:rPr lang="en-US" b="1" i="1" dirty="0" err="1"/>
              <a:t>Lk</a:t>
            </a:r>
            <a:r>
              <a:rPr lang="en-US" b="1" i="1" dirty="0"/>
              <a:t> 8:19-21 </a:t>
            </a:r>
          </a:p>
          <a:p>
            <a:endParaRPr lang="en-US" dirty="0"/>
          </a:p>
          <a:p>
            <a:r>
              <a:rPr lang="en-US" baseline="30000" dirty="0"/>
              <a:t>Mt 12:46</a:t>
            </a:r>
            <a:r>
              <a:rPr lang="en-US" dirty="0"/>
              <a:t> While Jesus was still talking to the crowd, his mother and brothers stood outside, wanting to speak to him. </a:t>
            </a:r>
          </a:p>
          <a:p>
            <a:r>
              <a:rPr lang="en-US" baseline="30000" dirty="0"/>
              <a:t>Mt 12:47</a:t>
            </a:r>
            <a:r>
              <a:rPr lang="en-US" dirty="0"/>
              <a:t> Someone told him, “Your mother and brothers are standing outside, wanting to speak to you.” </a:t>
            </a:r>
          </a:p>
          <a:p>
            <a:r>
              <a:rPr lang="en-US" baseline="30000" dirty="0"/>
              <a:t>Mt 12:48</a:t>
            </a:r>
            <a:r>
              <a:rPr lang="en-US" dirty="0"/>
              <a:t> He replied to him, “Who is my mother, and who are my brothers?” </a:t>
            </a:r>
          </a:p>
          <a:p>
            <a:r>
              <a:rPr lang="en-US" baseline="30000" dirty="0"/>
              <a:t>Mt 12:49</a:t>
            </a:r>
            <a:r>
              <a:rPr lang="en-US" dirty="0"/>
              <a:t> Pointing to his disciples, he said, “Here are my mother and my brothers.  </a:t>
            </a:r>
            <a:r>
              <a:rPr lang="en-US" baseline="30000" dirty="0"/>
              <a:t>Mt 12:50</a:t>
            </a:r>
            <a:r>
              <a:rPr lang="en-US" dirty="0"/>
              <a:t> For whoever does the will of my Father in heaven is my brother and sister and mother.”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US" dirty="0"/>
              <a:t>The Sign of Jonah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330952"/>
          </a:xfrm>
        </p:spPr>
        <p:txBody>
          <a:bodyPr>
            <a:normAutofit/>
          </a:bodyPr>
          <a:lstStyle/>
          <a:p>
            <a:r>
              <a:rPr lang="en-US" sz="3000" baseline="30000" dirty="0"/>
              <a:t>Mt 12:38</a:t>
            </a:r>
            <a:r>
              <a:rPr lang="en-US" sz="3000" dirty="0"/>
              <a:t> Then some of the Pharisees and teachers of the law said to him, “Teacher, we want to see a miraculous sign from you.”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US" dirty="0"/>
              <a:t>The Sign of Jonah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330952"/>
          </a:xfrm>
        </p:spPr>
        <p:txBody>
          <a:bodyPr>
            <a:normAutofit/>
          </a:bodyPr>
          <a:lstStyle/>
          <a:p>
            <a:r>
              <a:rPr lang="en-US" baseline="30000" dirty="0"/>
              <a:t>Mt 12:39</a:t>
            </a:r>
            <a:r>
              <a:rPr lang="en-US" dirty="0"/>
              <a:t> He answered, “A wicked and adulterous generation asks for a miraculous sign! But none will be given it except the sign of the prophet Jonah.  </a:t>
            </a:r>
            <a:r>
              <a:rPr lang="en-US" baseline="30000" dirty="0"/>
              <a:t>Mt 12:40</a:t>
            </a:r>
            <a:r>
              <a:rPr lang="en-US" dirty="0"/>
              <a:t> For as Jonah was three days and three nights in the belly of a huge fish, so the Son of Man will be three days and three nights in the heart of the earth.  </a:t>
            </a:r>
            <a:r>
              <a:rPr lang="en-US" baseline="30000" dirty="0"/>
              <a:t>Mt 12:41</a:t>
            </a:r>
            <a:r>
              <a:rPr lang="en-US" dirty="0"/>
              <a:t> The men of Nineveh will stand up at the judgment with this generation and condemn it; for they repented at the preaching of Jonah, and now one greater than Jonah is here.  </a:t>
            </a:r>
            <a:r>
              <a:rPr lang="en-US" baseline="30000" dirty="0"/>
              <a:t>Mt 12:42</a:t>
            </a:r>
            <a:r>
              <a:rPr lang="en-US" dirty="0"/>
              <a:t> The Queen of the South will rise at the judgment with this generation and condemn it; for she came from the ends of the earth to listen to Solomon’s wisdom, and now one greater than Solomon is here.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Jesus’ Mother and Brothers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aseline="30000" dirty="0"/>
              <a:t>Mt 12:46</a:t>
            </a:r>
            <a:r>
              <a:rPr lang="en-US" dirty="0"/>
              <a:t> While Jesus was still talking to the crowd, his mother and brothers stood outside, wanting to speak to him.  </a:t>
            </a:r>
            <a:r>
              <a:rPr lang="en-US" baseline="30000" dirty="0"/>
              <a:t>Mt 12:47</a:t>
            </a:r>
            <a:r>
              <a:rPr lang="en-US" dirty="0"/>
              <a:t> Someone told him, “Your mother and brothers are standing outside, wanting to speak to you.” </a:t>
            </a:r>
          </a:p>
          <a:p>
            <a:r>
              <a:rPr lang="en-US" baseline="30000" dirty="0"/>
              <a:t>Mt 12:48</a:t>
            </a:r>
            <a:r>
              <a:rPr lang="en-US" dirty="0"/>
              <a:t> He replied to him, “Who is my mother, and who are my brothers?” </a:t>
            </a:r>
          </a:p>
          <a:p>
            <a:r>
              <a:rPr lang="en-US" baseline="30000" dirty="0"/>
              <a:t>Mt 12:49</a:t>
            </a:r>
            <a:r>
              <a:rPr lang="en-US" dirty="0"/>
              <a:t> Pointing to his disciples, he said, “Here are my mother and my brothers.  </a:t>
            </a:r>
            <a:r>
              <a:rPr lang="en-US" baseline="30000" dirty="0"/>
              <a:t>Mt 12:50</a:t>
            </a:r>
            <a:r>
              <a:rPr lang="en-US" dirty="0"/>
              <a:t> For whoever does the will of my Father in heaven is my brother and sister and mother.”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God’s Will?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It must have something to do with why He sent Jesus to die for our sins…</a:t>
            </a:r>
          </a:p>
          <a:p>
            <a:r>
              <a:rPr lang="en-US" dirty="0"/>
              <a:t>And why Jesus sent us to tell everyone all about it </a:t>
            </a:r>
          </a:p>
          <a:p>
            <a:r>
              <a:rPr lang="en-US" dirty="0"/>
              <a:t>(Matthew 28:18-20)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often hear moms ask for prayer for the salvation of their children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endParaRPr lang="en-US" sz="3600" dirty="0"/>
          </a:p>
          <a:p>
            <a:r>
              <a:rPr lang="en-US" sz="3600" dirty="0"/>
              <a:t>But I have a spiritual secret to share with you moms…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Jonah was probably the 2</a:t>
            </a:r>
            <a:r>
              <a:rPr lang="en-US" baseline="30000" dirty="0"/>
              <a:t>nd</a:t>
            </a:r>
            <a:r>
              <a:rPr lang="en-US" dirty="0"/>
              <a:t> Greatest Missionary in the Whole Bible but…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dirty="0">
                <a:solidFill>
                  <a:srgbClr val="FF0000"/>
                </a:solidFill>
              </a:rPr>
              <a:t>JACOB!!!!   </a:t>
            </a:r>
            <a:r>
              <a:rPr lang="en-US" sz="5000" dirty="0">
                <a:solidFill>
                  <a:srgbClr val="FF0000"/>
                </a:solidFill>
                <a:sym typeface="Wingdings" pitchFamily="2" charset="2"/>
              </a:rPr>
              <a:t> </a:t>
            </a:r>
            <a:endParaRPr lang="en-US" sz="5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Hi Jacob, GM!</a:t>
            </a:r>
          </a:p>
          <a:p>
            <a:r>
              <a:rPr lang="en-US" dirty="0"/>
              <a:t>THE ABOVE SLIDE IS FOR AFTER YOUR OPENING SONG</a:t>
            </a:r>
          </a:p>
          <a:p>
            <a:r>
              <a:rPr lang="en-US" dirty="0"/>
              <a:t>And the following, follows your last of the main song set…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Wait, you don’t believe the account is real?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Wait, you don’t believe the account </a:t>
            </a:r>
            <a:r>
              <a:rPr lang="en-US"/>
              <a:t>is real?</a:t>
            </a:r>
            <a:endParaRPr lang="en-US" dirty="0"/>
          </a:p>
        </p:txBody>
      </p:sp>
      <p:pic>
        <p:nvPicPr>
          <p:cNvPr id="4" name="Content Placeholder 3" descr="download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505200" y="4114800"/>
            <a:ext cx="3946071" cy="2209800"/>
          </a:xfrm>
        </p:spPr>
      </p:pic>
      <p:pic>
        <p:nvPicPr>
          <p:cNvPr id="5" name="Picture 4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66799" y="1981200"/>
            <a:ext cx="4626429" cy="25908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Jonah was probably the 2</a:t>
            </a:r>
            <a:r>
              <a:rPr lang="en-US" baseline="30000" dirty="0"/>
              <a:t>nd</a:t>
            </a:r>
            <a:r>
              <a:rPr lang="en-US" dirty="0"/>
              <a:t> Greatest Missionary in the Whole Bible but…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baseline="30000" dirty="0" err="1"/>
              <a:t>Jnh</a:t>
            </a:r>
            <a:r>
              <a:rPr lang="en-US" baseline="30000" dirty="0"/>
              <a:t> 4:1</a:t>
            </a:r>
            <a:r>
              <a:rPr lang="en-US" dirty="0"/>
              <a:t> But Jonah was greatly displeased and became angry.  </a:t>
            </a:r>
            <a:r>
              <a:rPr lang="en-US" baseline="30000" dirty="0" err="1"/>
              <a:t>Jnh</a:t>
            </a:r>
            <a:r>
              <a:rPr lang="en-US" baseline="30000" dirty="0"/>
              <a:t> 4:2</a:t>
            </a:r>
            <a:r>
              <a:rPr lang="en-US" dirty="0"/>
              <a:t> He prayed to the LORD, “O LORD, is this not what I said when I was still at home? That is why I was so quick to flee to </a:t>
            </a:r>
            <a:r>
              <a:rPr lang="en-US" dirty="0" err="1"/>
              <a:t>Tarshish</a:t>
            </a:r>
            <a:r>
              <a:rPr lang="en-US" dirty="0"/>
              <a:t>. I knew that you are a gracious and compassionate God, slow to anger and abounding in love, a God who relents from sending calamity.  </a:t>
            </a:r>
            <a:r>
              <a:rPr lang="en-US" baseline="30000" dirty="0" err="1"/>
              <a:t>Jnh</a:t>
            </a:r>
            <a:r>
              <a:rPr lang="en-US" baseline="30000" dirty="0"/>
              <a:t> 4:3</a:t>
            </a:r>
            <a:r>
              <a:rPr lang="en-US" dirty="0"/>
              <a:t> Now, O LORD, take away my life, for it is better for me to die than to live.” </a:t>
            </a:r>
          </a:p>
          <a:p>
            <a:r>
              <a:rPr lang="en-US" baseline="30000" dirty="0" err="1"/>
              <a:t>Jnh</a:t>
            </a:r>
            <a:r>
              <a:rPr lang="en-US" baseline="30000" dirty="0"/>
              <a:t> 4:4</a:t>
            </a:r>
            <a:r>
              <a:rPr lang="en-US" dirty="0"/>
              <a:t> But the LORD replied, “Have you any right to be angry?” </a:t>
            </a:r>
            <a:r>
              <a:rPr lang="en-US" baseline="30000" dirty="0"/>
              <a:t>…</a:t>
            </a:r>
            <a:r>
              <a:rPr lang="en-US" dirty="0"/>
              <a:t> </a:t>
            </a:r>
            <a:r>
              <a:rPr lang="en-US" baseline="30000" dirty="0" err="1"/>
              <a:t>Jnh</a:t>
            </a:r>
            <a:r>
              <a:rPr lang="en-US" baseline="30000" dirty="0"/>
              <a:t> 4:11</a:t>
            </a:r>
            <a:r>
              <a:rPr lang="en-US" dirty="0"/>
              <a:t> But Nineveh has more than a hundred and twenty thousand people who cannot tell their right hand from their left, and many cattle as well. Should I not be concerned about that great city?”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Jonah was probably the 2</a:t>
            </a:r>
            <a:r>
              <a:rPr lang="en-US" baseline="30000" dirty="0"/>
              <a:t>nd</a:t>
            </a:r>
            <a:r>
              <a:rPr lang="en-US" dirty="0"/>
              <a:t> Greatest Missionary in the Whole Bible but…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1.  He only cared about his own people (at first)</a:t>
            </a:r>
          </a:p>
          <a:p>
            <a:r>
              <a:rPr lang="en-US" dirty="0"/>
              <a:t>2.  He did not care about people different than himself and not only did not want to go as a missionary but</a:t>
            </a:r>
          </a:p>
          <a:p>
            <a:r>
              <a:rPr lang="en-US" dirty="0"/>
              <a:t>3.  did not even want them to be saved!</a:t>
            </a:r>
          </a:p>
          <a:p>
            <a:endParaRPr lang="en-US" dirty="0"/>
          </a:p>
          <a:p>
            <a:r>
              <a:rPr lang="en-US" dirty="0"/>
              <a:t>Are you only concerned about the salvation of those you care about?</a:t>
            </a:r>
          </a:p>
          <a:p>
            <a:r>
              <a:rPr lang="en-US" dirty="0"/>
              <a:t>Do you only love those who wear your team colors?</a:t>
            </a:r>
          </a:p>
          <a:p>
            <a:r>
              <a:rPr lang="en-US" dirty="0"/>
              <a:t>Jesus came to seek and save the lost</a:t>
            </a:r>
          </a:p>
          <a:p>
            <a:r>
              <a:rPr lang="en-US" dirty="0"/>
              <a:t>Yes, first to the Jews </a:t>
            </a:r>
          </a:p>
          <a:p>
            <a:r>
              <a:rPr lang="en-US" dirty="0"/>
              <a:t>But THEN to the Gentiles… thank God!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you think we teach kids to sing</a:t>
            </a:r>
            <a:br>
              <a:rPr lang="en-US" dirty="0"/>
            </a:br>
            <a:r>
              <a:rPr lang="en-US" dirty="0"/>
              <a:t>“this Little Light of Mine, I’m…”  ?</a:t>
            </a:r>
          </a:p>
        </p:txBody>
      </p:sp>
      <p:pic>
        <p:nvPicPr>
          <p:cNvPr id="4" name="Content Placeholder 3" descr="candle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600200" y="1676400"/>
            <a:ext cx="3448050" cy="3870924"/>
          </a:xfrm>
        </p:spPr>
      </p:pic>
      <p:sp>
        <p:nvSpPr>
          <p:cNvPr id="5" name="Rectangle 4"/>
          <p:cNvSpPr/>
          <p:nvPr/>
        </p:nvSpPr>
        <p:spPr>
          <a:xfrm rot="1086018">
            <a:off x="5683784" y="1798761"/>
            <a:ext cx="1599333" cy="201593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5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?</a:t>
            </a:r>
            <a:endParaRPr lang="en-US" sz="125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lady once said to me </a:t>
            </a:r>
            <a:br>
              <a:rPr lang="en-US" dirty="0"/>
            </a:br>
            <a:r>
              <a:rPr lang="en-US" dirty="0"/>
              <a:t>			that she didn’t care if…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Years later the lady’s husband came to me and asked if I could arrange a baptism…</a:t>
            </a:r>
          </a:p>
          <a:p>
            <a:endParaRPr lang="en-US" dirty="0"/>
          </a:p>
          <a:p>
            <a:r>
              <a:rPr lang="en-US" dirty="0"/>
              <a:t>Because someone cared to win my brother to Jesus and teach him to share The Gospel…</a:t>
            </a:r>
          </a:p>
          <a:p>
            <a:endParaRPr lang="en-US" dirty="0"/>
          </a:p>
          <a:p>
            <a:r>
              <a:rPr lang="en-US" dirty="0"/>
              <a:t>And teach my mom to read Bible stories to me…</a:t>
            </a:r>
          </a:p>
          <a:p>
            <a:endParaRPr lang="en-US" dirty="0"/>
          </a:p>
          <a:p>
            <a:r>
              <a:rPr lang="en-US" dirty="0"/>
              <a:t>And because someone wrote those stories and someone else wrote Bible tracts for witnessing…</a:t>
            </a:r>
          </a:p>
          <a:p>
            <a:endParaRPr lang="en-US" dirty="0"/>
          </a:p>
          <a:p>
            <a:r>
              <a:rPr lang="en-US" dirty="0"/>
              <a:t>And so on…</a:t>
            </a:r>
          </a:p>
          <a:p>
            <a:endParaRPr lang="en-US" dirty="0"/>
          </a:p>
          <a:p>
            <a:r>
              <a:rPr lang="en-US" dirty="0"/>
              <a:t>Her daughter got saved that day…  Because of Jesus and The Power of The Gospel Seed!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Stories Shape 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 World’s stories wear us downs</a:t>
            </a:r>
          </a:p>
          <a:p>
            <a:r>
              <a:rPr lang="en-US" dirty="0"/>
              <a:t>and get us into bad moral shape.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God’s stories build us up   </a:t>
            </a:r>
          </a:p>
          <a:p>
            <a:r>
              <a:rPr lang="en-US" dirty="0"/>
              <a:t>and shape us up!</a:t>
            </a:r>
          </a:p>
        </p:txBody>
      </p:sp>
      <p:sp>
        <p:nvSpPr>
          <p:cNvPr id="4" name="Down Arrow 3"/>
          <p:cNvSpPr/>
          <p:nvPr/>
        </p:nvSpPr>
        <p:spPr>
          <a:xfrm>
            <a:off x="5715000" y="1752600"/>
            <a:ext cx="1295400" cy="1600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Up Arrow 4"/>
          <p:cNvSpPr/>
          <p:nvPr/>
        </p:nvSpPr>
        <p:spPr>
          <a:xfrm>
            <a:off x="5029200" y="4038600"/>
            <a:ext cx="1524000" cy="1828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962400" cy="2239962"/>
          </a:xfrm>
        </p:spPr>
        <p:txBody>
          <a:bodyPr>
            <a:normAutofit fontScale="90000"/>
          </a:bodyPr>
          <a:lstStyle/>
          <a:p>
            <a:r>
              <a:rPr lang="en-US" dirty="0"/>
              <a:t>My Mother and Brother Bought These Books for Me</a:t>
            </a:r>
            <a:br>
              <a:rPr lang="en-US" dirty="0"/>
            </a:br>
            <a:r>
              <a:rPr lang="en-US" dirty="0"/>
              <a:t>and My Mother Read to Me from Them</a:t>
            </a:r>
          </a:p>
        </p:txBody>
      </p:sp>
      <p:pic>
        <p:nvPicPr>
          <p:cNvPr id="4" name="Content Placeholder 3" descr="20230514_055850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 rot="6497099">
            <a:off x="3345158" y="1380697"/>
            <a:ext cx="5299245" cy="3974434"/>
          </a:xfr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That Gospel Seed has POWER!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 Seed is The Word(s) of God…</a:t>
            </a:r>
          </a:p>
          <a:p>
            <a:r>
              <a:rPr lang="en-US" dirty="0"/>
              <a:t>Mark 4:27 </a:t>
            </a:r>
          </a:p>
          <a:p>
            <a:r>
              <a:rPr lang="en-US" dirty="0"/>
              <a:t>“</a:t>
            </a:r>
            <a:r>
              <a:rPr lang="en-US" i="1" dirty="0"/>
              <a:t>Night and day, whether he sleeps or gets up, the seed sprouts and grows, though he does not know how.”</a:t>
            </a:r>
          </a:p>
          <a:p>
            <a:r>
              <a:rPr lang="en-US" dirty="0"/>
              <a:t>And it has power!</a:t>
            </a:r>
          </a:p>
          <a:p>
            <a:r>
              <a:rPr lang="en-US" dirty="0"/>
              <a:t>Romans 1:16</a:t>
            </a:r>
          </a:p>
          <a:p>
            <a:r>
              <a:rPr lang="en-US" dirty="0"/>
              <a:t>“</a:t>
            </a:r>
            <a:r>
              <a:rPr lang="en-US" i="1" dirty="0"/>
              <a:t>For I am not ashamed of the gospel, because it is the power of God that brings salvation to everyone who believes: first to the Jew, then to the Gentile.”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gospel in a Nutshell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Right from the Bible…</a:t>
            </a:r>
          </a:p>
          <a:p>
            <a:r>
              <a:rPr lang="en-US" dirty="0"/>
              <a:t>from 1</a:t>
            </a:r>
            <a:r>
              <a:rPr lang="en-US" baseline="30000" dirty="0"/>
              <a:t>st</a:t>
            </a:r>
            <a:r>
              <a:rPr lang="en-US" dirty="0"/>
              <a:t> Corinthians 15:1-8</a:t>
            </a:r>
          </a:p>
          <a:p>
            <a:r>
              <a:rPr lang="en-US" dirty="0"/>
              <a:t>“Now, brothers and sisters, I want to remind you of the gospel I preached to you…  </a:t>
            </a:r>
            <a:r>
              <a:rPr lang="en-US" b="1" baseline="30000" dirty="0"/>
              <a:t>2 </a:t>
            </a:r>
            <a:r>
              <a:rPr lang="en-US" dirty="0"/>
              <a:t>By this gospel you are saved, if you hold firmly to the word …</a:t>
            </a:r>
          </a:p>
          <a:p>
            <a:r>
              <a:rPr lang="en-US" dirty="0"/>
              <a:t>Christ died for our sins according to the Scriptures,</a:t>
            </a:r>
          </a:p>
          <a:p>
            <a:r>
              <a:rPr lang="en-US" b="1" baseline="30000" dirty="0"/>
              <a:t>4 </a:t>
            </a:r>
            <a:r>
              <a:rPr lang="en-US" dirty="0"/>
              <a:t>that he was buried, </a:t>
            </a:r>
          </a:p>
          <a:p>
            <a:r>
              <a:rPr lang="en-US" dirty="0"/>
              <a:t>that he was raised on the third day according to the Scriptures, </a:t>
            </a:r>
          </a:p>
          <a:p>
            <a:r>
              <a:rPr lang="en-US" b="1" baseline="30000" dirty="0"/>
              <a:t>5 </a:t>
            </a:r>
            <a:r>
              <a:rPr lang="en-US" dirty="0"/>
              <a:t>and that he appeared…to </a:t>
            </a:r>
            <a:r>
              <a:rPr lang="en-US" dirty="0" err="1"/>
              <a:t>Cephas</a:t>
            </a:r>
            <a:r>
              <a:rPr lang="en-US" dirty="0"/>
              <a:t>,</a:t>
            </a:r>
            <a:r>
              <a:rPr lang="en-US" b="1" baseline="30000" dirty="0"/>
              <a:t> </a:t>
            </a:r>
            <a:r>
              <a:rPr lang="en-US" dirty="0"/>
              <a:t>and then to the Twelve. </a:t>
            </a:r>
            <a:r>
              <a:rPr lang="en-US" b="1" baseline="30000" dirty="0"/>
              <a:t>6 </a:t>
            </a:r>
            <a:r>
              <a:rPr lang="en-US" dirty="0"/>
              <a:t>After that, he appeared to more than five hundred of the brothers and sisters at the same time, most of whom are still living, though some have fallen asleep. </a:t>
            </a:r>
            <a:r>
              <a:rPr lang="en-US" b="1" baseline="30000" dirty="0"/>
              <a:t>7 </a:t>
            </a:r>
            <a:r>
              <a:rPr lang="en-US" dirty="0"/>
              <a:t>Then he appeared to James, then to all the apostles, </a:t>
            </a:r>
            <a:r>
              <a:rPr lang="en-US" b="1" baseline="30000" dirty="0"/>
              <a:t>8 </a:t>
            </a:r>
            <a:r>
              <a:rPr lang="en-US" dirty="0"/>
              <a:t>and last of all he appeared to me also, as to one abnormally born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/>
              <a:t>Happy Mother’s Day mothers</a:t>
            </a:r>
            <a:r>
              <a:rPr lang="en-US" dirty="0"/>
              <a:t>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Mothers Superhero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33600" y="1905000"/>
            <a:ext cx="4267200" cy="3935627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Have Been Speaking About the Parable of The Different Soils…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Let’s look at it in the Gospel of Matthew (Ch 12)</a:t>
            </a:r>
          </a:p>
          <a:p>
            <a:endParaRPr lang="en-US" dirty="0"/>
          </a:p>
          <a:p>
            <a:r>
              <a:rPr lang="en-US" dirty="0"/>
              <a:t>We won’t get into the text of this too much this week but come back next week!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Parable of The Different Soils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baseline="30000" dirty="0"/>
          </a:p>
          <a:p>
            <a:r>
              <a:rPr lang="en-US" baseline="30000" dirty="0"/>
              <a:t>Mt 13:1</a:t>
            </a:r>
            <a:r>
              <a:rPr lang="en-US" dirty="0"/>
              <a:t> That same day Jesus went out of the house and sat by the lake.  </a:t>
            </a:r>
            <a:r>
              <a:rPr lang="en-US" baseline="30000" dirty="0"/>
              <a:t>Mt 13:2</a:t>
            </a:r>
            <a:r>
              <a:rPr lang="en-US" dirty="0"/>
              <a:t> Such large crowds gathered around him that he got into a boat and sat in it, while all the people stood on the shore.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Parable of The Different Soils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aseline="30000" dirty="0"/>
              <a:t>Mt 13:3</a:t>
            </a:r>
            <a:r>
              <a:rPr lang="en-US" dirty="0"/>
              <a:t> Then he told them many things in parables, saying: “A farmer went out to sow his seed.  </a:t>
            </a:r>
            <a:r>
              <a:rPr lang="en-US" baseline="30000" dirty="0"/>
              <a:t>Mt 13:4</a:t>
            </a:r>
            <a:r>
              <a:rPr lang="en-US" dirty="0"/>
              <a:t> As he was scattering the seed, some fell along the path, and the birds came and ate it up. </a:t>
            </a:r>
          </a:p>
          <a:p>
            <a:r>
              <a:rPr lang="en-US" baseline="30000" dirty="0"/>
              <a:t>Mt 13:5</a:t>
            </a:r>
            <a:r>
              <a:rPr lang="en-US" dirty="0"/>
              <a:t> Some fell on rocky places, where it did not have much soil. It sprang up quickly, because the soil was shallow. </a:t>
            </a:r>
          </a:p>
          <a:p>
            <a:r>
              <a:rPr lang="en-US" baseline="30000" dirty="0"/>
              <a:t>Mt 13:6</a:t>
            </a:r>
            <a:r>
              <a:rPr lang="en-US" dirty="0"/>
              <a:t> But when the sun came up, the plants were scorched, and they withered because they had no root. </a:t>
            </a:r>
          </a:p>
          <a:p>
            <a:r>
              <a:rPr lang="en-US" baseline="30000" dirty="0"/>
              <a:t>Mt 13:7</a:t>
            </a:r>
            <a:r>
              <a:rPr lang="en-US" dirty="0"/>
              <a:t> Other seed fell among thorns, which grew up and choked the plants. </a:t>
            </a:r>
          </a:p>
          <a:p>
            <a:r>
              <a:rPr lang="en-US" baseline="30000" dirty="0"/>
              <a:t>Mt 13:8</a:t>
            </a:r>
            <a:r>
              <a:rPr lang="en-US" dirty="0"/>
              <a:t> Still other seed fell on good soil, where it produced a crop—a hundred, sixty or thirty times what was sown. </a:t>
            </a:r>
          </a:p>
          <a:p>
            <a:r>
              <a:rPr lang="en-US" baseline="30000" dirty="0"/>
              <a:t>Mt 13:9</a:t>
            </a:r>
            <a:r>
              <a:rPr lang="en-US" dirty="0"/>
              <a:t> He who has ears, let him hear.”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 4:10 – 20 – Different Soils…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Along the path</a:t>
            </a:r>
          </a:p>
          <a:p>
            <a:r>
              <a:rPr lang="en-US" dirty="0"/>
              <a:t>In the thin soil</a:t>
            </a:r>
          </a:p>
          <a:p>
            <a:r>
              <a:rPr lang="en-US" dirty="0"/>
              <a:t>In the weeds</a:t>
            </a:r>
          </a:p>
          <a:p>
            <a:r>
              <a:rPr lang="en-US" dirty="0"/>
              <a:t>In Good soil</a:t>
            </a:r>
          </a:p>
          <a:p>
            <a:r>
              <a:rPr lang="en-US" dirty="0"/>
              <a:t>In other words…</a:t>
            </a:r>
          </a:p>
          <a:p>
            <a:pPr lvl="1"/>
            <a:r>
              <a:rPr lang="en-US" sz="2400" dirty="0"/>
              <a:t>To the spiritually dead</a:t>
            </a:r>
          </a:p>
          <a:p>
            <a:pPr lvl="1"/>
            <a:r>
              <a:rPr lang="en-US" sz="2400" dirty="0"/>
              <a:t>To the spiritually shallow</a:t>
            </a:r>
          </a:p>
          <a:p>
            <a:pPr lvl="1"/>
            <a:r>
              <a:rPr lang="en-US" sz="2400" dirty="0"/>
              <a:t>To the spiritually distracted or worldly</a:t>
            </a:r>
          </a:p>
          <a:p>
            <a:pPr lvl="1"/>
            <a:r>
              <a:rPr lang="en-US" sz="2400" dirty="0"/>
              <a:t>To the spiritual or fruitful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Secret, mom’s, is…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God’s Economy</a:t>
            </a:r>
          </a:p>
          <a:p>
            <a:r>
              <a:rPr lang="en-US" dirty="0"/>
              <a:t>When we care</a:t>
            </a:r>
          </a:p>
          <a:p>
            <a:r>
              <a:rPr lang="en-US" dirty="0"/>
              <a:t>And make an effort</a:t>
            </a:r>
          </a:p>
          <a:p>
            <a:r>
              <a:rPr lang="en-US" dirty="0"/>
              <a:t>To win souls </a:t>
            </a:r>
          </a:p>
          <a:p>
            <a:r>
              <a:rPr lang="en-US" dirty="0"/>
              <a:t>(that are not related to us / not just our kids)</a:t>
            </a:r>
          </a:p>
          <a:p>
            <a:r>
              <a:rPr lang="en-US" dirty="0"/>
              <a:t>And disciple them</a:t>
            </a:r>
          </a:p>
          <a:p>
            <a:r>
              <a:rPr lang="en-US" dirty="0"/>
              <a:t>As a matter of course</a:t>
            </a:r>
          </a:p>
          <a:p>
            <a:r>
              <a:rPr lang="en-US" dirty="0"/>
              <a:t>And a way of life</a:t>
            </a:r>
          </a:p>
          <a:p>
            <a:r>
              <a:rPr lang="en-US" dirty="0"/>
              <a:t>It is more likely to come around and</a:t>
            </a:r>
          </a:p>
          <a:p>
            <a:r>
              <a:rPr lang="en-US" dirty="0"/>
              <a:t>Bless us by our own children getting saved and</a:t>
            </a:r>
          </a:p>
          <a:p>
            <a:r>
              <a:rPr lang="en-US" dirty="0"/>
              <a:t>Being interested in the things of God.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That is my gift to you </a:t>
            </a:r>
            <a:br>
              <a:rPr lang="en-US" dirty="0"/>
            </a:br>
            <a:r>
              <a:rPr lang="en-US" dirty="0"/>
              <a:t>			this Mother’s Day…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To tell you this secret </a:t>
            </a:r>
          </a:p>
          <a:p>
            <a:r>
              <a:rPr lang="en-US" dirty="0"/>
              <a:t>Hoping that you will take it to heart</a:t>
            </a:r>
          </a:p>
          <a:p>
            <a:r>
              <a:rPr lang="en-US" dirty="0"/>
              <a:t>And live for the sake of The Gospel</a:t>
            </a:r>
          </a:p>
          <a:p>
            <a:r>
              <a:rPr lang="en-US" dirty="0"/>
              <a:t>To increase the Kingdom of God</a:t>
            </a:r>
          </a:p>
          <a:p>
            <a:r>
              <a:rPr lang="en-US" dirty="0"/>
              <a:t>For the Name of Jesus</a:t>
            </a:r>
          </a:p>
          <a:p>
            <a:r>
              <a:rPr lang="en-US" dirty="0"/>
              <a:t>By The Holy Spirit and </a:t>
            </a:r>
          </a:p>
          <a:p>
            <a:r>
              <a:rPr lang="en-US" dirty="0"/>
              <a:t>To increase the fame and glory and renown of God</a:t>
            </a:r>
          </a:p>
          <a:p>
            <a:endParaRPr lang="en-US" dirty="0"/>
          </a:p>
          <a:p>
            <a:r>
              <a:rPr lang="en-US" dirty="0"/>
              <a:t>But do you realize that your harvest is small?</a:t>
            </a:r>
          </a:p>
          <a:p>
            <a:r>
              <a:rPr lang="en-US" dirty="0"/>
              <a:t>Do you need a heart transplant, too?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Transplanting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Psalm 51</a:t>
            </a:r>
          </a:p>
          <a:p>
            <a:r>
              <a:rPr lang="en-US" b="1" baseline="30000" dirty="0"/>
              <a:t>10 </a:t>
            </a:r>
            <a:r>
              <a:rPr lang="en-US" dirty="0"/>
              <a:t>Create in me a pure heart, O God,</a:t>
            </a:r>
            <a:br>
              <a:rPr lang="en-US" dirty="0"/>
            </a:br>
            <a:r>
              <a:rPr lang="en-US" dirty="0"/>
              <a:t>    and renew a steadfast spirit within me.</a:t>
            </a:r>
            <a:br>
              <a:rPr lang="en-US" dirty="0"/>
            </a:br>
            <a:r>
              <a:rPr lang="en-US" b="1" baseline="30000" dirty="0"/>
              <a:t>11 </a:t>
            </a:r>
            <a:r>
              <a:rPr lang="en-US" dirty="0"/>
              <a:t>Do not cast me from your presence</a:t>
            </a:r>
            <a:br>
              <a:rPr lang="en-US" dirty="0"/>
            </a:br>
            <a:r>
              <a:rPr lang="en-US" dirty="0"/>
              <a:t>    or take your Holy Spirit from me.</a:t>
            </a:r>
            <a:br>
              <a:rPr lang="en-US" dirty="0"/>
            </a:br>
            <a:r>
              <a:rPr lang="en-US" b="1" baseline="30000" dirty="0"/>
              <a:t>12 </a:t>
            </a:r>
            <a:r>
              <a:rPr lang="en-US" dirty="0"/>
              <a:t>Restore to me the joy of your salvation</a:t>
            </a:r>
            <a:br>
              <a:rPr lang="en-US" dirty="0"/>
            </a:br>
            <a:r>
              <a:rPr lang="en-US" dirty="0"/>
              <a:t>    and grant me a willing spirit, to sustain me.</a:t>
            </a:r>
          </a:p>
          <a:p>
            <a:r>
              <a:rPr lang="en-US" b="1" baseline="30000" dirty="0"/>
              <a:t>13 </a:t>
            </a:r>
            <a:r>
              <a:rPr lang="en-US" dirty="0"/>
              <a:t>Then I will teach transgressors your ways,</a:t>
            </a:r>
            <a:br>
              <a:rPr lang="en-US" dirty="0"/>
            </a:br>
            <a:r>
              <a:rPr lang="en-US" dirty="0"/>
              <a:t>    so that sinners will turn back to you.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Altar Call &amp; Prayer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download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6600" y="3200400"/>
            <a:ext cx="5257800" cy="2957513"/>
          </a:xfrm>
          <a:prstGeom prst="rect">
            <a:avLst/>
          </a:prstGeom>
        </p:spPr>
      </p:pic>
      <p:pic>
        <p:nvPicPr>
          <p:cNvPr id="5" name="Picture 4" descr="downlo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52600" y="1447800"/>
            <a:ext cx="2933700" cy="2933700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500" dirty="0">
                <a:solidFill>
                  <a:srgbClr val="FF0000"/>
                </a:solidFill>
              </a:rPr>
              <a:t>JACOB !!!!!  </a:t>
            </a:r>
            <a:r>
              <a:rPr lang="en-US" sz="4500" dirty="0">
                <a:solidFill>
                  <a:srgbClr val="FF0000"/>
                </a:solidFill>
                <a:sym typeface="Wingdings" pitchFamily="2" charset="2"/>
              </a:rPr>
              <a:t> </a:t>
            </a:r>
            <a:endParaRPr lang="en-US" sz="45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5000" dirty="0"/>
              <a:t>Jacob – insert closing song here, please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Altar Call &amp; Prayer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download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6600" y="3200400"/>
            <a:ext cx="5257800" cy="2957513"/>
          </a:xfrm>
          <a:prstGeom prst="rect">
            <a:avLst/>
          </a:prstGeom>
        </p:spPr>
      </p:pic>
      <p:pic>
        <p:nvPicPr>
          <p:cNvPr id="5" name="Picture 4" descr="downlo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52600" y="1447800"/>
            <a:ext cx="2933700" cy="29337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447800" y="3962400"/>
            <a:ext cx="6400800" cy="1600200"/>
          </a:xfrm>
        </p:spPr>
        <p:txBody>
          <a:bodyPr/>
          <a:lstStyle/>
          <a:p>
            <a:r>
              <a:rPr lang="en-US" dirty="0"/>
              <a:t>~ Pastor Bryan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228600" y="609600"/>
            <a:ext cx="8610600" cy="3124200"/>
          </a:xfrm>
        </p:spPr>
        <p:txBody>
          <a:bodyPr>
            <a:noAutofit/>
          </a:bodyPr>
          <a:lstStyle/>
          <a:p>
            <a:br>
              <a:rPr lang="en-US" sz="2400" cap="small" dirty="0"/>
            </a:br>
            <a:r>
              <a:rPr lang="en-US" sz="2400" cap="small" dirty="0"/>
              <a:t>Parables of Jesu</a:t>
            </a:r>
            <a:r>
              <a:rPr lang="en-US" sz="2400" dirty="0"/>
              <a:t>s Series</a:t>
            </a:r>
            <a:br>
              <a:rPr lang="en-US" sz="2400" cap="small" dirty="0"/>
            </a:br>
            <a:r>
              <a:rPr lang="en-US" sz="2400" cap="small" dirty="0"/>
              <a:t>“Heart and Soil Transplant” Part 2</a:t>
            </a:r>
            <a:br>
              <a:rPr lang="en-US" sz="2400" cap="small" dirty="0"/>
            </a:br>
            <a:r>
              <a:rPr lang="en-US" sz="2400" cap="small" dirty="0"/>
              <a:t>Part Two:  Jonah and the Whale and </a:t>
            </a:r>
            <a:r>
              <a:rPr lang="en-US" sz="2400" dirty="0"/>
              <a:t>T</a:t>
            </a:r>
            <a:r>
              <a:rPr lang="en-US" sz="2400" cap="small" dirty="0"/>
              <a:t>he Way</a:t>
            </a:r>
            <a:br>
              <a:rPr lang="en-US" sz="2400" dirty="0"/>
            </a:br>
            <a:br>
              <a:rPr lang="en-US" sz="2400" dirty="0"/>
            </a:br>
            <a:endParaRPr lang="en-US" sz="2800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Communion Bread-Bod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95400" y="1447800"/>
            <a:ext cx="6477000" cy="4851498"/>
          </a:xfrm>
          <a:prstGeom prst="rect">
            <a:avLst/>
          </a:prstGeo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 descr="Communion Wine-Bloo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9200" y="1545477"/>
            <a:ext cx="5867400" cy="4394887"/>
          </a:xfrm>
          <a:prstGeom prst="rect">
            <a:avLst/>
          </a:prstGeom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500" dirty="0">
                <a:solidFill>
                  <a:srgbClr val="FF0000"/>
                </a:solidFill>
              </a:rPr>
              <a:t>JACOB !!!!!  </a:t>
            </a:r>
            <a:r>
              <a:rPr lang="en-US" sz="4500" dirty="0">
                <a:solidFill>
                  <a:srgbClr val="FF0000"/>
                </a:solidFill>
                <a:sym typeface="Wingdings" pitchFamily="2" charset="2"/>
              </a:rPr>
              <a:t> </a:t>
            </a:r>
            <a:endParaRPr lang="en-US" sz="45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5000" dirty="0"/>
              <a:t>The follow slides are for after the song</a:t>
            </a:r>
          </a:p>
          <a:p>
            <a:r>
              <a:rPr lang="en-US" sz="5000" dirty="0"/>
              <a:t>And after communion and</a:t>
            </a:r>
          </a:p>
          <a:p>
            <a:r>
              <a:rPr lang="en-US" sz="5000" dirty="0"/>
              <a:t>During the benediction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Benevolent Offering</a:t>
            </a:r>
          </a:p>
        </p:txBody>
      </p:sp>
      <p:pic>
        <p:nvPicPr>
          <p:cNvPr id="4" name="Content Placeholder 3" descr="Widows Mite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126671" y="1984248"/>
            <a:ext cx="6798129" cy="3806952"/>
          </a:xfrm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>
            <a:normAutofit fontScale="90000"/>
          </a:bodyPr>
          <a:lstStyle/>
          <a:p>
            <a:r>
              <a:rPr lang="en-US" dirty="0"/>
              <a:t>From 2013 sermon slides</a:t>
            </a:r>
            <a:br>
              <a:rPr lang="en-US" dirty="0"/>
            </a:br>
            <a:r>
              <a:rPr lang="en-US" dirty="0"/>
              <a:t>The Mustard Seed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God is blessing us to recruit local churches…</a:t>
            </a:r>
          </a:p>
          <a:p>
            <a:r>
              <a:rPr lang="en-US" dirty="0"/>
              <a:t>to act as a missionary society (like Simpson?)</a:t>
            </a:r>
          </a:p>
          <a:p>
            <a:r>
              <a:rPr lang="en-US" dirty="0"/>
              <a:t>to start a school</a:t>
            </a:r>
          </a:p>
          <a:p>
            <a:r>
              <a:rPr lang="en-US" dirty="0"/>
              <a:t>to train people to be like missionaries here</a:t>
            </a:r>
          </a:p>
          <a:p>
            <a:r>
              <a:rPr lang="en-US" dirty="0"/>
              <a:t>Well, by God’s grace</a:t>
            </a:r>
          </a:p>
          <a:p>
            <a:r>
              <a:rPr lang="en-US" dirty="0"/>
              <a:t>we are getting ready again…  </a:t>
            </a:r>
          </a:p>
          <a:p>
            <a:r>
              <a:rPr lang="en-US" dirty="0"/>
              <a:t>More on this and this parable next week!</a:t>
            </a:r>
          </a:p>
        </p:txBody>
      </p:sp>
      <p:pic>
        <p:nvPicPr>
          <p:cNvPr id="4" name="Picture 3" descr="Big mustard tree with Bedoui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800" y="1066800"/>
            <a:ext cx="5562600" cy="28764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 more </a:t>
            </a:r>
            <a:r>
              <a:rPr lang="en-US"/>
              <a:t>of that </a:t>
            </a:r>
            <a:r>
              <a:rPr lang="en-US" dirty="0"/>
              <a:t>story next time!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Happy Mother’s Day mothers!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Mothers Superhero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90800" y="2093698"/>
            <a:ext cx="2667000" cy="3935627"/>
          </a:xfrm>
          <a:prstGeom prst="rect">
            <a:avLst/>
          </a:prstGeom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HANDOUT ANSWER KEY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 </a:t>
            </a:r>
            <a:endParaRPr lang="en-US" dirty="0"/>
          </a:p>
          <a:p>
            <a:pPr lvl="0"/>
            <a:r>
              <a:rPr lang="en-US" b="1" dirty="0"/>
              <a:t>If the seed are The Gospel v</a:t>
            </a:r>
            <a:r>
              <a:rPr lang="en-US" b="1" u="sng" dirty="0"/>
              <a:t>erses</a:t>
            </a:r>
            <a:r>
              <a:rPr lang="en-US" b="1" dirty="0"/>
              <a:t>, the heart is the s</a:t>
            </a:r>
            <a:r>
              <a:rPr lang="en-US" b="1" u="sng" dirty="0"/>
              <a:t>oil</a:t>
            </a:r>
            <a:endParaRPr lang="en-US" dirty="0"/>
          </a:p>
          <a:p>
            <a:r>
              <a:rPr lang="en-US" b="1" dirty="0"/>
              <a:t>and the fruit can be found in Galatians Chapter F</a:t>
            </a:r>
            <a:r>
              <a:rPr lang="en-US" b="1" u="sng" dirty="0"/>
              <a:t>ive;</a:t>
            </a:r>
            <a:endParaRPr lang="en-US" dirty="0"/>
          </a:p>
          <a:p>
            <a:r>
              <a:rPr lang="en-US" b="1" dirty="0"/>
              <a:t>but if the full grown fruit of an apple s</a:t>
            </a:r>
            <a:r>
              <a:rPr lang="en-US" b="1" u="sng" dirty="0"/>
              <a:t>eed</a:t>
            </a:r>
            <a:r>
              <a:rPr lang="en-US" b="1" dirty="0"/>
              <a:t> is a full grown apple t</a:t>
            </a:r>
            <a:r>
              <a:rPr lang="en-US" b="1" u="sng" dirty="0"/>
              <a:t>ree</a:t>
            </a:r>
            <a:r>
              <a:rPr lang="en-US" b="1" dirty="0"/>
              <a:t> then the full grown fruit of a Gospel s</a:t>
            </a:r>
            <a:r>
              <a:rPr lang="en-US" b="1" u="sng" dirty="0"/>
              <a:t>eed</a:t>
            </a:r>
            <a:r>
              <a:rPr lang="en-US" b="1" dirty="0"/>
              <a:t> is a </a:t>
            </a:r>
            <a:endParaRPr lang="en-US" dirty="0"/>
          </a:p>
          <a:p>
            <a:r>
              <a:rPr lang="en-US" b="1" dirty="0"/>
              <a:t>						full grown m</a:t>
            </a:r>
            <a:r>
              <a:rPr lang="en-US" b="1" u="sng" dirty="0"/>
              <a:t>an</a:t>
            </a:r>
            <a:r>
              <a:rPr lang="en-US" b="1" dirty="0"/>
              <a:t> or w</a:t>
            </a:r>
            <a:r>
              <a:rPr lang="en-US" b="1" u="sng" dirty="0"/>
              <a:t>oman</a:t>
            </a:r>
            <a:r>
              <a:rPr lang="en-US" b="1" dirty="0"/>
              <a:t> of God.</a:t>
            </a:r>
            <a:endParaRPr lang="en-US" dirty="0"/>
          </a:p>
          <a:p>
            <a:pPr lvl="0"/>
            <a:r>
              <a:rPr lang="en-US" b="1" dirty="0"/>
              <a:t>Perhaps the 2</a:t>
            </a:r>
            <a:r>
              <a:rPr lang="en-US" b="1" baseline="30000" dirty="0"/>
              <a:t>nd</a:t>
            </a:r>
            <a:r>
              <a:rPr lang="en-US" b="1" dirty="0"/>
              <a:t> Greatest Missionary did not want to go because he only loved his o</a:t>
            </a:r>
            <a:r>
              <a:rPr lang="en-US" b="1" u="sng" dirty="0"/>
              <a:t>wn</a:t>
            </a:r>
            <a:r>
              <a:rPr lang="en-US" b="1" dirty="0"/>
              <a:t> k</a:t>
            </a:r>
            <a:r>
              <a:rPr lang="en-US" b="1" u="sng" dirty="0"/>
              <a:t>ind</a:t>
            </a:r>
            <a:r>
              <a:rPr lang="en-US" b="1" dirty="0"/>
              <a:t>.</a:t>
            </a:r>
            <a:endParaRPr lang="en-US" dirty="0"/>
          </a:p>
          <a:p>
            <a:r>
              <a:rPr lang="en-US" b="1" dirty="0"/>
              <a:t>What did God teach him?</a:t>
            </a:r>
            <a:endParaRPr lang="en-US" dirty="0"/>
          </a:p>
          <a:p>
            <a:r>
              <a:rPr lang="en-US" b="1" dirty="0"/>
              <a:t> </a:t>
            </a:r>
            <a:endParaRPr lang="en-US" dirty="0"/>
          </a:p>
          <a:p>
            <a:pPr lvl="0"/>
            <a:r>
              <a:rPr lang="en-US" b="1" dirty="0"/>
              <a:t>What is God teaching you?</a:t>
            </a:r>
            <a:endParaRPr lang="en-US" dirty="0"/>
          </a:p>
          <a:p>
            <a:r>
              <a:rPr lang="en-US" b="1" dirty="0"/>
              <a:t> </a:t>
            </a:r>
            <a:endParaRPr lang="en-US" dirty="0"/>
          </a:p>
          <a:p>
            <a:pPr lvl="0"/>
            <a:r>
              <a:rPr lang="en-US" b="1" dirty="0"/>
              <a:t>What Psalm can be a prayer for a heart / soil transplant? _</a:t>
            </a:r>
            <a:r>
              <a:rPr lang="en-US" b="1" u="sng" dirty="0"/>
              <a:t>Ps 51</a:t>
            </a:r>
            <a:r>
              <a:rPr lang="en-US" b="1" dirty="0"/>
              <a:t>_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Jonah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Perhaps the 2</a:t>
            </a:r>
            <a:r>
              <a:rPr lang="en-US" baseline="30000" dirty="0"/>
              <a:t>nd</a:t>
            </a:r>
            <a:r>
              <a:rPr lang="en-US" dirty="0"/>
              <a:t> greatest missionary in the Bible!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Review:  </a:t>
            </a:r>
            <a:br>
              <a:rPr lang="en-US" dirty="0"/>
            </a:br>
            <a:r>
              <a:rPr lang="en-US" dirty="0"/>
              <a:t>The Year of The Lord’s Favor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Remember that Isaiah prophesied the ministry of Jesus and said this:</a:t>
            </a:r>
          </a:p>
          <a:p>
            <a:endParaRPr lang="en-US" dirty="0"/>
          </a:p>
          <a:p>
            <a:r>
              <a:rPr lang="en-US" baseline="30000" dirty="0"/>
              <a:t>Isa 61:11</a:t>
            </a:r>
            <a:r>
              <a:rPr lang="en-US" dirty="0"/>
              <a:t> For as the soil makes the sprout come up </a:t>
            </a:r>
          </a:p>
          <a:p>
            <a:r>
              <a:rPr lang="en-US" dirty="0"/>
              <a:t>and a garden causes seeds to grow, so the Sovereign LORD will make righteousness and praise spring up before all nations. </a:t>
            </a:r>
          </a:p>
          <a:p>
            <a:endParaRPr lang="en-US" dirty="0"/>
          </a:p>
          <a:p>
            <a:r>
              <a:rPr lang="en-US" dirty="0"/>
              <a:t>But when did he say this?</a:t>
            </a:r>
          </a:p>
          <a:p>
            <a:r>
              <a:rPr lang="en-US" dirty="0"/>
              <a:t>And how would this be?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Big Story</a:t>
            </a:r>
          </a:p>
        </p:txBody>
      </p:sp>
      <p:pic>
        <p:nvPicPr>
          <p:cNvPr id="20" name="Content Placeholder 19" descr="Crow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324600" y="1981200"/>
            <a:ext cx="1247775" cy="1247775"/>
          </a:xfrm>
        </p:spPr>
      </p:pic>
      <p:cxnSp>
        <p:nvCxnSpPr>
          <p:cNvPr id="5" name="Straight Arrow Connector 4"/>
          <p:cNvCxnSpPr/>
          <p:nvPr/>
        </p:nvCxnSpPr>
        <p:spPr>
          <a:xfrm flipV="1">
            <a:off x="1066800" y="5486400"/>
            <a:ext cx="228600" cy="1524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Isosceles Triangle 5"/>
          <p:cNvSpPr/>
          <p:nvPr/>
        </p:nvSpPr>
        <p:spPr>
          <a:xfrm>
            <a:off x="2209800" y="4343400"/>
            <a:ext cx="533400" cy="685800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2667000" y="4343400"/>
            <a:ext cx="381000" cy="2286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3124200" y="3657600"/>
            <a:ext cx="1308295" cy="1420837"/>
          </a:xfrm>
          <a:custGeom>
            <a:avLst/>
            <a:gdLst>
              <a:gd name="connsiteX0" fmla="*/ 309489 w 1308295"/>
              <a:gd name="connsiteY0" fmla="*/ 140677 h 1420837"/>
              <a:gd name="connsiteX1" fmla="*/ 309489 w 1308295"/>
              <a:gd name="connsiteY1" fmla="*/ 140677 h 1420837"/>
              <a:gd name="connsiteX2" fmla="*/ 731520 w 1308295"/>
              <a:gd name="connsiteY2" fmla="*/ 393896 h 1420837"/>
              <a:gd name="connsiteX3" fmla="*/ 858129 w 1308295"/>
              <a:gd name="connsiteY3" fmla="*/ 450167 h 1420837"/>
              <a:gd name="connsiteX4" fmla="*/ 984738 w 1308295"/>
              <a:gd name="connsiteY4" fmla="*/ 562708 h 1420837"/>
              <a:gd name="connsiteX5" fmla="*/ 998806 w 1308295"/>
              <a:gd name="connsiteY5" fmla="*/ 604911 h 1420837"/>
              <a:gd name="connsiteX6" fmla="*/ 1026941 w 1308295"/>
              <a:gd name="connsiteY6" fmla="*/ 675250 h 1420837"/>
              <a:gd name="connsiteX7" fmla="*/ 1041009 w 1308295"/>
              <a:gd name="connsiteY7" fmla="*/ 773723 h 1420837"/>
              <a:gd name="connsiteX8" fmla="*/ 1111347 w 1308295"/>
              <a:gd name="connsiteY8" fmla="*/ 928468 h 1420837"/>
              <a:gd name="connsiteX9" fmla="*/ 1125415 w 1308295"/>
              <a:gd name="connsiteY9" fmla="*/ 970671 h 1420837"/>
              <a:gd name="connsiteX10" fmla="*/ 1153550 w 1308295"/>
              <a:gd name="connsiteY10" fmla="*/ 998807 h 1420837"/>
              <a:gd name="connsiteX11" fmla="*/ 1209821 w 1308295"/>
              <a:gd name="connsiteY11" fmla="*/ 1083213 h 1420837"/>
              <a:gd name="connsiteX12" fmla="*/ 1252024 w 1308295"/>
              <a:gd name="connsiteY12" fmla="*/ 1097280 h 1420837"/>
              <a:gd name="connsiteX13" fmla="*/ 1308295 w 1308295"/>
              <a:gd name="connsiteY13" fmla="*/ 1167619 h 1420837"/>
              <a:gd name="connsiteX14" fmla="*/ 1209821 w 1308295"/>
              <a:gd name="connsiteY14" fmla="*/ 1280160 h 1420837"/>
              <a:gd name="connsiteX15" fmla="*/ 1153550 w 1308295"/>
              <a:gd name="connsiteY15" fmla="*/ 1364567 h 1420837"/>
              <a:gd name="connsiteX16" fmla="*/ 1069144 w 1308295"/>
              <a:gd name="connsiteY16" fmla="*/ 1392702 h 1420837"/>
              <a:gd name="connsiteX17" fmla="*/ 998806 w 1308295"/>
              <a:gd name="connsiteY17" fmla="*/ 1420837 h 1420837"/>
              <a:gd name="connsiteX18" fmla="*/ 844061 w 1308295"/>
              <a:gd name="connsiteY18" fmla="*/ 1406770 h 1420837"/>
              <a:gd name="connsiteX19" fmla="*/ 731520 w 1308295"/>
              <a:gd name="connsiteY19" fmla="*/ 1336431 h 1420837"/>
              <a:gd name="connsiteX20" fmla="*/ 661181 w 1308295"/>
              <a:gd name="connsiteY20" fmla="*/ 1280160 h 1420837"/>
              <a:gd name="connsiteX21" fmla="*/ 618978 w 1308295"/>
              <a:gd name="connsiteY21" fmla="*/ 1139483 h 1420837"/>
              <a:gd name="connsiteX22" fmla="*/ 604910 w 1308295"/>
              <a:gd name="connsiteY22" fmla="*/ 844062 h 1420837"/>
              <a:gd name="connsiteX23" fmla="*/ 576775 w 1308295"/>
              <a:gd name="connsiteY23" fmla="*/ 801859 h 1420837"/>
              <a:gd name="connsiteX24" fmla="*/ 548640 w 1308295"/>
              <a:gd name="connsiteY24" fmla="*/ 717453 h 1420837"/>
              <a:gd name="connsiteX25" fmla="*/ 534572 w 1308295"/>
              <a:gd name="connsiteY25" fmla="*/ 675250 h 1420837"/>
              <a:gd name="connsiteX26" fmla="*/ 492369 w 1308295"/>
              <a:gd name="connsiteY26" fmla="*/ 661182 h 1420837"/>
              <a:gd name="connsiteX27" fmla="*/ 436098 w 1308295"/>
              <a:gd name="connsiteY27" fmla="*/ 633047 h 1420837"/>
              <a:gd name="connsiteX28" fmla="*/ 337624 w 1308295"/>
              <a:gd name="connsiteY28" fmla="*/ 618979 h 1420837"/>
              <a:gd name="connsiteX29" fmla="*/ 211015 w 1308295"/>
              <a:gd name="connsiteY29" fmla="*/ 576776 h 1420837"/>
              <a:gd name="connsiteX30" fmla="*/ 154744 w 1308295"/>
              <a:gd name="connsiteY30" fmla="*/ 548640 h 1420837"/>
              <a:gd name="connsiteX31" fmla="*/ 98474 w 1308295"/>
              <a:gd name="connsiteY31" fmla="*/ 534573 h 1420837"/>
              <a:gd name="connsiteX32" fmla="*/ 42203 w 1308295"/>
              <a:gd name="connsiteY32" fmla="*/ 506437 h 1420837"/>
              <a:gd name="connsiteX33" fmla="*/ 0 w 1308295"/>
              <a:gd name="connsiteY33" fmla="*/ 422031 h 1420837"/>
              <a:gd name="connsiteX34" fmla="*/ 56270 w 1308295"/>
              <a:gd name="connsiteY34" fmla="*/ 42203 h 1420837"/>
              <a:gd name="connsiteX35" fmla="*/ 239150 w 1308295"/>
              <a:gd name="connsiteY35" fmla="*/ 0 h 1420837"/>
              <a:gd name="connsiteX36" fmla="*/ 267286 w 1308295"/>
              <a:gd name="connsiteY36" fmla="*/ 28136 h 1420837"/>
              <a:gd name="connsiteX37" fmla="*/ 281354 w 1308295"/>
              <a:gd name="connsiteY37" fmla="*/ 98474 h 1420837"/>
              <a:gd name="connsiteX38" fmla="*/ 295421 w 1308295"/>
              <a:gd name="connsiteY38" fmla="*/ 154745 h 1420837"/>
              <a:gd name="connsiteX39" fmla="*/ 309489 w 1308295"/>
              <a:gd name="connsiteY39" fmla="*/ 140677 h 142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308295" h="1420837">
                <a:moveTo>
                  <a:pt x="309489" y="140677"/>
                </a:moveTo>
                <a:lnTo>
                  <a:pt x="309489" y="140677"/>
                </a:lnTo>
                <a:cubicBezTo>
                  <a:pt x="491429" y="261970"/>
                  <a:pt x="479351" y="258113"/>
                  <a:pt x="731520" y="393896"/>
                </a:cubicBezTo>
                <a:cubicBezTo>
                  <a:pt x="764439" y="411621"/>
                  <a:pt x="826518" y="425851"/>
                  <a:pt x="858129" y="450167"/>
                </a:cubicBezTo>
                <a:cubicBezTo>
                  <a:pt x="902885" y="484595"/>
                  <a:pt x="942535" y="525194"/>
                  <a:pt x="984738" y="562708"/>
                </a:cubicBezTo>
                <a:cubicBezTo>
                  <a:pt x="989427" y="576776"/>
                  <a:pt x="993599" y="591026"/>
                  <a:pt x="998806" y="604911"/>
                </a:cubicBezTo>
                <a:cubicBezTo>
                  <a:pt x="1007673" y="628556"/>
                  <a:pt x="1020816" y="650752"/>
                  <a:pt x="1026941" y="675250"/>
                </a:cubicBezTo>
                <a:cubicBezTo>
                  <a:pt x="1034983" y="707418"/>
                  <a:pt x="1032967" y="741555"/>
                  <a:pt x="1041009" y="773723"/>
                </a:cubicBezTo>
                <a:cubicBezTo>
                  <a:pt x="1052833" y="821021"/>
                  <a:pt x="1092721" y="886560"/>
                  <a:pt x="1111347" y="928468"/>
                </a:cubicBezTo>
                <a:cubicBezTo>
                  <a:pt x="1117370" y="942019"/>
                  <a:pt x="1117786" y="957955"/>
                  <a:pt x="1125415" y="970671"/>
                </a:cubicBezTo>
                <a:cubicBezTo>
                  <a:pt x="1132239" y="982044"/>
                  <a:pt x="1146193" y="987771"/>
                  <a:pt x="1153550" y="998807"/>
                </a:cubicBezTo>
                <a:cubicBezTo>
                  <a:pt x="1176348" y="1033004"/>
                  <a:pt x="1173985" y="1061712"/>
                  <a:pt x="1209821" y="1083213"/>
                </a:cubicBezTo>
                <a:cubicBezTo>
                  <a:pt x="1222536" y="1090842"/>
                  <a:pt x="1237956" y="1092591"/>
                  <a:pt x="1252024" y="1097280"/>
                </a:cubicBezTo>
                <a:cubicBezTo>
                  <a:pt x="1270781" y="1120726"/>
                  <a:pt x="1308295" y="1137593"/>
                  <a:pt x="1308295" y="1167619"/>
                </a:cubicBezTo>
                <a:cubicBezTo>
                  <a:pt x="1308295" y="1184793"/>
                  <a:pt x="1227736" y="1262245"/>
                  <a:pt x="1209821" y="1280160"/>
                </a:cubicBezTo>
                <a:cubicBezTo>
                  <a:pt x="1198398" y="1303007"/>
                  <a:pt x="1182193" y="1350245"/>
                  <a:pt x="1153550" y="1364567"/>
                </a:cubicBezTo>
                <a:cubicBezTo>
                  <a:pt x="1127024" y="1377830"/>
                  <a:pt x="1097016" y="1382567"/>
                  <a:pt x="1069144" y="1392702"/>
                </a:cubicBezTo>
                <a:cubicBezTo>
                  <a:pt x="1045412" y="1401332"/>
                  <a:pt x="1022252" y="1411459"/>
                  <a:pt x="998806" y="1420837"/>
                </a:cubicBezTo>
                <a:cubicBezTo>
                  <a:pt x="947224" y="1416148"/>
                  <a:pt x="894479" y="1418633"/>
                  <a:pt x="844061" y="1406770"/>
                </a:cubicBezTo>
                <a:cubicBezTo>
                  <a:pt x="750597" y="1384779"/>
                  <a:pt x="780715" y="1375787"/>
                  <a:pt x="731520" y="1336431"/>
                </a:cubicBezTo>
                <a:cubicBezTo>
                  <a:pt x="642783" y="1265440"/>
                  <a:pt x="729120" y="1348099"/>
                  <a:pt x="661181" y="1280160"/>
                </a:cubicBezTo>
                <a:cubicBezTo>
                  <a:pt x="649206" y="1244233"/>
                  <a:pt x="621520" y="1163207"/>
                  <a:pt x="618978" y="1139483"/>
                </a:cubicBezTo>
                <a:cubicBezTo>
                  <a:pt x="608475" y="1041459"/>
                  <a:pt x="617138" y="941886"/>
                  <a:pt x="604910" y="844062"/>
                </a:cubicBezTo>
                <a:cubicBezTo>
                  <a:pt x="602813" y="827285"/>
                  <a:pt x="583642" y="817309"/>
                  <a:pt x="576775" y="801859"/>
                </a:cubicBezTo>
                <a:cubicBezTo>
                  <a:pt x="564730" y="774758"/>
                  <a:pt x="558018" y="745588"/>
                  <a:pt x="548640" y="717453"/>
                </a:cubicBezTo>
                <a:cubicBezTo>
                  <a:pt x="543951" y="703385"/>
                  <a:pt x="548640" y="679939"/>
                  <a:pt x="534572" y="675250"/>
                </a:cubicBezTo>
                <a:cubicBezTo>
                  <a:pt x="520504" y="670561"/>
                  <a:pt x="505999" y="667023"/>
                  <a:pt x="492369" y="661182"/>
                </a:cubicBezTo>
                <a:cubicBezTo>
                  <a:pt x="473094" y="652921"/>
                  <a:pt x="456330" y="638565"/>
                  <a:pt x="436098" y="633047"/>
                </a:cubicBezTo>
                <a:cubicBezTo>
                  <a:pt x="404108" y="624323"/>
                  <a:pt x="370449" y="623668"/>
                  <a:pt x="337624" y="618979"/>
                </a:cubicBezTo>
                <a:cubicBezTo>
                  <a:pt x="196191" y="548260"/>
                  <a:pt x="374635" y="631316"/>
                  <a:pt x="211015" y="576776"/>
                </a:cubicBezTo>
                <a:cubicBezTo>
                  <a:pt x="191120" y="570144"/>
                  <a:pt x="174380" y="556003"/>
                  <a:pt x="154744" y="548640"/>
                </a:cubicBezTo>
                <a:cubicBezTo>
                  <a:pt x="136641" y="541851"/>
                  <a:pt x="117231" y="539262"/>
                  <a:pt x="98474" y="534573"/>
                </a:cubicBezTo>
                <a:cubicBezTo>
                  <a:pt x="79717" y="525194"/>
                  <a:pt x="58313" y="519862"/>
                  <a:pt x="42203" y="506437"/>
                </a:cubicBezTo>
                <a:cubicBezTo>
                  <a:pt x="17028" y="485458"/>
                  <a:pt x="9602" y="450838"/>
                  <a:pt x="0" y="422031"/>
                </a:cubicBezTo>
                <a:cubicBezTo>
                  <a:pt x="18757" y="295422"/>
                  <a:pt x="7332" y="160469"/>
                  <a:pt x="56270" y="42203"/>
                </a:cubicBezTo>
                <a:cubicBezTo>
                  <a:pt x="59331" y="34805"/>
                  <a:pt x="212934" y="5243"/>
                  <a:pt x="239150" y="0"/>
                </a:cubicBezTo>
                <a:cubicBezTo>
                  <a:pt x="248529" y="9379"/>
                  <a:pt x="262061" y="15945"/>
                  <a:pt x="267286" y="28136"/>
                </a:cubicBezTo>
                <a:cubicBezTo>
                  <a:pt x="276705" y="50113"/>
                  <a:pt x="276167" y="75133"/>
                  <a:pt x="281354" y="98474"/>
                </a:cubicBezTo>
                <a:cubicBezTo>
                  <a:pt x="285548" y="117348"/>
                  <a:pt x="283343" y="139647"/>
                  <a:pt x="295421" y="154745"/>
                </a:cubicBezTo>
                <a:cubicBezTo>
                  <a:pt x="304684" y="166324"/>
                  <a:pt x="307144" y="143022"/>
                  <a:pt x="309489" y="140677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4114800" y="4038600"/>
            <a:ext cx="381000" cy="1524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lus 12"/>
          <p:cNvSpPr/>
          <p:nvPr/>
        </p:nvSpPr>
        <p:spPr>
          <a:xfrm>
            <a:off x="4572000" y="1905000"/>
            <a:ext cx="457200" cy="4038600"/>
          </a:xfrm>
          <a:prstGeom prst="mathPl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5181600" y="3505200"/>
            <a:ext cx="304800" cy="2286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Vertical Scroll 16"/>
          <p:cNvSpPr/>
          <p:nvPr/>
        </p:nvSpPr>
        <p:spPr>
          <a:xfrm>
            <a:off x="5486400" y="2895600"/>
            <a:ext cx="533400" cy="838200"/>
          </a:xfrm>
          <a:prstGeom prst="verticalScroll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6019800" y="2971800"/>
            <a:ext cx="228600" cy="2286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1905000" y="4876800"/>
            <a:ext cx="304800" cy="1524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7467600" y="1981200"/>
            <a:ext cx="228600" cy="2286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295400" y="4724400"/>
            <a:ext cx="60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</a:t>
            </a:r>
          </a:p>
        </p:txBody>
      </p:sp>
      <p:sp>
        <p:nvSpPr>
          <p:cNvPr id="30" name="Sun 29"/>
          <p:cNvSpPr/>
          <p:nvPr/>
        </p:nvSpPr>
        <p:spPr>
          <a:xfrm>
            <a:off x="0" y="1676400"/>
            <a:ext cx="762000" cy="6096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6248400" y="3124200"/>
            <a:ext cx="1493017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1,000</a:t>
            </a:r>
          </a:p>
        </p:txBody>
      </p:sp>
      <p:sp>
        <p:nvSpPr>
          <p:cNvPr id="32" name="Lightning Bolt 31"/>
          <p:cNvSpPr/>
          <p:nvPr/>
        </p:nvSpPr>
        <p:spPr>
          <a:xfrm>
            <a:off x="5867400" y="2057400"/>
            <a:ext cx="457200" cy="762000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loud 32"/>
          <p:cNvSpPr/>
          <p:nvPr/>
        </p:nvSpPr>
        <p:spPr>
          <a:xfrm>
            <a:off x="533400" y="5638800"/>
            <a:ext cx="609600" cy="381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304800" y="2590800"/>
            <a:ext cx="76200" cy="32766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741701" y="2971800"/>
            <a:ext cx="181530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The Fall</a:t>
            </a:r>
          </a:p>
        </p:txBody>
      </p:sp>
      <p:sp>
        <p:nvSpPr>
          <p:cNvPr id="38" name="Rectangle 37"/>
          <p:cNvSpPr/>
          <p:nvPr/>
        </p:nvSpPr>
        <p:spPr>
          <a:xfrm>
            <a:off x="838200" y="1600200"/>
            <a:ext cx="230293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Creation</a:t>
            </a:r>
            <a:endParaRPr lang="en-US" sz="4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029200" y="4038600"/>
            <a:ext cx="286822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Redemption</a:t>
            </a:r>
          </a:p>
        </p:txBody>
      </p:sp>
      <p:sp>
        <p:nvSpPr>
          <p:cNvPr id="41" name="Explosion 2 40"/>
          <p:cNvSpPr/>
          <p:nvPr/>
        </p:nvSpPr>
        <p:spPr>
          <a:xfrm>
            <a:off x="7543800" y="990600"/>
            <a:ext cx="1600200" cy="99060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6314059" y="304800"/>
            <a:ext cx="2829941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NEW</a:t>
            </a:r>
          </a:p>
          <a:p>
            <a:pPr algn="ctr"/>
            <a:r>
              <a:rPr lang="en-US" sz="30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Heavens &amp; Earth</a:t>
            </a:r>
            <a:endParaRPr lang="en-US" sz="3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8229600" y="1828800"/>
            <a:ext cx="457200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3000" b="1" cap="none" spc="0" dirty="0">
                <a:ln/>
                <a:solidFill>
                  <a:schemeClr val="accent3">
                    <a:lumMod val="50000"/>
                  </a:schemeClr>
                </a:solidFill>
                <a:effectLst/>
              </a:rPr>
              <a:t>Restoration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410200" y="1447800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7</a:t>
            </a:r>
          </a:p>
        </p:txBody>
      </p:sp>
      <p:sp>
        <p:nvSpPr>
          <p:cNvPr id="35" name="Notched Right Arrow 34"/>
          <p:cNvSpPr/>
          <p:nvPr/>
        </p:nvSpPr>
        <p:spPr>
          <a:xfrm rot="17383680">
            <a:off x="6091654" y="2023787"/>
            <a:ext cx="752801" cy="250952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ight Arrow 28"/>
          <p:cNvSpPr/>
          <p:nvPr/>
        </p:nvSpPr>
        <p:spPr>
          <a:xfrm>
            <a:off x="1600200" y="3886200"/>
            <a:ext cx="1828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ight Arrow 51"/>
          <p:cNvSpPr/>
          <p:nvPr/>
        </p:nvSpPr>
        <p:spPr>
          <a:xfrm rot="4137138">
            <a:off x="3483076" y="2227943"/>
            <a:ext cx="1828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Moms remind me of those </a:t>
            </a:r>
            <a:br>
              <a:rPr lang="en-US" dirty="0"/>
            </a:br>
            <a:r>
              <a:rPr lang="en-US" dirty="0"/>
              <a:t>			who plant orchards…</a:t>
            </a:r>
          </a:p>
        </p:txBody>
      </p:sp>
      <p:pic>
        <p:nvPicPr>
          <p:cNvPr id="4" name="Content Placeholder 3" descr="download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600200" y="1905000"/>
            <a:ext cx="4800600" cy="360045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aseline="30000" dirty="0"/>
              <a:t>Gal 5:22</a:t>
            </a:r>
            <a:r>
              <a:rPr lang="en-US" dirty="0"/>
              <a:t> But the fruit of the Spirit is…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000" dirty="0"/>
              <a:t>love, </a:t>
            </a:r>
          </a:p>
          <a:p>
            <a:r>
              <a:rPr lang="en-US" sz="3000" dirty="0"/>
              <a:t>joy, </a:t>
            </a:r>
          </a:p>
          <a:p>
            <a:r>
              <a:rPr lang="en-US" sz="3000" dirty="0"/>
              <a:t>peace, </a:t>
            </a:r>
          </a:p>
          <a:p>
            <a:r>
              <a:rPr lang="en-US" sz="3000" dirty="0"/>
              <a:t>patience, </a:t>
            </a:r>
          </a:p>
          <a:p>
            <a:r>
              <a:rPr lang="en-US" sz="3000" dirty="0"/>
              <a:t>kindness, </a:t>
            </a:r>
          </a:p>
          <a:p>
            <a:r>
              <a:rPr lang="en-US" sz="3000" dirty="0"/>
              <a:t>goodness, </a:t>
            </a:r>
          </a:p>
          <a:p>
            <a:r>
              <a:rPr lang="en-US" sz="3000" dirty="0"/>
              <a:t>faithfulness, </a:t>
            </a:r>
          </a:p>
          <a:p>
            <a:r>
              <a:rPr lang="en-US" sz="3000" baseline="30000" dirty="0"/>
              <a:t>Gal 5:23</a:t>
            </a:r>
            <a:r>
              <a:rPr lang="en-US" sz="3000" dirty="0"/>
              <a:t> gentleness and </a:t>
            </a:r>
          </a:p>
          <a:p>
            <a:r>
              <a:rPr lang="en-US" sz="3000" dirty="0"/>
              <a:t>self-control. </a:t>
            </a:r>
          </a:p>
          <a:p>
            <a:r>
              <a:rPr lang="en-US" sz="3000" dirty="0"/>
              <a:t>Against such things there is no law.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1129</TotalTime>
  <Words>2370</Words>
  <Application>Microsoft Office PowerPoint</Application>
  <PresentationFormat>On-screen Show (4:3)</PresentationFormat>
  <Paragraphs>231</Paragraphs>
  <Slides>46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1" baseType="lpstr">
      <vt:lpstr>Calibri</vt:lpstr>
      <vt:lpstr>Century Schoolbook</vt:lpstr>
      <vt:lpstr>Wingdings</vt:lpstr>
      <vt:lpstr>Wingdings 2</vt:lpstr>
      <vt:lpstr>Oriel</vt:lpstr>
      <vt:lpstr>Happy Mother’s Day mothers!</vt:lpstr>
      <vt:lpstr>JACOB!!!!    </vt:lpstr>
      <vt:lpstr>Happy Mother’s Day mothers!</vt:lpstr>
      <vt:lpstr> Parables of Jesus Series “Heart and Soil Transplant” Part 2 Part Two:  Jonah and the Whale and The Way  </vt:lpstr>
      <vt:lpstr>Jonah</vt:lpstr>
      <vt:lpstr>Review:   The Year of The Lord’s Favor</vt:lpstr>
      <vt:lpstr>the Big Story</vt:lpstr>
      <vt:lpstr>Moms remind me of those     who plant orchards…</vt:lpstr>
      <vt:lpstr>Gal 5:22 But the fruit of the Spirit is…</vt:lpstr>
      <vt:lpstr>The Parable of the Growing Seed </vt:lpstr>
      <vt:lpstr>Moms remind me of those     who plant orchards…</vt:lpstr>
      <vt:lpstr>We Have Been Speaking About the Parable of The Different Soils…</vt:lpstr>
      <vt:lpstr>There was a time Jesus’ Mom and Brothers Came to Talk to Him When He was Out Preaching….</vt:lpstr>
      <vt:lpstr>The Sign of Jonah </vt:lpstr>
      <vt:lpstr>The Sign of Jonah </vt:lpstr>
      <vt:lpstr>Jesus’ Mother and Brothers </vt:lpstr>
      <vt:lpstr>What is God’s Will?</vt:lpstr>
      <vt:lpstr>I often hear moms ask for prayer for the salvation of their children</vt:lpstr>
      <vt:lpstr>Jonah was probably the 2nd Greatest Missionary in the Whole Bible but…</vt:lpstr>
      <vt:lpstr>Wait, you don’t believe the account is real?</vt:lpstr>
      <vt:lpstr>Wait, you don’t believe the account is real?</vt:lpstr>
      <vt:lpstr>Jonah was probably the 2nd Greatest Missionary in the Whole Bible but…</vt:lpstr>
      <vt:lpstr>Jonah was probably the 2nd Greatest Missionary in the Whole Bible but…</vt:lpstr>
      <vt:lpstr>Why do you think we teach kids to sing “this Little Light of Mine, I’m…”  ?</vt:lpstr>
      <vt:lpstr>A lady once said to me     that she didn’t care if…</vt:lpstr>
      <vt:lpstr>Stories Shape Us</vt:lpstr>
      <vt:lpstr>My Mother and Brother Bought These Books for Me and My Mother Read to Me from Them</vt:lpstr>
      <vt:lpstr>That Gospel Seed has POWER!</vt:lpstr>
      <vt:lpstr>The gospel in a Nutshell</vt:lpstr>
      <vt:lpstr>We Have Been Speaking About the Parable of The Different Soils…</vt:lpstr>
      <vt:lpstr>The Parable of The Different Soils</vt:lpstr>
      <vt:lpstr>The Parable of The Different Soils</vt:lpstr>
      <vt:lpstr>Mark 4:10 – 20 – Different Soils…</vt:lpstr>
      <vt:lpstr>The Secret, mom’s, is…</vt:lpstr>
      <vt:lpstr>That is my gift to you     this Mother’s Day…</vt:lpstr>
      <vt:lpstr>Transplanting</vt:lpstr>
      <vt:lpstr>Altar Call &amp; Prayer</vt:lpstr>
      <vt:lpstr>JACOB !!!!!   </vt:lpstr>
      <vt:lpstr>Altar Call &amp; Prayer</vt:lpstr>
      <vt:lpstr>Communion</vt:lpstr>
      <vt:lpstr>Communion</vt:lpstr>
      <vt:lpstr>JACOB !!!!!   </vt:lpstr>
      <vt:lpstr>Benevolent Offering</vt:lpstr>
      <vt:lpstr>From 2013 sermon slides The Mustard Seed</vt:lpstr>
      <vt:lpstr>But more of that story next time!</vt:lpstr>
      <vt:lpstr>HANDOUT ANSWER KEY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Fayette City Alliance Church</dc:title>
  <dc:creator>Pastor Bryan</dc:creator>
  <cp:lastModifiedBy>Matt Carson</cp:lastModifiedBy>
  <cp:revision>9</cp:revision>
  <dcterms:created xsi:type="dcterms:W3CDTF">2013-05-12T05:48:24Z</dcterms:created>
  <dcterms:modified xsi:type="dcterms:W3CDTF">2023-05-18T01:44:37Z</dcterms:modified>
</cp:coreProperties>
</file>