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61" r:id="rId5"/>
    <p:sldId id="262" r:id="rId6"/>
    <p:sldId id="263" r:id="rId7"/>
    <p:sldId id="310" r:id="rId8"/>
    <p:sldId id="274" r:id="rId9"/>
    <p:sldId id="276" r:id="rId10"/>
    <p:sldId id="311" r:id="rId11"/>
    <p:sldId id="259" r:id="rId12"/>
    <p:sldId id="260" r:id="rId13"/>
    <p:sldId id="278" r:id="rId14"/>
    <p:sldId id="318" r:id="rId15"/>
    <p:sldId id="314" r:id="rId16"/>
    <p:sldId id="294" r:id="rId17"/>
    <p:sldId id="301" r:id="rId18"/>
    <p:sldId id="298" r:id="rId19"/>
    <p:sldId id="319" r:id="rId20"/>
    <p:sldId id="277" r:id="rId21"/>
    <p:sldId id="279" r:id="rId22"/>
    <p:sldId id="307" r:id="rId23"/>
    <p:sldId id="303" r:id="rId24"/>
    <p:sldId id="302" r:id="rId25"/>
    <p:sldId id="315" r:id="rId26"/>
    <p:sldId id="304" r:id="rId27"/>
    <p:sldId id="305" r:id="rId28"/>
    <p:sldId id="316" r:id="rId29"/>
    <p:sldId id="306" r:id="rId30"/>
    <p:sldId id="280" r:id="rId31"/>
    <p:sldId id="281" r:id="rId32"/>
    <p:sldId id="317" r:id="rId33"/>
    <p:sldId id="312" r:id="rId34"/>
    <p:sldId id="313" r:id="rId35"/>
    <p:sldId id="30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4785" autoAdjust="0"/>
  </p:normalViewPr>
  <p:slideViewPr>
    <p:cSldViewPr snapToGrid="0">
      <p:cViewPr varScale="1">
        <p:scale>
          <a:sx n="59" d="100"/>
          <a:sy n="59" d="100"/>
        </p:scale>
        <p:origin x="96" y="594"/>
      </p:cViewPr>
      <p:guideLst/>
    </p:cSldViewPr>
  </p:slideViewPr>
  <p:outlineViewPr>
    <p:cViewPr>
      <p:scale>
        <a:sx n="33" d="100"/>
        <a:sy n="33" d="100"/>
      </p:scale>
      <p:origin x="0" y="-5106"/>
    </p:cViewPr>
  </p:outlineViewPr>
  <p:notesTextViewPr>
    <p:cViewPr>
      <p:scale>
        <a:sx n="1" d="1"/>
        <a:sy n="1" d="1"/>
      </p:scale>
      <p:origin x="0" y="0"/>
    </p:cViewPr>
  </p:notesTextViewPr>
  <p:sorterViewPr>
    <p:cViewPr>
      <p:scale>
        <a:sx n="100" d="100"/>
        <a:sy n="100" d="100"/>
      </p:scale>
      <p:origin x="0" y="-9282"/>
    </p:cViewPr>
  </p:sorterViewPr>
  <p:notesViewPr>
    <p:cSldViewPr snapToGrid="0">
      <p:cViewPr varScale="1">
        <p:scale>
          <a:sx n="124" d="100"/>
          <a:sy n="124" d="100"/>
        </p:scale>
        <p:origin x="106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A8054-467D-4CD3-8BC9-9E14952B4995}"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7B713-9CC9-45D1-8615-58A3214A5BDA}" type="slidenum">
              <a:rPr lang="en-US" smtClean="0"/>
              <a:t>‹#›</a:t>
            </a:fld>
            <a:endParaRPr lang="en-US"/>
          </a:p>
        </p:txBody>
      </p:sp>
    </p:spTree>
    <p:extLst>
      <p:ext uri="{BB962C8B-B14F-4D97-AF65-F5344CB8AC3E}">
        <p14:creationId xmlns:p14="http://schemas.microsoft.com/office/powerpoint/2010/main" val="79562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hr.nlm.nih.gov/art/large/melanoma-skin.jpe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1</a:t>
            </a:fld>
            <a:endParaRPr lang="en-US"/>
          </a:p>
        </p:txBody>
      </p:sp>
    </p:spTree>
    <p:extLst>
      <p:ext uri="{BB962C8B-B14F-4D97-AF65-F5344CB8AC3E}">
        <p14:creationId xmlns:p14="http://schemas.microsoft.com/office/powerpoint/2010/main" val="64982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 no some will not cause abnormalities and are called polymorphisms, ,T,F no Rb and p53 are the molecular </a:t>
            </a:r>
            <a:r>
              <a:rPr lang="en-US" dirty="0" err="1"/>
              <a:t>policemen,T,T,T</a:t>
            </a:r>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10</a:t>
            </a:fld>
            <a:endParaRPr lang="en-US"/>
          </a:p>
        </p:txBody>
      </p:sp>
    </p:spTree>
    <p:extLst>
      <p:ext uri="{BB962C8B-B14F-4D97-AF65-F5344CB8AC3E}">
        <p14:creationId xmlns:p14="http://schemas.microsoft.com/office/powerpoint/2010/main" val="414586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CAP abstract:  </a:t>
            </a:r>
            <a:r>
              <a:rPr lang="en-US" sz="1200" dirty="0">
                <a:effectLst/>
                <a:latin typeface="Arial" panose="020B0604020202020204" pitchFamily="34" charset="0"/>
              </a:rPr>
              <a:t>June 2021—In myeloid malignancies, identification of genetic abnormalities informs diagnostic classification, aids risk stratification, and often predicts response to clinical therapy. Multiple methodologies generally are necessary to detect these abnormalities given the diversity of genetic occurrences, which can range from single-nucleotide variants to chromosomal translocations. Conventional metaphase cytogenetic analysis—that is, karyotyping—remains the standard of care for detecting chromosome-level abnormalities. In some instances, it is supplemented with FISH. Single-gene polymerase chain-reaction–based assays or next-generation sequencing studies, or both, are used to identify smaller genetic abnormalities, single-nucleotide variants, and smaller insertions/deletions. Whole genome sequencing (WGS) has not commonly been used with diagnostic acute myeloid leukemia (AML) or myelodysplastic syndrome (MDS) samples, in part due to the high cost of sequencing, complexity of interpretation, and long turnaround times. …From Beck and Moore: </a:t>
            </a:r>
            <a:r>
              <a:rPr lang="en-US" sz="1000" dirty="0"/>
              <a:t>Also, clonality assessment for T and B cells and Sequencing by the Sanger method or by high throughput, Beck and Moore, 2021, p. 304: Genetic testing is integral to the practice of hematopathology and the classification of myeloid and lymphoid disorders.  The current WHO classification of hematologic neoplasms relies heavily on molecular and genetic findings.  Cytogenetic testing examines chromosomal changes, while molecular testing analyzes lesions at the DNA level.  Together, these techniques play an important role in DX, prognosis, RX, and residual ds detection. </a:t>
            </a:r>
          </a:p>
        </p:txBody>
      </p:sp>
      <p:sp>
        <p:nvSpPr>
          <p:cNvPr id="4" name="Slide Number Placeholder 3"/>
          <p:cNvSpPr>
            <a:spLocks noGrp="1"/>
          </p:cNvSpPr>
          <p:nvPr>
            <p:ph type="sldNum" sz="quarter" idx="5"/>
          </p:nvPr>
        </p:nvSpPr>
        <p:spPr/>
        <p:txBody>
          <a:bodyPr/>
          <a:lstStyle/>
          <a:p>
            <a:fld id="{2F57B713-9CC9-45D1-8615-58A3214A5BDA}" type="slidenum">
              <a:rPr lang="en-US" smtClean="0"/>
              <a:t>11</a:t>
            </a:fld>
            <a:endParaRPr lang="en-US"/>
          </a:p>
        </p:txBody>
      </p:sp>
    </p:spTree>
    <p:extLst>
      <p:ext uri="{BB962C8B-B14F-4D97-AF65-F5344CB8AC3E}">
        <p14:creationId xmlns:p14="http://schemas.microsoft.com/office/powerpoint/2010/main" val="182932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a:t>qRT</a:t>
            </a:r>
            <a:r>
              <a:rPr lang="en-US" sz="1000" dirty="0"/>
              <a:t>-PCR is useful for </a:t>
            </a:r>
            <a:r>
              <a:rPr lang="en-US" sz="1000" dirty="0" err="1"/>
              <a:t>quatifying</a:t>
            </a:r>
            <a:r>
              <a:rPr lang="en-US" sz="1000" dirty="0"/>
              <a:t> the expression of a few genes, but it can only detect known sequences.  In contrast, RNA sequencing (RNA-Seq) using NGS can detect both known and novel transcripts. Molecular Hematopathology, 2021, p. 2: bone marrow, flow cytometry, genetic studies</a:t>
            </a:r>
          </a:p>
          <a:p>
            <a:r>
              <a:rPr lang="en-US" sz="1000" dirty="0"/>
              <a:t>Bone marrow results: hypercellular, M:E ratio 12:1, myelocyte bulge in the differential, 1.5% blasts, </a:t>
            </a:r>
          </a:p>
          <a:p>
            <a:r>
              <a:rPr lang="en-US" sz="1000" dirty="0"/>
              <a:t>Flow cytometry: granulocyte predominance, 1% blasts without a phenotype abnormality, the monocytes showed partial expression of CD56.  </a:t>
            </a:r>
            <a:r>
              <a:rPr lang="en-US" sz="1000" dirty="0" err="1"/>
              <a:t>Chromsome</a:t>
            </a:r>
            <a:r>
              <a:rPr lang="en-US" sz="1000" dirty="0"/>
              <a:t> analysis: 47,XX, +8, t (9;22) (q34;q11.2) in all 20 metaphases.  FISH positive for BCR-ABL1 rearrangement in 97% of cells.</a:t>
            </a:r>
            <a:r>
              <a:rPr lang="en-US" sz="1000" baseline="0" dirty="0"/>
              <a:t>  The normalized copy number (NCN) of BCR-ABL fusion transcripts (BCR-ABL/ABL) as determined by </a:t>
            </a:r>
            <a:r>
              <a:rPr lang="en-US" sz="1000" baseline="0" dirty="0" err="1"/>
              <a:t>qRT</a:t>
            </a:r>
            <a:r>
              <a:rPr lang="en-US" sz="1000" baseline="0" dirty="0"/>
              <a:t>-PCR was 78.122% for the major breakpoint using the international scale (IS) and 0.13% NCN for the minor breakpoint fusion.  DX: CML with trisomy 8. </a:t>
            </a:r>
            <a:endParaRPr lang="en-US" sz="1000" dirty="0"/>
          </a:p>
        </p:txBody>
      </p:sp>
      <p:sp>
        <p:nvSpPr>
          <p:cNvPr id="4" name="Slide Number Placeholder 3"/>
          <p:cNvSpPr>
            <a:spLocks noGrp="1"/>
          </p:cNvSpPr>
          <p:nvPr>
            <p:ph type="sldNum" sz="quarter" idx="5"/>
          </p:nvPr>
        </p:nvSpPr>
        <p:spPr/>
        <p:txBody>
          <a:bodyPr/>
          <a:lstStyle/>
          <a:p>
            <a:fld id="{2F57B713-9CC9-45D1-8615-58A3214A5BDA}" type="slidenum">
              <a:rPr lang="en-US" smtClean="0"/>
              <a:t>12</a:t>
            </a:fld>
            <a:endParaRPr lang="en-US"/>
          </a:p>
        </p:txBody>
      </p:sp>
    </p:spTree>
    <p:extLst>
      <p:ext uri="{BB962C8B-B14F-4D97-AF65-F5344CB8AC3E}">
        <p14:creationId xmlns:p14="http://schemas.microsoft.com/office/powerpoint/2010/main" val="13150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DX, CML + chromosome 8. FISH technique: BCR probe is green, ABL1 probe is orange, and if there is a fusion Yellow.  </a:t>
            </a:r>
            <a:r>
              <a:rPr lang="en-US" sz="1000" dirty="0" err="1"/>
              <a:t>Beck,Moore</a:t>
            </a:r>
            <a:r>
              <a:rPr lang="en-US" sz="1000" dirty="0"/>
              <a:t>, Molecular Hematopathology, 2021, The resulting fusion leads to a constitutively active ABL1 kinase that drives multiple molecular  pathways leading to cell proliferation, growth-factor independence and decreased  apoptosis of granulocytic progenitors. </a:t>
            </a:r>
            <a:r>
              <a:rPr lang="en-US" sz="1000" baseline="0" dirty="0"/>
              <a:t>Exon 2-11 ( in which the tyrosine kinase domain reside) </a:t>
            </a:r>
            <a:endParaRPr lang="en-US" sz="1000" dirty="0"/>
          </a:p>
          <a:p>
            <a:r>
              <a:rPr lang="en-US" sz="1000" dirty="0"/>
              <a:t> p. 2: bone marrow, flow cytometry, genetic studies. Bone marrow results: hypercellular, M:E ratio 12:1, myelocyte bulge in the differential, 1.5% blasts, Flow cytometry: granulocyte predominance, 1% blasts without a phenotype abnormality, the monocytes showed partial expression of CD56.  Chromosome analysis: 47,XX, +8, t (9;22) (q34;q11.2) in all 20 metaphases.  FISH positive for BCR-ABL1 rearrangement in 97% of cells.</a:t>
            </a:r>
            <a:r>
              <a:rPr lang="en-US" sz="1000" baseline="0" dirty="0"/>
              <a:t>  The normalized copy number (NCN) of BCR-ABL fusion transcripts (BCR-ABL/ABL) as determined by </a:t>
            </a:r>
            <a:r>
              <a:rPr lang="en-US" sz="1000" baseline="0" dirty="0" err="1"/>
              <a:t>qRT</a:t>
            </a:r>
            <a:r>
              <a:rPr lang="en-US" sz="1000" baseline="0" dirty="0"/>
              <a:t>-PCR was 78.122% for the major breakpoint using the international scale (IS) and 0.13% NCN for the minor breakpoint fusion.  DX: CML with trisomy 8.  </a:t>
            </a:r>
            <a:r>
              <a:rPr lang="en-US" sz="1000" baseline="0" dirty="0" err="1"/>
              <a:t>Mckenzie</a:t>
            </a:r>
            <a:r>
              <a:rPr lang="en-US" sz="1000" baseline="0" dirty="0"/>
              <a:t>, 2021, p. 523: On chromosome 9, the breakpoint is spread across a 90kb region within the first exon of </a:t>
            </a:r>
            <a:r>
              <a:rPr lang="en-US" sz="1000" i="1" baseline="0" dirty="0"/>
              <a:t>abl</a:t>
            </a:r>
            <a:r>
              <a:rPr lang="en-US" sz="1000" baseline="0" dirty="0"/>
              <a:t>1, translocation the 3” end of exon 1 and exon 2-11 ( in which the tyrosine kinase domain reside) to chromosome 22. The breakpoint in Ch 22 occurs within the</a:t>
            </a:r>
            <a:r>
              <a:rPr lang="en-US" sz="1000" i="1" baseline="0" dirty="0"/>
              <a:t> BCR </a:t>
            </a:r>
            <a:r>
              <a:rPr lang="en-US" sz="1000" baseline="0" dirty="0"/>
              <a:t>gene, a large 70-kb gene with 25 exons.   The breakpoint in </a:t>
            </a:r>
            <a:r>
              <a:rPr lang="en-US" sz="1000" baseline="0" dirty="0" err="1"/>
              <a:t>ch</a:t>
            </a:r>
            <a:r>
              <a:rPr lang="en-US" sz="1000" baseline="0" dirty="0"/>
              <a:t> 22 occurs in an area known as the major breakpoint cluster region ( M-BCR). When the breakpoint occurs in the M-BCR two different fusion genes are formed ( BCR-ABL1 and </a:t>
            </a:r>
            <a:r>
              <a:rPr lang="en-US" sz="1000" i="1" baseline="0" dirty="0"/>
              <a:t>ABL1/BCR</a:t>
            </a:r>
            <a:r>
              <a:rPr lang="en-US" sz="1000" baseline="0" dirty="0"/>
              <a:t>).  Both fusion genes join the translocated portion of the ABL1 gene ( exons 2-11) with either exon 13 or 14 of the BCR.  … </a:t>
            </a:r>
            <a:r>
              <a:rPr lang="en-US" sz="1000" baseline="0" dirty="0" err="1"/>
              <a:t>Mckenzie</a:t>
            </a:r>
            <a:r>
              <a:rPr lang="en-US" sz="1000" baseline="0" dirty="0"/>
              <a:t> 2021, p. 14: Most genes are composed of stretches of nucleotides that are organized into segments called exons and are interrupted by intervening sequences called introns.  The exons contain the nucleotide sequences that correspond to the information for the final protein product, while the nucleotide base pairs of the introns do not code for protein. </a:t>
            </a:r>
            <a:endParaRPr lang="en-US" sz="1000" dirty="0"/>
          </a:p>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13</a:t>
            </a:fld>
            <a:endParaRPr lang="en-US"/>
          </a:p>
        </p:txBody>
      </p:sp>
    </p:spTree>
    <p:extLst>
      <p:ext uri="{BB962C8B-B14F-4D97-AF65-F5344CB8AC3E}">
        <p14:creationId xmlns:p14="http://schemas.microsoft.com/office/powerpoint/2010/main" val="2747778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190 also seen in some ALLs</a:t>
            </a:r>
          </a:p>
        </p:txBody>
      </p:sp>
      <p:sp>
        <p:nvSpPr>
          <p:cNvPr id="4" name="Slide Number Placeholder 3"/>
          <p:cNvSpPr>
            <a:spLocks noGrp="1"/>
          </p:cNvSpPr>
          <p:nvPr>
            <p:ph type="sldNum" sz="quarter" idx="5"/>
          </p:nvPr>
        </p:nvSpPr>
        <p:spPr/>
        <p:txBody>
          <a:bodyPr/>
          <a:lstStyle/>
          <a:p>
            <a:fld id="{2F57B713-9CC9-45D1-8615-58A3214A5BDA}" type="slidenum">
              <a:rPr lang="en-US" smtClean="0"/>
              <a:t>14</a:t>
            </a:fld>
            <a:endParaRPr lang="en-US"/>
          </a:p>
        </p:txBody>
      </p:sp>
    </p:spTree>
    <p:extLst>
      <p:ext uri="{BB962C8B-B14F-4D97-AF65-F5344CB8AC3E}">
        <p14:creationId xmlns:p14="http://schemas.microsoft.com/office/powerpoint/2010/main" val="3926826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Imatinib (</a:t>
            </a:r>
            <a:r>
              <a:rPr lang="en-US" dirty="0" err="1"/>
              <a:t>Gleevac</a:t>
            </a:r>
            <a:r>
              <a:rPr lang="en-US" dirty="0"/>
              <a:t>; Novartis), the first tyrosine kinase inhibitor (TKI), completely changed patients’ life expectancy.</a:t>
            </a:r>
            <a:r>
              <a:rPr lang="en-US" baseline="30000" dirty="0"/>
              <a:t>4 </a:t>
            </a:r>
            <a:r>
              <a:rPr lang="en-US" dirty="0"/>
              <a:t> It was approved in 2001 (in Europe and the United States) for all CML phases and, as its patent has expired, is now available as a generic drug.</a:t>
            </a:r>
            <a:r>
              <a:rPr lang="en-US" baseline="30000" dirty="0"/>
              <a:t>5 </a:t>
            </a:r>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15</a:t>
            </a:fld>
            <a:endParaRPr lang="en-US"/>
          </a:p>
        </p:txBody>
      </p:sp>
    </p:spTree>
    <p:extLst>
      <p:ext uri="{BB962C8B-B14F-4D97-AF65-F5344CB8AC3E}">
        <p14:creationId xmlns:p14="http://schemas.microsoft.com/office/powerpoint/2010/main" val="348109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A89D4C-FCBA-4FDA-BB58-DE06D0ACF6D0}" type="slidenum">
              <a:rPr lang="en-US" altLang="en-US"/>
              <a:pPr>
                <a:spcBef>
                  <a:spcPct val="0"/>
                </a:spcBef>
              </a:pPr>
              <a:t>16</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900" dirty="0"/>
              <a:t>Dimerization: a compound formed by the union of two radicals or two molecules of a simpler compound. McKenzie 2020, p. 57:  Cytokines must bind to surface receptors on their target cells to express their activity.  They interact with membrane receptors restricted to cells of the appropriate lineage.  Cells also need a mechanism to transfer signals from extracellular stimuli ( cytokines) into appropriate intracellular responses.  Binding of a cytokine( ligand)  to its specific receptor transduces an </a:t>
            </a:r>
            <a:r>
              <a:rPr lang="en-US" altLang="en-US" sz="900" dirty="0" err="1"/>
              <a:t>intracelllular</a:t>
            </a:r>
            <a:r>
              <a:rPr lang="en-US" altLang="en-US" sz="900" dirty="0"/>
              <a:t> signal through which the particular survival, proliferation, or differentiation responses are initiated.  The intracellular portion of the receptor binds to associated intracellular molecules that activate signaling pathways. These signaling molecules translocate to the nucleus, recruit appropriate transcription factors, and activate  or silence gene transcription.  Ultimately, changes in protein synthesis lead to alteration sin cell proliferation or other modifications of cellular responses induced by the cytokine involved.  2015 ed p. 49- A model for the transfer of signals from extracellular stimuli ( cytokines) into appropriate intracellular responses.  The binding of a cytokine or ligand to its cognate receptor generally induces receptor dimerization, the activation of a cascade of downstream-signaling molecules ( A-B-, C- signal transduction pathways) that converge on the nucleus to induce or repress cytokine-specific genes.  The result is an alteration of transcription, RNA processing, translation, or the cellular metabolic machinery. </a:t>
            </a:r>
          </a:p>
          <a:p>
            <a:pPr eaLnBrk="1" hangingPunct="1">
              <a:lnSpc>
                <a:spcPct val="90000"/>
              </a:lnSpc>
            </a:pPr>
            <a:r>
              <a:rPr lang="en-US" altLang="en-US" sz="900" dirty="0"/>
              <a:t>Catalytic: accelerates a reaction. imatinib mesylate, stem cell factor (SCF) and  </a:t>
            </a:r>
            <a:r>
              <a:rPr lang="en-US" altLang="en-US" sz="900" dirty="0">
                <a:cs typeface="Times New Roman" panose="02020603050405020304" pitchFamily="18" charset="0"/>
              </a:rPr>
              <a:t>fetal liver tyrosine kinase 3 (</a:t>
            </a:r>
            <a:r>
              <a:rPr lang="en-US" altLang="en-US" sz="900" dirty="0"/>
              <a:t>FL)</a:t>
            </a:r>
          </a:p>
          <a:p>
            <a:pPr eaLnBrk="1" hangingPunct="1">
              <a:lnSpc>
                <a:spcPct val="90000"/>
              </a:lnSpc>
            </a:pPr>
            <a:r>
              <a:rPr lang="en-US" altLang="en-US" sz="900" dirty="0"/>
              <a:t> dimerization: the chemical union of two identical molecules. </a:t>
            </a:r>
            <a:r>
              <a:rPr lang="en-US" altLang="en-US" sz="900" i="1" dirty="0"/>
              <a:t>dimer</a:t>
            </a:r>
            <a:r>
              <a:rPr lang="en-US" altLang="en-US" sz="900" dirty="0"/>
              <a:t> /</a:t>
            </a:r>
            <a:r>
              <a:rPr lang="en-US" altLang="en-US" sz="900" dirty="0" err="1"/>
              <a:t>di·mer</a:t>
            </a:r>
            <a:r>
              <a:rPr lang="en-US" altLang="en-US" sz="900" dirty="0"/>
              <a:t>/ (</a:t>
            </a:r>
            <a:r>
              <a:rPr lang="en-US" altLang="en-US" sz="900" dirty="0" err="1"/>
              <a:t>di´mer</a:t>
            </a:r>
            <a:r>
              <a:rPr lang="en-US" altLang="en-US" sz="900" dirty="0"/>
              <a:t>). 1. a compound formed by combination of two identical molecules. 2. a capsomer having two structural </a:t>
            </a:r>
            <a:r>
              <a:rPr lang="en-US" altLang="en-US" sz="900" dirty="0" err="1"/>
              <a:t>subunits.McKenzie</a:t>
            </a:r>
            <a:r>
              <a:rPr lang="en-US" altLang="en-US" sz="900" dirty="0"/>
              <a:t>, 2010 ed. P. 42 – These receptors are transmembrane proteins with cytoplasmic tails that contain a tyrosine kinase catalytic site or domain.  When a growth factor binds to the receptor, the receptor chains dimerize enhancing the catalytic activity of the kinase domain and activating intracellular signaling pathways directly, included in this group are the receptors for M-CSF, SCF, and FL. </a:t>
            </a:r>
          </a:p>
          <a:p>
            <a:pPr eaLnBrk="1" hangingPunct="1">
              <a:lnSpc>
                <a:spcPct val="90000"/>
              </a:lnSpc>
            </a:pPr>
            <a:endParaRPr lang="en-US" altLang="en-US" sz="900" dirty="0"/>
          </a:p>
          <a:p>
            <a:pPr eaLnBrk="1" hangingPunct="1">
              <a:lnSpc>
                <a:spcPct val="90000"/>
              </a:lnSpc>
            </a:pPr>
            <a:r>
              <a:rPr lang="en-US" altLang="en-US" sz="900" dirty="0" err="1"/>
              <a:t>Mckenzie</a:t>
            </a:r>
            <a:r>
              <a:rPr lang="en-US" altLang="en-US" sz="900" dirty="0"/>
              <a:t>, 2004, p. 30 Cytokines require surface receptors on their target cells to express their activity.  They interact with membrane receptors restricted to cells of the appropriate lineage.  Binding of a cytokine (ligand) to its specific receptor transduces an intracellular signal through which the particular survival, proliferation or differentiation responses re initiated.  The intracellular protein of the receptor binds to associated intracellular molecules that activate signaling pathways.  These signaling molecules translocate to the nucleus and activate gene transcription.  Ultimately, changes in protein synthesis lead to alterations in cell proliferation or other modifications of cellular response induced by the cytokine involved.  Many of these receptors have been characterized and they can by grouped according to certain structural characteristics.   Receptors with cytoplasmic tyrosine kinase domains- these are all transmembrane proteins with cytoplasmic domains that contain a tyrosine kinase catalytic site.  When GF binds to the receptor, the receptor chains dimerize, which enhances the catalytic activity of the kinase domain and activates intracellular signaling pathways.  Included in this group are the receptors for M-CSF, SCF and FL. Hematopoietic growth factor receptor superfamily –The receptors for the majority of hematopoietic GF do not posses intrinsic kinase activity but lead to phosphorylation of cellular substrates by serving as docking sites for adaptor molecules that do not have kinase activity.  All are multichain integral membrane proteins that demonstrate enhanced binding and/or </a:t>
            </a:r>
            <a:r>
              <a:rPr lang="en-US" altLang="en-US" sz="900" dirty="0" err="1"/>
              <a:t>signalin</a:t>
            </a:r>
            <a:r>
              <a:rPr lang="en-US" altLang="en-US" sz="900" dirty="0"/>
              <a:t> transduction ( phosphorylation of cellular substrates by serving as docking sites for adaptor molecules that do have kinase activity.  All are multichain integral membrane proteins that demonstrate enhanced binding and/or signal transduction ( phosphorylation of cellular proteins) when expressed as a </a:t>
            </a:r>
            <a:r>
              <a:rPr lang="en-US" altLang="en-US" sz="900" dirty="0" err="1"/>
              <a:t>heterodiimer</a:t>
            </a:r>
            <a:r>
              <a:rPr lang="en-US" altLang="en-US" sz="900" dirty="0"/>
              <a:t> or homodimer.  The receptors for many of the GF receptors in this large group share peptide subunits with other receptors.  There are 3 major subgroups: 1. IL-3, IL-5, and GM-CSF receptors have unique ligand-specific alpha chains but share a common beta chain. Association of the two chains, induced by ligand binding, results in the formation of a specific high-affinity receptor capable of effective signaling.  2. IL-6 and IL-11 similarly have ligand-specific alpha chains and share a common beta chain called GP 130.  The GP 130 beta chain is also shared by 3 other cytokines, leukemia inhibitory factor (LIF) </a:t>
            </a:r>
            <a:r>
              <a:rPr lang="en-US" altLang="en-US" sz="900" dirty="0" err="1"/>
              <a:t>oncostatin</a:t>
            </a:r>
            <a:r>
              <a:rPr lang="en-US" altLang="en-US" sz="900" dirty="0"/>
              <a:t> M, and ciliary neurotrophic factor (CNTF).  3. The receptor complexes for many of the factors that influence </a:t>
            </a:r>
            <a:r>
              <a:rPr lang="en-US" altLang="en-US" sz="900" dirty="0" err="1"/>
              <a:t>lymphopoisis</a:t>
            </a:r>
            <a:r>
              <a:rPr lang="en-US" altLang="en-US" sz="900" dirty="0"/>
              <a:t> are shared as well, including the receptors for IL-2, IL-4, IL-7, IL-9, IL-13 and IL-15.  All 6 receptors have </a:t>
            </a:r>
            <a:r>
              <a:rPr lang="en-US" altLang="en-US" sz="900" dirty="0" err="1"/>
              <a:t>unique,ligan</a:t>
            </a:r>
            <a:r>
              <a:rPr lang="en-US" altLang="en-US" sz="900" dirty="0"/>
              <a:t> specific alpha chains, and share a common gamma chain.  IL-2 and IL-15 are trimeric structures and share a common beta subunit as well.  IT has been suggested that the functional redundancy seen in the cytokine regulation of hematopoiesis ( the fact that multiple GFs have overlapping activities) may be at least partly explained by the sharing of common receptor subunits.  For, </a:t>
            </a:r>
            <a:r>
              <a:rPr lang="en-US" altLang="en-US" sz="900" dirty="0" err="1"/>
              <a:t>eg.</a:t>
            </a:r>
            <a:r>
              <a:rPr lang="en-US" altLang="en-US" sz="900" dirty="0"/>
              <a:t> IL-3 and GM-CSF share a beta subunit and have similar spectra of </a:t>
            </a:r>
            <a:r>
              <a:rPr lang="en-US" altLang="en-US" sz="900" dirty="0" err="1"/>
              <a:t>biolgical</a:t>
            </a:r>
            <a:r>
              <a:rPr lang="en-US" altLang="en-US" sz="900" dirty="0"/>
              <a:t> </a:t>
            </a:r>
            <a:r>
              <a:rPr lang="en-US" altLang="en-US" sz="900" dirty="0" err="1"/>
              <a:t>activites</a:t>
            </a:r>
            <a:r>
              <a:rPr lang="en-US" altLang="en-US" sz="900" dirty="0"/>
              <a:t>.  Likewise IL_6 and IL-11 both have megakaryocytic activity and both stimulate the hepatic acute phase response; similarly, they share a common beta subunit GP130. </a:t>
            </a:r>
          </a:p>
          <a:p>
            <a:pPr eaLnBrk="1" hangingPunct="1">
              <a:lnSpc>
                <a:spcPct val="90000"/>
              </a:lnSpc>
            </a:pPr>
            <a:endParaRPr lang="en-US" altLang="en-US" sz="9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Ligands</a:t>
            </a:r>
            <a:r>
              <a:rPr lang="en-US" altLang="en-US" dirty="0"/>
              <a:t>: </a:t>
            </a:r>
            <a:r>
              <a:rPr lang="en-US" altLang="en-US" b="1" dirty="0"/>
              <a:t>a molecule that binds to another molecule, used especially to refer to a small molecule that binds specifically to a larger molecule, e.g., an antigen binding to an antibody, a hormone or neurotransmitter binding to a receptor, or a substrate or allosteric effector binding to an enzyme.   Ligands are also molecules </a:t>
            </a:r>
            <a:r>
              <a:rPr lang="en-US" altLang="en-US" dirty="0"/>
              <a:t>that donate or accept a pair of  electrons to form a coordinate covalent bond with the central metal atom of a coordination complex. </a:t>
            </a:r>
            <a:r>
              <a:rPr lang="en-US" altLang="en-US" dirty="0" err="1"/>
              <a:t>Mckenzie</a:t>
            </a:r>
            <a:r>
              <a:rPr lang="en-US" altLang="en-US" dirty="0"/>
              <a:t>, 2015 ed. P. 50.  As discussed, cells use a variety of signal transduction pathways to transfer signals from the receptor into an appropriate response. These are initiated  by a ligand ( cytokine) binding to its specific receptor followed by the activation of “downstream signaling molecules”, which ultimately converge on the nucleus to modulate transcription, RNA processing, the protein synthetic machinery( translation), the cellular metabolic machinery, or cytoskeletal-dependent functions. Fig 4-6.  ( 2010 ed-  The downstream signals often result in a cascade of activation steps, ultimately converging on the nucleus to modulate transcription, RNA processing, the protein synthetic machinery ( translation), the cellular metabolic machinery, or cytoskeletal-dependent functions.) 2015 ed. P. 50- the signaling cascades that are activat5ed can involve the formation of multiprotein complexes, proteolytic cascades, and/or </a:t>
            </a:r>
            <a:r>
              <a:rPr lang="en-US" altLang="en-US" dirty="0" err="1"/>
              <a:t>phorphorylation</a:t>
            </a:r>
            <a:r>
              <a:rPr lang="en-US" altLang="en-US" dirty="0"/>
              <a:t>/dephosphorylation reactions.  Protein phosphorylation is often an important prat of the signaling response from cell-surface receptors involved in hematopoiesis.  Receptors that contain intrinsic kinase ( or phosphatase) activity are identified by the target amino acid to be phosphorylated or dephosphorylated as receptor tyrosine kinases (RTKs), receptor serine kinases (RSKs0 or receptor protein tyrosine phosphatases (PTPs).  Ligands activate these receptors by promoting receptor oligomerization and activation of their cytoplasmic kinase  domains. </a:t>
            </a:r>
          </a:p>
          <a:p>
            <a:endParaRPr lang="en-US" altLang="en-US" dirty="0"/>
          </a:p>
          <a:p>
            <a:r>
              <a:rPr lang="en-US" altLang="en-US" dirty="0"/>
              <a:t>(2010 ed:  These receptors either contain a kinase domain as an integral component of the receptor itself or activate a cytoplasmic kinase as part of the signaling pathway.  The signaling cascades that are activated can involve the formation of multiprotein complexes, proteolytic cascades, and phosphorylation/dephosphorylation reactions.)    …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F278BA-26AD-42CB-878F-C686AB6F3223}"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dirty="0" err="1"/>
              <a:t>Mckenzie</a:t>
            </a:r>
            <a:r>
              <a:rPr lang="en-US" altLang="en-US" sz="1000" dirty="0"/>
              <a:t>, 2015 </a:t>
            </a:r>
            <a:r>
              <a:rPr lang="en-US" altLang="en-US" sz="1000" i="1" dirty="0"/>
              <a:t>–</a:t>
            </a:r>
            <a:r>
              <a:rPr lang="en-US" altLang="en-US" sz="1000" dirty="0"/>
              <a:t> Cytokines must bind to surface receptors on their target cells to express their activity.  They interact with membrane receptors restricted to cells of the appropriate lineage.  Cells also need a mechanism to transfer signals from extracellular stimuli (cytokines) into appropriate intracellular responses.  Binding of a cytokine (ligand) to its specific receptor transduces an intracellular signal through which the particular survival, proliferation, or differentiation responses are initiated.  The intracellular portion of the receptor binds to associated intracellular molecules that activate signaling pathways.  These signaling molecules translocate to the nucleus, recruit appropriate transcription factors, and activate or silence gene transcription.   Ultimately, changes in protein synthesis lead to alterations in cell proliferation or other modifications of cellular response induced by the cytokine involved.       </a:t>
            </a:r>
            <a:r>
              <a:rPr lang="en-US" altLang="en-US" sz="1000" i="1" dirty="0"/>
              <a:t>Cytokine</a:t>
            </a:r>
            <a:r>
              <a:rPr lang="en-US" altLang="en-US" sz="1000" dirty="0"/>
              <a:t>: A small protein released by cells that has a specific effect on the interactions between cells, on communications between cells or on the behavior of.   </a:t>
            </a:r>
            <a:r>
              <a:rPr lang="en-US" altLang="en-US" sz="1000" dirty="0">
                <a:cs typeface="Times New Roman" panose="02020603050405020304" pitchFamily="18" charset="0"/>
              </a:rPr>
              <a:t>Growth factors attach to specific receptors on the surface of cells When they attach, a message is sent through the receptor to the inside of the cell and tells the cell to do something</a:t>
            </a:r>
            <a:r>
              <a:rPr lang="en-US" altLang="en-US" sz="1000" dirty="0"/>
              <a:t> </a:t>
            </a:r>
            <a:r>
              <a:rPr lang="en-US" altLang="en-US" sz="1000" dirty="0">
                <a:cs typeface="Times New Roman" panose="02020603050405020304" pitchFamily="18" charset="0"/>
              </a:rPr>
              <a:t>There are several types of receptors based on the structure of the receptor and the pathways inside the cell that are stimulated </a:t>
            </a:r>
            <a:r>
              <a:rPr lang="en-US" altLang="en-US" sz="1000" dirty="0" err="1"/>
              <a:t>Mckenzie</a:t>
            </a:r>
            <a:r>
              <a:rPr lang="en-US" altLang="en-US" sz="1000" dirty="0"/>
              <a:t>, 2010 ed, p. 42: Cytokine receptors, Signaling pathways, and transcription factors. Cytokines must bind to surface receptors on their target cells to express their activity.  They interact with membrane receptors restricted to cells of the appropriate lineage.  Cells also need a mechanism to transfer signals from extracellular stimuli ( cytokines) into appropriate cellular responses intracellularly.  Binding of a cytokine ( ligand) to its specific receptor transduces an intracellular signal through which the particular survival, proliferation, or differentiation response is initiated. … ultimately changes in protein synthesis lead to alterations in cell proliferation or other modifications of cellular response induced by the cytokine involved.  </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3C3001-4D3F-4A92-B27D-E39094516936}"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 BCR-ABL1 mutation, T, T, T</a:t>
            </a:r>
          </a:p>
        </p:txBody>
      </p:sp>
      <p:sp>
        <p:nvSpPr>
          <p:cNvPr id="4" name="Slide Number Placeholder 3"/>
          <p:cNvSpPr>
            <a:spLocks noGrp="1"/>
          </p:cNvSpPr>
          <p:nvPr>
            <p:ph type="sldNum" sz="quarter" idx="5"/>
          </p:nvPr>
        </p:nvSpPr>
        <p:spPr/>
        <p:txBody>
          <a:bodyPr/>
          <a:lstStyle/>
          <a:p>
            <a:fld id="{2F57B713-9CC9-45D1-8615-58A3214A5BDA}" type="slidenum">
              <a:rPr lang="en-US" smtClean="0"/>
              <a:t>19</a:t>
            </a:fld>
            <a:endParaRPr lang="en-US"/>
          </a:p>
        </p:txBody>
      </p:sp>
    </p:spTree>
    <p:extLst>
      <p:ext uri="{BB962C8B-B14F-4D97-AF65-F5344CB8AC3E}">
        <p14:creationId xmlns:p14="http://schemas.microsoft.com/office/powerpoint/2010/main" val="108305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B713-9CC9-45D1-8615-58A3214A5BDA}" type="slidenum">
              <a:rPr lang="en-US" smtClean="0"/>
              <a:t>2</a:t>
            </a:fld>
            <a:endParaRPr lang="en-US"/>
          </a:p>
        </p:txBody>
      </p:sp>
    </p:spTree>
    <p:extLst>
      <p:ext uri="{BB962C8B-B14F-4D97-AF65-F5344CB8AC3E}">
        <p14:creationId xmlns:p14="http://schemas.microsoft.com/office/powerpoint/2010/main" val="116604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Molecular Hematopathology, 2021, p. 10: The peripheral blood smear showed no morphologic abnormalities and the bone marrow aspirate showed normal erythropoiesis and granulopoiesis,</a:t>
            </a:r>
            <a:r>
              <a:rPr lang="en-US" sz="1000" baseline="0" dirty="0"/>
              <a:t> with a M:E ratio of 1.7:1, normal, though few megakaryocytes with cloudlike nuclei were noted.  The bone marrow core biopsy demonstrated hypercellularity for age  (70%) cellular… </a:t>
            </a:r>
          </a:p>
          <a:p>
            <a:r>
              <a:rPr lang="en-US" sz="1000" baseline="0" dirty="0"/>
              <a:t>Order flow cytometry, cytogenetics, Molecular study, no FISH necessary</a:t>
            </a:r>
            <a:endParaRPr lang="en-US" sz="1000" dirty="0"/>
          </a:p>
        </p:txBody>
      </p:sp>
      <p:sp>
        <p:nvSpPr>
          <p:cNvPr id="4" name="Slide Number Placeholder 3"/>
          <p:cNvSpPr>
            <a:spLocks noGrp="1"/>
          </p:cNvSpPr>
          <p:nvPr>
            <p:ph type="sldNum" sz="quarter" idx="5"/>
          </p:nvPr>
        </p:nvSpPr>
        <p:spPr/>
        <p:txBody>
          <a:bodyPr/>
          <a:lstStyle/>
          <a:p>
            <a:fld id="{2F57B713-9CC9-45D1-8615-58A3214A5BDA}" type="slidenum">
              <a:rPr lang="en-US" smtClean="0"/>
              <a:t>20</a:t>
            </a:fld>
            <a:endParaRPr lang="en-US"/>
          </a:p>
        </p:txBody>
      </p:sp>
    </p:spTree>
    <p:extLst>
      <p:ext uri="{BB962C8B-B14F-4D97-AF65-F5344CB8AC3E}">
        <p14:creationId xmlns:p14="http://schemas.microsoft.com/office/powerpoint/2010/main" val="3942460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https://www.mayocliniclabs.com/test-catalog/overview/606821#SpecimenJAK2 (9p24.1) Rearrangement, Hematologic Disorders, FISH, </a:t>
            </a:r>
            <a:r>
              <a:rPr lang="en-US" sz="1200" b="1" dirty="0" err="1"/>
              <a:t>TissueTesting</a:t>
            </a:r>
            <a:r>
              <a:rPr lang="en-US" sz="1200" b="1" dirty="0"/>
              <a:t> Algorithm </a:t>
            </a:r>
            <a:r>
              <a:rPr lang="en-US" sz="1200" dirty="0">
                <a:effectLst/>
              </a:rPr>
              <a:t>This test does not include a pathology consult. If a pathology consultation is requested, PATHC / Pathology Consultation should be ordered and the appropriate fluorescence in situ hybridization (FISH) test will be ordered and performed at an additional charge. This test includes a charge for application of the first probe set (2 FISH probes) and professional interpretation of results. Additional charges will be incurred for all reflex probes performed. Analysis charges will be incurred based on the number of cells analyzed per probe set. If no cells are available for analysis, no analysis charges will be incurred.</a:t>
            </a:r>
            <a:endParaRPr lang="en-US" altLang="en-US" sz="1000" dirty="0">
              <a:solidFill>
                <a:schemeClr val="tx2"/>
              </a:solidFill>
            </a:endParaRPr>
          </a:p>
          <a:p>
            <a:pPr>
              <a:spcBef>
                <a:spcPts val="0"/>
              </a:spcBef>
              <a:buClrTx/>
              <a:buSzTx/>
              <a:buFontTx/>
              <a:buNone/>
            </a:pPr>
            <a:r>
              <a:rPr lang="en-US" altLang="en-US" sz="1000" dirty="0">
                <a:solidFill>
                  <a:schemeClr val="tx2"/>
                </a:solidFill>
              </a:rPr>
              <a:t>Bases, Pyrimidines: thymine, cytosine, Bases, Purines: adenine, guanine, FYI: Nucleoside: Base + deoxyribose sugar</a:t>
            </a:r>
          </a:p>
          <a:p>
            <a:pPr>
              <a:spcBef>
                <a:spcPts val="0"/>
              </a:spcBef>
              <a:buClrTx/>
              <a:buSzTx/>
              <a:buNone/>
            </a:pPr>
            <a:r>
              <a:rPr lang="en-US" altLang="en-US" sz="1000" dirty="0">
                <a:solidFill>
                  <a:schemeClr val="tx2"/>
                </a:solidFill>
              </a:rPr>
              <a:t> (Mnemonic S from nucleoside:  2 parts Base Sugar), FYI: Nucleotide: Base, sugar, + PO4 ( T- three parts BSP)</a:t>
            </a:r>
            <a:r>
              <a:rPr lang="en-US" sz="1000" dirty="0"/>
              <a:t>Instead of guanine they have the thymine nucleotide, 2010 article: Mutation of ASXL1 represents an important new molecular abnormality in CML.  But this was seen in PV.  Molecular Hematopathology, 2021, p. 10: PV is a chronic myeloproliferative neoplasm which results in unchecked</a:t>
            </a:r>
            <a:r>
              <a:rPr lang="en-US" sz="1000" baseline="0" dirty="0"/>
              <a:t> production.  Virtually app patients harbor a somatic </a:t>
            </a:r>
            <a:r>
              <a:rPr lang="en-US" sz="1000" i="1" baseline="0" dirty="0"/>
              <a:t>JAK2 </a:t>
            </a:r>
            <a:r>
              <a:rPr lang="en-US" sz="1000" i="0" baseline="0" dirty="0"/>
              <a:t> gain of function mutation at the stem cell level leading to cytokine-</a:t>
            </a:r>
            <a:r>
              <a:rPr lang="en-US" sz="1000" i="0" baseline="0" dirty="0" err="1"/>
              <a:t>indepentent</a:t>
            </a:r>
            <a:r>
              <a:rPr lang="en-US" sz="1000" i="0" baseline="0" dirty="0"/>
              <a:t> proliferation or erythroid cells, granulocytes, and megakaryocytes.  This results in pan </a:t>
            </a:r>
            <a:r>
              <a:rPr lang="en-US" sz="1000" i="0" baseline="0" dirty="0" err="1"/>
              <a:t>myelosis</a:t>
            </a:r>
            <a:r>
              <a:rPr lang="en-US" sz="1000" i="0" baseline="0" dirty="0"/>
              <a:t> in the blood and bone marrow, but patients typically present with symptoms related specifically to increased red cell mass. .. ISCN, 2016, 2021. Nomenclature for referencing genomic sequences:  the nucleotide numbering 1,2,3 from the first to the last nucleotide of the reference sequence. … Coding DNA reference sequences: protein coding region, numbering stats with c.1 at the A of the ATG translation initiation ( start) codon and ends with the last nucleotide of the translation termination ( stop) codon,.</a:t>
            </a:r>
            <a:r>
              <a:rPr lang="en-US" sz="1000" i="0" baseline="0" dirty="0" err="1"/>
              <a:t>i.e</a:t>
            </a:r>
            <a:r>
              <a:rPr lang="en-US" sz="1000" i="0" baseline="0" dirty="0"/>
              <a:t>. TAA&lt; TAG&lt; TGA. … c.78T&gt;C is a variant in a protein coding sequence… Buckingham2019, p. 218: gene variant nomenclature: accurate testing and reporting of gene mutations requires a descriptive and consistent system of expressing mutations and polymorphisms.  Recommendations have been reported and generally accepted.  For DNA and cDNA, the first nucleotide of the first amino acid in the sequence, usually A of ATG for methionine is designated as position +1. The preceding nucleotide is position -1.  There is no nucleotide position 0.  Nucleotide changes are expressed as the position or nucleotide interval, the type of nucleotide change the changed nucleotide, the symbol&gt;, and finally the new nucleotide.  The c is for the coding sequence. </a:t>
            </a:r>
          </a:p>
          <a:p>
            <a:r>
              <a:rPr lang="en-US" sz="1000" i="0" baseline="0" dirty="0"/>
              <a:t>Strom SP, 2016, p. 3: variant allele frequency (VAF) is the percentage of sequence reads observed matching a specific DNA variant divided by the overall coverage at that locus.  Because NGS provides a near random sample, VAF is thus a surrogate ( substitute)  measure of the proportion of DNA molecules in the original specimen carrying the variant.  For constitutional genetic testing, VAF is a measure of diploid zygosity; heterozygous loci should be near 50% VAF, homozygous loci should be near 100% and reference loci should be near 0%. … For somatic testing, contamination from normal cells and tumor heterogeneity combine to cause unpredictable VAFs. …</a:t>
            </a:r>
            <a:endParaRPr lang="en-US" sz="1000" dirty="0"/>
          </a:p>
        </p:txBody>
      </p:sp>
      <p:sp>
        <p:nvSpPr>
          <p:cNvPr id="4" name="Slide Number Placeholder 3"/>
          <p:cNvSpPr>
            <a:spLocks noGrp="1"/>
          </p:cNvSpPr>
          <p:nvPr>
            <p:ph type="sldNum" sz="quarter" idx="5"/>
          </p:nvPr>
        </p:nvSpPr>
        <p:spPr/>
        <p:txBody>
          <a:bodyPr/>
          <a:lstStyle/>
          <a:p>
            <a:fld id="{2F57B713-9CC9-45D1-8615-58A3214A5BDA}" type="slidenum">
              <a:rPr lang="en-US" smtClean="0"/>
              <a:t>21</a:t>
            </a:fld>
            <a:endParaRPr lang="en-US"/>
          </a:p>
        </p:txBody>
      </p:sp>
    </p:spTree>
    <p:extLst>
      <p:ext uri="{BB962C8B-B14F-4D97-AF65-F5344CB8AC3E}">
        <p14:creationId xmlns:p14="http://schemas.microsoft.com/office/powerpoint/2010/main" val="480343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Williams, 2021,10</a:t>
            </a:r>
            <a:r>
              <a:rPr lang="en-US" baseline="30000" dirty="0"/>
              <a:t>th</a:t>
            </a:r>
            <a:r>
              <a:rPr lang="en-US" dirty="0"/>
              <a:t> ed.  p. 1369: RX; </a:t>
            </a:r>
            <a:r>
              <a:rPr lang="en-US" i="1" dirty="0"/>
              <a:t>JAK2 </a:t>
            </a:r>
            <a:r>
              <a:rPr lang="en-US" i="0" dirty="0"/>
              <a:t>inhibitors ( </a:t>
            </a:r>
            <a:r>
              <a:rPr lang="en-US" i="0" dirty="0" err="1"/>
              <a:t>ruxolitinib</a:t>
            </a:r>
            <a:r>
              <a:rPr lang="en-US" i="0" dirty="0"/>
              <a:t>) : may cause </a:t>
            </a:r>
            <a:r>
              <a:rPr lang="en-US" i="0" dirty="0" err="1"/>
              <a:t>cytopenias</a:t>
            </a:r>
            <a:r>
              <a:rPr lang="en-US" i="0" dirty="0"/>
              <a:t>, do not alter the natural course of the disease and expensive</a:t>
            </a:r>
          </a:p>
        </p:txBody>
      </p:sp>
      <p:sp>
        <p:nvSpPr>
          <p:cNvPr id="4" name="Slide Number Placeholder 3"/>
          <p:cNvSpPr>
            <a:spLocks noGrp="1"/>
          </p:cNvSpPr>
          <p:nvPr>
            <p:ph type="sldNum" sz="quarter" idx="5"/>
          </p:nvPr>
        </p:nvSpPr>
        <p:spPr/>
        <p:txBody>
          <a:bodyPr/>
          <a:lstStyle/>
          <a:p>
            <a:fld id="{2F57B713-9CC9-45D1-8615-58A3214A5BDA}" type="slidenum">
              <a:rPr lang="en-US" smtClean="0"/>
              <a:t>22</a:t>
            </a:fld>
            <a:endParaRPr lang="en-US"/>
          </a:p>
        </p:txBody>
      </p:sp>
    </p:spTree>
    <p:extLst>
      <p:ext uri="{BB962C8B-B14F-4D97-AF65-F5344CB8AC3E}">
        <p14:creationId xmlns:p14="http://schemas.microsoft.com/office/powerpoint/2010/main" val="1133685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b="1" dirty="0"/>
              <a:t>Components that actually establish the patterns of gene expression associated with lineage differentiation</a:t>
            </a:r>
          </a:p>
          <a:p>
            <a:r>
              <a:rPr lang="en-US" altLang="en-US" sz="800" b="1" dirty="0"/>
              <a:t>More than half of the hematopoietic transcription factors identified have been shown to be involved in chromosomal translocations associated with leukemia </a:t>
            </a:r>
            <a:r>
              <a:rPr lang="en-US" altLang="en-US" sz="800" dirty="0"/>
              <a:t>Thus the impaired differentiation seen in leukemias is likely due to the perturbation of critical, discrete pathways of transcriptional control.  </a:t>
            </a:r>
            <a:r>
              <a:rPr lang="en-US" altLang="en-US" sz="800" i="0" dirty="0" err="1"/>
              <a:t>Mckenzie</a:t>
            </a:r>
            <a:r>
              <a:rPr lang="en-US" altLang="en-US" sz="800" i="0" dirty="0"/>
              <a:t>, 2021, p 536: several mutations, most affecting the Janus-Kinas-STAT signal transduction pathway, have been identified in patients with PV. As is the case in ET, 3 mutations in particular drive the disease (JAK@, MPL, and CALR) and can occur in both sporadic and familiar forms.  Some patients present with none of these three mutations and are called triple negative.  Williams, 10</a:t>
            </a:r>
            <a:r>
              <a:rPr lang="en-US" altLang="en-US" sz="800" i="0" baseline="30000" dirty="0"/>
              <a:t>th</a:t>
            </a:r>
            <a:r>
              <a:rPr lang="en-US" altLang="en-US" sz="800" i="0" dirty="0"/>
              <a:t> ed, p. 1366: The mutation located in the autoregulatory domain of </a:t>
            </a:r>
            <a:r>
              <a:rPr lang="en-US" altLang="en-US" sz="800" i="1" dirty="0"/>
              <a:t>JAK2 </a:t>
            </a:r>
            <a:r>
              <a:rPr lang="en-US" altLang="en-US" sz="800" i="0" dirty="0"/>
              <a:t>, results in increased JAK2 activity.  This leads to deregulation of the hematopoietic process by bypassing erythropoietin interaction with its receptor, and also of thrombopoietin and granulocyte-stimulating factor receptors, causing the expansion of erythrocytes, granulocytes and platelets.  The primary lesion associated with these disorders was discovered in exon 14, a single-nucleotide change </a:t>
            </a:r>
            <a:r>
              <a:rPr lang="en-US" altLang="en-US" sz="800" i="1" dirty="0"/>
              <a:t>JAk2 G1849T, </a:t>
            </a:r>
            <a:r>
              <a:rPr lang="en-US" altLang="en-US" sz="800" i="0" dirty="0"/>
              <a:t>resulting in the amino acid substitution V617F.  Detection of the </a:t>
            </a:r>
            <a:r>
              <a:rPr lang="en-US" altLang="en-US" sz="800" i="1" dirty="0"/>
              <a:t>JAK2</a:t>
            </a:r>
            <a:r>
              <a:rPr lang="en-US" altLang="en-US" sz="800" i="0" dirty="0"/>
              <a:t> mutation provides a qualitative diagnostic marker for the identification of the Philadelphia chromosome-neg subgroup of MPN…A few patients do not have the </a:t>
            </a:r>
            <a:r>
              <a:rPr lang="en-US" altLang="en-US" sz="800" i="1" dirty="0"/>
              <a:t>JAK2</a:t>
            </a:r>
            <a:r>
              <a:rPr lang="en-US" altLang="en-US" sz="800" i="0" dirty="0"/>
              <a:t> mutation but have a mutation in the exon 12 location.  Almost 40 different mutations in the exon 12 have been identified within codons 536-547 including substitutions, deletions, and duplications.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i="1" dirty="0"/>
              <a:t>Signal transducer and activator of transcription STAT www.ncbi.nlm.nih.gov/...</a:t>
            </a:r>
            <a:r>
              <a:rPr lang="en-US" altLang="en-US" sz="800" dirty="0"/>
              <a:t> National Center for Biotechnology Information    by TJ Mitchell - ‎2005 transcription ...</a:t>
            </a:r>
            <a:r>
              <a:rPr lang="en-US" altLang="en-US" sz="800" b="1" dirty="0"/>
              <a:t>JAK2 AND MYELOFIBROSIS :</a:t>
            </a:r>
            <a:r>
              <a:rPr lang="en-US" altLang="en-US" sz="800" dirty="0"/>
              <a:t>JAK2 is a non-receptor tyrosine kinase of the Janus kinase family that propagates cytokine-induced signals via signal transducers and activators of transcription (STATs).</a:t>
            </a:r>
            <a:r>
              <a:rPr lang="en-US" altLang="en-US" sz="800" baseline="30000" dirty="0"/>
              <a:t>1 - 3</a:t>
            </a:r>
            <a:r>
              <a:rPr lang="en-US" altLang="en-US" sz="800" dirty="0"/>
              <a:t> Dysregulation of this pathway is associated with increased survival and proliferation of malignant cells, especially those of myeloid origin.</a:t>
            </a:r>
            <a:r>
              <a:rPr lang="en-US" altLang="en-US" sz="800" baseline="30000" dirty="0"/>
              <a:t>2 - 3</a:t>
            </a:r>
            <a:r>
              <a:rPr lang="en-US" altLang="en-US" sz="800" dirty="0"/>
              <a:t>   JAK2 mutations were described in approximately 50% of patients with primary myelofibrosis. It is also expressed in 95% of the polycythemia vera patients and in 50% of essential thrombocythemia patients. However, the precise contribution of these mutations is currently not yet defined. Still, certain mutations directly (</a:t>
            </a:r>
            <a:r>
              <a:rPr lang="en-US" altLang="en-US" sz="800" dirty="0" err="1"/>
              <a:t>eg</a:t>
            </a:r>
            <a:r>
              <a:rPr lang="en-US" altLang="en-US" sz="800" dirty="0"/>
              <a:t>, JAK2 or MPL mutations) or indirectly (</a:t>
            </a:r>
            <a:r>
              <a:rPr lang="en-US" altLang="en-US" sz="800" dirty="0" err="1"/>
              <a:t>eg</a:t>
            </a:r>
            <a:r>
              <a:rPr lang="en-US" altLang="en-US" sz="800" dirty="0"/>
              <a:t>, LNK or CBL mutations) induce JAK-STAT hyperactivation leading to myeloproliferative syndrome-associated features.</a:t>
            </a:r>
            <a:r>
              <a:rPr lang="en-US" altLang="en-US" sz="800" baseline="30000" dirty="0"/>
              <a:t>4</a:t>
            </a:r>
            <a:r>
              <a:rPr lang="en-US" altLang="en-US" sz="800" dirty="0"/>
              <a:t>   </a:t>
            </a:r>
            <a:r>
              <a:rPr lang="en-US" altLang="en-US" sz="800" dirty="0" err="1"/>
              <a:t>Mckenzie</a:t>
            </a:r>
            <a:r>
              <a:rPr lang="en-US" altLang="en-US" sz="800" dirty="0"/>
              <a:t> 2010 ed, p. 44 Cytokine receptor JAK-STAT model of signal transduction.  Cytokine ( e.g. EPO) interaction with its specific  receptor leads to receptor dimerization and activation of JAK kinases associated with the activated receptor.  Activated JAK kinases mediate autophosphorylation </a:t>
            </a:r>
            <a:r>
              <a:rPr lang="en-US" altLang="en-US" sz="800" b="1" dirty="0"/>
              <a:t>as well as phosphorylation </a:t>
            </a:r>
            <a:r>
              <a:rPr lang="en-US" altLang="en-US" sz="800" dirty="0"/>
              <a:t>of the </a:t>
            </a:r>
            <a:r>
              <a:rPr lang="en-US" altLang="en-US" sz="800" dirty="0" err="1"/>
              <a:t>recptor</a:t>
            </a:r>
            <a:r>
              <a:rPr lang="en-US" altLang="en-US" sz="800" dirty="0"/>
              <a:t>, which then serves as a docking site for STATS ( signal transducers and activators of transcription.  These STATs are phosphorylated, dissociate with the receptor, dimerize, and translocate to the nucleus where they activate gene transcription. </a:t>
            </a:r>
            <a:r>
              <a:rPr lang="en-US" altLang="en-US" sz="800" dirty="0" err="1"/>
              <a:t>Mckenzie</a:t>
            </a:r>
            <a:r>
              <a:rPr lang="en-US" altLang="en-US" sz="800" dirty="0"/>
              <a:t>, 2010 ed, p. 44: The growth factors that maintain </a:t>
            </a:r>
            <a:r>
              <a:rPr lang="en-US" altLang="en-US" sz="800" dirty="0" err="1"/>
              <a:t>heamtopoiesis</a:t>
            </a:r>
            <a:r>
              <a:rPr lang="en-US" altLang="en-US" sz="800" dirty="0"/>
              <a:t> are not thought to be instructive for the pathway of differentiation but to be permissive for cell viability and proliferation. The components that actually establish the patterns of gene expression associated with lineage differentiation are the nuclear transcription factors (TF).  Cell-fate decisions are regulated by the integrated effects of internal transcription factors and signaling pathways initiated  by external regulatory cytokines.  Different transcription factors are restricted in  their expression to particular lineages and to particular differentiation states within one or more lineages.  The effect of a particular TF may be either gene expression or gene suppression, depending on the additional molecules ( co-activators or co-repressors) recruited  to the gene promoter region upon TF binding.  TFs associated  with activation of lineage-specific differentiation programs often simultaneously inhibit alternate lineage-specific  transcription factors.  …</a:t>
            </a:r>
            <a:r>
              <a:rPr lang="en-US" altLang="en-US" sz="800" dirty="0" err="1"/>
              <a:t>Mckenzie</a:t>
            </a:r>
            <a:r>
              <a:rPr lang="en-US" altLang="en-US" sz="800" dirty="0"/>
              <a:t>, 2010 ed, p. 44: The growth factors that maintain hematopoiesis are not thought to be instructive for the pathway of differentiation but to be permissive for cell viability and proliferation. The components that actually establish the patterns of gene expression associated with lineage differentiation are the nuclear transcription factors (TF).  Cell-fate decisions are regulated by the integrated effects of internal transcription factors and signaling pathways </a:t>
            </a:r>
            <a:r>
              <a:rPr lang="en-US" altLang="en-US" sz="800" dirty="0" err="1"/>
              <a:t>initiiated</a:t>
            </a:r>
            <a:r>
              <a:rPr lang="en-US" altLang="en-US" sz="800" dirty="0"/>
              <a:t>  by external regulatory cytokines.  Different transcription factors are restricted in  their expression to particular lineages and to particular differentiation states within one or more lineages.  The effect of a particular TF may be either gene expression or gene </a:t>
            </a:r>
            <a:r>
              <a:rPr lang="en-US" altLang="en-US" sz="800" dirty="0" err="1"/>
              <a:t>suprression</a:t>
            </a:r>
            <a:r>
              <a:rPr lang="en-US" altLang="en-US" sz="800" dirty="0"/>
              <a:t>, depending on the additional molecules ( co-activators or co-repressors) recruited  to the gene promoter region upon TF binding.  TFs associated  with activation of </a:t>
            </a:r>
            <a:r>
              <a:rPr lang="en-US" altLang="en-US" sz="800" dirty="0" err="1"/>
              <a:t>linearge</a:t>
            </a:r>
            <a:r>
              <a:rPr lang="en-US" altLang="en-US" sz="800" dirty="0"/>
              <a:t>-specific differentiation programs often simultaneously inhibit alternate lineage-</a:t>
            </a:r>
            <a:r>
              <a:rPr lang="en-US" altLang="en-US" sz="800" dirty="0" err="1"/>
              <a:t>specifc</a:t>
            </a:r>
            <a:r>
              <a:rPr lang="en-US" altLang="en-US" sz="800" dirty="0"/>
              <a:t>  transcription factors.  …</a:t>
            </a:r>
          </a:p>
          <a:p>
            <a:endParaRPr lang="en-US" altLang="en-US" sz="800" dirty="0"/>
          </a:p>
          <a:p>
            <a:endParaRPr lang="en-US" altLang="en-US" sz="800" dirty="0"/>
          </a:p>
          <a:p>
            <a:endParaRPr lang="en-US" altLang="en-US" sz="800"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367891-A0AE-4CB3-9A20-04CD6E2C58A7}"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Signal transducer and activator of transcription (STAT) proteins are </a:t>
            </a:r>
            <a:r>
              <a:rPr lang="en-US" b="1" dirty="0">
                <a:effectLst/>
              </a:rPr>
              <a:t>a 7-member family of cytoplasmic transcription factors that contribute to signal transduction by cytokines, hormones, and growth factors</a:t>
            </a:r>
            <a:r>
              <a:rPr lang="en-US" dirty="0">
                <a:effectLst/>
              </a:rPr>
              <a:t>. STAT proteins control fundamental cellular processes, including survival, proliferation, and </a:t>
            </a:r>
            <a:r>
              <a:rPr lang="en-US" dirty="0" err="1">
                <a:effectLst/>
              </a:rPr>
              <a:t>differentiation.Apr</a:t>
            </a:r>
            <a:r>
              <a:rPr lang="en-US" dirty="0">
                <a:effectLst/>
              </a:rPr>
              <a:t> 15, 2003. M</a:t>
            </a:r>
            <a:r>
              <a:rPr lang="en-US" altLang="en-US" dirty="0"/>
              <a:t>cKenzie 2021, p.14: Control of gene expression.  Many signals that regulate genes come from outside the cell ( cytokine control of hematopoiesis).  The external molecule or ligand( cytokine) binds to its specific receptor on the surface of the cell. The binding of ligand to receptor activates the receptor and initiates a cell-signaling pathway that conveys the activation signal from the receptor to the nucleus.  The end result is that a protein called a transcription factor (TF) interacts with the DNA and either activates or represses transcription of the target gene. </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A92C71-1D9A-4E37-B8B0-47935366C66B}"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Williams, 2021,10</a:t>
            </a:r>
            <a:r>
              <a:rPr lang="en-US" baseline="30000" dirty="0"/>
              <a:t>th</a:t>
            </a:r>
            <a:r>
              <a:rPr lang="en-US" dirty="0"/>
              <a:t> ed.  p. 1369: RX; </a:t>
            </a:r>
            <a:r>
              <a:rPr lang="en-US" i="1" dirty="0"/>
              <a:t>JAK2 </a:t>
            </a:r>
            <a:r>
              <a:rPr lang="en-US" i="0" dirty="0"/>
              <a:t>inhibitors ( </a:t>
            </a:r>
            <a:r>
              <a:rPr lang="en-US" i="0" dirty="0" err="1"/>
              <a:t>ruxolitinib</a:t>
            </a:r>
            <a:r>
              <a:rPr lang="en-US" i="0" dirty="0"/>
              <a:t>) : may cause </a:t>
            </a:r>
            <a:r>
              <a:rPr lang="en-US" i="0" dirty="0" err="1"/>
              <a:t>cytopenias</a:t>
            </a:r>
            <a:r>
              <a:rPr lang="en-US" i="0" dirty="0"/>
              <a:t>, do not alter the natural course of the disease and expensive</a:t>
            </a:r>
          </a:p>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25</a:t>
            </a:fld>
            <a:endParaRPr lang="en-US"/>
          </a:p>
        </p:txBody>
      </p:sp>
    </p:spTree>
    <p:extLst>
      <p:ext uri="{BB962C8B-B14F-4D97-AF65-F5344CB8AC3E}">
        <p14:creationId xmlns:p14="http://schemas.microsoft.com/office/powerpoint/2010/main" val="989843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Mol Hematopathology 2021, Ch.3 p. 14: The main finding in the peripheral blood smear was thrombocytosis with many small </a:t>
            </a:r>
            <a:r>
              <a:rPr lang="en-US" sz="1000" dirty="0" err="1"/>
              <a:t>plts</a:t>
            </a:r>
            <a:r>
              <a:rPr lang="en-US" sz="1000" dirty="0"/>
              <a:t>.  The WBC appeared normal.  The bone marrow aspirate smear was </a:t>
            </a:r>
            <a:r>
              <a:rPr lang="en-US" sz="1000" dirty="0" err="1"/>
              <a:t>hemodilute</a:t>
            </a:r>
            <a:r>
              <a:rPr lang="en-US" sz="1000" dirty="0"/>
              <a:t> and suboptimal for evaluation, but examination of the touch preparation showed complete, maturing erythropoiesis and granulopoiesis without evident of dysplasia.  The megakaryocytes, however were atypically enlarged and </a:t>
            </a:r>
            <a:r>
              <a:rPr lang="en-US" sz="1000" dirty="0" err="1"/>
              <a:t>hyperlobate</a:t>
            </a:r>
            <a:r>
              <a:rPr lang="en-US" sz="1000" dirty="0"/>
              <a:t>.  Increased atypical megakaryocytes were also present in the core biopsy, some in loose clusters, many with </a:t>
            </a:r>
            <a:r>
              <a:rPr lang="en-US" sz="1000" dirty="0" err="1"/>
              <a:t>hyperlobate</a:t>
            </a:r>
            <a:r>
              <a:rPr lang="en-US" sz="1000" dirty="0"/>
              <a:t>, staghorn nuclei.  A reticulin stain showed no definite increase in reticulin fibrosis.  Flow cytometry revealed no definitive abnormalities. </a:t>
            </a:r>
          </a:p>
        </p:txBody>
      </p:sp>
      <p:sp>
        <p:nvSpPr>
          <p:cNvPr id="4" name="Slide Number Placeholder 3"/>
          <p:cNvSpPr>
            <a:spLocks noGrp="1"/>
          </p:cNvSpPr>
          <p:nvPr>
            <p:ph type="sldNum" sz="quarter" idx="5"/>
          </p:nvPr>
        </p:nvSpPr>
        <p:spPr/>
        <p:txBody>
          <a:bodyPr/>
          <a:lstStyle/>
          <a:p>
            <a:fld id="{2F57B713-9CC9-45D1-8615-58A3214A5BDA}" type="slidenum">
              <a:rPr lang="en-US" smtClean="0"/>
              <a:t>26</a:t>
            </a:fld>
            <a:endParaRPr lang="en-US"/>
          </a:p>
        </p:txBody>
      </p:sp>
    </p:spTree>
    <p:extLst>
      <p:ext uri="{BB962C8B-B14F-4D97-AF65-F5344CB8AC3E}">
        <p14:creationId xmlns:p14="http://schemas.microsoft.com/office/powerpoint/2010/main" val="1732749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Williams 2021, p. 1377: ET is characterized by hyperactive cytokine signaling in close to 90% of cases, the result of somatic mutations targeting components of the thrombopoietin signaling pathway, including the JAK2 gene or the thrombopoietic receptor gene ( C-MPL).  Mutations in the calreticulin gene (CALR) are present in the majority of JA2/MPL-wild type patients.  Although there have been more than 50 different mutations id, all occur in the final exon of the gene and act to truncate the C –terminus of the protein, a region containing an endoplasmic reticulum retention signal. As a result he mutant proteins free to migrate the cell membrane and bind to and stimulate the thrombopoietin receptor. Of the ~ 10% of ET patients who NIH article 2015: the CALR gene is located in the short arm of chromosome 19 (19p13.2).  It contains 9 exons and spans 4.2 kb.  With the exception of a few non-recurrent point mutations, almost all these mutations are indels ( insertion or deletion) . Mol Hematopathology, 2021, Ch. 3, p. 14: Chromosome analysis showed a normal female karyotype and FISH studies were negative as stated on the slide…. ET is a MPN characterized by marked thrombocytosis in the peripheral blood and the absence of other accompanying cytoses or </a:t>
            </a:r>
            <a:r>
              <a:rPr lang="en-US" dirty="0" err="1"/>
              <a:t>cytopenias</a:t>
            </a:r>
            <a:r>
              <a:rPr lang="en-US" dirty="0"/>
              <a:t>.  The 2017 WHO dx criteria, see table. , requires a thrombocytosis with </a:t>
            </a:r>
            <a:r>
              <a:rPr lang="en-US" dirty="0" err="1"/>
              <a:t>plt</a:t>
            </a:r>
            <a:r>
              <a:rPr lang="en-US" dirty="0"/>
              <a:t> count of ≥ 450 X 10^9/L and bone marrow biopsy with evidence of megakaryocyte proliferation, including mature, enlarged </a:t>
            </a:r>
            <a:r>
              <a:rPr lang="en-US" dirty="0" err="1"/>
              <a:t>megakaryoctye</a:t>
            </a:r>
            <a:r>
              <a:rPr lang="en-US" dirty="0"/>
              <a:t> proliferation, including mature ,enlarged megakaryocytes </a:t>
            </a:r>
          </a:p>
          <a:p>
            <a:r>
              <a:rPr lang="en-US" dirty="0"/>
              <a:t>Strom 2016, p. 9L Some findings such as the role of calreticulin (</a:t>
            </a:r>
            <a:r>
              <a:rPr lang="en-US" i="1" dirty="0"/>
              <a:t>CALR</a:t>
            </a:r>
            <a:r>
              <a:rPr lang="en-US" dirty="0"/>
              <a:t>)  mutations in MLN has lead to rapidly adopted, high impact clinical tests. </a:t>
            </a:r>
          </a:p>
        </p:txBody>
      </p:sp>
      <p:sp>
        <p:nvSpPr>
          <p:cNvPr id="4" name="Slide Number Placeholder 3"/>
          <p:cNvSpPr>
            <a:spLocks noGrp="1"/>
          </p:cNvSpPr>
          <p:nvPr>
            <p:ph type="sldNum" sz="quarter" idx="5"/>
          </p:nvPr>
        </p:nvSpPr>
        <p:spPr/>
        <p:txBody>
          <a:bodyPr/>
          <a:lstStyle/>
          <a:p>
            <a:fld id="{2F57B713-9CC9-45D1-8615-58A3214A5BDA}" type="slidenum">
              <a:rPr lang="en-US" smtClean="0"/>
              <a:t>27</a:t>
            </a:fld>
            <a:endParaRPr lang="en-US"/>
          </a:p>
        </p:txBody>
      </p:sp>
    </p:spTree>
    <p:extLst>
      <p:ext uri="{BB962C8B-B14F-4D97-AF65-F5344CB8AC3E}">
        <p14:creationId xmlns:p14="http://schemas.microsoft.com/office/powerpoint/2010/main" val="3685071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Calreticulin or MPL = a gene that makes a protein that helps control the number of blood cells that are made in the bone </a:t>
            </a:r>
            <a:r>
              <a:rPr lang="en-US" dirty="0" err="1"/>
              <a:t>marrow,especially</a:t>
            </a:r>
            <a:r>
              <a:rPr lang="en-US" dirty="0"/>
              <a:t> platelets.  Mutated Changes forms of the MPL gene may cause the body to make abnormal blood cells or too many platelets. Williams, 2021, 1377:Thrombopoietin receptor gene ( C-MPL)</a:t>
            </a:r>
          </a:p>
        </p:txBody>
      </p:sp>
      <p:sp>
        <p:nvSpPr>
          <p:cNvPr id="4" name="Slide Number Placeholder 3"/>
          <p:cNvSpPr>
            <a:spLocks noGrp="1"/>
          </p:cNvSpPr>
          <p:nvPr>
            <p:ph type="sldNum" sz="quarter" idx="5"/>
          </p:nvPr>
        </p:nvSpPr>
        <p:spPr/>
        <p:txBody>
          <a:bodyPr/>
          <a:lstStyle/>
          <a:p>
            <a:fld id="{2F57B713-9CC9-45D1-8615-58A3214A5BDA}" type="slidenum">
              <a:rPr lang="en-US" smtClean="0"/>
              <a:t>29</a:t>
            </a:fld>
            <a:endParaRPr lang="en-US"/>
          </a:p>
        </p:txBody>
      </p:sp>
    </p:spTree>
    <p:extLst>
      <p:ext uri="{BB962C8B-B14F-4D97-AF65-F5344CB8AC3E}">
        <p14:creationId xmlns:p14="http://schemas.microsoft.com/office/powerpoint/2010/main" val="426799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Mol hematopathology, 2021,  Ch. 21, p. 108: the peripheral blood demonstrated frequent blasts , some with Auer rods, and promonocytes ( blast equivalents), together comprising &gt; 80% of the white cell differential.  Some of the blasts had a cup-shaped indentation of the nucleus.  Also an abnormal </a:t>
            </a:r>
            <a:r>
              <a:rPr lang="en-US" sz="1000" dirty="0" err="1"/>
              <a:t>monocytosis</a:t>
            </a:r>
            <a:r>
              <a:rPr lang="en-US" sz="1000" dirty="0"/>
              <a:t> was noted.  The bone marrow aspirate revealed 71% blasts and promonocytes. Occasional erythroid forms with nuclear budding and atypical megakaryocyte forms with discrete separate nuclear lobes were also seen. BM flow cytometry showed 8% myeloblasts in the CD45dim region, the blasts had moderate expression of CD13, CD 33, HLA-DR, and CD 163 with heterogeneous expression of CD117 and partial myeloperoxidase positivity ( in 6% of the cells) and were negative for CD34, CD14, and CD56. In addition, there were 71% cells in the monocyte-gated region with brighter CD45 expression and higher side scatter.  These cells showed partial aberrant CD117 and CD56 expression and aberrant partial loss of CD14.  They were also negative for CD34.  Preliminary dx :AML with evidence of myelomonocytic differentiation pending genetic/molecular studies</a:t>
            </a:r>
          </a:p>
        </p:txBody>
      </p:sp>
      <p:sp>
        <p:nvSpPr>
          <p:cNvPr id="4" name="Slide Number Placeholder 3"/>
          <p:cNvSpPr>
            <a:spLocks noGrp="1"/>
          </p:cNvSpPr>
          <p:nvPr>
            <p:ph type="sldNum" sz="quarter" idx="5"/>
          </p:nvPr>
        </p:nvSpPr>
        <p:spPr/>
        <p:txBody>
          <a:bodyPr/>
          <a:lstStyle/>
          <a:p>
            <a:fld id="{2F57B713-9CC9-45D1-8615-58A3214A5BDA}" type="slidenum">
              <a:rPr lang="en-US" smtClean="0"/>
              <a:t>30</a:t>
            </a:fld>
            <a:endParaRPr lang="en-US"/>
          </a:p>
        </p:txBody>
      </p:sp>
    </p:spTree>
    <p:extLst>
      <p:ext uri="{BB962C8B-B14F-4D97-AF65-F5344CB8AC3E}">
        <p14:creationId xmlns:p14="http://schemas.microsoft.com/office/powerpoint/2010/main" val="113058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Molecular Hematopathology, Beck and Moore, preface: In the last 30 years, the field of hematopathology has undergone several revolutionary periods, including the development of a classification system defining distinct, real entities, as outlined in the WHO classification of hematologic neoplasms, advances in sophisticated immunophenotyping such as flow cytometry, and most recently an explosion in molecular/genetic testing that greatly expands how we understand the pathophysiology of hematologic disease.  Some of these advances if hematologic malignancy diagnosis will be discussed. </a:t>
            </a:r>
          </a:p>
        </p:txBody>
      </p:sp>
      <p:sp>
        <p:nvSpPr>
          <p:cNvPr id="4" name="Slide Number Placeholder 3"/>
          <p:cNvSpPr>
            <a:spLocks noGrp="1"/>
          </p:cNvSpPr>
          <p:nvPr>
            <p:ph type="sldNum" sz="quarter" idx="5"/>
          </p:nvPr>
        </p:nvSpPr>
        <p:spPr/>
        <p:txBody>
          <a:bodyPr/>
          <a:lstStyle/>
          <a:p>
            <a:fld id="{2F57B713-9CC9-45D1-8615-58A3214A5BDA}" type="slidenum">
              <a:rPr lang="en-US" smtClean="0"/>
              <a:t>3</a:t>
            </a:fld>
            <a:endParaRPr lang="en-US"/>
          </a:p>
        </p:txBody>
      </p:sp>
    </p:spTree>
    <p:extLst>
      <p:ext uri="{BB962C8B-B14F-4D97-AF65-F5344CB8AC3E}">
        <p14:creationId xmlns:p14="http://schemas.microsoft.com/office/powerpoint/2010/main" val="3895246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Diagnosis: AML with mutated </a:t>
            </a:r>
            <a:r>
              <a:rPr lang="en-US" sz="1000" i="1" dirty="0"/>
              <a:t>NPM1.  </a:t>
            </a:r>
            <a:r>
              <a:rPr lang="en-US" sz="1000" dirty="0"/>
              <a:t>Mol hematopathology, 2021, Ch. 21 p. 110: Genetics, Molecular results.   the </a:t>
            </a:r>
            <a:r>
              <a:rPr lang="en-US" sz="1000" dirty="0" err="1"/>
              <a:t>pt</a:t>
            </a:r>
            <a:r>
              <a:rPr lang="en-US" sz="1000" dirty="0"/>
              <a:t> was treated Discussion: AML with mutated </a:t>
            </a:r>
            <a:r>
              <a:rPr lang="en-US" sz="1000" i="1" dirty="0"/>
              <a:t>NPM1 </a:t>
            </a:r>
            <a:r>
              <a:rPr lang="en-US" sz="1000" i="0" dirty="0"/>
              <a:t>is now recognized as a distinct entity in the 2017 WHO classification of hematopoietic neoplasms.  As the name suggests it is defined by the presence of a mutation in the </a:t>
            </a:r>
            <a:r>
              <a:rPr lang="en-US" sz="1000" i="1" dirty="0"/>
              <a:t>NPM1  </a:t>
            </a:r>
            <a:r>
              <a:rPr lang="en-US" sz="1000" i="0" dirty="0"/>
              <a:t>gene, which encodes for </a:t>
            </a:r>
            <a:r>
              <a:rPr lang="en-US" sz="1000" i="0" dirty="0" err="1"/>
              <a:t>nucleophosmin</a:t>
            </a:r>
            <a:r>
              <a:rPr lang="en-US" sz="1000" i="0" dirty="0"/>
              <a:t>, ( </a:t>
            </a:r>
            <a:r>
              <a:rPr lang="en-US" sz="1000" i="0" dirty="0" err="1"/>
              <a:t>Nucleo</a:t>
            </a:r>
            <a:r>
              <a:rPr lang="en-US" sz="1000" i="0" dirty="0"/>
              <a:t> foes min) a nuclear protein that functions to shuttle proteins from the nucleus to the cytoplasm.  Typically , the mutation is a 4-bp insertion, (rarely a deletion)  in the terminal exon 12, causing a frameshift and resulting in a dysfunctional, abnormally localized and elongated protein.  The aberrant cytoplasmic localization of mutated NPM1 protein is postulated to disrupt normal tumor suppressor activity, among other functions and can be detected with immunohistochemistry ( although rarely performed).  At  least 10 different types of pathogenic </a:t>
            </a:r>
            <a:r>
              <a:rPr lang="en-US" sz="1000" i="1" dirty="0"/>
              <a:t>NPM1  mutations have been described in AML and the c.860_863dupTCTG ( type A) seen in this patient is the most frequent occurring in &gt; 75%  of cases. </a:t>
            </a:r>
            <a:endParaRPr lang="en-US" sz="1000" dirty="0"/>
          </a:p>
        </p:txBody>
      </p:sp>
      <p:sp>
        <p:nvSpPr>
          <p:cNvPr id="4" name="Slide Number Placeholder 3"/>
          <p:cNvSpPr>
            <a:spLocks noGrp="1"/>
          </p:cNvSpPr>
          <p:nvPr>
            <p:ph type="sldNum" sz="quarter" idx="5"/>
          </p:nvPr>
        </p:nvSpPr>
        <p:spPr/>
        <p:txBody>
          <a:bodyPr/>
          <a:lstStyle/>
          <a:p>
            <a:fld id="{2F57B713-9CC9-45D1-8615-58A3214A5BDA}" type="slidenum">
              <a:rPr lang="en-US" smtClean="0"/>
              <a:t>31</a:t>
            </a:fld>
            <a:endParaRPr lang="en-US"/>
          </a:p>
        </p:txBody>
      </p:sp>
    </p:spTree>
    <p:extLst>
      <p:ext uri="{BB962C8B-B14F-4D97-AF65-F5344CB8AC3E}">
        <p14:creationId xmlns:p14="http://schemas.microsoft.com/office/powerpoint/2010/main" val="3225017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 2021p. 110: AML with mutated NPM! Is now recognizes as a distinct entity in the 2017 WHO classification of hematopoietic neoplasm.  As the name suggests it is defined by the presence of a mutation in the NPM! Gene which encodes for </a:t>
            </a:r>
            <a:r>
              <a:rPr lang="en-US" dirty="0" err="1"/>
              <a:t>nucleophosmin</a:t>
            </a:r>
            <a:r>
              <a:rPr lang="en-US"/>
              <a:t> </a:t>
            </a:r>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32</a:t>
            </a:fld>
            <a:endParaRPr lang="en-US"/>
          </a:p>
        </p:txBody>
      </p:sp>
    </p:spTree>
    <p:extLst>
      <p:ext uri="{BB962C8B-B14F-4D97-AF65-F5344CB8AC3E}">
        <p14:creationId xmlns:p14="http://schemas.microsoft.com/office/powerpoint/2010/main" val="3858324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Human Genome variation Society (HGVS). Accessed 4-20-22 at http://varnomen.hgvs.org</a:t>
            </a:r>
          </a:p>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35</a:t>
            </a:fld>
            <a:endParaRPr lang="en-US"/>
          </a:p>
        </p:txBody>
      </p:sp>
    </p:spTree>
    <p:extLst>
      <p:ext uri="{BB962C8B-B14F-4D97-AF65-F5344CB8AC3E}">
        <p14:creationId xmlns:p14="http://schemas.microsoft.com/office/powerpoint/2010/main" val="85178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McKenzie, 2021, p. 14. A region of DNA that differs in only a single DNA nucleotide is called a single-nucleotide polymorphism (SNP). SNPs are found in ~ 1 in every 1000 base pairs in the human genome ( resulting in about 2.5 million SNPs in the entire genome of a cell).  To be considered a true polymorphism, a SNP must occur. with a frequency of more than 1% in the general population. If the SNP causes a disease, it is called a mutation. McKenzie, 2021, p. 23: Scattered throughout the human genome are genes that have the potential to cause cancer ( proto-oncogenes) and when then proto-oncogenes become activated through a mutation  they are called oncogenes.  Other genes have the power to block to block the mutations called tumor suppressor genes.   In normal cells, proto-oncogenes encode proteins that promote the initiation of DNA replication, regulate cellular differentiation, and/or inhibit apoptosis.  Conversely tumor suppressor genes function in opposition to proto-oncogenes.  Mutations in proto-oncogenes result in growth-promoting activity, while mutations in tumor suppressor genes inactivate growth suppression; in either case, mutations in these genes contribute to tumor development.</a:t>
            </a:r>
          </a:p>
          <a:p>
            <a:r>
              <a:rPr lang="en-US" sz="1400" dirty="0"/>
              <a:t> </a:t>
            </a:r>
            <a:r>
              <a:rPr lang="en-US" sz="1400" dirty="0" err="1"/>
              <a:t>Mckenzie</a:t>
            </a:r>
            <a:r>
              <a:rPr lang="en-US" sz="1400" dirty="0"/>
              <a:t>, 2021, p. 499: cancer is a disease of gene mutations. </a:t>
            </a:r>
            <a:r>
              <a:rPr lang="en-US" sz="1000" dirty="0"/>
              <a:t>Hematopoietic neoplasms are believed to occur as the result of a somatic mutation of a single hematopoietic stem or progenitor cell.  Evidence for the clonal evolution of neoplastic cells comes from cytogenetic studies.  More than 50% of individuals with leukemia show an acquired abnormal karyotype in hematopoietic cells whereas other somatic cells are normal. Using cytogenetic markers, normal and malignant cells can be demonstrated to populate the marrow simultaneously.  In untreated leukemias and during relapse, the leukemic cells dominate, whereas during remission, usually only normal cells can be detected. … The mutations leading to malignant transformation of the cancer stem cell often are associated with an abnormal karyotype.  When chromosome abnormalities are not found,  aberrations may be at the DNA level.  In either case, the genomic changes in the cancer cells lead to a survival and/or proliferative advantage over normal cells. …  Molecular basis of cancer and leukemias</a:t>
            </a:r>
          </a:p>
          <a:p>
            <a:r>
              <a:rPr lang="en-US" sz="1000" dirty="0"/>
              <a:t>Strom , 2016. p2: mutations are events that result in changes of genomic DNA.  Variants are deviations from the human genome reference sequence observed in a specimen.  </a:t>
            </a:r>
          </a:p>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4</a:t>
            </a:fld>
            <a:endParaRPr lang="en-US"/>
          </a:p>
        </p:txBody>
      </p:sp>
    </p:spTree>
    <p:extLst>
      <p:ext uri="{BB962C8B-B14F-4D97-AF65-F5344CB8AC3E}">
        <p14:creationId xmlns:p14="http://schemas.microsoft.com/office/powerpoint/2010/main" val="386181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5D00FE9-2740-4B49-A0A4-A469D4752970}" type="slidenum">
              <a:rPr lang="en-US" altLang="en-US"/>
              <a:pPr eaLnBrk="1" hangingPunct="1">
                <a:spcBef>
                  <a:spcPct val="0"/>
                </a:spcBef>
              </a:pPr>
              <a:t>5</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031DA05-2065-44DF-8629-1F5DA4EAEFEC}" type="slidenum">
              <a:rPr lang="en-US" altLang="en-US"/>
              <a:pPr eaLnBrk="1" hangingPunct="1">
                <a:spcBef>
                  <a:spcPct val="0"/>
                </a:spcBef>
              </a:pPr>
              <a:t>6</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b="1" dirty="0"/>
              <a:t>restriction point</a:t>
            </a:r>
            <a:r>
              <a:rPr lang="en-US" sz="1200" dirty="0"/>
              <a:t> (R), also known as the Start or G</a:t>
            </a:r>
            <a:r>
              <a:rPr lang="en-US" sz="1200" baseline="-25000" dirty="0"/>
              <a:t>1</a:t>
            </a:r>
            <a:r>
              <a:rPr lang="en-US" sz="1200" dirty="0"/>
              <a:t>/S checkpoint, is a </a:t>
            </a:r>
            <a:r>
              <a:rPr lang="en-US" sz="1200" dirty="0">
                <a:effectLst/>
              </a:rPr>
              <a:t>cell cycle checkpoint</a:t>
            </a:r>
            <a:r>
              <a:rPr lang="en-US" sz="1200" dirty="0"/>
              <a:t> in the G</a:t>
            </a:r>
            <a:r>
              <a:rPr lang="en-US" sz="1200" baseline="-25000" dirty="0"/>
              <a:t>1</a:t>
            </a:r>
            <a:r>
              <a:rPr lang="en-US" sz="1200" dirty="0"/>
              <a:t> phase of the animal cell cycle at which the cell becomes "committed" to the cell cycle, and after which extracellular signals are no longer required to stimulate proliferation.   My thoughts: but CDK and Cyclin are needed. </a:t>
            </a:r>
            <a:r>
              <a:rPr lang="en-US" altLang="en-US" sz="1000" dirty="0"/>
              <a:t>Old info: </a:t>
            </a:r>
            <a:r>
              <a:rPr lang="en-US" altLang="en-US" sz="1000" dirty="0">
                <a:cs typeface="Times New Roman" panose="02020603050405020304" pitchFamily="18" charset="0"/>
              </a:rPr>
              <a:t>Some believe hematopoietic cells in M phase (mitosis) are normally found only in bone marrow (or are lymphocytes in lymph nodes).</a:t>
            </a:r>
            <a:r>
              <a:rPr lang="en-US" altLang="en-US" sz="1000" dirty="0"/>
              <a:t>   </a:t>
            </a:r>
            <a:r>
              <a:rPr lang="en-US" altLang="en-US" sz="1000" dirty="0" err="1"/>
              <a:t>Mckenzie</a:t>
            </a:r>
            <a:r>
              <a:rPr lang="en-US" altLang="en-US" sz="1000" dirty="0"/>
              <a:t>, 2020 ed, p. 16– Cell division.. The biochemical and morphological stages that a cell passes through when stimulated to divide are referred to as the cell cycle, which is conveniently divided into several phases. Replace this pic with one I have from MLS 101 McKenzie, 2010  p. 13 Not all of the cells in the body are actively dividing ( are actively engaged in the cell cycle). Cells may exit the cell cycle at G</a:t>
            </a:r>
            <a:r>
              <a:rPr lang="en-US" altLang="en-US" sz="1000" baseline="-25000" dirty="0"/>
              <a:t>1</a:t>
            </a:r>
            <a:r>
              <a:rPr lang="en-US" altLang="en-US" sz="1000" dirty="0"/>
              <a:t> and enter a </a:t>
            </a:r>
            <a:r>
              <a:rPr lang="en-US" altLang="en-US" sz="1000" dirty="0" err="1"/>
              <a:t>nonproliferative</a:t>
            </a:r>
            <a:r>
              <a:rPr lang="en-US" altLang="en-US" sz="1000" dirty="0"/>
              <a:t> phase called G</a:t>
            </a:r>
            <a:r>
              <a:rPr lang="en-US" altLang="en-US" sz="1000" baseline="-25000" dirty="0"/>
              <a:t>o</a:t>
            </a:r>
            <a:r>
              <a:rPr lang="en-US" altLang="en-US" sz="1000" dirty="0"/>
              <a:t>  or quiescence.  To proliferate, a cell must enter the cell cycle; in response to specific </a:t>
            </a:r>
            <a:r>
              <a:rPr lang="en-US" altLang="en-US" sz="1000" b="1" dirty="0"/>
              <a:t>mitogenic stimuli,</a:t>
            </a:r>
            <a:r>
              <a:rPr lang="en-US" altLang="en-US" sz="1000" dirty="0"/>
              <a:t> quiescent cells exit G</a:t>
            </a:r>
            <a:r>
              <a:rPr lang="en-US" altLang="en-US" sz="1000" baseline="-25000" dirty="0"/>
              <a:t>o</a:t>
            </a:r>
            <a:r>
              <a:rPr lang="en-US" altLang="en-US" sz="1000" dirty="0"/>
              <a:t> and reenter the cell cycle at the level of early G</a:t>
            </a:r>
            <a:r>
              <a:rPr lang="en-US" altLang="en-US" sz="1000" baseline="-25000" dirty="0"/>
              <a:t>1</a:t>
            </a:r>
            <a:r>
              <a:rPr lang="en-US" altLang="en-US" sz="1000" dirty="0"/>
              <a:t>.  In unicellular organisms such as bacteria, cell division is dependent only on an adequate supply of nutrients.  In mammalian cells, all cell division cycles are initiated by specific growth factors, or mitogens, that drive the cell from G</a:t>
            </a:r>
            <a:r>
              <a:rPr lang="en-US" altLang="en-US" sz="1000" baseline="-25000" dirty="0"/>
              <a:t>o</a:t>
            </a:r>
            <a:r>
              <a:rPr lang="en-US" altLang="en-US" sz="1000" dirty="0"/>
              <a:t> to G</a:t>
            </a:r>
            <a:r>
              <a:rPr lang="en-US" altLang="en-US" sz="1000" baseline="-25000" dirty="0"/>
              <a:t>1</a:t>
            </a:r>
            <a:r>
              <a:rPr lang="en-US" altLang="en-US" sz="1000" dirty="0"/>
              <a:t>.  G</a:t>
            </a:r>
            <a:r>
              <a:rPr lang="en-US" altLang="en-US" sz="1000" baseline="-25000" dirty="0"/>
              <a:t>1</a:t>
            </a:r>
            <a:r>
              <a:rPr lang="en-US" altLang="en-US" sz="1000" dirty="0"/>
              <a:t> is characterized by a period of cell growth and synthesis of components necessary for replication.  Cells transit through the G</a:t>
            </a:r>
            <a:r>
              <a:rPr lang="en-US" altLang="en-US" sz="1000" baseline="-25000" dirty="0"/>
              <a:t>1</a:t>
            </a:r>
            <a:r>
              <a:rPr lang="en-US" altLang="en-US" sz="1000" dirty="0"/>
              <a:t> phase of the cell cycle, where in late G</a:t>
            </a:r>
            <a:r>
              <a:rPr lang="en-US" altLang="en-US" sz="1000" baseline="-25000" dirty="0"/>
              <a:t>1</a:t>
            </a:r>
            <a:r>
              <a:rPr lang="en-US" altLang="en-US" sz="1000" dirty="0"/>
              <a:t>, they pass through what has been called the restriction point ®.  </a:t>
            </a:r>
            <a:r>
              <a:rPr lang="en-US" altLang="en-US" sz="1000" b="1" dirty="0"/>
              <a:t>R defines a point in the cell cycle after which the cell is no longer responsive to extracellular signals but is committed to completing that cell cycle independent of mitogenic stimuli</a:t>
            </a:r>
            <a:r>
              <a:rPr lang="en-US" altLang="en-US" sz="1000" dirty="0"/>
              <a:t>.  Cells then transit across the G</a:t>
            </a:r>
            <a:r>
              <a:rPr lang="en-US" altLang="en-US" sz="1000" baseline="-25000" dirty="0"/>
              <a:t>1</a:t>
            </a:r>
            <a:r>
              <a:rPr lang="en-US" altLang="en-US" sz="1000" dirty="0"/>
              <a:t>/S boundary into the S phase of the cycle where DNA synthesis occurs, followed by the G</a:t>
            </a:r>
            <a:r>
              <a:rPr lang="en-US" altLang="en-US" sz="1000" baseline="-25000" dirty="0"/>
              <a:t>2</a:t>
            </a:r>
            <a:r>
              <a:rPr lang="en-US" altLang="en-US" sz="1000" dirty="0"/>
              <a:t> phase and finally mitosis ( where nuclear division ( karyokinesis) and cytoplasmic separation ( cytokinesis) occur. </a:t>
            </a:r>
          </a:p>
          <a:p>
            <a:pPr eaLnBrk="1" hangingPunct="1"/>
            <a:endParaRPr lang="en-US" alt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err="1"/>
              <a:t>Mckenzie</a:t>
            </a:r>
            <a:r>
              <a:rPr lang="en-US" altLang="en-US" sz="1000" dirty="0"/>
              <a:t>, 2020, p. 17:   The transition of the  various phases of the cell cycle requires the enzymatic activities of the kinase proteins( cyclin-dependent kinases (CDKs) that phosphorylate target molecules important for cell cycle control.  A </a:t>
            </a:r>
            <a:r>
              <a:rPr lang="en-US" altLang="en-US" sz="1000" dirty="0" err="1"/>
              <a:t>Cdk</a:t>
            </a:r>
            <a:r>
              <a:rPr lang="en-US" altLang="en-US" sz="1000" dirty="0"/>
              <a:t> must be complexed with a regulatory protein called cyclin  in order to function. 2010 ed. P. 17 – At least 14 cyclins and at least 9 different </a:t>
            </a:r>
            <a:r>
              <a:rPr lang="en-US" altLang="en-US" sz="1000" dirty="0" err="1"/>
              <a:t>Cdks</a:t>
            </a:r>
            <a:r>
              <a:rPr lang="en-US" altLang="en-US" sz="1000" dirty="0"/>
              <a:t> have been discovered so far, although not all of them have been shown to play an essential role in regulating the cell cycle.  The concentration of the different cyclin proteins rises and falls at specific times during the cell cycle, hence they are cycling proteins.  Different cyclin/</a:t>
            </a:r>
            <a:r>
              <a:rPr lang="en-US" altLang="en-US" sz="1000" dirty="0" err="1"/>
              <a:t>Cdk</a:t>
            </a:r>
            <a:r>
              <a:rPr lang="en-US" altLang="en-US" sz="1000" dirty="0"/>
              <a:t> complexes are functional at different phases of the cell cycle as summarized in table 2-2 p. 17.  Also see fig 2-4a. P. 17.  A mammalian cell must receive external signals ( growth factors and/or hormones) that trigger the cell to proliferate.  These external signals result in an increase of one ( or more) of the D cyclins ( of which there are three: D1, D2, D3).  Cyclin D complexes with Cdk4 or Cdk6 and </a:t>
            </a:r>
            <a:r>
              <a:rPr lang="en-US" altLang="en-US" sz="1000" dirty="0" err="1"/>
              <a:t>phsphorylates</a:t>
            </a:r>
            <a:r>
              <a:rPr lang="en-US" altLang="en-US" sz="1000" dirty="0"/>
              <a:t> target molecules required for G1to S progression.  The D  cyclins are unique in that they are synthesized in response to growth factor stimulation and remain active in the cell as long as the mitotic stimulus is present.  Toward mid to late G1, levels of cyclin E increase and bind with CdK2.  The cyclin E/Cdk2 complex is required for the G1 to S transition.   Once the cell enters S phase, cyclin E degrades rapidly and cyclin A takes over the activation of Cdk2.  Cyclin A/Cdk2 is required for the onset of DNA synthesis, progression through S phase, and entry into mitosis.  Toward the end of S phase, cyclin A starts to activate another kinase, Cdk1 ( previously called cdc2)  which signals the completion of S phase and the onset of G2.  Cyclin B takes over from cyclin A as the </a:t>
            </a:r>
            <a:r>
              <a:rPr lang="en-US" altLang="en-US" sz="1000" dirty="0" err="1"/>
              <a:t>activting</a:t>
            </a:r>
            <a:r>
              <a:rPr lang="en-US" altLang="en-US" sz="1000" dirty="0"/>
              <a:t> partner of Cdk1, and Cyclin B/Cdk1 controls the onset, sequence of events and the completion of mitosis.  Cyclin B must be </a:t>
            </a:r>
            <a:r>
              <a:rPr lang="en-US" altLang="en-US" sz="1000" dirty="0" err="1"/>
              <a:t>detroyed</a:t>
            </a:r>
            <a:r>
              <a:rPr lang="en-US" altLang="en-US" sz="1000" dirty="0"/>
              <a:t> for the cell to exit mitosis and for cytokinesis ( cytoplasm separation)  to take place. </a:t>
            </a:r>
            <a:r>
              <a:rPr lang="en-US" altLang="en-US" sz="1000" dirty="0" err="1"/>
              <a:t>Mckenzie</a:t>
            </a:r>
            <a:r>
              <a:rPr lang="en-US" altLang="en-US" sz="1000" dirty="0"/>
              <a:t>, 2004, p. 15 – Transitions between the various phases of the cell cycle is regulated by enzymatic activities of specific and unique kinases.  These kinase proteins ( </a:t>
            </a:r>
            <a:r>
              <a:rPr lang="en-US" altLang="en-US" sz="1000" dirty="0" err="1"/>
              <a:t>Cdks</a:t>
            </a:r>
            <a:r>
              <a:rPr lang="en-US" altLang="en-US" sz="1000" dirty="0"/>
              <a:t> or cyclin </a:t>
            </a:r>
            <a:r>
              <a:rPr lang="en-US" altLang="en-US" sz="1000" dirty="0" err="1"/>
              <a:t>dpendent</a:t>
            </a:r>
            <a:r>
              <a:rPr lang="en-US" altLang="en-US" sz="1000" dirty="0"/>
              <a:t> kinases) phosphorylate target molecules important for cell cycle </a:t>
            </a:r>
            <a:r>
              <a:rPr lang="en-US" altLang="en-US" sz="1000" dirty="0" err="1"/>
              <a:t>contro</a:t>
            </a:r>
            <a:r>
              <a:rPr lang="en-US" altLang="en-US" sz="1000" dirty="0"/>
              <a:t>.  To be active, the kinase ( </a:t>
            </a:r>
            <a:r>
              <a:rPr lang="en-US" altLang="en-US" sz="1000" dirty="0" err="1"/>
              <a:t>Cdk</a:t>
            </a:r>
            <a:r>
              <a:rPr lang="en-US" altLang="en-US" sz="1000" dirty="0"/>
              <a:t>) must be complexed with a regulatory subunit named cyclin ( hence the name, cyclin dependent kinase). Numerous cyclins and </a:t>
            </a:r>
            <a:r>
              <a:rPr lang="en-US" altLang="en-US" sz="1000" dirty="0" err="1"/>
              <a:t>Cdks</a:t>
            </a:r>
            <a:r>
              <a:rPr lang="en-US" altLang="en-US" sz="1000" dirty="0"/>
              <a:t> exist in the cell. Different kinase complexes with differing cyclin and </a:t>
            </a:r>
            <a:r>
              <a:rPr lang="en-US" altLang="en-US" sz="1000" dirty="0" err="1"/>
              <a:t>Cdk</a:t>
            </a:r>
            <a:r>
              <a:rPr lang="en-US" altLang="en-US" sz="1000" dirty="0"/>
              <a:t> components drive the cell </a:t>
            </a:r>
            <a:r>
              <a:rPr lang="en-US" altLang="en-US" sz="1000" dirty="0" err="1"/>
              <a:t>fom</a:t>
            </a:r>
            <a:r>
              <a:rPr lang="en-US" altLang="en-US" sz="1000" dirty="0"/>
              <a:t> one stage of the cell cycle to the next.  The sequential activation of successive cyclin/kinase complexes, each of which in turn phosphorylates key substrates, facilitates or regulates the movement of the cell through the cycle.  </a:t>
            </a:r>
            <a:r>
              <a:rPr lang="en-US" altLang="en-US" sz="1000" dirty="0" err="1"/>
              <a:t>Cdk</a:t>
            </a:r>
            <a:r>
              <a:rPr lang="en-US" altLang="en-US" sz="1000" dirty="0"/>
              <a:t> inhibitors </a:t>
            </a:r>
            <a:r>
              <a:rPr lang="en-US" altLang="en-US" sz="1000" dirty="0" err="1"/>
              <a:t>alos</a:t>
            </a:r>
            <a:r>
              <a:rPr lang="en-US" altLang="en-US" sz="1000" dirty="0"/>
              <a:t> exist that function to inhibit the active kinase activity be binding to the </a:t>
            </a:r>
            <a:r>
              <a:rPr lang="en-US" altLang="en-US" sz="1000" dirty="0" err="1"/>
              <a:t>Cdks</a:t>
            </a:r>
            <a:r>
              <a:rPr lang="en-US" altLang="en-US" sz="1000" dirty="0"/>
              <a:t> or the </a:t>
            </a:r>
            <a:r>
              <a:rPr lang="en-US" altLang="en-US" sz="1000" dirty="0" err="1"/>
              <a:t>Cdk</a:t>
            </a:r>
            <a:r>
              <a:rPr lang="en-US" altLang="en-US" sz="1000" dirty="0"/>
              <a:t>/cyclin complexes.   At least 14 cyclins and at least 9 different </a:t>
            </a:r>
            <a:r>
              <a:rPr lang="en-US" altLang="en-US" sz="1000" dirty="0" err="1"/>
              <a:t>Cdks</a:t>
            </a:r>
            <a:r>
              <a:rPr lang="en-US" altLang="en-US" sz="1000" dirty="0"/>
              <a:t> have been discovered so far.  Not all of them have been shown to play a universal role in regulating the cell cycle.  The concentration of the cyclin proteins rises and falls at specific times during the cell cycle. </a:t>
            </a:r>
          </a:p>
          <a:p>
            <a:endParaRPr lang="en-US" dirty="0"/>
          </a:p>
        </p:txBody>
      </p:sp>
      <p:sp>
        <p:nvSpPr>
          <p:cNvPr id="4" name="Slide Number Placeholder 3"/>
          <p:cNvSpPr>
            <a:spLocks noGrp="1"/>
          </p:cNvSpPr>
          <p:nvPr>
            <p:ph type="sldNum" sz="quarter" idx="5"/>
          </p:nvPr>
        </p:nvSpPr>
        <p:spPr/>
        <p:txBody>
          <a:bodyPr/>
          <a:lstStyle/>
          <a:p>
            <a:fld id="{2F57B713-9CC9-45D1-8615-58A3214A5BDA}" type="slidenum">
              <a:rPr lang="en-US" smtClean="0"/>
              <a:t>7</a:t>
            </a:fld>
            <a:endParaRPr lang="en-US"/>
          </a:p>
        </p:txBody>
      </p:sp>
    </p:spTree>
    <p:extLst>
      <p:ext uri="{BB962C8B-B14F-4D97-AF65-F5344CB8AC3E}">
        <p14:creationId xmlns:p14="http://schemas.microsoft.com/office/powerpoint/2010/main" val="96343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64B230B-4245-4A3B-B808-4FE5E15BB8E7}" type="slidenum">
              <a:rPr lang="en-US" altLang="en-US"/>
              <a:pPr eaLnBrk="1" hangingPunct="1">
                <a:spcBef>
                  <a:spcPct val="0"/>
                </a:spcBef>
              </a:pPr>
              <a:t>8</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McKenzie, 2020, p. 18: cell proliferation requires cell-cycle checkpoints to monitor events at critical points in the cell cycle, and if necessary, halt the cycle’s progression.  Four major cell  cycle check points have been described.   .. If defects are detected at any of these checkpoints, the cell cycle is stopped and repair pathways are initiated, or if, the damage is severe and/or irreparable, apoptosis can be triggered.   There are </a:t>
            </a:r>
            <a:r>
              <a:rPr lang="en-US" altLang="en-US" sz="1000" dirty="0" err="1"/>
              <a:t>proteeins</a:t>
            </a:r>
            <a:r>
              <a:rPr lang="en-US" altLang="en-US" sz="1000" dirty="0"/>
              <a:t> ( e.g. ATM and ATR) that will activate p53, a transcription factor that can either activate or </a:t>
            </a:r>
            <a:r>
              <a:rPr lang="en-US" altLang="en-US" sz="1000" dirty="0" err="1"/>
              <a:t>inhivbit</a:t>
            </a:r>
            <a:r>
              <a:rPr lang="en-US" altLang="en-US" sz="1000" dirty="0"/>
              <a:t> gene expression, depending on the target gene  2015, p. 15 – Cell- cycle checkpoints:  cell proliferation and differentiation  depends on the accurate duplication and transfer of genetic information, which requires the precise ordering of cell-cycle events.  Cells achieve this coordination by using cell-cycle checkpoints to monitor events at critical points in the cycle and, if necessary, halt cycle’s progression.  The main functions of checkpoints are to detect malfunctions within the system and to assess whether certain events are properly completed before the cell is allowed to proceed through the next phase of the cycle.   When problems are detected checkpoint mechanisms interrupt cell cycling to allow correction of the problem or elimination of the defective cell.  Four major cell-cycle checkpoints have been described</a:t>
            </a:r>
            <a:r>
              <a:rPr lang="en-US" altLang="en-US" sz="1000" b="1" dirty="0"/>
              <a:t>.  The G</a:t>
            </a:r>
            <a:r>
              <a:rPr lang="en-US" altLang="en-US" sz="1000" b="1" baseline="-25000" dirty="0"/>
              <a:t>1</a:t>
            </a:r>
            <a:r>
              <a:rPr lang="en-US" altLang="en-US" sz="1000" b="1" dirty="0"/>
              <a:t> checkpoint checks for DNA damage and prevents progression into S phase if the genomic DNA is damaged.  The S-phase checkpoint monitors the accuracy of DNA replication during S phase and checks for damaged </a:t>
            </a:r>
            <a:r>
              <a:rPr lang="en-US" altLang="en-US" sz="1000" b="1" dirty="0" err="1"/>
              <a:t>orunreplicated</a:t>
            </a:r>
            <a:r>
              <a:rPr lang="en-US" altLang="en-US" sz="1000" b="1" dirty="0"/>
              <a:t> DNA; it can block mitosis if any ( damaged or </a:t>
            </a:r>
            <a:r>
              <a:rPr lang="en-US" altLang="en-US" sz="1000" b="1" dirty="0" err="1"/>
              <a:t>unreplicated</a:t>
            </a:r>
            <a:r>
              <a:rPr lang="en-US" altLang="en-US" sz="1000" b="1" dirty="0"/>
              <a:t> DNA)  is found.   </a:t>
            </a:r>
            <a:r>
              <a:rPr lang="en-US" altLang="en-US" sz="1000" dirty="0" err="1"/>
              <a:t>Mckenzie</a:t>
            </a:r>
            <a:r>
              <a:rPr lang="en-US" altLang="en-US" sz="1000" dirty="0"/>
              <a:t>, 2010, p. 17- Control of cell-cycle kinase activity is somewhat unique in that protein levels of the enzyme ( kinase) subunit remain constant throughout the cell cycle and do not require activation from a proenzyme precursor form ( unlike the activation  of the serine proteases of the blood coagulation cascade- </a:t>
            </a:r>
            <a:r>
              <a:rPr lang="en-US" altLang="en-US" sz="1000" dirty="0" err="1"/>
              <a:t>ch</a:t>
            </a:r>
            <a:r>
              <a:rPr lang="en-US" altLang="en-US" sz="1000" dirty="0"/>
              <a:t> 30).  Regulation is achieved by varying the availability of the regulatory cofactor ( the cyclins) through periodic  ( and cell-cycle phase specific) synthesis and degradation ( by the ubiquitin system) of the appropriate cyclin partners ( fig 2-4 b- p. 17).  The periodic accumulation of different cyclins determines the  sequential rise and fall of kinase activities, which in turn regulates the events of the cell cycle.  Multiple mechanisms regulate cell-cycle kinase activity.  In addition to the requirement for the appropriate cyclin partner ( controlled by cell-cycle specific synthesis and degradation of the different cyclins), the kinase subunit (</a:t>
            </a:r>
            <a:r>
              <a:rPr lang="en-US" altLang="en-US" sz="1000" dirty="0" err="1"/>
              <a:t>Cdk</a:t>
            </a:r>
            <a:r>
              <a:rPr lang="en-US" altLang="en-US" sz="1000" dirty="0"/>
              <a:t>) must be phosphorylated and dephosphorylated at specific amino acid residues.  Full kinase activity requires the phosphorylation of </a:t>
            </a:r>
            <a:r>
              <a:rPr lang="en-US" altLang="en-US" sz="1000" dirty="0" err="1"/>
              <a:t>threoine</a:t>
            </a:r>
            <a:r>
              <a:rPr lang="en-US" altLang="en-US" sz="1000" dirty="0"/>
              <a:t> (</a:t>
            </a:r>
            <a:r>
              <a:rPr lang="en-US" altLang="en-US" sz="1000" dirty="0" err="1"/>
              <a:t>Thr</a:t>
            </a:r>
            <a:r>
              <a:rPr lang="en-US" altLang="en-US" sz="1000" dirty="0"/>
              <a:t>) 161 ( using the amino acid numbering of Cdk1.  The kinase responsible for this activating phosphorylation is called CAK ( </a:t>
            </a:r>
            <a:r>
              <a:rPr lang="en-US" altLang="en-US" sz="1000" dirty="0" err="1"/>
              <a:t>Cdk</a:t>
            </a:r>
            <a:r>
              <a:rPr lang="en-US" altLang="en-US" sz="1000" dirty="0"/>
              <a:t>-activating-kinase) and is itself a </a:t>
            </a:r>
            <a:r>
              <a:rPr lang="en-US" altLang="en-US" sz="1000" dirty="0" err="1"/>
              <a:t>Cdk</a:t>
            </a:r>
            <a:r>
              <a:rPr lang="en-US" altLang="en-US" sz="1000" dirty="0"/>
              <a:t> ( Cdk7 complexed with cyclin H).  CAK is responsible for the activating phosphorylation of all the kinases important for mammalian cell cycle control including </a:t>
            </a:r>
            <a:r>
              <a:rPr lang="en-US" altLang="en-US" sz="1000" dirty="0" err="1"/>
              <a:t>Cdks</a:t>
            </a:r>
            <a:r>
              <a:rPr lang="en-US" altLang="en-US" sz="1000" dirty="0"/>
              <a:t> 1,2,4 and 6.  On the other hand, phosphorylation of </a:t>
            </a:r>
            <a:r>
              <a:rPr lang="en-US" altLang="en-US" sz="1000" dirty="0" err="1"/>
              <a:t>Thr</a:t>
            </a:r>
            <a:r>
              <a:rPr lang="en-US" altLang="en-US" sz="1000" dirty="0"/>
              <a:t> 14 and tyrosine (Tyr) 15 suppresses kinase activity, and these phosphates must be removed by the phosphatase called CDC25 in order to have a fully active cyclin/</a:t>
            </a:r>
            <a:r>
              <a:rPr lang="en-US" altLang="en-US" sz="1000" dirty="0" err="1"/>
              <a:t>Cdk</a:t>
            </a:r>
            <a:r>
              <a:rPr lang="en-US" altLang="en-US" sz="1000" dirty="0"/>
              <a:t> complex.  The final level of regulation involves 2 groups of proteins that function as inhibitors of </a:t>
            </a:r>
            <a:r>
              <a:rPr lang="en-US" altLang="en-US" sz="1000" dirty="0" err="1"/>
              <a:t>Cdks</a:t>
            </a:r>
            <a:r>
              <a:rPr lang="en-US" altLang="en-US" sz="1000" dirty="0"/>
              <a:t> and cyclin/</a:t>
            </a:r>
            <a:r>
              <a:rPr lang="en-US" altLang="en-US" sz="1000" dirty="0" err="1"/>
              <a:t>Cdk</a:t>
            </a:r>
            <a:r>
              <a:rPr lang="en-US" altLang="en-US" sz="1000" dirty="0"/>
              <a:t> complexes (fig 2-5).  The </a:t>
            </a:r>
            <a:r>
              <a:rPr lang="en-US" altLang="en-US" sz="1000" dirty="0" err="1"/>
              <a:t>firt</a:t>
            </a:r>
            <a:r>
              <a:rPr lang="en-US" altLang="en-US" sz="1000" dirty="0"/>
              <a:t> </a:t>
            </a:r>
            <a:r>
              <a:rPr lang="en-US" altLang="en-US" sz="1000" dirty="0" err="1"/>
              <a:t>Cdk</a:t>
            </a:r>
            <a:r>
              <a:rPr lang="en-US" altLang="en-US" sz="1000" dirty="0"/>
              <a:t> inhibitor identified was p21; other </a:t>
            </a:r>
            <a:r>
              <a:rPr lang="en-US" altLang="en-US" sz="1000" dirty="0" err="1"/>
              <a:t>Cdk</a:t>
            </a:r>
            <a:r>
              <a:rPr lang="en-US" altLang="en-US" sz="1000" dirty="0"/>
              <a:t> inhibitors with structural and functional  similarities to p21 include p27 and p57. This nomenclature indicates they are proteins of the indicated molecular mass in kilodaltons, e.g. p 21 is a protein of mol weight of 21,000.  These 3 inhibitors bind multiple cyclin/</a:t>
            </a:r>
            <a:r>
              <a:rPr lang="en-US" altLang="en-US" sz="1000" dirty="0" err="1"/>
              <a:t>Cdk</a:t>
            </a:r>
            <a:r>
              <a:rPr lang="en-US" altLang="en-US" sz="1000" dirty="0"/>
              <a:t> complexes of various phases of the cell cycle ( cyclin D/Cdk4/6, cyclin E/cdk2 and cyclin A/Cdk2.  The second group of inhibitors is a family of structurally related proteins that include p15,p16,p18, p 19.  These inhibitors are most restricted in their inhibitory activity, inhibit only Cdk4 and Cdk6, and can induce cell cycle arrest in G1.  </a:t>
            </a:r>
            <a:r>
              <a:rPr lang="en-US" altLang="en-US" sz="1000" dirty="0" err="1"/>
              <a:t>Mckenzie</a:t>
            </a:r>
            <a:r>
              <a:rPr lang="en-US" altLang="en-US" sz="1000" dirty="0"/>
              <a:t>, 2004, p. 15-16 – The final level of regulation involves 2 </a:t>
            </a:r>
            <a:r>
              <a:rPr lang="en-US" altLang="en-US" sz="1000" dirty="0" err="1"/>
              <a:t>grops</a:t>
            </a:r>
            <a:r>
              <a:rPr lang="en-US" altLang="en-US" sz="1000" dirty="0"/>
              <a:t> of </a:t>
            </a:r>
            <a:r>
              <a:rPr lang="en-US" altLang="en-US" sz="1000" dirty="0" err="1"/>
              <a:t>protiens</a:t>
            </a:r>
            <a:r>
              <a:rPr lang="en-US" altLang="en-US" sz="1000" dirty="0"/>
              <a:t> that </a:t>
            </a:r>
            <a:r>
              <a:rPr lang="en-US" altLang="en-US" sz="1000" dirty="0" err="1"/>
              <a:t>fxn</a:t>
            </a:r>
            <a:r>
              <a:rPr lang="en-US" altLang="en-US" sz="1000" dirty="0"/>
              <a:t> as inhibitors of </a:t>
            </a:r>
            <a:r>
              <a:rPr lang="en-US" altLang="en-US" sz="1000" dirty="0" err="1"/>
              <a:t>Cdks</a:t>
            </a:r>
            <a:r>
              <a:rPr lang="en-US" altLang="en-US" sz="1000" dirty="0"/>
              <a:t> and cyclin/</a:t>
            </a:r>
            <a:r>
              <a:rPr lang="en-US" altLang="en-US" sz="1000" dirty="0" err="1"/>
              <a:t>Cdk</a:t>
            </a:r>
            <a:r>
              <a:rPr lang="en-US" altLang="en-US" sz="1000" dirty="0"/>
              <a:t> complexes. Fig 2-4.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9CEBA39-B80C-45F9-A3E6-D0EEB7F3D964}" type="slidenum">
              <a:rPr lang="en-US" altLang="en-US"/>
              <a:pPr eaLnBrk="1" hangingPunct="1">
                <a:spcBef>
                  <a:spcPct val="0"/>
                </a:spcBef>
              </a:pPr>
              <a:t>9</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t>Medline: tumor protein ( TP53) …the p53 protein is located in the nucleus of cells throughout the body, where it attaches (binds) directly to DNA. When the DNA in a cell becomes damaged by agents such as toxic chemicals, radiation, or ultraviolet (UV) rays from sunlight, this protein plays a critical role in determining whether the DNA will be repaired or the damaged cell will self-destruct (undergo apoptosis). If the DNA can be repaired, p53 activates other genes to fix the damage. If the DNA cannot be repaired, this protein prevents the cell from dividing and signals it to undergo apoptosis. By stopping cells with mutated or damaged DNA from dividing, p53 helps prevent the development of tumors. </a:t>
            </a:r>
            <a:r>
              <a:rPr lang="en-US" dirty="0"/>
              <a:t>The </a:t>
            </a:r>
            <a:r>
              <a:rPr lang="en-US" i="1" dirty="0"/>
              <a:t>RB1</a:t>
            </a:r>
            <a:r>
              <a:rPr lang="en-US" dirty="0"/>
              <a:t> gene provides instructions for making a protein called </a:t>
            </a:r>
            <a:r>
              <a:rPr lang="en-US" dirty="0" err="1"/>
              <a:t>pRB</a:t>
            </a:r>
            <a:r>
              <a:rPr lang="en-US" dirty="0"/>
              <a:t>. This protein acts as a tumor suppressor, which means that it regulates cell growth and keeps cells from dividing too fast or in an uncontrolled way. Under certain conditions, </a:t>
            </a:r>
            <a:r>
              <a:rPr lang="en-US" dirty="0" err="1"/>
              <a:t>pRB</a:t>
            </a:r>
            <a:r>
              <a:rPr lang="en-US" dirty="0"/>
              <a:t> stops other proteins from triggering DNA replication, the process by which DNA makes a copy of itself. Because DNA replication must occur before a cell can divide, tight regulation of this process controls cell division and helps prevent the growth of tumors. Additionally, </a:t>
            </a:r>
            <a:r>
              <a:rPr lang="en-US" dirty="0" err="1"/>
              <a:t>pRB</a:t>
            </a:r>
            <a:r>
              <a:rPr lang="en-US" dirty="0"/>
              <a:t> interacts with other proteins to influence cell survival, the self-destruction of cells (apoptosis), and the process by which cells mature to carry out special functions (differentiation).</a:t>
            </a:r>
            <a:r>
              <a:rPr lang="en-US" altLang="en-US" sz="1000" dirty="0"/>
              <a:t>https://ghr.nlm.nih.gov/condition/retinoblastoma: When retinoblastoma is associated with a genetic change (mutation) that occurs in all of the body's cells, it is known as hereditary (or germinal) retinoblastoma. People with this form of retinoblastoma typically develop cancer in both eyes and also have an increased risk of developing several other cancers outside the eye. Specifically, they are more likely to develop a cancer of the pineal gland in the brain (</a:t>
            </a:r>
            <a:r>
              <a:rPr lang="en-US" altLang="en-US" sz="1000" dirty="0" err="1"/>
              <a:t>pineoblastoma</a:t>
            </a:r>
            <a:r>
              <a:rPr lang="en-US" altLang="en-US" sz="1000" dirty="0"/>
              <a:t>), a type of bone cancer known as osteosarcoma, cancers of soft tissues (such as muscle) called soft tissue sarcomas, and an aggressive form of skin cancer called </a:t>
            </a:r>
            <a:r>
              <a:rPr lang="en-US" altLang="en-US" sz="1000" dirty="0">
                <a:hlinkClick r:id="rId3" tooltip="Image"/>
              </a:rPr>
              <a:t>melanoma</a:t>
            </a:r>
            <a:r>
              <a:rPr lang="en-US" altLang="en-US" sz="1000" dirty="0"/>
              <a:t>. </a:t>
            </a:r>
            <a:r>
              <a:rPr lang="en-US" altLang="en-US" sz="1000" b="1" dirty="0"/>
              <a:t>Retinoblastoma gene 13q4 </a:t>
            </a:r>
            <a:r>
              <a:rPr lang="en-US" altLang="en-US" sz="1000" b="1" dirty="0" err="1"/>
              <a:t>Mckenzie</a:t>
            </a:r>
            <a:r>
              <a:rPr lang="en-US" altLang="en-US" sz="1000" dirty="0"/>
              <a:t>, 2010 ed., p. 18-19 When problems are detected, check point mechanisms interrupt cell cycling to allow correction of the problem or elimination of the defective cell.  Several major cell-cycle checkpoints have been described.  The G1 checkpoint checks for DNA damage and prevents progression into S-phase if the integrity of the genome is compromised.  The S-phase checkpoint monitors the accuracy of the DNA replication.   The G2/ M checkpoint  also monitors the accuracy of DNA replication during S-phase.  It checks for damaged or </a:t>
            </a:r>
            <a:r>
              <a:rPr lang="en-US" altLang="en-US" sz="1000" dirty="0" err="1"/>
              <a:t>unreplicated</a:t>
            </a:r>
            <a:r>
              <a:rPr lang="en-US" altLang="en-US" sz="1000" dirty="0"/>
              <a:t> DNA and can block mitosis if any is found.  The metaphase checkpoint ( also called mitotic-spindle checkpoint) functions to ensure that all chromosomes are properly aligned on the spindle apparatus prior to initiating chromosomal separation and segregation at anaphase.  If defects are detected at any of these checkpoints, the cell cycle is stopped by inhibiting the cyclin/</a:t>
            </a:r>
            <a:r>
              <a:rPr lang="en-US" altLang="en-US" sz="1000" dirty="0" err="1"/>
              <a:t>Cdk</a:t>
            </a:r>
            <a:r>
              <a:rPr lang="en-US" altLang="en-US" sz="1000" dirty="0"/>
              <a:t> kinase complexes.  Activation of repair pathways may be initiated, or if the damage is severe, apoptosis may be triggered.  Two proteins critical for effective </a:t>
            </a:r>
            <a:r>
              <a:rPr lang="en-US" altLang="en-US" sz="1000" dirty="0" err="1"/>
              <a:t>fucnction</a:t>
            </a:r>
            <a:r>
              <a:rPr lang="en-US" altLang="en-US" sz="1000" dirty="0"/>
              <a:t> of the G1 checkpoint are p53 and Rb.  Rb is the protein product of the retinoblastoma susceptibility gene, which predisposes individuals to retinoblastomas and other tumors when only one functional copy is present.  Rb is present throughout the cell cycle, although its phosphorylation state changes markedly in different phases of the cell cycle.  (Fig 2-6).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35CCB1-95C5-4980-9201-B45F4E87C2BB}" type="datetime1">
              <a:rPr lang="en-US" smtClean="0"/>
              <a:t>4/27/2022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5071B9B-9F4C-4EAC-8832-C9195E19EF0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902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CF65A-58F6-4042-8DE2-561C93960C13}" type="datetime1">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71B9B-9F4C-4EAC-8832-C9195E19EF0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800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30910-1A42-416F-A603-6B1C826B848F}" type="datetime1">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71B9B-9F4C-4EAC-8832-C9195E19EF0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140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D260A-C695-4AA8-B4D2-89E4743BDE88}" type="datetime1">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71B9B-9F4C-4EAC-8832-C9195E19EF0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022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0CF99-A53A-481A-9E76-2FC92A836FCB}" type="datetime1">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71B9B-9F4C-4EAC-8832-C9195E19EF0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357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B5B3FB-5B3A-46CB-B0C0-CD95E4483AC3}" type="datetime1">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71B9B-9F4C-4EAC-8832-C9195E19EF0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895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A2C88E-AE55-42A5-BDB1-F51867FF279A}" type="datetime1">
              <a:rPr lang="en-US" smtClean="0"/>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71B9B-9F4C-4EAC-8832-C9195E19EF0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743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AD7D20-DB88-4121-99D4-4F844F2E4F4A}" type="datetime1">
              <a:rPr lang="en-US" smtClean="0"/>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71B9B-9F4C-4EAC-8832-C9195E19EF0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14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BF24E-9A91-4F01-8EC2-67BEBB6E91B5}" type="datetime1">
              <a:rPr lang="en-US" smtClean="0"/>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071B9B-9F4C-4EAC-8832-C9195E19EF06}" type="slidenum">
              <a:rPr lang="en-US" smtClean="0"/>
              <a:t>‹#›</a:t>
            </a:fld>
            <a:endParaRPr lang="en-US"/>
          </a:p>
        </p:txBody>
      </p:sp>
    </p:spTree>
    <p:extLst>
      <p:ext uri="{BB962C8B-B14F-4D97-AF65-F5344CB8AC3E}">
        <p14:creationId xmlns:p14="http://schemas.microsoft.com/office/powerpoint/2010/main" val="93428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21D5DC-DD2D-47E4-9D42-2F3C12E05EB6}" type="datetime1">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71B9B-9F4C-4EAC-8832-C9195E19EF0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115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EC0FFF7-6D73-4062-855C-64019FAA8775}" type="datetime1">
              <a:rPr lang="en-US" smtClean="0"/>
              <a:t>4/27/2022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5071B9B-9F4C-4EAC-8832-C9195E19EF0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669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7C9B526-F7CB-4EBB-A64B-D0EA96211685}" type="datetime1">
              <a:rPr lang="en-US" smtClean="0"/>
              <a:t>4/27/2022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5071B9B-9F4C-4EAC-8832-C9195E19EF0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65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FA58-7449-4EC2-856E-A63B94C2BF4D}"/>
              </a:ext>
            </a:extLst>
          </p:cNvPr>
          <p:cNvSpPr>
            <a:spLocks noGrp="1"/>
          </p:cNvSpPr>
          <p:nvPr>
            <p:ph type="ctrTitle"/>
          </p:nvPr>
        </p:nvSpPr>
        <p:spPr/>
        <p:txBody>
          <a:bodyPr>
            <a:normAutofit fontScale="90000"/>
          </a:bodyPr>
          <a:lstStyle/>
          <a:p>
            <a:r>
              <a:rPr lang="en-US" dirty="0"/>
              <a:t>Hematologic Malignancy Mutations</a:t>
            </a:r>
          </a:p>
        </p:txBody>
      </p:sp>
      <p:sp>
        <p:nvSpPr>
          <p:cNvPr id="3" name="Subtitle 2">
            <a:extLst>
              <a:ext uri="{FF2B5EF4-FFF2-40B4-BE49-F238E27FC236}">
                <a16:creationId xmlns:a16="http://schemas.microsoft.com/office/drawing/2014/main" id="{08102119-46F6-49BF-BD64-3D10149A9A24}"/>
              </a:ext>
            </a:extLst>
          </p:cNvPr>
          <p:cNvSpPr>
            <a:spLocks noGrp="1"/>
          </p:cNvSpPr>
          <p:nvPr>
            <p:ph type="subTitle" idx="1"/>
          </p:nvPr>
        </p:nvSpPr>
        <p:spPr/>
        <p:txBody>
          <a:bodyPr/>
          <a:lstStyle/>
          <a:p>
            <a:r>
              <a:rPr lang="en-US" dirty="0"/>
              <a:t>ASCLS-ND Presentation, Monday April 25, 2022</a:t>
            </a:r>
          </a:p>
          <a:p>
            <a:r>
              <a:rPr lang="en-US" dirty="0"/>
              <a:t>mary.coleman@UND.edu</a:t>
            </a:r>
          </a:p>
        </p:txBody>
      </p:sp>
      <p:sp>
        <p:nvSpPr>
          <p:cNvPr id="4" name="Slide Number Placeholder 3">
            <a:extLst>
              <a:ext uri="{FF2B5EF4-FFF2-40B4-BE49-F238E27FC236}">
                <a16:creationId xmlns:a16="http://schemas.microsoft.com/office/drawing/2014/main" id="{28E86428-7E5F-4AD9-9264-7C494319C542}"/>
              </a:ext>
            </a:extLst>
          </p:cNvPr>
          <p:cNvSpPr>
            <a:spLocks noGrp="1"/>
          </p:cNvSpPr>
          <p:nvPr>
            <p:ph type="sldNum" sz="quarter" idx="12"/>
          </p:nvPr>
        </p:nvSpPr>
        <p:spPr/>
        <p:txBody>
          <a:bodyPr/>
          <a:lstStyle/>
          <a:p>
            <a:fld id="{25071B9B-9F4C-4EAC-8832-C9195E19EF06}" type="slidenum">
              <a:rPr lang="en-US" smtClean="0"/>
              <a:t>1</a:t>
            </a:fld>
            <a:endParaRPr lang="en-US"/>
          </a:p>
        </p:txBody>
      </p:sp>
    </p:spTree>
    <p:extLst>
      <p:ext uri="{BB962C8B-B14F-4D97-AF65-F5344CB8AC3E}">
        <p14:creationId xmlns:p14="http://schemas.microsoft.com/office/powerpoint/2010/main" val="341903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790B-44DD-4FF1-8030-53351CDE5F55}"/>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3A6DF7DA-C78B-41F3-9A91-E70AB9AD1A94}"/>
              </a:ext>
            </a:extLst>
          </p:cNvPr>
          <p:cNvSpPr>
            <a:spLocks noGrp="1"/>
          </p:cNvSpPr>
          <p:nvPr>
            <p:ph idx="1"/>
          </p:nvPr>
        </p:nvSpPr>
        <p:spPr/>
        <p:txBody>
          <a:bodyPr>
            <a:normAutofit fontScale="92500" lnSpcReduction="10000"/>
          </a:bodyPr>
          <a:lstStyle/>
          <a:p>
            <a:r>
              <a:rPr lang="en-US" dirty="0"/>
              <a:t>Which of the following are true?</a:t>
            </a:r>
          </a:p>
          <a:p>
            <a:r>
              <a:rPr lang="en-US" dirty="0"/>
              <a:t>Any change in nucleotides in DNA will end up in a mutation</a:t>
            </a:r>
          </a:p>
          <a:p>
            <a:r>
              <a:rPr lang="en-US" dirty="0"/>
              <a:t>Mutations can occur because of radiation, viruses, chemicals, and idiopathic reasons</a:t>
            </a:r>
          </a:p>
          <a:p>
            <a:r>
              <a:rPr lang="en-US" dirty="0"/>
              <a:t>We have mechanisms in place to stop mutations such as the CDK-cyclin complexes</a:t>
            </a:r>
          </a:p>
          <a:p>
            <a:r>
              <a:rPr lang="en-US" dirty="0"/>
              <a:t>To produce hematopoietic cells we need growth factors and cyclins and cyclin-dependent kinases.  Kinases drive the cell from one stage of the cell cycle to the next. </a:t>
            </a:r>
          </a:p>
          <a:p>
            <a:r>
              <a:rPr lang="en-US" dirty="0"/>
              <a:t>p15-19, p21, p27,p57 proteins can inhibit specific phases of the cell cycle</a:t>
            </a:r>
          </a:p>
          <a:p>
            <a:r>
              <a:rPr lang="en-US" dirty="0"/>
              <a:t>P53 and the Rb can check for DNA damage</a:t>
            </a:r>
          </a:p>
        </p:txBody>
      </p:sp>
      <p:sp>
        <p:nvSpPr>
          <p:cNvPr id="4" name="Slide Number Placeholder 3">
            <a:extLst>
              <a:ext uri="{FF2B5EF4-FFF2-40B4-BE49-F238E27FC236}">
                <a16:creationId xmlns:a16="http://schemas.microsoft.com/office/drawing/2014/main" id="{919D05A6-2168-4A52-860A-038F8705A1ED}"/>
              </a:ext>
            </a:extLst>
          </p:cNvPr>
          <p:cNvSpPr>
            <a:spLocks noGrp="1"/>
          </p:cNvSpPr>
          <p:nvPr>
            <p:ph type="sldNum" sz="quarter" idx="12"/>
          </p:nvPr>
        </p:nvSpPr>
        <p:spPr/>
        <p:txBody>
          <a:bodyPr/>
          <a:lstStyle/>
          <a:p>
            <a:fld id="{25071B9B-9F4C-4EAC-8832-C9195E19EF06}" type="slidenum">
              <a:rPr lang="en-US" smtClean="0"/>
              <a:t>10</a:t>
            </a:fld>
            <a:endParaRPr lang="en-US"/>
          </a:p>
        </p:txBody>
      </p:sp>
    </p:spTree>
    <p:extLst>
      <p:ext uri="{BB962C8B-B14F-4D97-AF65-F5344CB8AC3E}">
        <p14:creationId xmlns:p14="http://schemas.microsoft.com/office/powerpoint/2010/main" val="212754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6D747-7426-4004-88B3-21ADD5474A60}"/>
              </a:ext>
            </a:extLst>
          </p:cNvPr>
          <p:cNvSpPr>
            <a:spLocks noGrp="1"/>
          </p:cNvSpPr>
          <p:nvPr>
            <p:ph type="title"/>
          </p:nvPr>
        </p:nvSpPr>
        <p:spPr>
          <a:xfrm>
            <a:off x="1451579" y="526144"/>
            <a:ext cx="10260362" cy="1049235"/>
          </a:xfrm>
        </p:spPr>
        <p:txBody>
          <a:bodyPr>
            <a:normAutofit fontScale="90000"/>
          </a:bodyPr>
          <a:lstStyle/>
          <a:p>
            <a:r>
              <a:rPr lang="en-US" dirty="0"/>
              <a:t>Overview of Genetic and Molecular Testing Methodologies Used in the Evaluation of Hematologic Disorders</a:t>
            </a:r>
          </a:p>
        </p:txBody>
      </p:sp>
      <p:sp>
        <p:nvSpPr>
          <p:cNvPr id="3" name="Content Placeholder 2">
            <a:extLst>
              <a:ext uri="{FF2B5EF4-FFF2-40B4-BE49-F238E27FC236}">
                <a16:creationId xmlns:a16="http://schemas.microsoft.com/office/drawing/2014/main" id="{D2A4C872-6966-454E-B763-0996DB61FE96}"/>
              </a:ext>
            </a:extLst>
          </p:cNvPr>
          <p:cNvSpPr>
            <a:spLocks noGrp="1"/>
          </p:cNvSpPr>
          <p:nvPr>
            <p:ph idx="1"/>
          </p:nvPr>
        </p:nvSpPr>
        <p:spPr>
          <a:xfrm>
            <a:off x="381001" y="2015732"/>
            <a:ext cx="11722100" cy="4183049"/>
          </a:xfrm>
        </p:spPr>
        <p:txBody>
          <a:bodyPr>
            <a:normAutofit fontScale="70000" lnSpcReduction="20000"/>
          </a:bodyPr>
          <a:lstStyle/>
          <a:p>
            <a:r>
              <a:rPr lang="en-US" dirty="0"/>
              <a:t>Routine tests performed in the cytogenetics laboratory for hematologic conditions include: </a:t>
            </a:r>
          </a:p>
          <a:p>
            <a:pPr lvl="1"/>
            <a:r>
              <a:rPr lang="en-US" dirty="0"/>
              <a:t>Conventional cytogenetics, also known as karyotyping or chromosome analysis</a:t>
            </a:r>
          </a:p>
          <a:p>
            <a:pPr lvl="1"/>
            <a:r>
              <a:rPr lang="en-US" dirty="0"/>
              <a:t>Fluorescence in situ hybridization (FISH)</a:t>
            </a:r>
          </a:p>
          <a:p>
            <a:pPr lvl="1"/>
            <a:r>
              <a:rPr lang="en-US" dirty="0"/>
              <a:t>Chromosomal microarray(CMA) or single nucleotide polymorphism (SNP) karyotyping or molecular karyotyping</a:t>
            </a:r>
          </a:p>
          <a:p>
            <a:r>
              <a:rPr lang="en-US" dirty="0"/>
              <a:t>Routine tests performed in the molecular laboratory for hematological conditions include: </a:t>
            </a:r>
          </a:p>
          <a:p>
            <a:pPr lvl="1"/>
            <a:r>
              <a:rPr lang="en-US" dirty="0"/>
              <a:t>Polymerase chain reaction (PCR) for single or panel gene analysis</a:t>
            </a:r>
          </a:p>
          <a:p>
            <a:pPr lvl="1"/>
            <a:r>
              <a:rPr lang="en-US" dirty="0"/>
              <a:t>Next generation sequencing (NGS)</a:t>
            </a:r>
          </a:p>
          <a:p>
            <a:r>
              <a:rPr lang="en-US" dirty="0"/>
              <a:t>Note: </a:t>
            </a:r>
            <a:r>
              <a:rPr lang="en-US" dirty="0">
                <a:effectLst/>
                <a:latin typeface="Arial" panose="020B0604020202020204" pitchFamily="34" charset="0"/>
              </a:rPr>
              <a:t>In myeloid malignancies, identification of genetic abnormalities informs diagnostic classification, aids risk stratification, and often predicts response to clinical therapy. Multiple methodologies generally are necessary to detect these abnormalities given the diversity of genetic occurrences, which can range from single-nucleotide variants to chromosomal translocations. Conventional metaphase cytogenetic analysis—that is, karyotyping—remains the standard of care for detecting chromosome-level abnormalities. In some instances, it is supplemented with FISH. Single-gene polymerase chain-reaction–based assays or next-generation sequencing studies, or both, are used to identify smaller genetic abnormalities, single-nucleotide variants, and smaller insertions/deletions. Whole genome sequencing (WGS) has not commonly been used with diagnostic acute myeloid leukemia (AML) or myelodysplastic syndrome (MDS) samples, in part due to the high cost of sequencing, complexity of interpretation, and long turnaround times. </a:t>
            </a:r>
            <a:r>
              <a:rPr lang="en-US" sz="1800" dirty="0" err="1">
                <a:effectLst/>
                <a:latin typeface="Arial" panose="020B0604020202020204" pitchFamily="34" charset="0"/>
                <a:ea typeface="Calibri" panose="020F0502020204030204" pitchFamily="34" charset="0"/>
              </a:rPr>
              <a:t>Duncavage</a:t>
            </a:r>
            <a:r>
              <a:rPr lang="en-US" sz="1800" dirty="0">
                <a:effectLst/>
                <a:latin typeface="Arial" panose="020B0604020202020204" pitchFamily="34" charset="0"/>
                <a:ea typeface="Calibri" panose="020F0502020204030204" pitchFamily="34" charset="0"/>
              </a:rPr>
              <a:t> EJ, Schroeder MC, </a:t>
            </a:r>
            <a:r>
              <a:rPr lang="en-US" sz="1800" dirty="0" err="1">
                <a:effectLst/>
                <a:latin typeface="Arial" panose="020B0604020202020204" pitchFamily="34" charset="0"/>
                <a:ea typeface="Calibri" panose="020F0502020204030204" pitchFamily="34" charset="0"/>
              </a:rPr>
              <a:t>O’Laughlin</a:t>
            </a:r>
            <a:r>
              <a:rPr lang="en-US" sz="1800" dirty="0">
                <a:effectLst/>
                <a:latin typeface="Arial" panose="020B0604020202020204" pitchFamily="34" charset="0"/>
                <a:ea typeface="Calibri" panose="020F0502020204030204" pitchFamily="34" charset="0"/>
              </a:rPr>
              <a:t> M, et al. Genome sequencing as an alternative to cytogenetic analysis in myeloid cancers. N </a:t>
            </a:r>
            <a:r>
              <a:rPr lang="en-US" sz="1800" dirty="0" err="1">
                <a:effectLst/>
                <a:latin typeface="Arial" panose="020B0604020202020204" pitchFamily="34" charset="0"/>
                <a:ea typeface="Calibri" panose="020F0502020204030204" pitchFamily="34" charset="0"/>
              </a:rPr>
              <a:t>Engl</a:t>
            </a:r>
            <a:r>
              <a:rPr lang="en-US" sz="1800" dirty="0">
                <a:effectLst/>
                <a:latin typeface="Arial" panose="020B0604020202020204" pitchFamily="34" charset="0"/>
                <a:ea typeface="Calibri" panose="020F0502020204030204" pitchFamily="34" charset="0"/>
              </a:rPr>
              <a:t> J Med. 2021;384(10):924–935.</a:t>
            </a:r>
            <a:endParaRPr lang="en-US" dirty="0"/>
          </a:p>
        </p:txBody>
      </p:sp>
      <p:sp>
        <p:nvSpPr>
          <p:cNvPr id="4" name="Slide Number Placeholder 3">
            <a:extLst>
              <a:ext uri="{FF2B5EF4-FFF2-40B4-BE49-F238E27FC236}">
                <a16:creationId xmlns:a16="http://schemas.microsoft.com/office/drawing/2014/main" id="{C27EF3D6-568B-4A16-88CE-F34D0CC40023}"/>
              </a:ext>
            </a:extLst>
          </p:cNvPr>
          <p:cNvSpPr>
            <a:spLocks noGrp="1"/>
          </p:cNvSpPr>
          <p:nvPr>
            <p:ph type="sldNum" sz="quarter" idx="12"/>
          </p:nvPr>
        </p:nvSpPr>
        <p:spPr/>
        <p:txBody>
          <a:bodyPr/>
          <a:lstStyle/>
          <a:p>
            <a:fld id="{25071B9B-9F4C-4EAC-8832-C9195E19EF06}" type="slidenum">
              <a:rPr lang="en-US" smtClean="0"/>
              <a:t>11</a:t>
            </a:fld>
            <a:endParaRPr lang="en-US"/>
          </a:p>
        </p:txBody>
      </p:sp>
    </p:spTree>
    <p:extLst>
      <p:ext uri="{BB962C8B-B14F-4D97-AF65-F5344CB8AC3E}">
        <p14:creationId xmlns:p14="http://schemas.microsoft.com/office/powerpoint/2010/main" val="254012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7536-364B-44EB-B2A5-9558E5C083B4}"/>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9AC24FC3-B270-4CEF-BCB9-05605A54359F}"/>
              </a:ext>
            </a:extLst>
          </p:cNvPr>
          <p:cNvSpPr>
            <a:spLocks noGrp="1"/>
          </p:cNvSpPr>
          <p:nvPr>
            <p:ph sz="half" idx="1"/>
          </p:nvPr>
        </p:nvSpPr>
        <p:spPr>
          <a:xfrm>
            <a:off x="1284760" y="2010878"/>
            <a:ext cx="4807723" cy="3640775"/>
          </a:xfrm>
        </p:spPr>
        <p:txBody>
          <a:bodyPr>
            <a:normAutofit fontScale="85000" lnSpcReduction="20000"/>
          </a:bodyPr>
          <a:lstStyle/>
          <a:p>
            <a:r>
              <a:rPr lang="en-US" dirty="0"/>
              <a:t>Patient history:  A 57 </a:t>
            </a:r>
            <a:r>
              <a:rPr lang="en-US" dirty="0" err="1"/>
              <a:t>yr</a:t>
            </a:r>
            <a:r>
              <a:rPr lang="en-US" dirty="0"/>
              <a:t> old woman with a past medical history of obesity, hypertension and diabetes was noted to have leukocytosis on a routine CBC at her primary care physician’s office.  She had shortness of breath.  The CBC showed  a WBC count of 327.9 X 10^9/L, with 104.9 X 10^9/L neutrophils, 984 basophils,  and a shift to the left with metamyelocytes, myelocytes, promyelocytes, and 3% blasts. anemia, anisocytosis</a:t>
            </a:r>
          </a:p>
          <a:p>
            <a:r>
              <a:rPr lang="en-US" dirty="0"/>
              <a:t>What should be done next? Choices:  Flow cytometry, bone marrow, chromosome study, FISH technique, molecular PCR or next generation sequencing test </a:t>
            </a:r>
          </a:p>
          <a:p>
            <a:endParaRPr lang="en-US" dirty="0"/>
          </a:p>
        </p:txBody>
      </p:sp>
      <p:pic>
        <p:nvPicPr>
          <p:cNvPr id="7" name="Content Placeholder 6">
            <a:extLst>
              <a:ext uri="{FF2B5EF4-FFF2-40B4-BE49-F238E27FC236}">
                <a16:creationId xmlns:a16="http://schemas.microsoft.com/office/drawing/2014/main" id="{8C919BBC-8749-45C8-BB8C-CEDDA3D98A5C}"/>
              </a:ext>
            </a:extLst>
          </p:cNvPr>
          <p:cNvPicPr>
            <a:picLocks noGrp="1" noChangeAspect="1"/>
          </p:cNvPicPr>
          <p:nvPr>
            <p:ph sz="half" idx="2"/>
          </p:nvPr>
        </p:nvPicPr>
        <p:blipFill>
          <a:blip r:embed="rId3"/>
          <a:stretch>
            <a:fillRect/>
          </a:stretch>
        </p:blipFill>
        <p:spPr>
          <a:xfrm>
            <a:off x="6413500" y="2072618"/>
            <a:ext cx="4807723" cy="3448594"/>
          </a:xfrm>
        </p:spPr>
      </p:pic>
      <p:sp>
        <p:nvSpPr>
          <p:cNvPr id="4" name="Slide Number Placeholder 3">
            <a:extLst>
              <a:ext uri="{FF2B5EF4-FFF2-40B4-BE49-F238E27FC236}">
                <a16:creationId xmlns:a16="http://schemas.microsoft.com/office/drawing/2014/main" id="{CF2D6163-837B-4B12-9A43-F738874968FB}"/>
              </a:ext>
            </a:extLst>
          </p:cNvPr>
          <p:cNvSpPr>
            <a:spLocks noGrp="1"/>
          </p:cNvSpPr>
          <p:nvPr>
            <p:ph type="sldNum" sz="quarter" idx="12"/>
          </p:nvPr>
        </p:nvSpPr>
        <p:spPr/>
        <p:txBody>
          <a:bodyPr/>
          <a:lstStyle/>
          <a:p>
            <a:fld id="{25071B9B-9F4C-4EAC-8832-C9195E19EF06}" type="slidenum">
              <a:rPr lang="en-US" smtClean="0"/>
              <a:t>12</a:t>
            </a:fld>
            <a:endParaRPr lang="en-US"/>
          </a:p>
        </p:txBody>
      </p:sp>
    </p:spTree>
    <p:extLst>
      <p:ext uri="{BB962C8B-B14F-4D97-AF65-F5344CB8AC3E}">
        <p14:creationId xmlns:p14="http://schemas.microsoft.com/office/powerpoint/2010/main" val="597314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905CFAD9-EABE-4F83-B098-604752164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C99610E4-6194-4817-B152-498995E771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D885E9F4-7DB6-4B77-B1FF-80BFCE8127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B639A2B-C30C-4F6F-B847-6960F3CF8A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D9926FA0-8ED1-4F3A-B23B-FD94D82C7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A102CD9-C25A-4A86-B9D3-D7280D914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B4D83FB-A23C-4BB6-B868-ED7920B3C622}"/>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Case 1 Cytogenetic, FISH and Molecular Testing</a:t>
            </a:r>
          </a:p>
        </p:txBody>
      </p:sp>
      <p:sp>
        <p:nvSpPr>
          <p:cNvPr id="4" name="Slide Number Placeholder 3">
            <a:extLst>
              <a:ext uri="{FF2B5EF4-FFF2-40B4-BE49-F238E27FC236}">
                <a16:creationId xmlns:a16="http://schemas.microsoft.com/office/drawing/2014/main" id="{102EA1E3-5A0B-48A3-873E-3C472361CFDC}"/>
              </a:ext>
            </a:extLst>
          </p:cNvPr>
          <p:cNvSpPr>
            <a:spLocks noGrp="1"/>
          </p:cNvSpPr>
          <p:nvPr>
            <p:ph type="sldNum" sz="quarter" idx="12"/>
          </p:nvPr>
        </p:nvSpPr>
        <p:spPr>
          <a:xfrm>
            <a:off x="655218" y="798973"/>
            <a:ext cx="811019" cy="503579"/>
          </a:xfrm>
        </p:spPr>
        <p:txBody>
          <a:bodyPr vert="horz" lIns="91440" tIns="45720" rIns="91440" bIns="45720" rtlCol="0" anchor="t">
            <a:normAutofit/>
          </a:bodyPr>
          <a:lstStyle/>
          <a:p>
            <a:pPr algn="l">
              <a:lnSpc>
                <a:spcPct val="90000"/>
              </a:lnSpc>
              <a:spcAft>
                <a:spcPts val="600"/>
              </a:spcAft>
            </a:pPr>
            <a:fld id="{25071B9B-9F4C-4EAC-8832-C9195E19EF06}" type="slidenum">
              <a:rPr lang="en-US" smtClean="0"/>
              <a:pPr algn="l">
                <a:lnSpc>
                  <a:spcPct val="90000"/>
                </a:lnSpc>
                <a:spcAft>
                  <a:spcPts val="600"/>
                </a:spcAft>
              </a:pPr>
              <a:t>13</a:t>
            </a:fld>
            <a:endParaRPr lang="en-US"/>
          </a:p>
        </p:txBody>
      </p:sp>
      <p:pic>
        <p:nvPicPr>
          <p:cNvPr id="13" name="Picture 12" descr="Calendar&#10;&#10;Description automatically generated with low confidence">
            <a:extLst>
              <a:ext uri="{FF2B5EF4-FFF2-40B4-BE49-F238E27FC236}">
                <a16:creationId xmlns:a16="http://schemas.microsoft.com/office/drawing/2014/main" id="{3FAEF7F2-0711-4360-AA24-0715728768ED}"/>
              </a:ext>
            </a:extLst>
          </p:cNvPr>
          <p:cNvPicPr>
            <a:picLocks noChangeAspect="1"/>
          </p:cNvPicPr>
          <p:nvPr/>
        </p:nvPicPr>
        <p:blipFill>
          <a:blip r:embed="rId4"/>
          <a:stretch>
            <a:fillRect/>
          </a:stretch>
        </p:blipFill>
        <p:spPr>
          <a:xfrm>
            <a:off x="3989479" y="651432"/>
            <a:ext cx="3693150" cy="2151259"/>
          </a:xfrm>
          <a:prstGeom prst="rect">
            <a:avLst/>
          </a:prstGeom>
        </p:spPr>
      </p:pic>
      <p:pic>
        <p:nvPicPr>
          <p:cNvPr id="5" name="Picture 4" descr="A close up of a rug&#10;&#10;Description automatically generated with low confidence">
            <a:extLst>
              <a:ext uri="{FF2B5EF4-FFF2-40B4-BE49-F238E27FC236}">
                <a16:creationId xmlns:a16="http://schemas.microsoft.com/office/drawing/2014/main" id="{68DFCC13-6288-46C5-B628-CBD1100CF31F}"/>
              </a:ext>
            </a:extLst>
          </p:cNvPr>
          <p:cNvPicPr>
            <a:picLocks noChangeAspect="1"/>
          </p:cNvPicPr>
          <p:nvPr/>
        </p:nvPicPr>
        <p:blipFill>
          <a:blip r:embed="rId5"/>
          <a:stretch>
            <a:fillRect/>
          </a:stretch>
        </p:blipFill>
        <p:spPr>
          <a:xfrm>
            <a:off x="8911217" y="481108"/>
            <a:ext cx="1557441" cy="2491907"/>
          </a:xfrm>
          <a:prstGeom prst="rect">
            <a:avLst/>
          </a:prstGeom>
        </p:spPr>
      </p:pic>
      <p:cxnSp>
        <p:nvCxnSpPr>
          <p:cNvPr id="51" name="Straight Connector 50">
            <a:extLst>
              <a:ext uri="{FF2B5EF4-FFF2-40B4-BE49-F238E27FC236}">
                <a16:creationId xmlns:a16="http://schemas.microsoft.com/office/drawing/2014/main" id="{90676B93-40FB-4FA7-8E89-C24B7B1F8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Content Placeholder 8" descr="Timeline&#10;&#10;Description automatically generated with medium confidence">
            <a:extLst>
              <a:ext uri="{FF2B5EF4-FFF2-40B4-BE49-F238E27FC236}">
                <a16:creationId xmlns:a16="http://schemas.microsoft.com/office/drawing/2014/main" id="{22CDCE82-4AC2-45BD-A169-831131308A2A}"/>
              </a:ext>
            </a:extLst>
          </p:cNvPr>
          <p:cNvPicPr>
            <a:picLocks noGrp="1" noChangeAspect="1"/>
          </p:cNvPicPr>
          <p:nvPr>
            <p:ph sz="half" idx="1"/>
          </p:nvPr>
        </p:nvPicPr>
        <p:blipFill>
          <a:blip r:embed="rId6"/>
          <a:stretch>
            <a:fillRect/>
          </a:stretch>
        </p:blipFill>
        <p:spPr>
          <a:xfrm>
            <a:off x="4009876" y="3713356"/>
            <a:ext cx="3693150" cy="2003533"/>
          </a:xfrm>
          <a:prstGeom prst="rect">
            <a:avLst/>
          </a:prstGeom>
        </p:spPr>
      </p:pic>
      <p:pic>
        <p:nvPicPr>
          <p:cNvPr id="11" name="Content Placeholder 10">
            <a:extLst>
              <a:ext uri="{FF2B5EF4-FFF2-40B4-BE49-F238E27FC236}">
                <a16:creationId xmlns:a16="http://schemas.microsoft.com/office/drawing/2014/main" id="{400058C8-0856-4089-8959-C1B49463BC7F}"/>
              </a:ext>
            </a:extLst>
          </p:cNvPr>
          <p:cNvPicPr>
            <a:picLocks noGrp="1" noChangeAspect="1"/>
          </p:cNvPicPr>
          <p:nvPr>
            <p:ph sz="half" idx="2"/>
          </p:nvPr>
        </p:nvPicPr>
        <p:blipFill>
          <a:blip r:embed="rId7"/>
          <a:stretch>
            <a:fillRect/>
          </a:stretch>
        </p:blipFill>
        <p:spPr>
          <a:xfrm>
            <a:off x="8706570" y="3495722"/>
            <a:ext cx="2348433" cy="2491907"/>
          </a:xfrm>
          <a:prstGeom prst="rect">
            <a:avLst/>
          </a:prstGeom>
        </p:spPr>
      </p:pic>
      <p:pic>
        <p:nvPicPr>
          <p:cNvPr id="53" name="Picture 52">
            <a:extLst>
              <a:ext uri="{FF2B5EF4-FFF2-40B4-BE49-F238E27FC236}">
                <a16:creationId xmlns:a16="http://schemas.microsoft.com/office/drawing/2014/main" id="{3509D85C-1896-4695-A144-B562AFC58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6D9F55CD-CB1D-4CB9-98D3-2BC602BC43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3D11ABC-1C73-41B3-816A-6D0A6278905F}"/>
              </a:ext>
            </a:extLst>
          </p:cNvPr>
          <p:cNvSpPr txBox="1"/>
          <p:nvPr/>
        </p:nvSpPr>
        <p:spPr>
          <a:xfrm>
            <a:off x="3689014" y="2839713"/>
            <a:ext cx="7987229" cy="646331"/>
          </a:xfrm>
          <a:prstGeom prst="rect">
            <a:avLst/>
          </a:prstGeom>
          <a:noFill/>
        </p:spPr>
        <p:txBody>
          <a:bodyPr wrap="square" rtlCol="0">
            <a:spAutoFit/>
          </a:bodyPr>
          <a:lstStyle/>
          <a:p>
            <a:r>
              <a:rPr lang="en-US" sz="1800" dirty="0"/>
              <a:t>Flow cytometry: granulocyte predominance, 1% blasts without a phenotype abnormality, the monocytes showed partial expression of CD56</a:t>
            </a:r>
            <a:endParaRPr lang="en-US" dirty="0"/>
          </a:p>
        </p:txBody>
      </p:sp>
      <p:sp>
        <p:nvSpPr>
          <p:cNvPr id="7" name="TextBox 6">
            <a:extLst>
              <a:ext uri="{FF2B5EF4-FFF2-40B4-BE49-F238E27FC236}">
                <a16:creationId xmlns:a16="http://schemas.microsoft.com/office/drawing/2014/main" id="{DE04E56B-7B94-49E8-B44A-B6B01C26E057}"/>
              </a:ext>
            </a:extLst>
          </p:cNvPr>
          <p:cNvSpPr txBox="1"/>
          <p:nvPr/>
        </p:nvSpPr>
        <p:spPr>
          <a:xfrm>
            <a:off x="420269" y="3540094"/>
            <a:ext cx="3407452" cy="2585323"/>
          </a:xfrm>
          <a:prstGeom prst="rect">
            <a:avLst/>
          </a:prstGeom>
          <a:noFill/>
        </p:spPr>
        <p:txBody>
          <a:bodyPr wrap="square" rtlCol="0">
            <a:spAutoFit/>
          </a:bodyPr>
          <a:lstStyle/>
          <a:p>
            <a:r>
              <a:rPr lang="en-US" sz="1800" dirty="0"/>
              <a:t>Chromosome analysis: 47,XX, +8, t (9;22) (q34;q11.2) in all 20 metaphases.  FISH positive for </a:t>
            </a:r>
            <a:r>
              <a:rPr lang="en-US" sz="1800" i="1" dirty="0"/>
              <a:t>BCR-ABL1</a:t>
            </a:r>
            <a:r>
              <a:rPr lang="en-US" sz="1800" dirty="0"/>
              <a:t> rearrangement in 97% of cells.</a:t>
            </a:r>
            <a:r>
              <a:rPr lang="en-US" sz="1800" baseline="0" dirty="0"/>
              <a:t>  The normalized copy number (NCN) of BCR-ABL fusion transcripts (BCR-ABL/ABL) as determined by </a:t>
            </a:r>
            <a:r>
              <a:rPr lang="en-US" sz="1800" baseline="0" dirty="0" err="1"/>
              <a:t>qRT</a:t>
            </a:r>
            <a:r>
              <a:rPr lang="en-US" sz="1800" baseline="0" dirty="0"/>
              <a:t>-PCR</a:t>
            </a:r>
          </a:p>
          <a:p>
            <a:r>
              <a:rPr lang="en-US" sz="1800" b="1" cap="all" dirty="0"/>
              <a:t>Diagnosis</a:t>
            </a:r>
            <a:r>
              <a:rPr lang="en-US" sz="1800" baseline="0" dirty="0"/>
              <a:t>? </a:t>
            </a:r>
            <a:endParaRPr lang="en-US" dirty="0"/>
          </a:p>
        </p:txBody>
      </p:sp>
    </p:spTree>
    <p:extLst>
      <p:ext uri="{BB962C8B-B14F-4D97-AF65-F5344CB8AC3E}">
        <p14:creationId xmlns:p14="http://schemas.microsoft.com/office/powerpoint/2010/main" val="424635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19ACF8-6E3F-432B-9AAA-0FFF42B16BFD}"/>
              </a:ext>
            </a:extLst>
          </p:cNvPr>
          <p:cNvSpPr>
            <a:spLocks noGrp="1"/>
          </p:cNvSpPr>
          <p:nvPr>
            <p:ph type="title"/>
          </p:nvPr>
        </p:nvSpPr>
        <p:spPr/>
        <p:txBody>
          <a:bodyPr/>
          <a:lstStyle/>
          <a:p>
            <a:r>
              <a:rPr lang="en-US" i="1" dirty="0"/>
              <a:t>BCR-ABL1</a:t>
            </a:r>
            <a:r>
              <a:rPr lang="en-US" dirty="0"/>
              <a:t> Mutation</a:t>
            </a:r>
          </a:p>
        </p:txBody>
      </p:sp>
      <p:pic>
        <p:nvPicPr>
          <p:cNvPr id="13" name="Content Placeholder 12">
            <a:extLst>
              <a:ext uri="{FF2B5EF4-FFF2-40B4-BE49-F238E27FC236}">
                <a16:creationId xmlns:a16="http://schemas.microsoft.com/office/drawing/2014/main" id="{D07994D0-9FF9-4FC9-AC1D-F84B1A74E3EA}"/>
              </a:ext>
            </a:extLst>
          </p:cNvPr>
          <p:cNvPicPr>
            <a:picLocks noGrp="1" noChangeAspect="1"/>
          </p:cNvPicPr>
          <p:nvPr>
            <p:ph sz="half" idx="2"/>
          </p:nvPr>
        </p:nvPicPr>
        <p:blipFill>
          <a:blip r:embed="rId3"/>
          <a:stretch>
            <a:fillRect/>
          </a:stretch>
        </p:blipFill>
        <p:spPr>
          <a:xfrm>
            <a:off x="7096231" y="1864194"/>
            <a:ext cx="3600122" cy="4115155"/>
          </a:xfrm>
        </p:spPr>
      </p:pic>
      <p:sp>
        <p:nvSpPr>
          <p:cNvPr id="5" name="Slide Number Placeholder 4">
            <a:extLst>
              <a:ext uri="{FF2B5EF4-FFF2-40B4-BE49-F238E27FC236}">
                <a16:creationId xmlns:a16="http://schemas.microsoft.com/office/drawing/2014/main" id="{4BE6B263-07A7-4A10-ABB9-DCFA3F5D94A7}"/>
              </a:ext>
            </a:extLst>
          </p:cNvPr>
          <p:cNvSpPr>
            <a:spLocks noGrp="1"/>
          </p:cNvSpPr>
          <p:nvPr>
            <p:ph type="sldNum" sz="quarter" idx="12"/>
          </p:nvPr>
        </p:nvSpPr>
        <p:spPr/>
        <p:txBody>
          <a:bodyPr/>
          <a:lstStyle/>
          <a:p>
            <a:fld id="{25071B9B-9F4C-4EAC-8832-C9195E19EF06}" type="slidenum">
              <a:rPr lang="en-US" smtClean="0"/>
              <a:t>14</a:t>
            </a:fld>
            <a:endParaRPr lang="en-US"/>
          </a:p>
        </p:txBody>
      </p:sp>
      <p:pic>
        <p:nvPicPr>
          <p:cNvPr id="11" name="Content Placeholder 8" descr="Timeline&#10;&#10;Description automatically generated with medium confidence">
            <a:extLst>
              <a:ext uri="{FF2B5EF4-FFF2-40B4-BE49-F238E27FC236}">
                <a16:creationId xmlns:a16="http://schemas.microsoft.com/office/drawing/2014/main" id="{BD7C88F7-B888-46FD-AFFD-E1781CA4DCCB}"/>
              </a:ext>
            </a:extLst>
          </p:cNvPr>
          <p:cNvPicPr>
            <a:picLocks noGrp="1" noChangeAspect="1"/>
          </p:cNvPicPr>
          <p:nvPr>
            <p:ph sz="half" idx="1"/>
          </p:nvPr>
        </p:nvPicPr>
        <p:blipFill>
          <a:blip r:embed="rId4"/>
          <a:stretch>
            <a:fillRect/>
          </a:stretch>
        </p:blipFill>
        <p:spPr>
          <a:xfrm>
            <a:off x="0" y="1864194"/>
            <a:ext cx="6879084" cy="3728531"/>
          </a:xfrm>
          <a:prstGeom prst="rect">
            <a:avLst/>
          </a:prstGeom>
        </p:spPr>
      </p:pic>
      <p:sp>
        <p:nvSpPr>
          <p:cNvPr id="14" name="TextBox 13">
            <a:extLst>
              <a:ext uri="{FF2B5EF4-FFF2-40B4-BE49-F238E27FC236}">
                <a16:creationId xmlns:a16="http://schemas.microsoft.com/office/drawing/2014/main" id="{2ABE4FB6-737E-4EFA-9C82-E527BD180F89}"/>
              </a:ext>
            </a:extLst>
          </p:cNvPr>
          <p:cNvSpPr txBox="1"/>
          <p:nvPr/>
        </p:nvSpPr>
        <p:spPr>
          <a:xfrm>
            <a:off x="372140" y="5794744"/>
            <a:ext cx="3774558" cy="369332"/>
          </a:xfrm>
          <a:prstGeom prst="rect">
            <a:avLst/>
          </a:prstGeom>
          <a:noFill/>
        </p:spPr>
        <p:txBody>
          <a:bodyPr wrap="square" rtlCol="0">
            <a:spAutoFit/>
          </a:bodyPr>
          <a:lstStyle/>
          <a:p>
            <a:r>
              <a:rPr lang="en-US" dirty="0"/>
              <a:t>f1.5 p. 6,2021, Beck et al</a:t>
            </a:r>
          </a:p>
        </p:txBody>
      </p:sp>
    </p:spTree>
    <p:extLst>
      <p:ext uri="{BB962C8B-B14F-4D97-AF65-F5344CB8AC3E}">
        <p14:creationId xmlns:p14="http://schemas.microsoft.com/office/powerpoint/2010/main" val="188309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92E69C-A3E8-4B51-BE8A-785036E9B822}"/>
              </a:ext>
            </a:extLst>
          </p:cNvPr>
          <p:cNvSpPr>
            <a:spLocks noGrp="1"/>
          </p:cNvSpPr>
          <p:nvPr>
            <p:ph type="title"/>
          </p:nvPr>
        </p:nvSpPr>
        <p:spPr/>
        <p:txBody>
          <a:bodyPr/>
          <a:lstStyle/>
          <a:p>
            <a:r>
              <a:rPr lang="en-US" dirty="0"/>
              <a:t>Case 1: Treatment</a:t>
            </a:r>
          </a:p>
        </p:txBody>
      </p:sp>
      <p:sp>
        <p:nvSpPr>
          <p:cNvPr id="7" name="Content Placeholder 6">
            <a:extLst>
              <a:ext uri="{FF2B5EF4-FFF2-40B4-BE49-F238E27FC236}">
                <a16:creationId xmlns:a16="http://schemas.microsoft.com/office/drawing/2014/main" id="{5D40FB92-307D-4699-A6E5-77BFD1B972C5}"/>
              </a:ext>
            </a:extLst>
          </p:cNvPr>
          <p:cNvSpPr>
            <a:spLocks noGrp="1"/>
          </p:cNvSpPr>
          <p:nvPr>
            <p:ph idx="1"/>
          </p:nvPr>
        </p:nvSpPr>
        <p:spPr/>
        <p:txBody>
          <a:bodyPr/>
          <a:lstStyle/>
          <a:p>
            <a:r>
              <a:rPr lang="en-US" dirty="0" err="1"/>
              <a:t>Gleevac</a:t>
            </a:r>
            <a:r>
              <a:rPr lang="en-US" dirty="0"/>
              <a:t>/ imatinib( tyrosine kinase inhibitor ), and second and third generation tyrosine kinase inhibitors: second-generation (</a:t>
            </a:r>
            <a:r>
              <a:rPr lang="en-US" dirty="0" err="1"/>
              <a:t>dasatinib</a:t>
            </a:r>
            <a:r>
              <a:rPr lang="en-US" dirty="0"/>
              <a:t>, nilotinib, bosutinib) and third-generation TKIs (ponatinib)</a:t>
            </a:r>
          </a:p>
          <a:p>
            <a:r>
              <a:rPr lang="en-US" dirty="0"/>
              <a:t>Stem cell transplant</a:t>
            </a:r>
          </a:p>
        </p:txBody>
      </p:sp>
      <p:sp>
        <p:nvSpPr>
          <p:cNvPr id="5" name="Slide Number Placeholder 4">
            <a:extLst>
              <a:ext uri="{FF2B5EF4-FFF2-40B4-BE49-F238E27FC236}">
                <a16:creationId xmlns:a16="http://schemas.microsoft.com/office/drawing/2014/main" id="{6061D643-C5E2-4344-B667-876F87C6B2E7}"/>
              </a:ext>
            </a:extLst>
          </p:cNvPr>
          <p:cNvSpPr>
            <a:spLocks noGrp="1"/>
          </p:cNvSpPr>
          <p:nvPr>
            <p:ph type="sldNum" sz="quarter" idx="12"/>
          </p:nvPr>
        </p:nvSpPr>
        <p:spPr/>
        <p:txBody>
          <a:bodyPr/>
          <a:lstStyle/>
          <a:p>
            <a:fld id="{25071B9B-9F4C-4EAC-8832-C9195E19EF06}" type="slidenum">
              <a:rPr lang="en-US" smtClean="0"/>
              <a:t>15</a:t>
            </a:fld>
            <a:endParaRPr lang="en-US"/>
          </a:p>
        </p:txBody>
      </p:sp>
    </p:spTree>
    <p:extLst>
      <p:ext uri="{BB962C8B-B14F-4D97-AF65-F5344CB8AC3E}">
        <p14:creationId xmlns:p14="http://schemas.microsoft.com/office/powerpoint/2010/main" val="230868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447331" y="363811"/>
            <a:ext cx="9605635" cy="1059305"/>
          </a:xfrm>
        </p:spPr>
        <p:txBody>
          <a:bodyPr>
            <a:normAutofit fontScale="90000"/>
          </a:bodyPr>
          <a:lstStyle/>
          <a:p>
            <a:pPr eaLnBrk="1" hangingPunct="1"/>
            <a:r>
              <a:rPr lang="en-US" altLang="en-US" sz="4000" b="1" dirty="0"/>
              <a:t>Cytoplasmic Tyrosine Kinase Domains</a:t>
            </a:r>
            <a:br>
              <a:rPr lang="en-US" altLang="en-US" sz="4000" dirty="0"/>
            </a:br>
            <a:endParaRPr lang="en-US" altLang="en-US" sz="4000" dirty="0"/>
          </a:p>
        </p:txBody>
      </p:sp>
      <p:sp>
        <p:nvSpPr>
          <p:cNvPr id="29700" name="Rectangle 3"/>
          <p:cNvSpPr>
            <a:spLocks noGrp="1" noChangeArrowheads="1"/>
          </p:cNvSpPr>
          <p:nvPr>
            <p:ph sz="half" idx="1"/>
          </p:nvPr>
        </p:nvSpPr>
        <p:spPr>
          <a:xfrm>
            <a:off x="480060" y="2010878"/>
            <a:ext cx="6175921" cy="3448595"/>
          </a:xfrm>
        </p:spPr>
        <p:txBody>
          <a:bodyPr>
            <a:normAutofit fontScale="62500" lnSpcReduction="20000"/>
          </a:bodyPr>
          <a:lstStyle/>
          <a:p>
            <a:pPr eaLnBrk="1" hangingPunct="1"/>
            <a:r>
              <a:rPr lang="en-US" altLang="en-US" sz="2400" dirty="0"/>
              <a:t>Some receptors are transmembrane proteins with cytoplasmic tails that contain a tyrosine kinase catalytic site or domain.  When a growth factor binds to the receptor, the receptor chains dimerize enhancing the catalytic activity of kinase domain and activating intracellular pathways directly. M-CSF, SCF and FL bind to this type of a receptor. </a:t>
            </a:r>
          </a:p>
          <a:p>
            <a:r>
              <a:rPr lang="en-US" altLang="en-US" sz="2400" dirty="0"/>
              <a:t>Hematopoiesis receptors contain a kinase domain or activate a cytoplasmic kinase as part of the signaling pathway.  The signaling cascades that are activated can involve the formation of multiprotein complexes, proteolytic cascades, and phosphorylation/ dephosphorylation reactions</a:t>
            </a:r>
          </a:p>
          <a:p>
            <a:pPr eaLnBrk="1" hangingPunct="1"/>
            <a:r>
              <a:rPr lang="en-US" sz="2400" dirty="0"/>
              <a:t>Active ABL1 kinase drives multiple molecular  pathways leading to cell proliferation, growth-factor independence and decreased  apoptosis of granulocytic progenitors. </a:t>
            </a:r>
            <a:endParaRPr lang="en-US" altLang="en-US" sz="2400" dirty="0"/>
          </a:p>
        </p:txBody>
      </p:sp>
      <p:sp>
        <p:nvSpPr>
          <p:cNvPr id="2" name="Content Placeholder 1">
            <a:extLst>
              <a:ext uri="{FF2B5EF4-FFF2-40B4-BE49-F238E27FC236}">
                <a16:creationId xmlns:a16="http://schemas.microsoft.com/office/drawing/2014/main" id="{7B77D6B9-9E5C-4912-A542-949B45E07C99}"/>
              </a:ext>
            </a:extLst>
          </p:cNvPr>
          <p:cNvSpPr>
            <a:spLocks noGrp="1"/>
          </p:cNvSpPr>
          <p:nvPr>
            <p:ph sz="half" idx="2"/>
          </p:nvPr>
        </p:nvSpPr>
        <p:spPr/>
        <p:txBody>
          <a:bodyPr>
            <a:normAutofit fontScale="62500" lnSpcReduction="20000"/>
          </a:bodyPr>
          <a:lstStyle/>
          <a:p>
            <a:endParaRPr lang="en-US"/>
          </a:p>
        </p:txBody>
      </p:sp>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3200">
                <a:solidFill>
                  <a:schemeClr val="tx1"/>
                </a:solidFill>
                <a:latin typeface="Tahoma" panose="020B0604030504040204" pitchFamily="34" charset="0"/>
              </a:defRPr>
            </a:lvl1pPr>
            <a:lvl2pPr marL="742950" indent="-285750">
              <a:spcBef>
                <a:spcPct val="20000"/>
              </a:spcBef>
              <a:buSzPct val="75000"/>
              <a:buBlip>
                <a:blip r:embed="rId5"/>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fld id="{2B44995F-1790-4E50-B488-F187B2A49110}" type="slidenum">
              <a:rPr lang="en-US" altLang="en-US" sz="1400">
                <a:latin typeface="Times New Roman" panose="02020603050405020304" pitchFamily="18" charset="0"/>
              </a:rPr>
              <a:pPr>
                <a:spcBef>
                  <a:spcPct val="0"/>
                </a:spcBef>
                <a:buFontTx/>
                <a:buNone/>
              </a:pPr>
              <a:t>16</a:t>
            </a:fld>
            <a:endParaRPr lang="en-US" altLang="en-US" sz="1400">
              <a:latin typeface="Times New Roman" panose="02020603050405020304" pitchFamily="18" charset="0"/>
            </a:endParaRPr>
          </a:p>
        </p:txBody>
      </p:sp>
      <p:sp>
        <p:nvSpPr>
          <p:cNvPr id="29701" name="TextBox 5"/>
          <p:cNvSpPr txBox="1">
            <a:spLocks noChangeArrowheads="1"/>
          </p:cNvSpPr>
          <p:nvPr/>
        </p:nvSpPr>
        <p:spPr bwMode="auto">
          <a:xfrm>
            <a:off x="7467600" y="6324601"/>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Tahoma" panose="020B0604030504040204" pitchFamily="34" charset="0"/>
              </a:defRPr>
            </a:lvl1pPr>
            <a:lvl2pPr marL="742950" indent="-285750">
              <a:spcBef>
                <a:spcPct val="20000"/>
              </a:spcBef>
              <a:buSzPct val="75000"/>
              <a:buBlip>
                <a:blip r:embed="rId5"/>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r>
              <a:rPr lang="en-US" altLang="en-US" sz="1400" dirty="0">
                <a:latin typeface="Times New Roman" panose="02020603050405020304" pitchFamily="18" charset="0"/>
              </a:rPr>
              <a:t>Fig 4.8, p. 59  2020 </a:t>
            </a:r>
            <a:r>
              <a:rPr lang="en-US" altLang="en-US" sz="1400" dirty="0" err="1">
                <a:latin typeface="Times New Roman" panose="02020603050405020304" pitchFamily="18" charset="0"/>
              </a:rPr>
              <a:t>ed</a:t>
            </a:r>
            <a:r>
              <a:rPr lang="en-US" altLang="en-US" sz="1400" dirty="0">
                <a:latin typeface="Times New Roman" panose="02020603050405020304" pitchFamily="18" charset="0"/>
              </a:rPr>
              <a:t> . </a:t>
            </a:r>
            <a:r>
              <a:rPr lang="en-US" altLang="en-US" sz="1400" dirty="0" err="1">
                <a:latin typeface="Times New Roman" panose="02020603050405020304" pitchFamily="18" charset="0"/>
              </a:rPr>
              <a:t>Mckenzie</a:t>
            </a:r>
            <a:r>
              <a:rPr lang="en-US" altLang="en-US" sz="1400" dirty="0">
                <a:latin typeface="Times New Roman" panose="02020603050405020304" pitchFamily="18" charset="0"/>
              </a:rPr>
              <a:t>,</a:t>
            </a:r>
          </a:p>
        </p:txBody>
      </p:sp>
      <p:pic>
        <p:nvPicPr>
          <p:cNvPr id="2970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04829" y="893463"/>
            <a:ext cx="4148137"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7525020-D351-43DF-80BD-1F24EA729884}"/>
              </a:ext>
            </a:extLst>
          </p:cNvPr>
          <p:cNvSpPr txBox="1"/>
          <p:nvPr/>
        </p:nvSpPr>
        <p:spPr>
          <a:xfrm>
            <a:off x="7304183" y="5833732"/>
            <a:ext cx="3536413" cy="261610"/>
          </a:xfrm>
          <a:prstGeom prst="rect">
            <a:avLst/>
          </a:prstGeom>
          <a:noFill/>
        </p:spPr>
        <p:txBody>
          <a:bodyPr wrap="square" rtlCol="0">
            <a:spAutoFit/>
          </a:bodyPr>
          <a:lstStyle/>
          <a:p>
            <a:r>
              <a:rPr lang="en-US" sz="1100" dirty="0"/>
              <a:t>Fig. 4.7, p. 57, 2020 ed.  </a:t>
            </a:r>
            <a:r>
              <a:rPr lang="en-US" sz="1100" dirty="0" err="1"/>
              <a:t>Mckenzie</a:t>
            </a:r>
            <a:endParaRPr lang="en-US" sz="1100"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400300" y="479262"/>
            <a:ext cx="7391400" cy="1143000"/>
          </a:xfrm>
        </p:spPr>
        <p:txBody>
          <a:bodyPr/>
          <a:lstStyle/>
          <a:p>
            <a:r>
              <a:rPr lang="en-US" altLang="en-US" b="1"/>
              <a:t>Signaling Pathways</a:t>
            </a:r>
          </a:p>
        </p:txBody>
      </p:sp>
      <p:sp>
        <p:nvSpPr>
          <p:cNvPr id="35843" name="Content Placeholder 2"/>
          <p:cNvSpPr>
            <a:spLocks noGrp="1"/>
          </p:cNvSpPr>
          <p:nvPr>
            <p:ph idx="1"/>
          </p:nvPr>
        </p:nvSpPr>
        <p:spPr>
          <a:xfrm>
            <a:off x="932793" y="1823545"/>
            <a:ext cx="10326414" cy="4114800"/>
          </a:xfrm>
        </p:spPr>
        <p:txBody>
          <a:bodyPr>
            <a:normAutofit fontScale="85000" lnSpcReduction="20000"/>
          </a:bodyPr>
          <a:lstStyle/>
          <a:p>
            <a:r>
              <a:rPr lang="en-US" altLang="en-US" sz="2400" dirty="0"/>
              <a:t>Ligands (molecules that bind to another molecule)  bind to specific receptors</a:t>
            </a:r>
          </a:p>
          <a:p>
            <a:pPr lvl="1"/>
            <a:r>
              <a:rPr lang="en-US" altLang="en-US" sz="2400" dirty="0"/>
              <a:t>Initiates transfer of signals via signal transduction pathways</a:t>
            </a:r>
          </a:p>
          <a:p>
            <a:pPr lvl="1"/>
            <a:r>
              <a:rPr lang="en-US" altLang="en-US" sz="2400" dirty="0"/>
              <a:t>Activation of downstream signaling molecules</a:t>
            </a:r>
          </a:p>
          <a:p>
            <a:pPr lvl="1"/>
            <a:r>
              <a:rPr lang="en-US" altLang="en-US" sz="2400" dirty="0"/>
              <a:t>Converge on the nucleus: modulate transcription, RNA processing, protein synthetic machinery (translation), cellular metabolic machinery, or cytoskeletal-dependent functions.  </a:t>
            </a:r>
          </a:p>
          <a:p>
            <a:r>
              <a:rPr lang="en-US" altLang="en-US" sz="2400" dirty="0"/>
              <a:t>Repeat: Hematopoiesis receptors contain a kinase domain or activate a cytoplasmic kinase as part of the signaling pathway.  The signaling cascades that are activated can involve the formation of multiprotein complexes, proteolytic cascades, and phosphorylation/ dephosphorylation reactions</a:t>
            </a:r>
          </a:p>
          <a:p>
            <a:r>
              <a:rPr lang="en-US" sz="2400" dirty="0"/>
              <a:t>Active ABL1 kinase drives multiple molecular  pathways leading to cell proliferation, growth-factor independence and decreased  apoptosis of granulocytic progenitors. </a:t>
            </a:r>
            <a:endParaRPr lang="en-US" altLang="en-US" sz="2400" dirty="0"/>
          </a:p>
          <a:p>
            <a:endParaRPr lang="en-US" altLang="en-US" sz="2400" dirty="0"/>
          </a:p>
          <a:p>
            <a:pPr lvl="1"/>
            <a:endParaRPr lang="en-US" altLang="en-US" dirty="0"/>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3200">
                <a:solidFill>
                  <a:schemeClr val="tx1"/>
                </a:solidFill>
                <a:latin typeface="Tahoma" panose="020B0604030504040204" pitchFamily="34" charset="0"/>
              </a:defRPr>
            </a:lvl1pPr>
            <a:lvl2pPr marL="742950" indent="-285750">
              <a:spcBef>
                <a:spcPct val="20000"/>
              </a:spcBef>
              <a:buSzPct val="75000"/>
              <a:buBlip>
                <a:blip r:embed="rId5"/>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fld id="{B8531A43-0570-4A2B-BD5B-E1C643F64748}" type="slidenum">
              <a:rPr lang="en-US" altLang="en-US" sz="1400">
                <a:latin typeface="Times New Roman" panose="02020603050405020304" pitchFamily="18" charset="0"/>
              </a:rPr>
              <a:pPr>
                <a:spcBef>
                  <a:spcPct val="0"/>
                </a:spcBef>
                <a:buFontTx/>
                <a:buNone/>
              </a:pPr>
              <a:t>17</a:t>
            </a:fld>
            <a:endParaRPr lang="en-US" altLang="en-US" sz="1400">
              <a:latin typeface="Times New Roman" panose="02020603050405020304" pitchFamily="18" charset="0"/>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90800" y="304800"/>
            <a:ext cx="7772400" cy="1143000"/>
          </a:xfrm>
        </p:spPr>
        <p:txBody>
          <a:bodyPr/>
          <a:lstStyle/>
          <a:p>
            <a:r>
              <a:rPr lang="en-US" altLang="en-US" b="1"/>
              <a:t>Growth Factors/ Cytokines and Cytokine Receptors</a:t>
            </a:r>
          </a:p>
        </p:txBody>
      </p:sp>
      <p:sp>
        <p:nvSpPr>
          <p:cNvPr id="27651" name="Content Placeholder 2"/>
          <p:cNvSpPr>
            <a:spLocks noGrp="1"/>
          </p:cNvSpPr>
          <p:nvPr>
            <p:ph idx="1"/>
          </p:nvPr>
        </p:nvSpPr>
        <p:spPr>
          <a:xfrm>
            <a:off x="480060" y="1752600"/>
            <a:ext cx="11422906" cy="4800600"/>
          </a:xfrm>
        </p:spPr>
        <p:txBody>
          <a:bodyPr>
            <a:normAutofit lnSpcReduction="10000"/>
          </a:bodyPr>
          <a:lstStyle/>
          <a:p>
            <a:r>
              <a:rPr lang="en-US" altLang="en-US" sz="2400" dirty="0"/>
              <a:t>Cytokines bind to cytokine receptors on a cell membrane</a:t>
            </a:r>
          </a:p>
          <a:p>
            <a:pPr lvl="1"/>
            <a:r>
              <a:rPr lang="en-US" altLang="en-US" sz="2400" dirty="0"/>
              <a:t>Only bind to appropriate cell receptors</a:t>
            </a:r>
          </a:p>
          <a:p>
            <a:pPr lvl="1"/>
            <a:r>
              <a:rPr lang="en-US" altLang="en-US" sz="2400" dirty="0"/>
              <a:t>Once bound, cytokine signal can be expressed</a:t>
            </a:r>
          </a:p>
          <a:p>
            <a:r>
              <a:rPr lang="en-US" altLang="en-US" sz="2400" dirty="0"/>
              <a:t>Cells transfer cytokine signal intracellularly via different mechanisms and to different locations depending on the signal</a:t>
            </a:r>
          </a:p>
          <a:p>
            <a:pPr lvl="1"/>
            <a:r>
              <a:rPr lang="en-US" altLang="en-US" sz="2400" dirty="0"/>
              <a:t>Mechanisms used: translocate to nucleus, recruit transcription factors; transcription factors are proteins that bind to DNA on the promoter region and regulate expression of the gene</a:t>
            </a:r>
          </a:p>
          <a:p>
            <a:pPr lvl="1"/>
            <a:r>
              <a:rPr lang="en-US" altLang="en-US" sz="2400" dirty="0"/>
              <a:t>The end result is an interaction with DNA, transcription factors binding to one or more gene promoter regions and activation or repression of the target gene </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3200">
                <a:solidFill>
                  <a:schemeClr val="tx1"/>
                </a:solidFill>
                <a:latin typeface="Tahoma" panose="020B0604030504040204" pitchFamily="34" charset="0"/>
              </a:defRPr>
            </a:lvl1pPr>
            <a:lvl2pPr marL="742950" indent="-285750">
              <a:spcBef>
                <a:spcPct val="20000"/>
              </a:spcBef>
              <a:buSzPct val="75000"/>
              <a:buBlip>
                <a:blip r:embed="rId5"/>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fld id="{2685223A-E92A-433E-876F-6CED3009443F}" type="slidenum">
              <a:rPr lang="en-US" altLang="en-US" sz="1400">
                <a:latin typeface="Times New Roman" panose="02020603050405020304" pitchFamily="18" charset="0"/>
              </a:rPr>
              <a:pPr>
                <a:spcBef>
                  <a:spcPct val="0"/>
                </a:spcBef>
                <a:buFontTx/>
                <a:buNone/>
              </a:pPr>
              <a:t>18</a:t>
            </a:fld>
            <a:endParaRPr lang="en-US" altLang="en-US" sz="1400">
              <a:latin typeface="Times New Roman" panose="02020603050405020304" pitchFamily="18" charset="0"/>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8FDA-5325-4879-9D65-126B515E67EF}"/>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A5562031-84DF-4C8F-872A-6658DB22D6F9}"/>
              </a:ext>
            </a:extLst>
          </p:cNvPr>
          <p:cNvSpPr>
            <a:spLocks noGrp="1"/>
          </p:cNvSpPr>
          <p:nvPr>
            <p:ph idx="1"/>
          </p:nvPr>
        </p:nvSpPr>
        <p:spPr/>
        <p:txBody>
          <a:bodyPr/>
          <a:lstStyle/>
          <a:p>
            <a:r>
              <a:rPr lang="en-US" dirty="0"/>
              <a:t>Which of the following are true?</a:t>
            </a:r>
          </a:p>
          <a:p>
            <a:r>
              <a:rPr lang="en-US" dirty="0"/>
              <a:t>The chromosome abnormality in CML is a  </a:t>
            </a:r>
            <a:r>
              <a:rPr lang="en-US" i="1" dirty="0"/>
              <a:t>JAK2 </a:t>
            </a:r>
            <a:r>
              <a:rPr lang="en-US" dirty="0"/>
              <a:t>mutation</a:t>
            </a:r>
          </a:p>
          <a:p>
            <a:r>
              <a:rPr lang="en-US" dirty="0"/>
              <a:t>The mutation result in CML is an increased production of a tyrosine kinase</a:t>
            </a:r>
          </a:p>
          <a:p>
            <a:r>
              <a:rPr lang="en-US" dirty="0"/>
              <a:t>To counteract the increase in the enzyme, a tyrosine kinase inhibitor is given as treatment</a:t>
            </a:r>
          </a:p>
          <a:p>
            <a:r>
              <a:rPr lang="en-US" dirty="0"/>
              <a:t>Hematopoietic receptors have a kinase domain or activate a cytoplasmic kinase as part of the signaling pathway</a:t>
            </a:r>
          </a:p>
        </p:txBody>
      </p:sp>
      <p:sp>
        <p:nvSpPr>
          <p:cNvPr id="4" name="Slide Number Placeholder 3">
            <a:extLst>
              <a:ext uri="{FF2B5EF4-FFF2-40B4-BE49-F238E27FC236}">
                <a16:creationId xmlns:a16="http://schemas.microsoft.com/office/drawing/2014/main" id="{2323F26E-0C34-4114-8F84-6B7EA80CB35F}"/>
              </a:ext>
            </a:extLst>
          </p:cNvPr>
          <p:cNvSpPr>
            <a:spLocks noGrp="1"/>
          </p:cNvSpPr>
          <p:nvPr>
            <p:ph type="sldNum" sz="quarter" idx="12"/>
          </p:nvPr>
        </p:nvSpPr>
        <p:spPr/>
        <p:txBody>
          <a:bodyPr/>
          <a:lstStyle/>
          <a:p>
            <a:fld id="{25071B9B-9F4C-4EAC-8832-C9195E19EF06}" type="slidenum">
              <a:rPr lang="en-US" smtClean="0"/>
              <a:t>19</a:t>
            </a:fld>
            <a:endParaRPr lang="en-US"/>
          </a:p>
        </p:txBody>
      </p:sp>
    </p:spTree>
    <p:extLst>
      <p:ext uri="{BB962C8B-B14F-4D97-AF65-F5344CB8AC3E}">
        <p14:creationId xmlns:p14="http://schemas.microsoft.com/office/powerpoint/2010/main" val="226944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702B-C6E0-4F37-B179-C24A33895E6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CF48144-6F1E-4652-88FB-2B41F4795E14}"/>
              </a:ext>
            </a:extLst>
          </p:cNvPr>
          <p:cNvSpPr>
            <a:spLocks noGrp="1"/>
          </p:cNvSpPr>
          <p:nvPr>
            <p:ph idx="1"/>
          </p:nvPr>
        </p:nvSpPr>
        <p:spPr>
          <a:xfrm>
            <a:off x="734097" y="2015732"/>
            <a:ext cx="10320758" cy="4037749"/>
          </a:xfrm>
        </p:spPr>
        <p:txBody>
          <a:bodyPr>
            <a:normAutofit/>
          </a:bodyPr>
          <a:lstStyle/>
          <a:p>
            <a:r>
              <a:rPr lang="en-US" sz="3200" dirty="0"/>
              <a:t>The participant will be able to: </a:t>
            </a:r>
          </a:p>
          <a:p>
            <a:pPr lvl="1"/>
            <a:r>
              <a:rPr lang="en-US" sz="3200" dirty="0"/>
              <a:t> recognize hematologic malignancy mutations</a:t>
            </a:r>
          </a:p>
          <a:p>
            <a:pPr lvl="1"/>
            <a:r>
              <a:rPr lang="en-US" sz="3200" dirty="0"/>
              <a:t>correlate various mutations with specific hematologic malignancies</a:t>
            </a:r>
          </a:p>
          <a:p>
            <a:pPr lvl="1"/>
            <a:r>
              <a:rPr lang="en-US" sz="3200" dirty="0"/>
              <a:t>appreciate the complexity of specific hematologic malignancies</a:t>
            </a:r>
          </a:p>
        </p:txBody>
      </p:sp>
      <p:sp>
        <p:nvSpPr>
          <p:cNvPr id="4" name="Slide Number Placeholder 3">
            <a:extLst>
              <a:ext uri="{FF2B5EF4-FFF2-40B4-BE49-F238E27FC236}">
                <a16:creationId xmlns:a16="http://schemas.microsoft.com/office/drawing/2014/main" id="{5E7D6333-7A0C-4DB3-AA44-204FE50D7E93}"/>
              </a:ext>
            </a:extLst>
          </p:cNvPr>
          <p:cNvSpPr>
            <a:spLocks noGrp="1"/>
          </p:cNvSpPr>
          <p:nvPr>
            <p:ph type="sldNum" sz="quarter" idx="12"/>
          </p:nvPr>
        </p:nvSpPr>
        <p:spPr/>
        <p:txBody>
          <a:bodyPr/>
          <a:lstStyle/>
          <a:p>
            <a:fld id="{25071B9B-9F4C-4EAC-8832-C9195E19EF06}" type="slidenum">
              <a:rPr lang="en-US" smtClean="0"/>
              <a:t>2</a:t>
            </a:fld>
            <a:endParaRPr lang="en-US"/>
          </a:p>
        </p:txBody>
      </p:sp>
    </p:spTree>
    <p:extLst>
      <p:ext uri="{BB962C8B-B14F-4D97-AF65-F5344CB8AC3E}">
        <p14:creationId xmlns:p14="http://schemas.microsoft.com/office/powerpoint/2010/main" val="320213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9D7B-D4B3-4B8A-9B70-BC619A46CC70}"/>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2E7B377D-15D4-4E75-8989-BC8BE2A456F2}"/>
              </a:ext>
            </a:extLst>
          </p:cNvPr>
          <p:cNvSpPr>
            <a:spLocks noGrp="1"/>
          </p:cNvSpPr>
          <p:nvPr>
            <p:ph idx="1"/>
          </p:nvPr>
        </p:nvSpPr>
        <p:spPr/>
        <p:txBody>
          <a:bodyPr/>
          <a:lstStyle/>
          <a:p>
            <a:r>
              <a:rPr lang="en-US" dirty="0"/>
              <a:t>Patient history: A 68 year old female with a history of breast cancer treated with chemotherapy developed polycythemia one year later, with routine CBC showing  a hemoglobin of 17.2 g/dL ( 172 g/L) and hematocrit 53.4% ( 0.534 L/L).  Her serum erythropoietin level was 1.3 </a:t>
            </a:r>
            <a:r>
              <a:rPr lang="en-US" dirty="0" err="1"/>
              <a:t>mIU</a:t>
            </a:r>
            <a:r>
              <a:rPr lang="en-US" dirty="0"/>
              <a:t>/mL ( 1.3 IU/L) with reference intervals 2.6-18.5mIU/mL ( 2.6-18.5 IU/L).  The peripheral blood showed no abnormalities. </a:t>
            </a:r>
          </a:p>
          <a:p>
            <a:r>
              <a:rPr lang="en-US" dirty="0"/>
              <a:t> What would we have seen if we looked at the peripheral smear? </a:t>
            </a:r>
          </a:p>
          <a:p>
            <a:r>
              <a:rPr lang="en-US" dirty="0"/>
              <a:t>What should be done next?   Choices:  Bone marrow,  chromosome study, FISH technique, molecular PCR or next generation sequencing test </a:t>
            </a:r>
          </a:p>
        </p:txBody>
      </p:sp>
      <p:sp>
        <p:nvSpPr>
          <p:cNvPr id="4" name="Slide Number Placeholder 3">
            <a:extLst>
              <a:ext uri="{FF2B5EF4-FFF2-40B4-BE49-F238E27FC236}">
                <a16:creationId xmlns:a16="http://schemas.microsoft.com/office/drawing/2014/main" id="{821C7390-50A6-48B7-B02E-7E4C3B2530BD}"/>
              </a:ext>
            </a:extLst>
          </p:cNvPr>
          <p:cNvSpPr>
            <a:spLocks noGrp="1"/>
          </p:cNvSpPr>
          <p:nvPr>
            <p:ph type="sldNum" sz="quarter" idx="12"/>
          </p:nvPr>
        </p:nvSpPr>
        <p:spPr/>
        <p:txBody>
          <a:bodyPr/>
          <a:lstStyle/>
          <a:p>
            <a:fld id="{25071B9B-9F4C-4EAC-8832-C9195E19EF06}" type="slidenum">
              <a:rPr lang="en-US" smtClean="0"/>
              <a:t>20</a:t>
            </a:fld>
            <a:endParaRPr lang="en-US"/>
          </a:p>
        </p:txBody>
      </p:sp>
    </p:spTree>
    <p:extLst>
      <p:ext uri="{BB962C8B-B14F-4D97-AF65-F5344CB8AC3E}">
        <p14:creationId xmlns:p14="http://schemas.microsoft.com/office/powerpoint/2010/main" val="351987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A70C-3A2B-4DFF-AA04-10A7432F511F}"/>
              </a:ext>
            </a:extLst>
          </p:cNvPr>
          <p:cNvSpPr>
            <a:spLocks noGrp="1"/>
          </p:cNvSpPr>
          <p:nvPr>
            <p:ph type="title"/>
          </p:nvPr>
        </p:nvSpPr>
        <p:spPr/>
        <p:txBody>
          <a:bodyPr/>
          <a:lstStyle/>
          <a:p>
            <a:r>
              <a:rPr lang="en-US" dirty="0"/>
              <a:t>Case 2 Cytogenetic and Molecular Testing</a:t>
            </a:r>
          </a:p>
        </p:txBody>
      </p:sp>
      <p:sp>
        <p:nvSpPr>
          <p:cNvPr id="3" name="Content Placeholder 2">
            <a:extLst>
              <a:ext uri="{FF2B5EF4-FFF2-40B4-BE49-F238E27FC236}">
                <a16:creationId xmlns:a16="http://schemas.microsoft.com/office/drawing/2014/main" id="{C9DDB16E-D96B-49AC-B9BF-BC4B1D08DB75}"/>
              </a:ext>
            </a:extLst>
          </p:cNvPr>
          <p:cNvSpPr>
            <a:spLocks noGrp="1"/>
          </p:cNvSpPr>
          <p:nvPr>
            <p:ph sz="half" idx="1"/>
          </p:nvPr>
        </p:nvSpPr>
        <p:spPr>
          <a:xfrm>
            <a:off x="93029" y="2010878"/>
            <a:ext cx="5999454" cy="3448595"/>
          </a:xfrm>
        </p:spPr>
        <p:txBody>
          <a:bodyPr>
            <a:normAutofit fontScale="55000" lnSpcReduction="20000"/>
          </a:bodyPr>
          <a:lstStyle/>
          <a:p>
            <a:endParaRPr lang="en-US" dirty="0"/>
          </a:p>
          <a:p>
            <a:r>
              <a:rPr lang="en-US" dirty="0"/>
              <a:t>Peripheral blood: crowding of RBCs</a:t>
            </a:r>
          </a:p>
          <a:p>
            <a:r>
              <a:rPr lang="en-US" dirty="0"/>
              <a:t>Bone Marrow</a:t>
            </a:r>
          </a:p>
          <a:p>
            <a:r>
              <a:rPr lang="en-US" dirty="0"/>
              <a:t>Chromosome analysis: 46,XX</a:t>
            </a:r>
          </a:p>
          <a:p>
            <a:r>
              <a:rPr lang="en-US" dirty="0"/>
              <a:t>Molecular studies: a targeted myeloid next generation screening panel was positive for </a:t>
            </a:r>
            <a:r>
              <a:rPr lang="en-US" i="1" dirty="0"/>
              <a:t>JAK2.pV617F (c.1849G&gt;T) with 73% variant allele frequency (VAF) and ASXL</a:t>
            </a:r>
            <a:r>
              <a:rPr lang="en-US" dirty="0"/>
              <a:t>1pQ768* (c2302C&gt;T) with 46% VAF. </a:t>
            </a:r>
          </a:p>
          <a:p>
            <a:r>
              <a:rPr lang="en-US" dirty="0"/>
              <a:t>c= coding sequence, followed by the position of the nucleotide change, the changed nucleotide, the symbol &gt;, the new nucleotide.</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Human Genome variation Society (HGVS).  http://varnomen.hgvs.org</a:t>
            </a:r>
          </a:p>
          <a:p>
            <a:r>
              <a:rPr lang="en-US" dirty="0"/>
              <a:t> </a:t>
            </a:r>
          </a:p>
          <a:p>
            <a:r>
              <a:rPr lang="en-US" b="1" cap="all" dirty="0"/>
              <a:t>Diagnosis?</a:t>
            </a:r>
          </a:p>
          <a:p>
            <a:endParaRPr lang="en-US" dirty="0"/>
          </a:p>
        </p:txBody>
      </p:sp>
      <p:sp>
        <p:nvSpPr>
          <p:cNvPr id="7" name="Content Placeholder 6">
            <a:extLst>
              <a:ext uri="{FF2B5EF4-FFF2-40B4-BE49-F238E27FC236}">
                <a16:creationId xmlns:a16="http://schemas.microsoft.com/office/drawing/2014/main" id="{010FE816-3F4B-4BFA-BDEE-EEE74C77E5AF}"/>
              </a:ext>
            </a:extLst>
          </p:cNvPr>
          <p:cNvSpPr>
            <a:spLocks noGrp="1"/>
          </p:cNvSpPr>
          <p:nvPr>
            <p:ph sz="half" idx="2"/>
          </p:nvPr>
        </p:nvSpPr>
        <p:spPr/>
        <p:txBody>
          <a:bodyPr>
            <a:normAutofit fontScale="55000" lnSpcReduction="20000"/>
          </a:bodyPr>
          <a:lstStyle/>
          <a:p>
            <a:endParaRPr lang="en-US"/>
          </a:p>
        </p:txBody>
      </p:sp>
      <p:sp>
        <p:nvSpPr>
          <p:cNvPr id="4" name="Slide Number Placeholder 3">
            <a:extLst>
              <a:ext uri="{FF2B5EF4-FFF2-40B4-BE49-F238E27FC236}">
                <a16:creationId xmlns:a16="http://schemas.microsoft.com/office/drawing/2014/main" id="{FD8E307A-C9DB-4DF9-8A43-16987B5693F2}"/>
              </a:ext>
            </a:extLst>
          </p:cNvPr>
          <p:cNvSpPr>
            <a:spLocks noGrp="1"/>
          </p:cNvSpPr>
          <p:nvPr>
            <p:ph type="sldNum" sz="quarter" idx="12"/>
          </p:nvPr>
        </p:nvSpPr>
        <p:spPr/>
        <p:txBody>
          <a:bodyPr/>
          <a:lstStyle/>
          <a:p>
            <a:fld id="{25071B9B-9F4C-4EAC-8832-C9195E19EF06}" type="slidenum">
              <a:rPr lang="en-US" smtClean="0"/>
              <a:t>21</a:t>
            </a:fld>
            <a:endParaRPr lang="en-US"/>
          </a:p>
        </p:txBody>
      </p:sp>
      <p:pic>
        <p:nvPicPr>
          <p:cNvPr id="6" name="Picture 5">
            <a:extLst>
              <a:ext uri="{FF2B5EF4-FFF2-40B4-BE49-F238E27FC236}">
                <a16:creationId xmlns:a16="http://schemas.microsoft.com/office/drawing/2014/main" id="{203DDFD4-37F7-4CB6-9E6C-93256CE6E91C}"/>
              </a:ext>
            </a:extLst>
          </p:cNvPr>
          <p:cNvPicPr>
            <a:picLocks noChangeAspect="1"/>
          </p:cNvPicPr>
          <p:nvPr/>
        </p:nvPicPr>
        <p:blipFill>
          <a:blip r:embed="rId3"/>
          <a:stretch>
            <a:fillRect/>
          </a:stretch>
        </p:blipFill>
        <p:spPr>
          <a:xfrm>
            <a:off x="6250621" y="1801600"/>
            <a:ext cx="5848350" cy="3867150"/>
          </a:xfrm>
          <a:prstGeom prst="rect">
            <a:avLst/>
          </a:prstGeom>
        </p:spPr>
      </p:pic>
      <p:sp>
        <p:nvSpPr>
          <p:cNvPr id="8" name="TextBox 7">
            <a:extLst>
              <a:ext uri="{FF2B5EF4-FFF2-40B4-BE49-F238E27FC236}">
                <a16:creationId xmlns:a16="http://schemas.microsoft.com/office/drawing/2014/main" id="{47601FF6-7C51-4D49-AA42-83EAD8E6BC9F}"/>
              </a:ext>
            </a:extLst>
          </p:cNvPr>
          <p:cNvSpPr txBox="1"/>
          <p:nvPr/>
        </p:nvSpPr>
        <p:spPr>
          <a:xfrm>
            <a:off x="6250621" y="5668750"/>
            <a:ext cx="5447393" cy="369332"/>
          </a:xfrm>
          <a:prstGeom prst="rect">
            <a:avLst/>
          </a:prstGeom>
          <a:noFill/>
        </p:spPr>
        <p:txBody>
          <a:bodyPr wrap="square" rtlCol="0">
            <a:spAutoFit/>
          </a:bodyPr>
          <a:lstStyle/>
          <a:p>
            <a:r>
              <a:rPr lang="en-US" dirty="0"/>
              <a:t>, Fig. 2.2 p. 12.  2021, Beck</a:t>
            </a:r>
          </a:p>
        </p:txBody>
      </p:sp>
      <p:pic>
        <p:nvPicPr>
          <p:cNvPr id="9" name="Picture 8">
            <a:extLst>
              <a:ext uri="{FF2B5EF4-FFF2-40B4-BE49-F238E27FC236}">
                <a16:creationId xmlns:a16="http://schemas.microsoft.com/office/drawing/2014/main" id="{FA42F925-8D30-4800-B400-A58AAAF5F6CA}"/>
              </a:ext>
            </a:extLst>
          </p:cNvPr>
          <p:cNvPicPr>
            <a:picLocks noChangeAspect="1"/>
          </p:cNvPicPr>
          <p:nvPr/>
        </p:nvPicPr>
        <p:blipFill>
          <a:blip r:embed="rId4"/>
          <a:stretch>
            <a:fillRect/>
          </a:stretch>
        </p:blipFill>
        <p:spPr>
          <a:xfrm rot="5400000">
            <a:off x="3859927" y="1584400"/>
            <a:ext cx="1578623" cy="2110577"/>
          </a:xfrm>
          <a:prstGeom prst="rect">
            <a:avLst/>
          </a:prstGeom>
        </p:spPr>
      </p:pic>
    </p:spTree>
    <p:extLst>
      <p:ext uri="{BB962C8B-B14F-4D97-AF65-F5344CB8AC3E}">
        <p14:creationId xmlns:p14="http://schemas.microsoft.com/office/powerpoint/2010/main" val="198058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B2423F-992D-493A-A947-F4C0F26B8819}"/>
              </a:ext>
            </a:extLst>
          </p:cNvPr>
          <p:cNvSpPr>
            <a:spLocks noGrp="1"/>
          </p:cNvSpPr>
          <p:nvPr>
            <p:ph type="title"/>
          </p:nvPr>
        </p:nvSpPr>
        <p:spPr>
          <a:xfrm>
            <a:off x="1451579" y="613132"/>
            <a:ext cx="9603275" cy="1049235"/>
          </a:xfrm>
        </p:spPr>
        <p:txBody>
          <a:bodyPr/>
          <a:lstStyle/>
          <a:p>
            <a:r>
              <a:rPr lang="en-US" dirty="0"/>
              <a:t>Case 2 Diagnosis: polycythemia vera</a:t>
            </a:r>
            <a:br>
              <a:rPr lang="en-US" dirty="0"/>
            </a:br>
            <a:endParaRPr lang="en-US" dirty="0"/>
          </a:p>
        </p:txBody>
      </p:sp>
      <p:pic>
        <p:nvPicPr>
          <p:cNvPr id="9" name="Content Placeholder 8">
            <a:extLst>
              <a:ext uri="{FF2B5EF4-FFF2-40B4-BE49-F238E27FC236}">
                <a16:creationId xmlns:a16="http://schemas.microsoft.com/office/drawing/2014/main" id="{E8F40C03-C90A-4088-BA13-EECD729A2EE9}"/>
              </a:ext>
            </a:extLst>
          </p:cNvPr>
          <p:cNvPicPr>
            <a:picLocks noGrp="1" noChangeAspect="1"/>
          </p:cNvPicPr>
          <p:nvPr>
            <p:ph idx="1"/>
          </p:nvPr>
        </p:nvPicPr>
        <p:blipFill>
          <a:blip r:embed="rId3"/>
          <a:stretch>
            <a:fillRect/>
          </a:stretch>
        </p:blipFill>
        <p:spPr>
          <a:xfrm>
            <a:off x="3848987" y="1220646"/>
            <a:ext cx="4362326" cy="4713654"/>
          </a:xfrm>
        </p:spPr>
      </p:pic>
      <p:sp>
        <p:nvSpPr>
          <p:cNvPr id="5" name="Slide Number Placeholder 4">
            <a:extLst>
              <a:ext uri="{FF2B5EF4-FFF2-40B4-BE49-F238E27FC236}">
                <a16:creationId xmlns:a16="http://schemas.microsoft.com/office/drawing/2014/main" id="{2B5511BC-8DA4-4B4D-9B3B-1F7DE62A01D1}"/>
              </a:ext>
            </a:extLst>
          </p:cNvPr>
          <p:cNvSpPr>
            <a:spLocks noGrp="1"/>
          </p:cNvSpPr>
          <p:nvPr>
            <p:ph type="sldNum" sz="quarter" idx="12"/>
          </p:nvPr>
        </p:nvSpPr>
        <p:spPr/>
        <p:txBody>
          <a:bodyPr/>
          <a:lstStyle/>
          <a:p>
            <a:fld id="{25071B9B-9F4C-4EAC-8832-C9195E19EF06}" type="slidenum">
              <a:rPr lang="en-US" smtClean="0"/>
              <a:t>22</a:t>
            </a:fld>
            <a:endParaRPr lang="en-US"/>
          </a:p>
        </p:txBody>
      </p:sp>
      <p:sp>
        <p:nvSpPr>
          <p:cNvPr id="2" name="TextBox 1">
            <a:extLst>
              <a:ext uri="{FF2B5EF4-FFF2-40B4-BE49-F238E27FC236}">
                <a16:creationId xmlns:a16="http://schemas.microsoft.com/office/drawing/2014/main" id="{6E43EF66-187A-47D5-AF6C-1013EB33AACD}"/>
              </a:ext>
            </a:extLst>
          </p:cNvPr>
          <p:cNvSpPr txBox="1"/>
          <p:nvPr/>
        </p:nvSpPr>
        <p:spPr>
          <a:xfrm>
            <a:off x="1626781" y="5753546"/>
            <a:ext cx="8084264" cy="677108"/>
          </a:xfrm>
          <a:prstGeom prst="rect">
            <a:avLst/>
          </a:prstGeom>
          <a:noFill/>
        </p:spPr>
        <p:txBody>
          <a:bodyPr wrap="none" rtlCol="0">
            <a:spAutoFit/>
          </a:bodyPr>
          <a:lstStyle/>
          <a:p>
            <a:r>
              <a:rPr lang="en-US" sz="1000" dirty="0" err="1">
                <a:effectLst/>
                <a:latin typeface="Arial" panose="020B0604020202020204" pitchFamily="34" charset="0"/>
                <a:ea typeface="Times New Roman" panose="02020603050405020304" pitchFamily="18" charset="0"/>
                <a:cs typeface="Arial" panose="020B0604020202020204" pitchFamily="34" charset="0"/>
              </a:rPr>
              <a:t>Swerdlow</a:t>
            </a:r>
            <a:r>
              <a:rPr lang="en-US" sz="1000" dirty="0">
                <a:effectLst/>
                <a:latin typeface="Arial" panose="020B0604020202020204" pitchFamily="34" charset="0"/>
                <a:ea typeface="Times New Roman" panose="02020603050405020304" pitchFamily="18" charset="0"/>
                <a:cs typeface="Arial" panose="020B0604020202020204" pitchFamily="34" charset="0"/>
              </a:rPr>
              <a:t> SH, Campo E, Harris NL, Jaffe ES, </a:t>
            </a:r>
            <a:r>
              <a:rPr lang="en-US" sz="1000" dirty="0" err="1">
                <a:effectLst/>
                <a:latin typeface="Arial" panose="020B0604020202020204" pitchFamily="34" charset="0"/>
                <a:ea typeface="Times New Roman" panose="02020603050405020304" pitchFamily="18" charset="0"/>
                <a:cs typeface="Arial" panose="020B0604020202020204" pitchFamily="34" charset="0"/>
              </a:rPr>
              <a:t>Pileri</a:t>
            </a:r>
            <a:r>
              <a:rPr lang="en-US" sz="1000" dirty="0">
                <a:effectLst/>
                <a:latin typeface="Arial" panose="020B0604020202020204" pitchFamily="34" charset="0"/>
                <a:ea typeface="Times New Roman" panose="02020603050405020304" pitchFamily="18" charset="0"/>
                <a:cs typeface="Arial" panose="020B0604020202020204" pitchFamily="34" charset="0"/>
              </a:rPr>
              <a:t> SA, Stein H, Thiele J, Arber DA, </a:t>
            </a:r>
            <a:r>
              <a:rPr lang="en-US" sz="1000" dirty="0" err="1">
                <a:effectLst/>
                <a:latin typeface="Arial" panose="020B0604020202020204" pitchFamily="34" charset="0"/>
                <a:ea typeface="Times New Roman" panose="02020603050405020304" pitchFamily="18" charset="0"/>
                <a:cs typeface="Arial" panose="020B0604020202020204" pitchFamily="34" charset="0"/>
              </a:rPr>
              <a:t>Hasserjian</a:t>
            </a:r>
            <a:r>
              <a:rPr lang="en-US" sz="1000" dirty="0">
                <a:effectLst/>
                <a:latin typeface="Arial" panose="020B0604020202020204" pitchFamily="34" charset="0"/>
                <a:ea typeface="Times New Roman" panose="02020603050405020304" pitchFamily="18" charset="0"/>
                <a:cs typeface="Arial" panose="020B0604020202020204" pitchFamily="34" charset="0"/>
              </a:rPr>
              <a:t> RP, Le Beau MM, </a:t>
            </a:r>
            <a:r>
              <a:rPr lang="en-US" sz="1000" dirty="0" err="1">
                <a:effectLst/>
                <a:latin typeface="Arial" panose="020B0604020202020204" pitchFamily="34" charset="0"/>
                <a:ea typeface="Times New Roman" panose="02020603050405020304" pitchFamily="18" charset="0"/>
                <a:cs typeface="Arial" panose="020B0604020202020204" pitchFamily="34" charset="0"/>
              </a:rPr>
              <a:t>Orazi</a:t>
            </a:r>
            <a:r>
              <a:rPr lang="en-US" sz="1000" dirty="0">
                <a:effectLst/>
                <a:latin typeface="Arial" panose="020B0604020202020204" pitchFamily="34" charset="0"/>
                <a:ea typeface="Times New Roman" panose="02020603050405020304" pitchFamily="18" charset="0"/>
                <a:cs typeface="Arial" panose="020B0604020202020204" pitchFamily="34" charset="0"/>
              </a:rPr>
              <a:t> A, Siebert R: WHO </a:t>
            </a:r>
          </a:p>
          <a:p>
            <a:r>
              <a:rPr lang="en-US" sz="1000" dirty="0">
                <a:effectLst/>
                <a:latin typeface="Arial" panose="020B0604020202020204" pitchFamily="34" charset="0"/>
                <a:ea typeface="Times New Roman" panose="02020603050405020304" pitchFamily="18" charset="0"/>
                <a:cs typeface="Arial" panose="020B0604020202020204" pitchFamily="34" charset="0"/>
              </a:rPr>
              <a:t>Classification of </a:t>
            </a:r>
            <a:r>
              <a:rPr lang="en-US" sz="1000" dirty="0" err="1">
                <a:effectLst/>
                <a:latin typeface="Arial" panose="020B0604020202020204" pitchFamily="34" charset="0"/>
                <a:ea typeface="Times New Roman" panose="02020603050405020304" pitchFamily="18" charset="0"/>
                <a:cs typeface="Arial" panose="020B0604020202020204" pitchFamily="34" charset="0"/>
              </a:rPr>
              <a:t>Tumours</a:t>
            </a:r>
            <a:r>
              <a:rPr lang="en-US" sz="1000" dirty="0">
                <a:effectLst/>
                <a:latin typeface="Arial" panose="020B0604020202020204" pitchFamily="34" charset="0"/>
                <a:ea typeface="Times New Roman" panose="02020603050405020304" pitchFamily="18" charset="0"/>
                <a:cs typeface="Arial" panose="020B0604020202020204" pitchFamily="34" charset="0"/>
              </a:rPr>
              <a:t> of </a:t>
            </a:r>
            <a:r>
              <a:rPr lang="en-US" sz="1000" dirty="0" err="1">
                <a:effectLst/>
                <a:latin typeface="Arial" panose="020B0604020202020204" pitchFamily="34" charset="0"/>
                <a:ea typeface="Times New Roman" panose="02020603050405020304" pitchFamily="18" charset="0"/>
                <a:cs typeface="Arial" panose="020B0604020202020204" pitchFamily="34" charset="0"/>
              </a:rPr>
              <a:t>Haematopoietic</a:t>
            </a:r>
            <a:r>
              <a:rPr lang="en-US" sz="1000" dirty="0">
                <a:effectLst/>
                <a:latin typeface="Arial" panose="020B0604020202020204" pitchFamily="34" charset="0"/>
                <a:ea typeface="Times New Roman" panose="02020603050405020304" pitchFamily="18" charset="0"/>
                <a:cs typeface="Arial" panose="020B0604020202020204" pitchFamily="34" charset="0"/>
              </a:rPr>
              <a:t> and Lymphoid Tissues.  Revised 4</a:t>
            </a:r>
            <a:r>
              <a:rPr lang="en-US" sz="10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000" dirty="0">
                <a:effectLst/>
                <a:latin typeface="Arial" panose="020B0604020202020204" pitchFamily="34" charset="0"/>
                <a:ea typeface="Times New Roman" panose="02020603050405020304" pitchFamily="18" charset="0"/>
                <a:cs typeface="Arial" panose="020B0604020202020204" pitchFamily="34" charset="0"/>
              </a:rPr>
              <a:t> Ed.  Herndon, VA:  Stylus Publishing. 2017.   </a:t>
            </a:r>
            <a:endParaRPr lang="en-US" sz="1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7827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76300" y="159551"/>
            <a:ext cx="7848600" cy="1143000"/>
          </a:xfrm>
        </p:spPr>
        <p:txBody>
          <a:bodyPr/>
          <a:lstStyle/>
          <a:p>
            <a:r>
              <a:rPr lang="en-US" altLang="en-US" b="1" dirty="0"/>
              <a:t>Cytokine Receptor JAK-STAT Model of Signal Transduction</a:t>
            </a:r>
          </a:p>
        </p:txBody>
      </p:sp>
      <p:sp>
        <p:nvSpPr>
          <p:cNvPr id="39939" name="Content Placeholder 6"/>
          <p:cNvSpPr>
            <a:spLocks noGrp="1"/>
          </p:cNvSpPr>
          <p:nvPr>
            <p:ph sz="quarter" idx="4"/>
          </p:nvPr>
        </p:nvSpPr>
        <p:spPr>
          <a:xfrm>
            <a:off x="885569" y="2039007"/>
            <a:ext cx="6400800" cy="4953000"/>
          </a:xfrm>
        </p:spPr>
        <p:txBody>
          <a:bodyPr/>
          <a:lstStyle/>
          <a:p>
            <a:r>
              <a:rPr lang="en-US" altLang="en-US" dirty="0"/>
              <a:t>Cytokine ( </a:t>
            </a:r>
            <a:r>
              <a:rPr lang="en-US" altLang="en-US" dirty="0" err="1"/>
              <a:t>E.g.EPO</a:t>
            </a:r>
            <a:r>
              <a:rPr lang="en-US" altLang="en-US" dirty="0"/>
              <a:t>) interaction with its specific receptor leads to receptor dimerization and activation of JAK kinases associated with the activated receptor.  Activated JAK kinases mediate autophosphorylation of the receptor, which then serves as a docking site for </a:t>
            </a:r>
            <a:r>
              <a:rPr lang="en-US" altLang="en-US" b="1" dirty="0"/>
              <a:t>signal transducers and activators of transcription (STATS).  </a:t>
            </a:r>
            <a:r>
              <a:rPr lang="en-US" altLang="en-US" dirty="0"/>
              <a:t>The STATs translocate to the nucleus where they activate gene transcription</a:t>
            </a:r>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3200">
                <a:solidFill>
                  <a:schemeClr val="tx1"/>
                </a:solidFill>
                <a:latin typeface="Tahoma" panose="020B0604030504040204" pitchFamily="34" charset="0"/>
              </a:defRPr>
            </a:lvl1pPr>
            <a:lvl2pPr marL="742950" indent="-285750">
              <a:spcBef>
                <a:spcPct val="20000"/>
              </a:spcBef>
              <a:buSzPct val="75000"/>
              <a:buBlip>
                <a:blip r:embed="rId5"/>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fld id="{82B42A3C-927A-40D1-A8E0-F87F66064424}" type="slidenum">
              <a:rPr lang="en-US" altLang="en-US" sz="1400">
                <a:latin typeface="Times New Roman" panose="02020603050405020304" pitchFamily="18" charset="0"/>
              </a:rPr>
              <a:pPr>
                <a:spcBef>
                  <a:spcPct val="0"/>
                </a:spcBef>
                <a:buFontTx/>
                <a:buNone/>
              </a:pPr>
              <a:t>23</a:t>
            </a:fld>
            <a:endParaRPr lang="en-US" altLang="en-US" sz="1400">
              <a:latin typeface="Times New Roman" panose="02020603050405020304" pitchFamily="18" charset="0"/>
            </a:endParaRPr>
          </a:p>
        </p:txBody>
      </p:sp>
      <p:pic>
        <p:nvPicPr>
          <p:cNvPr id="39941" name="Content Placeholder 2"/>
          <p:cNvPicPr>
            <a:picLocks noGrp="1" noChangeAspect="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8221918" y="1087548"/>
            <a:ext cx="3084513" cy="5029200"/>
          </a:xfrm>
        </p:spPr>
      </p:pic>
      <p:sp>
        <p:nvSpPr>
          <p:cNvPr id="39942" name="TextBox 3"/>
          <p:cNvSpPr txBox="1">
            <a:spLocks noChangeArrowheads="1"/>
          </p:cNvSpPr>
          <p:nvPr/>
        </p:nvSpPr>
        <p:spPr bwMode="auto">
          <a:xfrm>
            <a:off x="4992624" y="5681472"/>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sz="3200">
                <a:solidFill>
                  <a:schemeClr val="tx1"/>
                </a:solidFill>
                <a:latin typeface="Tahoma" panose="020B0604030504040204" pitchFamily="34" charset="0"/>
              </a:defRPr>
            </a:lvl1pPr>
            <a:lvl2pPr marL="742950" indent="-285750">
              <a:spcBef>
                <a:spcPct val="20000"/>
              </a:spcBef>
              <a:buSzPct val="75000"/>
              <a:buBlip>
                <a:blip r:embed="rId5"/>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r>
              <a:rPr lang="en-US" altLang="en-US" sz="1600" dirty="0">
                <a:latin typeface="Times New Roman" panose="02020603050405020304" pitchFamily="18" charset="0"/>
              </a:rPr>
              <a:t>Fig 4.8 p 59 2020 </a:t>
            </a:r>
            <a:r>
              <a:rPr lang="en-US" altLang="en-US" sz="1600" dirty="0" err="1">
                <a:latin typeface="Times New Roman" panose="02020603050405020304" pitchFamily="18" charset="0"/>
              </a:rPr>
              <a:t>ed</a:t>
            </a:r>
            <a:r>
              <a:rPr lang="en-US" altLang="en-US" sz="1600" dirty="0">
                <a:latin typeface="Times New Roman" panose="02020603050405020304" pitchFamily="18" charset="0"/>
              </a:rPr>
              <a:t> McKenzie</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828800" y="457200"/>
            <a:ext cx="7772400" cy="1143000"/>
          </a:xfrm>
        </p:spPr>
        <p:txBody>
          <a:bodyPr>
            <a:normAutofit fontScale="90000"/>
          </a:bodyPr>
          <a:lstStyle/>
          <a:p>
            <a:r>
              <a:rPr lang="en-US" altLang="en-US" b="1" dirty="0"/>
              <a:t>Signal Transducers and Activators of Transcription (STATS)</a:t>
            </a:r>
          </a:p>
        </p:txBody>
      </p:sp>
      <p:sp>
        <p:nvSpPr>
          <p:cNvPr id="37891" name="Content Placeholder 2"/>
          <p:cNvSpPr>
            <a:spLocks noGrp="1"/>
          </p:cNvSpPr>
          <p:nvPr>
            <p:ph idx="1"/>
          </p:nvPr>
        </p:nvSpPr>
        <p:spPr>
          <a:xfrm>
            <a:off x="2209800" y="1828800"/>
            <a:ext cx="7772400" cy="4114800"/>
          </a:xfrm>
        </p:spPr>
        <p:txBody>
          <a:bodyPr>
            <a:normAutofit fontScale="92500"/>
          </a:bodyPr>
          <a:lstStyle/>
          <a:p>
            <a:r>
              <a:rPr lang="en-US" altLang="en-US" sz="2800" dirty="0"/>
              <a:t>Components that actually establish the patterns of gene expression associated with lineage differentiation</a:t>
            </a:r>
          </a:p>
          <a:p>
            <a:r>
              <a:rPr lang="en-US" altLang="en-US" sz="2800" dirty="0"/>
              <a:t>More than half of the hematopoietic transcription factors identified have been shown to be involved in chromosomal translocations associated with leukemia</a:t>
            </a:r>
          </a:p>
          <a:p>
            <a:r>
              <a:rPr lang="en-US" altLang="en-US" sz="2800" dirty="0"/>
              <a:t>Thus the impaired differentiation seen in leukemias is likely due to the perturbation of critical, discrete pathways of transcriptional control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3200">
                <a:solidFill>
                  <a:schemeClr val="tx1"/>
                </a:solidFill>
                <a:latin typeface="Tahoma" panose="020B0604030504040204" pitchFamily="34" charset="0"/>
              </a:defRPr>
            </a:lvl1pPr>
            <a:lvl2pPr marL="742950" indent="-285750">
              <a:spcBef>
                <a:spcPct val="20000"/>
              </a:spcBef>
              <a:buSzPct val="75000"/>
              <a:buBlip>
                <a:blip r:embed="rId5"/>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fld id="{0EFA3605-8554-4C16-BB39-A90DDC9FED5F}" type="slidenum">
              <a:rPr lang="en-US" altLang="en-US" sz="1400">
                <a:latin typeface="Times New Roman" panose="02020603050405020304" pitchFamily="18" charset="0"/>
              </a:rPr>
              <a:pPr>
                <a:spcBef>
                  <a:spcPct val="0"/>
                </a:spcBef>
                <a:buFontTx/>
                <a:buNone/>
              </a:pPr>
              <a:t>24</a:t>
            </a:fld>
            <a:endParaRPr lang="en-US" altLang="en-US" sz="1400">
              <a:latin typeface="Times New Roman" panose="02020603050405020304" pitchFamily="18" charset="0"/>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F93E-D93A-4659-B1E0-5440B0C0E1DD}"/>
              </a:ext>
            </a:extLst>
          </p:cNvPr>
          <p:cNvSpPr>
            <a:spLocks noGrp="1"/>
          </p:cNvSpPr>
          <p:nvPr>
            <p:ph type="title"/>
          </p:nvPr>
        </p:nvSpPr>
        <p:spPr/>
        <p:txBody>
          <a:bodyPr/>
          <a:lstStyle/>
          <a:p>
            <a:r>
              <a:rPr lang="en-US" dirty="0"/>
              <a:t>Case 2: Treatment</a:t>
            </a:r>
          </a:p>
        </p:txBody>
      </p:sp>
      <p:sp>
        <p:nvSpPr>
          <p:cNvPr id="3" name="Content Placeholder 2">
            <a:extLst>
              <a:ext uri="{FF2B5EF4-FFF2-40B4-BE49-F238E27FC236}">
                <a16:creationId xmlns:a16="http://schemas.microsoft.com/office/drawing/2014/main" id="{A011CD7A-2B3B-4CA5-8A65-3CF8F3B40548}"/>
              </a:ext>
            </a:extLst>
          </p:cNvPr>
          <p:cNvSpPr>
            <a:spLocks noGrp="1"/>
          </p:cNvSpPr>
          <p:nvPr>
            <p:ph idx="1"/>
          </p:nvPr>
        </p:nvSpPr>
        <p:spPr/>
        <p:txBody>
          <a:bodyPr/>
          <a:lstStyle/>
          <a:p>
            <a:r>
              <a:rPr lang="en-US" dirty="0"/>
              <a:t>Phlebotomy</a:t>
            </a:r>
          </a:p>
          <a:p>
            <a:r>
              <a:rPr lang="en-US" dirty="0"/>
              <a:t>Hydroxyurea</a:t>
            </a:r>
          </a:p>
          <a:p>
            <a:r>
              <a:rPr lang="en-US" i="1" dirty="0"/>
              <a:t>JAK2</a:t>
            </a:r>
            <a:r>
              <a:rPr lang="en-US" dirty="0"/>
              <a:t> inhibitors ( </a:t>
            </a:r>
            <a:r>
              <a:rPr lang="en-US" dirty="0" err="1"/>
              <a:t>ruxolitinib</a:t>
            </a:r>
            <a:r>
              <a:rPr lang="en-US" dirty="0"/>
              <a:t>)</a:t>
            </a:r>
          </a:p>
          <a:p>
            <a:r>
              <a:rPr lang="en-US" dirty="0"/>
              <a:t>Other treatments</a:t>
            </a:r>
          </a:p>
        </p:txBody>
      </p:sp>
      <p:sp>
        <p:nvSpPr>
          <p:cNvPr id="4" name="Slide Number Placeholder 3">
            <a:extLst>
              <a:ext uri="{FF2B5EF4-FFF2-40B4-BE49-F238E27FC236}">
                <a16:creationId xmlns:a16="http://schemas.microsoft.com/office/drawing/2014/main" id="{88476C0C-4FC6-4598-B5E8-5BB35F9F09BD}"/>
              </a:ext>
            </a:extLst>
          </p:cNvPr>
          <p:cNvSpPr>
            <a:spLocks noGrp="1"/>
          </p:cNvSpPr>
          <p:nvPr>
            <p:ph type="sldNum" sz="quarter" idx="12"/>
          </p:nvPr>
        </p:nvSpPr>
        <p:spPr/>
        <p:txBody>
          <a:bodyPr/>
          <a:lstStyle/>
          <a:p>
            <a:fld id="{25071B9B-9F4C-4EAC-8832-C9195E19EF06}" type="slidenum">
              <a:rPr lang="en-US" smtClean="0"/>
              <a:t>25</a:t>
            </a:fld>
            <a:endParaRPr lang="en-US"/>
          </a:p>
        </p:txBody>
      </p:sp>
      <p:sp>
        <p:nvSpPr>
          <p:cNvPr id="5" name="TextBox 4">
            <a:extLst>
              <a:ext uri="{FF2B5EF4-FFF2-40B4-BE49-F238E27FC236}">
                <a16:creationId xmlns:a16="http://schemas.microsoft.com/office/drawing/2014/main" id="{07031BA7-1621-4736-A062-9C8D80B94987}"/>
              </a:ext>
            </a:extLst>
          </p:cNvPr>
          <p:cNvSpPr txBox="1"/>
          <p:nvPr/>
        </p:nvSpPr>
        <p:spPr>
          <a:xfrm>
            <a:off x="2057400" y="5751576"/>
            <a:ext cx="5458968" cy="369332"/>
          </a:xfrm>
          <a:prstGeom prst="rect">
            <a:avLst/>
          </a:prstGeom>
          <a:noFill/>
        </p:spPr>
        <p:txBody>
          <a:bodyPr wrap="square" rtlCol="0">
            <a:spAutoFit/>
          </a:bodyPr>
          <a:lstStyle/>
          <a:p>
            <a:r>
              <a:rPr lang="en-US" dirty="0"/>
              <a:t>Table 83-3. p. 1369. 2021. Williams Hematology</a:t>
            </a:r>
          </a:p>
        </p:txBody>
      </p:sp>
    </p:spTree>
    <p:extLst>
      <p:ext uri="{BB962C8B-B14F-4D97-AF65-F5344CB8AC3E}">
        <p14:creationId xmlns:p14="http://schemas.microsoft.com/office/powerpoint/2010/main" val="2344740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0A71CE-7F85-4792-8E7C-96D061A1E575}"/>
              </a:ext>
            </a:extLst>
          </p:cNvPr>
          <p:cNvSpPr>
            <a:spLocks noGrp="1"/>
          </p:cNvSpPr>
          <p:nvPr>
            <p:ph type="title"/>
          </p:nvPr>
        </p:nvSpPr>
        <p:spPr/>
        <p:txBody>
          <a:bodyPr/>
          <a:lstStyle/>
          <a:p>
            <a:r>
              <a:rPr lang="en-US" dirty="0"/>
              <a:t>Case 3</a:t>
            </a:r>
          </a:p>
        </p:txBody>
      </p:sp>
      <p:sp>
        <p:nvSpPr>
          <p:cNvPr id="9" name="Content Placeholder 8">
            <a:extLst>
              <a:ext uri="{FF2B5EF4-FFF2-40B4-BE49-F238E27FC236}">
                <a16:creationId xmlns:a16="http://schemas.microsoft.com/office/drawing/2014/main" id="{73A0B7EF-F6F6-483B-8BB3-A5642E32AD9D}"/>
              </a:ext>
            </a:extLst>
          </p:cNvPr>
          <p:cNvSpPr>
            <a:spLocks noGrp="1"/>
          </p:cNvSpPr>
          <p:nvPr>
            <p:ph sz="half" idx="1"/>
          </p:nvPr>
        </p:nvSpPr>
        <p:spPr>
          <a:xfrm>
            <a:off x="0" y="2010878"/>
            <a:ext cx="4969798" cy="3802093"/>
          </a:xfrm>
        </p:spPr>
        <p:txBody>
          <a:bodyPr>
            <a:normAutofit fontScale="85000" lnSpcReduction="10000"/>
          </a:bodyPr>
          <a:lstStyle/>
          <a:p>
            <a:r>
              <a:rPr lang="en-US" dirty="0"/>
              <a:t>Patient history: A 77 </a:t>
            </a:r>
            <a:r>
              <a:rPr lang="en-US" dirty="0" err="1"/>
              <a:t>yr</a:t>
            </a:r>
            <a:r>
              <a:rPr lang="en-US" dirty="0"/>
              <a:t> old female with past medical history of chronic fatigue, hypothyroidism, peripheral neuropathy, ataxia, and arthritis was referred to hematology for evaluation of macrocytic anemia.  CBC showed 11.5 g/dL hemoglobin, MCV = 104 </a:t>
            </a:r>
            <a:r>
              <a:rPr lang="en-US" dirty="0" err="1"/>
              <a:t>fL</a:t>
            </a:r>
            <a:r>
              <a:rPr lang="en-US" dirty="0"/>
              <a:t>, platelets 641 X 10^9/L.   The differential showed thrombocytosis with normal-appearing platelets and normal white blood cells. </a:t>
            </a:r>
          </a:p>
          <a:p>
            <a:r>
              <a:rPr lang="en-US" dirty="0"/>
              <a:t>What did the bone marrow show? </a:t>
            </a:r>
          </a:p>
          <a:p>
            <a:r>
              <a:rPr lang="en-US" dirty="0"/>
              <a:t>What should be done next?   Choices:    Chromosome study, FISH technique, molecular PCR or next generation sequencing test? </a:t>
            </a:r>
          </a:p>
          <a:p>
            <a:endParaRPr lang="en-US" dirty="0"/>
          </a:p>
          <a:p>
            <a:endParaRPr lang="en-US" dirty="0"/>
          </a:p>
        </p:txBody>
      </p:sp>
      <p:sp>
        <p:nvSpPr>
          <p:cNvPr id="7" name="Slide Number Placeholder 6">
            <a:extLst>
              <a:ext uri="{FF2B5EF4-FFF2-40B4-BE49-F238E27FC236}">
                <a16:creationId xmlns:a16="http://schemas.microsoft.com/office/drawing/2014/main" id="{E878B3F1-94F0-4BC8-951A-52962288D899}"/>
              </a:ext>
            </a:extLst>
          </p:cNvPr>
          <p:cNvSpPr>
            <a:spLocks noGrp="1"/>
          </p:cNvSpPr>
          <p:nvPr>
            <p:ph type="sldNum" sz="quarter" idx="12"/>
          </p:nvPr>
        </p:nvSpPr>
        <p:spPr/>
        <p:txBody>
          <a:bodyPr/>
          <a:lstStyle/>
          <a:p>
            <a:fld id="{25071B9B-9F4C-4EAC-8832-C9195E19EF06}" type="slidenum">
              <a:rPr lang="en-US" smtClean="0"/>
              <a:t>26</a:t>
            </a:fld>
            <a:endParaRPr lang="en-US"/>
          </a:p>
        </p:txBody>
      </p:sp>
      <p:pic>
        <p:nvPicPr>
          <p:cNvPr id="6" name="Picture 5">
            <a:extLst>
              <a:ext uri="{FF2B5EF4-FFF2-40B4-BE49-F238E27FC236}">
                <a16:creationId xmlns:a16="http://schemas.microsoft.com/office/drawing/2014/main" id="{1A29C60C-C980-4B49-A6C9-0FE49D60EDC2}"/>
              </a:ext>
            </a:extLst>
          </p:cNvPr>
          <p:cNvPicPr>
            <a:picLocks noChangeAspect="1"/>
          </p:cNvPicPr>
          <p:nvPr/>
        </p:nvPicPr>
        <p:blipFill>
          <a:blip r:embed="rId3"/>
          <a:stretch>
            <a:fillRect/>
          </a:stretch>
        </p:blipFill>
        <p:spPr>
          <a:xfrm>
            <a:off x="5889851" y="1645534"/>
            <a:ext cx="5800725" cy="4162425"/>
          </a:xfrm>
          <a:prstGeom prst="rect">
            <a:avLst/>
          </a:prstGeom>
        </p:spPr>
      </p:pic>
      <p:pic>
        <p:nvPicPr>
          <p:cNvPr id="4" name="Content Placeholder 3">
            <a:extLst>
              <a:ext uri="{FF2B5EF4-FFF2-40B4-BE49-F238E27FC236}">
                <a16:creationId xmlns:a16="http://schemas.microsoft.com/office/drawing/2014/main" id="{8EB31379-9EA4-458D-A6E7-BDBB4D1ED6A4}"/>
              </a:ext>
            </a:extLst>
          </p:cNvPr>
          <p:cNvPicPr>
            <a:picLocks noGrp="1" noChangeAspect="1"/>
          </p:cNvPicPr>
          <p:nvPr>
            <p:ph sz="half" idx="2"/>
          </p:nvPr>
        </p:nvPicPr>
        <p:blipFill>
          <a:blip r:embed="rId4"/>
          <a:stretch>
            <a:fillRect/>
          </a:stretch>
        </p:blipFill>
        <p:spPr>
          <a:xfrm>
            <a:off x="5168457" y="429960"/>
            <a:ext cx="3592695" cy="5178768"/>
          </a:xfrm>
        </p:spPr>
      </p:pic>
      <p:pic>
        <p:nvPicPr>
          <p:cNvPr id="11" name="Picture 10">
            <a:extLst>
              <a:ext uri="{FF2B5EF4-FFF2-40B4-BE49-F238E27FC236}">
                <a16:creationId xmlns:a16="http://schemas.microsoft.com/office/drawing/2014/main" id="{11A6E620-7B65-4F84-A073-7624945D5BFC}"/>
              </a:ext>
            </a:extLst>
          </p:cNvPr>
          <p:cNvPicPr>
            <a:picLocks noChangeAspect="1"/>
          </p:cNvPicPr>
          <p:nvPr/>
        </p:nvPicPr>
        <p:blipFill>
          <a:blip r:embed="rId5"/>
          <a:stretch>
            <a:fillRect/>
          </a:stretch>
        </p:blipFill>
        <p:spPr>
          <a:xfrm>
            <a:off x="8588770" y="1446304"/>
            <a:ext cx="3101806" cy="4162424"/>
          </a:xfrm>
          <a:prstGeom prst="rect">
            <a:avLst/>
          </a:prstGeom>
        </p:spPr>
      </p:pic>
    </p:spTree>
    <p:extLst>
      <p:ext uri="{BB962C8B-B14F-4D97-AF65-F5344CB8AC3E}">
        <p14:creationId xmlns:p14="http://schemas.microsoft.com/office/powerpoint/2010/main" val="17286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979F-903B-43CE-BCED-6087BDA7AC71}"/>
              </a:ext>
            </a:extLst>
          </p:cNvPr>
          <p:cNvSpPr>
            <a:spLocks noGrp="1"/>
          </p:cNvSpPr>
          <p:nvPr>
            <p:ph type="title"/>
          </p:nvPr>
        </p:nvSpPr>
        <p:spPr>
          <a:xfrm>
            <a:off x="1451579" y="804519"/>
            <a:ext cx="9741938" cy="1049235"/>
          </a:xfrm>
        </p:spPr>
        <p:txBody>
          <a:bodyPr/>
          <a:lstStyle/>
          <a:p>
            <a:r>
              <a:rPr lang="en-US" dirty="0"/>
              <a:t>Case 3: Cytogenetics and Molecular Testing</a:t>
            </a:r>
          </a:p>
        </p:txBody>
      </p:sp>
      <p:sp>
        <p:nvSpPr>
          <p:cNvPr id="3" name="Content Placeholder 2">
            <a:extLst>
              <a:ext uri="{FF2B5EF4-FFF2-40B4-BE49-F238E27FC236}">
                <a16:creationId xmlns:a16="http://schemas.microsoft.com/office/drawing/2014/main" id="{EEED8ADA-91FE-46B9-A098-49A17E85F6EF}"/>
              </a:ext>
            </a:extLst>
          </p:cNvPr>
          <p:cNvSpPr>
            <a:spLocks noGrp="1"/>
          </p:cNvSpPr>
          <p:nvPr>
            <p:ph idx="1"/>
          </p:nvPr>
        </p:nvSpPr>
        <p:spPr/>
        <p:txBody>
          <a:bodyPr>
            <a:normAutofit fontScale="85000" lnSpcReduction="10000"/>
          </a:bodyPr>
          <a:lstStyle/>
          <a:p>
            <a:r>
              <a:rPr lang="en-US" dirty="0"/>
              <a:t>Chromosome analysis 46,XX</a:t>
            </a:r>
          </a:p>
          <a:p>
            <a:r>
              <a:rPr lang="en-US" dirty="0"/>
              <a:t>FISH studies negative for del (5q), monosome 5, del (7q), monosomy 7, trisomy 8, del (17p), and del (20q). </a:t>
            </a:r>
          </a:p>
          <a:p>
            <a:r>
              <a:rPr lang="en-US" dirty="0"/>
              <a:t>A targeted myeloid NGS panel was positive for </a:t>
            </a:r>
            <a:r>
              <a:rPr lang="en-US" i="1" dirty="0"/>
              <a:t>CALR </a:t>
            </a:r>
            <a:r>
              <a:rPr lang="en-US" dirty="0"/>
              <a:t>p.L367fs*46(c.1099_1150del) with 43% variant allele frequency (VAF).  </a:t>
            </a:r>
            <a:r>
              <a:rPr lang="en-US" dirty="0" err="1"/>
              <a:t>Calrecticulin</a:t>
            </a:r>
            <a:r>
              <a:rPr lang="en-US" dirty="0"/>
              <a:t> (</a:t>
            </a:r>
            <a:r>
              <a:rPr lang="en-US" i="1" dirty="0"/>
              <a:t>CALR</a:t>
            </a:r>
            <a:r>
              <a:rPr lang="en-US" dirty="0"/>
              <a:t>)p = protein.</a:t>
            </a:r>
          </a:p>
          <a:p>
            <a:r>
              <a:rPr lang="en-US" dirty="0"/>
              <a:t>Mutations in the calreticulin gene lead to truncate the C terminus of the protein, which contains an endoplasmic reticulum retention signal.  As a result mutant proteins stimulate the thrombopoietin receptor. </a:t>
            </a:r>
            <a:r>
              <a:rPr lang="en-US" i="1" dirty="0"/>
              <a:t> </a:t>
            </a:r>
            <a:endParaRPr lang="en-US" dirty="0"/>
          </a:p>
          <a:p>
            <a:r>
              <a:rPr lang="en-US" b="1" cap="all" dirty="0"/>
              <a:t>Diagnosis?</a:t>
            </a:r>
          </a:p>
          <a:p>
            <a:r>
              <a:rPr lang="en-US" b="1" cap="all" dirty="0"/>
              <a:t>Treatment:</a:t>
            </a:r>
          </a:p>
          <a:p>
            <a:endParaRPr lang="en-US" dirty="0"/>
          </a:p>
        </p:txBody>
      </p:sp>
      <p:sp>
        <p:nvSpPr>
          <p:cNvPr id="4" name="Slide Number Placeholder 3">
            <a:extLst>
              <a:ext uri="{FF2B5EF4-FFF2-40B4-BE49-F238E27FC236}">
                <a16:creationId xmlns:a16="http://schemas.microsoft.com/office/drawing/2014/main" id="{67A3B281-E7F5-4881-921D-62798C229253}"/>
              </a:ext>
            </a:extLst>
          </p:cNvPr>
          <p:cNvSpPr>
            <a:spLocks noGrp="1"/>
          </p:cNvSpPr>
          <p:nvPr>
            <p:ph type="sldNum" sz="quarter" idx="12"/>
          </p:nvPr>
        </p:nvSpPr>
        <p:spPr/>
        <p:txBody>
          <a:bodyPr/>
          <a:lstStyle/>
          <a:p>
            <a:fld id="{25071B9B-9F4C-4EAC-8832-C9195E19EF06}" type="slidenum">
              <a:rPr lang="en-US" smtClean="0"/>
              <a:t>27</a:t>
            </a:fld>
            <a:endParaRPr lang="en-US"/>
          </a:p>
        </p:txBody>
      </p:sp>
    </p:spTree>
    <p:extLst>
      <p:ext uri="{BB962C8B-B14F-4D97-AF65-F5344CB8AC3E}">
        <p14:creationId xmlns:p14="http://schemas.microsoft.com/office/powerpoint/2010/main" val="1754075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ED51-1D25-4393-A83B-1E8C79CA6E9C}"/>
              </a:ext>
            </a:extLst>
          </p:cNvPr>
          <p:cNvSpPr>
            <a:spLocks noGrp="1"/>
          </p:cNvSpPr>
          <p:nvPr>
            <p:ph type="title"/>
          </p:nvPr>
        </p:nvSpPr>
        <p:spPr>
          <a:xfrm>
            <a:off x="1381719" y="413855"/>
            <a:ext cx="9603275" cy="1049235"/>
          </a:xfrm>
        </p:spPr>
        <p:txBody>
          <a:bodyPr/>
          <a:lstStyle/>
          <a:p>
            <a:r>
              <a:rPr lang="en-US" dirty="0"/>
              <a:t>Spectrum and Frequency of Somatic Mutations in Myeloid Neoplasms</a:t>
            </a:r>
          </a:p>
        </p:txBody>
      </p:sp>
      <p:pic>
        <p:nvPicPr>
          <p:cNvPr id="6" name="Content Placeholder 5">
            <a:extLst>
              <a:ext uri="{FF2B5EF4-FFF2-40B4-BE49-F238E27FC236}">
                <a16:creationId xmlns:a16="http://schemas.microsoft.com/office/drawing/2014/main" id="{73E26075-1F99-4AE5-819C-AAB8DBE4F381}"/>
              </a:ext>
            </a:extLst>
          </p:cNvPr>
          <p:cNvPicPr>
            <a:picLocks noGrp="1" noChangeAspect="1"/>
          </p:cNvPicPr>
          <p:nvPr>
            <p:ph idx="1"/>
          </p:nvPr>
        </p:nvPicPr>
        <p:blipFill>
          <a:blip r:embed="rId2"/>
          <a:stretch>
            <a:fillRect/>
          </a:stretch>
        </p:blipFill>
        <p:spPr>
          <a:xfrm>
            <a:off x="3197100" y="1463090"/>
            <a:ext cx="7286361" cy="5037419"/>
          </a:xfrm>
        </p:spPr>
      </p:pic>
      <p:sp>
        <p:nvSpPr>
          <p:cNvPr id="4" name="Slide Number Placeholder 3">
            <a:extLst>
              <a:ext uri="{FF2B5EF4-FFF2-40B4-BE49-F238E27FC236}">
                <a16:creationId xmlns:a16="http://schemas.microsoft.com/office/drawing/2014/main" id="{3EB537BB-851D-4E66-A98B-3AC670E619EF}"/>
              </a:ext>
            </a:extLst>
          </p:cNvPr>
          <p:cNvSpPr>
            <a:spLocks noGrp="1"/>
          </p:cNvSpPr>
          <p:nvPr>
            <p:ph type="sldNum" sz="quarter" idx="12"/>
          </p:nvPr>
        </p:nvSpPr>
        <p:spPr/>
        <p:txBody>
          <a:bodyPr/>
          <a:lstStyle/>
          <a:p>
            <a:fld id="{25071B9B-9F4C-4EAC-8832-C9195E19EF06}" type="slidenum">
              <a:rPr lang="en-US" smtClean="0"/>
              <a:t>28</a:t>
            </a:fld>
            <a:endParaRPr lang="en-US"/>
          </a:p>
        </p:txBody>
      </p:sp>
      <p:sp>
        <p:nvSpPr>
          <p:cNvPr id="5" name="TextBox 4">
            <a:extLst>
              <a:ext uri="{FF2B5EF4-FFF2-40B4-BE49-F238E27FC236}">
                <a16:creationId xmlns:a16="http://schemas.microsoft.com/office/drawing/2014/main" id="{679A158E-7A3D-4413-9105-D1030F81605E}"/>
              </a:ext>
            </a:extLst>
          </p:cNvPr>
          <p:cNvSpPr txBox="1"/>
          <p:nvPr/>
        </p:nvSpPr>
        <p:spPr>
          <a:xfrm>
            <a:off x="480060" y="5348177"/>
            <a:ext cx="2231242" cy="646331"/>
          </a:xfrm>
          <a:prstGeom prst="rect">
            <a:avLst/>
          </a:prstGeom>
          <a:noFill/>
        </p:spPr>
        <p:txBody>
          <a:bodyPr wrap="square" rtlCol="0">
            <a:spAutoFit/>
          </a:bodyPr>
          <a:lstStyle/>
          <a:p>
            <a:r>
              <a:rPr lang="en-US" dirty="0"/>
              <a:t>Fig. 84-1, p. 1378. 2021, Williams</a:t>
            </a:r>
          </a:p>
        </p:txBody>
      </p:sp>
    </p:spTree>
    <p:extLst>
      <p:ext uri="{BB962C8B-B14F-4D97-AF65-F5344CB8AC3E}">
        <p14:creationId xmlns:p14="http://schemas.microsoft.com/office/powerpoint/2010/main" val="391376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967E-FF2C-4047-BAF4-CDEB353A187A}"/>
              </a:ext>
            </a:extLst>
          </p:cNvPr>
          <p:cNvSpPr>
            <a:spLocks noGrp="1"/>
          </p:cNvSpPr>
          <p:nvPr>
            <p:ph type="title"/>
          </p:nvPr>
        </p:nvSpPr>
        <p:spPr/>
        <p:txBody>
          <a:bodyPr>
            <a:normAutofit fontScale="90000"/>
          </a:bodyPr>
          <a:lstStyle/>
          <a:p>
            <a:r>
              <a:rPr lang="en-US" dirty="0"/>
              <a:t>Patient Diagnosis: Patient diagnosis: Essential thrombocytosis</a:t>
            </a:r>
            <a:br>
              <a:rPr lang="en-US" dirty="0"/>
            </a:br>
            <a:endParaRPr lang="en-US" dirty="0"/>
          </a:p>
        </p:txBody>
      </p:sp>
      <p:pic>
        <p:nvPicPr>
          <p:cNvPr id="6" name="Content Placeholder 5">
            <a:extLst>
              <a:ext uri="{FF2B5EF4-FFF2-40B4-BE49-F238E27FC236}">
                <a16:creationId xmlns:a16="http://schemas.microsoft.com/office/drawing/2014/main" id="{C31FF92B-AFA3-4B41-AA51-2A23C22DA2F5}"/>
              </a:ext>
            </a:extLst>
          </p:cNvPr>
          <p:cNvPicPr>
            <a:picLocks noGrp="1" noChangeAspect="1"/>
          </p:cNvPicPr>
          <p:nvPr>
            <p:ph idx="1"/>
          </p:nvPr>
        </p:nvPicPr>
        <p:blipFill>
          <a:blip r:embed="rId3"/>
          <a:stretch>
            <a:fillRect/>
          </a:stretch>
        </p:blipFill>
        <p:spPr>
          <a:xfrm>
            <a:off x="1857588" y="1619838"/>
            <a:ext cx="7761175" cy="4179094"/>
          </a:xfrm>
        </p:spPr>
      </p:pic>
      <p:sp>
        <p:nvSpPr>
          <p:cNvPr id="4" name="Slide Number Placeholder 3">
            <a:extLst>
              <a:ext uri="{FF2B5EF4-FFF2-40B4-BE49-F238E27FC236}">
                <a16:creationId xmlns:a16="http://schemas.microsoft.com/office/drawing/2014/main" id="{55A818D7-910E-43C0-90D9-2CE5ECC14DFE}"/>
              </a:ext>
            </a:extLst>
          </p:cNvPr>
          <p:cNvSpPr>
            <a:spLocks noGrp="1"/>
          </p:cNvSpPr>
          <p:nvPr>
            <p:ph type="sldNum" sz="quarter" idx="12"/>
          </p:nvPr>
        </p:nvSpPr>
        <p:spPr/>
        <p:txBody>
          <a:bodyPr/>
          <a:lstStyle/>
          <a:p>
            <a:fld id="{25071B9B-9F4C-4EAC-8832-C9195E19EF06}" type="slidenum">
              <a:rPr lang="en-US" smtClean="0"/>
              <a:t>29</a:t>
            </a:fld>
            <a:endParaRPr lang="en-US"/>
          </a:p>
        </p:txBody>
      </p:sp>
      <p:sp>
        <p:nvSpPr>
          <p:cNvPr id="3" name="TextBox 2">
            <a:extLst>
              <a:ext uri="{FF2B5EF4-FFF2-40B4-BE49-F238E27FC236}">
                <a16:creationId xmlns:a16="http://schemas.microsoft.com/office/drawing/2014/main" id="{40849FDC-A841-429A-A632-A5B02775D5E9}"/>
              </a:ext>
            </a:extLst>
          </p:cNvPr>
          <p:cNvSpPr txBox="1"/>
          <p:nvPr/>
        </p:nvSpPr>
        <p:spPr>
          <a:xfrm>
            <a:off x="578264" y="5714927"/>
            <a:ext cx="9781953" cy="677108"/>
          </a:xfrm>
          <a:prstGeom prst="rect">
            <a:avLst/>
          </a:prstGeom>
          <a:noFill/>
        </p:spPr>
        <p:txBody>
          <a:bodyPr wrap="square" rtlCol="0">
            <a:spAutoFit/>
          </a:bodyPr>
          <a:lstStyle/>
          <a:p>
            <a:r>
              <a:rPr lang="en-US" sz="1000" dirty="0" err="1">
                <a:effectLst/>
                <a:latin typeface="Arial" panose="020B0604020202020204" pitchFamily="34" charset="0"/>
                <a:ea typeface="Times New Roman" panose="02020603050405020304" pitchFamily="18" charset="0"/>
                <a:cs typeface="Arial" panose="020B0604020202020204" pitchFamily="34" charset="0"/>
              </a:rPr>
              <a:t>Swerdlow</a:t>
            </a:r>
            <a:r>
              <a:rPr lang="en-US" sz="1000" dirty="0">
                <a:effectLst/>
                <a:latin typeface="Arial" panose="020B0604020202020204" pitchFamily="34" charset="0"/>
                <a:ea typeface="Times New Roman" panose="02020603050405020304" pitchFamily="18" charset="0"/>
                <a:cs typeface="Arial" panose="020B0604020202020204" pitchFamily="34" charset="0"/>
              </a:rPr>
              <a:t> SH, Campo E, Harris NL, Jaffe ES, </a:t>
            </a:r>
            <a:r>
              <a:rPr lang="en-US" sz="1000" dirty="0" err="1">
                <a:effectLst/>
                <a:latin typeface="Arial" panose="020B0604020202020204" pitchFamily="34" charset="0"/>
                <a:ea typeface="Times New Roman" panose="02020603050405020304" pitchFamily="18" charset="0"/>
                <a:cs typeface="Arial" panose="020B0604020202020204" pitchFamily="34" charset="0"/>
              </a:rPr>
              <a:t>Pileri</a:t>
            </a:r>
            <a:r>
              <a:rPr lang="en-US" sz="1000" dirty="0">
                <a:effectLst/>
                <a:latin typeface="Arial" panose="020B0604020202020204" pitchFamily="34" charset="0"/>
                <a:ea typeface="Times New Roman" panose="02020603050405020304" pitchFamily="18" charset="0"/>
                <a:cs typeface="Arial" panose="020B0604020202020204" pitchFamily="34" charset="0"/>
              </a:rPr>
              <a:t> SA, Stein H, Thiele J, Arber DA, </a:t>
            </a:r>
            <a:r>
              <a:rPr lang="en-US" sz="1000" dirty="0" err="1">
                <a:effectLst/>
                <a:latin typeface="Arial" panose="020B0604020202020204" pitchFamily="34" charset="0"/>
                <a:ea typeface="Times New Roman" panose="02020603050405020304" pitchFamily="18" charset="0"/>
                <a:cs typeface="Arial" panose="020B0604020202020204" pitchFamily="34" charset="0"/>
              </a:rPr>
              <a:t>Hasserjian</a:t>
            </a:r>
            <a:r>
              <a:rPr lang="en-US" sz="1000" dirty="0">
                <a:effectLst/>
                <a:latin typeface="Arial" panose="020B0604020202020204" pitchFamily="34" charset="0"/>
                <a:ea typeface="Times New Roman" panose="02020603050405020304" pitchFamily="18" charset="0"/>
                <a:cs typeface="Arial" panose="020B0604020202020204" pitchFamily="34" charset="0"/>
              </a:rPr>
              <a:t> RP, Le Beau MM, </a:t>
            </a:r>
            <a:r>
              <a:rPr lang="en-US" sz="1000" dirty="0" err="1">
                <a:effectLst/>
                <a:latin typeface="Arial" panose="020B0604020202020204" pitchFamily="34" charset="0"/>
                <a:ea typeface="Times New Roman" panose="02020603050405020304" pitchFamily="18" charset="0"/>
                <a:cs typeface="Arial" panose="020B0604020202020204" pitchFamily="34" charset="0"/>
              </a:rPr>
              <a:t>Orazi</a:t>
            </a:r>
            <a:r>
              <a:rPr lang="en-US" sz="1000" dirty="0">
                <a:effectLst/>
                <a:latin typeface="Arial" panose="020B0604020202020204" pitchFamily="34" charset="0"/>
                <a:ea typeface="Times New Roman" panose="02020603050405020304" pitchFamily="18" charset="0"/>
                <a:cs typeface="Arial" panose="020B0604020202020204" pitchFamily="34" charset="0"/>
              </a:rPr>
              <a:t> A, Siebert R: WHO Classification of </a:t>
            </a:r>
            <a:r>
              <a:rPr lang="en-US" sz="1000" dirty="0" err="1">
                <a:effectLst/>
                <a:latin typeface="Arial" panose="020B0604020202020204" pitchFamily="34" charset="0"/>
                <a:ea typeface="Times New Roman" panose="02020603050405020304" pitchFamily="18" charset="0"/>
                <a:cs typeface="Arial" panose="020B0604020202020204" pitchFamily="34" charset="0"/>
              </a:rPr>
              <a:t>Tumours</a:t>
            </a:r>
            <a:r>
              <a:rPr lang="en-US" sz="1000" dirty="0">
                <a:effectLst/>
                <a:latin typeface="Arial" panose="020B0604020202020204" pitchFamily="34" charset="0"/>
                <a:ea typeface="Times New Roman" panose="02020603050405020304" pitchFamily="18" charset="0"/>
                <a:cs typeface="Arial" panose="020B0604020202020204" pitchFamily="34" charset="0"/>
              </a:rPr>
              <a:t> of </a:t>
            </a:r>
            <a:r>
              <a:rPr lang="en-US" sz="1000" dirty="0" err="1">
                <a:effectLst/>
                <a:latin typeface="Arial" panose="020B0604020202020204" pitchFamily="34" charset="0"/>
                <a:ea typeface="Times New Roman" panose="02020603050405020304" pitchFamily="18" charset="0"/>
                <a:cs typeface="Arial" panose="020B0604020202020204" pitchFamily="34" charset="0"/>
              </a:rPr>
              <a:t>Haematopoietic</a:t>
            </a:r>
            <a:r>
              <a:rPr lang="en-US" sz="1000" dirty="0">
                <a:effectLst/>
                <a:latin typeface="Arial" panose="020B0604020202020204" pitchFamily="34" charset="0"/>
                <a:ea typeface="Times New Roman" panose="02020603050405020304" pitchFamily="18" charset="0"/>
                <a:cs typeface="Arial" panose="020B0604020202020204" pitchFamily="34" charset="0"/>
              </a:rPr>
              <a:t> and Lymphoid Tissues.  Revised 4</a:t>
            </a:r>
            <a:r>
              <a:rPr lang="en-US" sz="10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000" dirty="0">
                <a:effectLst/>
                <a:latin typeface="Arial" panose="020B0604020202020204" pitchFamily="34" charset="0"/>
                <a:ea typeface="Times New Roman" panose="02020603050405020304" pitchFamily="18" charset="0"/>
                <a:cs typeface="Arial" panose="020B0604020202020204" pitchFamily="34" charset="0"/>
              </a:rPr>
              <a:t> Ed.  Herndon, VA:  Stylus Publishing. 2017.   </a:t>
            </a:r>
            <a:endParaRPr lang="en-US" sz="1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5425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4EBA-6D78-40A5-AC22-33F17B624BD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0ECADBA-EB50-48CA-8D39-381A5660F3B3}"/>
              </a:ext>
            </a:extLst>
          </p:cNvPr>
          <p:cNvSpPr>
            <a:spLocks noGrp="1"/>
          </p:cNvSpPr>
          <p:nvPr>
            <p:ph idx="1"/>
          </p:nvPr>
        </p:nvSpPr>
        <p:spPr>
          <a:xfrm>
            <a:off x="0" y="2015732"/>
            <a:ext cx="12191999" cy="4037749"/>
          </a:xfrm>
        </p:spPr>
        <p:txBody>
          <a:bodyPr>
            <a:noAutofit/>
          </a:bodyPr>
          <a:lstStyle/>
          <a:p>
            <a:r>
              <a:rPr lang="en-US" dirty="0"/>
              <a:t>No financial disclosures</a:t>
            </a:r>
          </a:p>
          <a:p>
            <a:r>
              <a:rPr lang="en-US" dirty="0"/>
              <a:t>My reason for topic choice: to learn more about this interesting and important topic in hematologic malignancies</a:t>
            </a:r>
          </a:p>
          <a:p>
            <a:r>
              <a:rPr lang="en-US" dirty="0"/>
              <a:t>In the last 30 years, the field of hematopathology: </a:t>
            </a:r>
          </a:p>
          <a:p>
            <a:pPr lvl="1"/>
            <a:r>
              <a:rPr lang="en-US" dirty="0"/>
              <a:t>Development of a classification system defining distinct, real entities, as outlined in the WHO classification of hematologic neoplasms</a:t>
            </a:r>
          </a:p>
          <a:p>
            <a:pPr lvl="1"/>
            <a:r>
              <a:rPr lang="en-US" dirty="0"/>
              <a:t>Advances in sophisticated immunophenotyping such as flow cytometry, and most recently an explosion in molecular/genetic testing that greatly expands how we understand the pathophysiology of hematologic disease.  </a:t>
            </a:r>
          </a:p>
          <a:p>
            <a:r>
              <a:rPr lang="en-US" dirty="0"/>
              <a:t>Some of these advances in hematologic malignancy diagnosis will be discussed. </a:t>
            </a:r>
          </a:p>
        </p:txBody>
      </p:sp>
      <p:sp>
        <p:nvSpPr>
          <p:cNvPr id="4" name="Slide Number Placeholder 3">
            <a:extLst>
              <a:ext uri="{FF2B5EF4-FFF2-40B4-BE49-F238E27FC236}">
                <a16:creationId xmlns:a16="http://schemas.microsoft.com/office/drawing/2014/main" id="{99FBFE16-4713-4A86-9A10-11CB34A8A791}"/>
              </a:ext>
            </a:extLst>
          </p:cNvPr>
          <p:cNvSpPr>
            <a:spLocks noGrp="1"/>
          </p:cNvSpPr>
          <p:nvPr>
            <p:ph type="sldNum" sz="quarter" idx="12"/>
          </p:nvPr>
        </p:nvSpPr>
        <p:spPr/>
        <p:txBody>
          <a:bodyPr/>
          <a:lstStyle/>
          <a:p>
            <a:fld id="{25071B9B-9F4C-4EAC-8832-C9195E19EF06}" type="slidenum">
              <a:rPr lang="en-US" smtClean="0"/>
              <a:t>3</a:t>
            </a:fld>
            <a:endParaRPr lang="en-US"/>
          </a:p>
        </p:txBody>
      </p:sp>
    </p:spTree>
    <p:extLst>
      <p:ext uri="{BB962C8B-B14F-4D97-AF65-F5344CB8AC3E}">
        <p14:creationId xmlns:p14="http://schemas.microsoft.com/office/powerpoint/2010/main" val="4072354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8795C351-BDEF-444B-BEF0-79C99EC36061}"/>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dirty="0"/>
              <a:t>Case 4</a:t>
            </a:r>
          </a:p>
        </p:txBody>
      </p:sp>
      <p:sp>
        <p:nvSpPr>
          <p:cNvPr id="5" name="Slide Number Placeholder 4">
            <a:extLst>
              <a:ext uri="{FF2B5EF4-FFF2-40B4-BE49-F238E27FC236}">
                <a16:creationId xmlns:a16="http://schemas.microsoft.com/office/drawing/2014/main" id="{BF4408D2-07AC-47B2-8D5B-62A3B1826EED}"/>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25071B9B-9F4C-4EAC-8832-C9195E19EF06}" type="slidenum">
              <a:rPr lang="en-US" smtClean="0"/>
              <a:pPr>
                <a:lnSpc>
                  <a:spcPct val="90000"/>
                </a:lnSpc>
                <a:spcAft>
                  <a:spcPts val="600"/>
                </a:spcAft>
              </a:pPr>
              <a:t>30</a:t>
            </a:fld>
            <a:endParaRPr lang="en-US"/>
          </a:p>
        </p:txBody>
      </p:sp>
      <p:sp>
        <p:nvSpPr>
          <p:cNvPr id="24" name="Rectangle 2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Content Placeholder 6">
            <a:extLst>
              <a:ext uri="{FF2B5EF4-FFF2-40B4-BE49-F238E27FC236}">
                <a16:creationId xmlns:a16="http://schemas.microsoft.com/office/drawing/2014/main" id="{3FB7C544-2A21-4114-AE28-0169FFB832A4}"/>
              </a:ext>
            </a:extLst>
          </p:cNvPr>
          <p:cNvSpPr>
            <a:spLocks noGrp="1"/>
          </p:cNvSpPr>
          <p:nvPr>
            <p:ph sz="half" idx="1"/>
          </p:nvPr>
        </p:nvSpPr>
        <p:spPr>
          <a:xfrm>
            <a:off x="244548" y="2015732"/>
            <a:ext cx="5932967" cy="4037748"/>
          </a:xfrm>
        </p:spPr>
        <p:txBody>
          <a:bodyPr vert="horz" lIns="91440" tIns="45720" rIns="91440" bIns="45720" rtlCol="0" anchor="t">
            <a:normAutofit/>
          </a:bodyPr>
          <a:lstStyle/>
          <a:p>
            <a:pPr>
              <a:lnSpc>
                <a:spcPct val="110000"/>
              </a:lnSpc>
            </a:pPr>
            <a:r>
              <a:rPr lang="en-US" sz="1400" dirty="0"/>
              <a:t>Patient history:  A 68 </a:t>
            </a:r>
            <a:r>
              <a:rPr lang="en-US" sz="1400" dirty="0" err="1"/>
              <a:t>yr</a:t>
            </a:r>
            <a:r>
              <a:rPr lang="en-US" sz="1400" dirty="0"/>
              <a:t> old female with a long history of smoking and chronic obstructive pulmonary disease presented with decreased appetite, fatigue and gradual weigh loss over several months.  CBC results showed a high WBC count, anemia, and thrombocytopenia.  The peripheral blood demonstrated increased and abnormal monocytes, promonocytes, and blasts. </a:t>
            </a:r>
          </a:p>
          <a:p>
            <a:pPr>
              <a:lnSpc>
                <a:spcPct val="110000"/>
              </a:lnSpc>
            </a:pPr>
            <a:r>
              <a:rPr lang="en-US" sz="1400" dirty="0"/>
              <a:t>What should be done next?   Choices:  Bone marrow, , chromosome study, FISH technique, molecular PCR or next generation sequencing test </a:t>
            </a:r>
          </a:p>
          <a:p>
            <a:pPr>
              <a:lnSpc>
                <a:spcPct val="110000"/>
              </a:lnSpc>
            </a:pPr>
            <a:endParaRPr lang="en-US" sz="1400" dirty="0"/>
          </a:p>
          <a:p>
            <a:pPr>
              <a:lnSpc>
                <a:spcPct val="110000"/>
              </a:lnSpc>
            </a:pPr>
            <a:endParaRPr lang="en-US" sz="1400" dirty="0"/>
          </a:p>
        </p:txBody>
      </p:sp>
      <p:pic>
        <p:nvPicPr>
          <p:cNvPr id="4" name="Content Placeholder 3">
            <a:extLst>
              <a:ext uri="{FF2B5EF4-FFF2-40B4-BE49-F238E27FC236}">
                <a16:creationId xmlns:a16="http://schemas.microsoft.com/office/drawing/2014/main" id="{7FAB8AF7-63AB-43EF-BF44-4B2DDA640E4B}"/>
              </a:ext>
            </a:extLst>
          </p:cNvPr>
          <p:cNvPicPr>
            <a:picLocks noGrp="1" noChangeAspect="1"/>
          </p:cNvPicPr>
          <p:nvPr>
            <p:ph sz="half" idx="2"/>
          </p:nvPr>
        </p:nvPicPr>
        <p:blipFill>
          <a:blip r:embed="rId4"/>
          <a:stretch>
            <a:fillRect/>
          </a:stretch>
        </p:blipFill>
        <p:spPr>
          <a:xfrm>
            <a:off x="6989973" y="805582"/>
            <a:ext cx="3635986" cy="5347039"/>
          </a:xfrm>
          <a:prstGeom prst="rect">
            <a:avLst/>
          </a:prstGeom>
        </p:spPr>
      </p:pic>
      <p:pic>
        <p:nvPicPr>
          <p:cNvPr id="26" name="Picture 2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52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CD537E2-E2D5-44E6-821B-9FDB6736B9F0}"/>
              </a:ext>
            </a:extLst>
          </p:cNvPr>
          <p:cNvSpPr>
            <a:spLocks noGrp="1"/>
          </p:cNvSpPr>
          <p:nvPr>
            <p:ph type="title"/>
          </p:nvPr>
        </p:nvSpPr>
        <p:spPr>
          <a:xfrm>
            <a:off x="1451579" y="804519"/>
            <a:ext cx="5550357" cy="1049235"/>
          </a:xfrm>
        </p:spPr>
        <p:txBody>
          <a:bodyPr vert="horz" lIns="91440" tIns="45720" rIns="91440" bIns="45720" rtlCol="0" anchor="t">
            <a:normAutofit/>
          </a:bodyPr>
          <a:lstStyle/>
          <a:p>
            <a:r>
              <a:rPr lang="en-US" dirty="0" err="1"/>
              <a:t>CaSe</a:t>
            </a:r>
            <a:r>
              <a:rPr lang="en-US" dirty="0"/>
              <a:t> 4 Cytogenetic and Molecular Testing</a:t>
            </a:r>
          </a:p>
        </p:txBody>
      </p:sp>
      <p:sp>
        <p:nvSpPr>
          <p:cNvPr id="4" name="Slide Number Placeholder 3">
            <a:extLst>
              <a:ext uri="{FF2B5EF4-FFF2-40B4-BE49-F238E27FC236}">
                <a16:creationId xmlns:a16="http://schemas.microsoft.com/office/drawing/2014/main" id="{FAECA84D-66C2-471A-BBB4-293A5A90BFE6}"/>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25071B9B-9F4C-4EAC-8832-C9195E19EF06}" type="slidenum">
              <a:rPr lang="en-US" kern="1200" dirty="0">
                <a:solidFill>
                  <a:schemeClr val="accent1"/>
                </a:solidFill>
                <a:latin typeface="+mn-lt"/>
                <a:ea typeface="+mn-ea"/>
                <a:cs typeface="+mn-cs"/>
              </a:rPr>
              <a:pPr>
                <a:lnSpc>
                  <a:spcPct val="90000"/>
                </a:lnSpc>
                <a:spcAft>
                  <a:spcPts val="600"/>
                </a:spcAft>
              </a:pPr>
              <a:t>31</a:t>
            </a:fld>
            <a:endParaRPr lang="en-US" kern="1200" dirty="0">
              <a:solidFill>
                <a:schemeClr val="accent1"/>
              </a:solidFill>
              <a:latin typeface="+mn-lt"/>
              <a:ea typeface="+mn-ea"/>
              <a:cs typeface="+mn-cs"/>
            </a:endParaRPr>
          </a:p>
        </p:txBody>
      </p:sp>
      <p:sp>
        <p:nvSpPr>
          <p:cNvPr id="26" name="Rectangle 25">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Content Placeholder 4">
            <a:extLst>
              <a:ext uri="{FF2B5EF4-FFF2-40B4-BE49-F238E27FC236}">
                <a16:creationId xmlns:a16="http://schemas.microsoft.com/office/drawing/2014/main" id="{07298789-0505-47D7-A041-09A10A800F69}"/>
              </a:ext>
            </a:extLst>
          </p:cNvPr>
          <p:cNvSpPr>
            <a:spLocks noGrp="1"/>
          </p:cNvSpPr>
          <p:nvPr>
            <p:ph sz="half" idx="1"/>
          </p:nvPr>
        </p:nvSpPr>
        <p:spPr>
          <a:xfrm>
            <a:off x="1451579" y="2015732"/>
            <a:ext cx="5550357" cy="3450613"/>
          </a:xfrm>
        </p:spPr>
        <p:txBody>
          <a:bodyPr vert="horz" lIns="91440" tIns="45720" rIns="91440" bIns="45720" rtlCol="0" anchor="t">
            <a:normAutofit fontScale="85000" lnSpcReduction="20000"/>
          </a:bodyPr>
          <a:lstStyle/>
          <a:p>
            <a:r>
              <a:rPr lang="en-US" sz="1900" dirty="0"/>
              <a:t>Chromosome analysis 46,XX</a:t>
            </a:r>
          </a:p>
          <a:p>
            <a:r>
              <a:rPr lang="en-US" sz="1900" dirty="0"/>
              <a:t>Flow cytometry:8% myeloblasts, 71% cells monocyte gated region</a:t>
            </a:r>
          </a:p>
          <a:p>
            <a:r>
              <a:rPr lang="en-US" sz="1900" dirty="0"/>
              <a:t>FISH tech. negative for inv(3), t 3;3), t *8;21), del(5q), monosomy 7, del 7q, trisomy 8, inv (16), </a:t>
            </a:r>
            <a:r>
              <a:rPr lang="en-US" sz="1900" i="1" dirty="0"/>
              <a:t>KMT2a (MLL) rearrangement, </a:t>
            </a:r>
            <a:r>
              <a:rPr lang="en-US" sz="1900" dirty="0"/>
              <a:t>del 17q, and del (20q).  </a:t>
            </a:r>
          </a:p>
          <a:p>
            <a:r>
              <a:rPr lang="en-US" sz="1900" dirty="0"/>
              <a:t>A targeted myeloid NGS panel was positive for some pathogenic variants::</a:t>
            </a:r>
            <a:r>
              <a:rPr lang="en-US" sz="1900" i="1" dirty="0"/>
              <a:t>NPM1</a:t>
            </a:r>
            <a:r>
              <a:rPr lang="en-US" sz="1900" dirty="0"/>
              <a:t>, </a:t>
            </a:r>
            <a:r>
              <a:rPr lang="en-US" sz="1900" dirty="0" err="1"/>
              <a:t>nucleophosmin</a:t>
            </a:r>
            <a:r>
              <a:rPr lang="en-US" sz="1900" dirty="0"/>
              <a:t>, nuclear protein that shuttles protein </a:t>
            </a:r>
            <a:r>
              <a:rPr lang="en-US" sz="1900"/>
              <a:t>from the </a:t>
            </a:r>
            <a:r>
              <a:rPr lang="en-US" sz="1900" dirty="0"/>
              <a:t>nucleus to cytoplasm</a:t>
            </a:r>
          </a:p>
          <a:p>
            <a:endParaRPr lang="en-US" sz="1900" dirty="0"/>
          </a:p>
          <a:p>
            <a:r>
              <a:rPr lang="en-US" sz="1900" b="1" cap="all" dirty="0"/>
              <a:t>Diagnosis?</a:t>
            </a:r>
            <a:endParaRPr lang="en-US" sz="1900" b="1" i="1" cap="all" dirty="0"/>
          </a:p>
        </p:txBody>
      </p:sp>
      <p:pic>
        <p:nvPicPr>
          <p:cNvPr id="7" name="Content Placeholder 6">
            <a:extLst>
              <a:ext uri="{FF2B5EF4-FFF2-40B4-BE49-F238E27FC236}">
                <a16:creationId xmlns:a16="http://schemas.microsoft.com/office/drawing/2014/main" id="{BD450B2F-4217-41B9-9FCC-B1A839E210FF}"/>
              </a:ext>
            </a:extLst>
          </p:cNvPr>
          <p:cNvPicPr>
            <a:picLocks noGrp="1" noChangeAspect="1"/>
          </p:cNvPicPr>
          <p:nvPr>
            <p:ph sz="half" idx="2"/>
          </p:nvPr>
        </p:nvPicPr>
        <p:blipFill>
          <a:blip r:embed="rId4"/>
          <a:stretch>
            <a:fillRect/>
          </a:stretch>
        </p:blipFill>
        <p:spPr>
          <a:xfrm>
            <a:off x="7711802" y="481109"/>
            <a:ext cx="3598420" cy="2491906"/>
          </a:xfrm>
          <a:prstGeom prst="rect">
            <a:avLst/>
          </a:prstGeom>
        </p:spPr>
      </p:pic>
      <p:pic>
        <p:nvPicPr>
          <p:cNvPr id="9" name="Picture 8">
            <a:extLst>
              <a:ext uri="{FF2B5EF4-FFF2-40B4-BE49-F238E27FC236}">
                <a16:creationId xmlns:a16="http://schemas.microsoft.com/office/drawing/2014/main" id="{F93B9DC9-FB7C-451A-93C5-0328C3B79E5E}"/>
              </a:ext>
            </a:extLst>
          </p:cNvPr>
          <p:cNvPicPr>
            <a:picLocks noChangeAspect="1"/>
          </p:cNvPicPr>
          <p:nvPr/>
        </p:nvPicPr>
        <p:blipFill>
          <a:blip r:embed="rId5"/>
          <a:stretch>
            <a:fillRect/>
          </a:stretch>
        </p:blipFill>
        <p:spPr>
          <a:xfrm>
            <a:off x="7662555" y="3138486"/>
            <a:ext cx="3696913" cy="2491907"/>
          </a:xfrm>
          <a:prstGeom prst="rect">
            <a:avLst/>
          </a:prstGeom>
        </p:spPr>
      </p:pic>
      <p:pic>
        <p:nvPicPr>
          <p:cNvPr id="28" name="Picture 27">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974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AF30F2-DF96-4B60-9259-087B425542E6}"/>
              </a:ext>
            </a:extLst>
          </p:cNvPr>
          <p:cNvSpPr>
            <a:spLocks noGrp="1"/>
          </p:cNvSpPr>
          <p:nvPr>
            <p:ph type="title"/>
          </p:nvPr>
        </p:nvSpPr>
        <p:spPr/>
        <p:txBody>
          <a:bodyPr/>
          <a:lstStyle/>
          <a:p>
            <a:r>
              <a:rPr lang="en-US" dirty="0"/>
              <a:t>Case 4: Treatment</a:t>
            </a:r>
          </a:p>
        </p:txBody>
      </p:sp>
      <p:sp>
        <p:nvSpPr>
          <p:cNvPr id="7" name="Content Placeholder 6">
            <a:extLst>
              <a:ext uri="{FF2B5EF4-FFF2-40B4-BE49-F238E27FC236}">
                <a16:creationId xmlns:a16="http://schemas.microsoft.com/office/drawing/2014/main" id="{1213F2CC-1A8C-4551-8F33-642259257E27}"/>
              </a:ext>
            </a:extLst>
          </p:cNvPr>
          <p:cNvSpPr>
            <a:spLocks noGrp="1"/>
          </p:cNvSpPr>
          <p:nvPr>
            <p:ph idx="1"/>
          </p:nvPr>
        </p:nvSpPr>
        <p:spPr/>
        <p:txBody>
          <a:bodyPr/>
          <a:lstStyle/>
          <a:p>
            <a:r>
              <a:rPr lang="en-US" dirty="0"/>
              <a:t>The patient was treated with standard induction chemotherapy.  The day 31 count recovery bone marrow biopsy showed nor morphologic or flow cytometric  evidence of disease.  However, NGS-based  minimal residual disease( MRD) assays for both NPM1 and FLT3-ITD were both positive at a VAR of 1.93 X 10</a:t>
            </a:r>
            <a:r>
              <a:rPr lang="en-US" baseline="30000" dirty="0"/>
              <a:t>-4 </a:t>
            </a:r>
            <a:r>
              <a:rPr lang="en-US" dirty="0"/>
              <a:t>and 1.2 X 10</a:t>
            </a:r>
            <a:r>
              <a:rPr lang="en-US" baseline="30000" dirty="0"/>
              <a:t>-5</a:t>
            </a:r>
            <a:r>
              <a:rPr lang="en-US" dirty="0"/>
              <a:t> respectively. </a:t>
            </a:r>
          </a:p>
        </p:txBody>
      </p:sp>
      <p:sp>
        <p:nvSpPr>
          <p:cNvPr id="5" name="Slide Number Placeholder 4">
            <a:extLst>
              <a:ext uri="{FF2B5EF4-FFF2-40B4-BE49-F238E27FC236}">
                <a16:creationId xmlns:a16="http://schemas.microsoft.com/office/drawing/2014/main" id="{A6824F5A-0B66-4CA2-AE1A-ADE3CA35811A}"/>
              </a:ext>
            </a:extLst>
          </p:cNvPr>
          <p:cNvSpPr>
            <a:spLocks noGrp="1"/>
          </p:cNvSpPr>
          <p:nvPr>
            <p:ph type="sldNum" sz="quarter" idx="12"/>
          </p:nvPr>
        </p:nvSpPr>
        <p:spPr/>
        <p:txBody>
          <a:bodyPr/>
          <a:lstStyle/>
          <a:p>
            <a:fld id="{25071B9B-9F4C-4EAC-8832-C9195E19EF06}" type="slidenum">
              <a:rPr lang="en-US" smtClean="0"/>
              <a:t>32</a:t>
            </a:fld>
            <a:endParaRPr lang="en-US"/>
          </a:p>
        </p:txBody>
      </p:sp>
    </p:spTree>
    <p:extLst>
      <p:ext uri="{BB962C8B-B14F-4D97-AF65-F5344CB8AC3E}">
        <p14:creationId xmlns:p14="http://schemas.microsoft.com/office/powerpoint/2010/main" val="3611925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87B236-1629-4B1A-9F6D-97EBF45F71FE}"/>
              </a:ext>
            </a:extLst>
          </p:cNvPr>
          <p:cNvSpPr>
            <a:spLocks noGrp="1"/>
          </p:cNvSpPr>
          <p:nvPr>
            <p:ph type="title"/>
          </p:nvPr>
        </p:nvSpPr>
        <p:spPr>
          <a:xfrm>
            <a:off x="1291079" y="163818"/>
            <a:ext cx="9605635" cy="1059305"/>
          </a:xfrm>
        </p:spPr>
        <p:txBody>
          <a:bodyPr/>
          <a:lstStyle/>
          <a:p>
            <a:r>
              <a:rPr lang="en-US" dirty="0"/>
              <a:t>Some More Mutations</a:t>
            </a:r>
          </a:p>
        </p:txBody>
      </p:sp>
      <p:sp>
        <p:nvSpPr>
          <p:cNvPr id="3" name="Content Placeholder 2">
            <a:extLst>
              <a:ext uri="{FF2B5EF4-FFF2-40B4-BE49-F238E27FC236}">
                <a16:creationId xmlns:a16="http://schemas.microsoft.com/office/drawing/2014/main" id="{2BC4387B-DCA0-4720-8A75-702D068D652B}"/>
              </a:ext>
            </a:extLst>
          </p:cNvPr>
          <p:cNvSpPr>
            <a:spLocks noGrp="1"/>
          </p:cNvSpPr>
          <p:nvPr>
            <p:ph sz="half" idx="1"/>
          </p:nvPr>
        </p:nvSpPr>
        <p:spPr>
          <a:xfrm>
            <a:off x="1087707" y="870882"/>
            <a:ext cx="5615940" cy="4191618"/>
          </a:xfrm>
        </p:spPr>
        <p:txBody>
          <a:bodyPr>
            <a:normAutofit fontScale="25000" lnSpcReduction="20000"/>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 Chronic Myeloid Leukemia presenting with t(9;22)(q34.1;q11.2)</a:t>
            </a:r>
            <a:r>
              <a:rPr lang="en-US" sz="3200" i="1" dirty="0">
                <a:effectLst/>
                <a:latin typeface="Calibri" panose="020F0502020204030204" pitchFamily="34" charset="0"/>
                <a:ea typeface="Calibri" panose="020F0502020204030204" pitchFamily="34" charset="0"/>
                <a:cs typeface="Times New Roman" panose="02020603050405020304" pitchFamily="18" charset="0"/>
              </a:rPr>
              <a:t>BCR-ABL1</a:t>
            </a:r>
            <a:r>
              <a:rPr lang="en-US" sz="3200" dirty="0">
                <a:effectLst/>
                <a:latin typeface="Calibri" panose="020F0502020204030204" pitchFamily="34" charset="0"/>
                <a:ea typeface="Calibri" panose="020F0502020204030204" pitchFamily="34" charset="0"/>
                <a:cs typeface="Times New Roman" panose="02020603050405020304" pitchFamily="18" charset="0"/>
              </a:rPr>
              <a:t> &amp; trisomy 8</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 Polycythemia vera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JAK2 </a:t>
            </a:r>
            <a:r>
              <a:rPr lang="en-US" sz="3200" dirty="0">
                <a:effectLst/>
                <a:latin typeface="Calibri" panose="020F0502020204030204" pitchFamily="34" charset="0"/>
                <a:ea typeface="Calibri" panose="020F0502020204030204" pitchFamily="34" charset="0"/>
                <a:cs typeface="Times New Roman" panose="02020603050405020304" pitchFamily="18" charset="0"/>
              </a:rPr>
              <a:t>V617F &amp;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ASXL1</a:t>
            </a:r>
            <a:r>
              <a:rPr lang="en-US" sz="3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 Essential thrombocytosis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CALR</a:t>
            </a:r>
            <a:r>
              <a:rPr lang="en-US" sz="3200" dirty="0">
                <a:effectLst/>
                <a:latin typeface="Calibri" panose="020F0502020204030204" pitchFamily="34" charset="0"/>
                <a:ea typeface="Calibri" panose="020F0502020204030204" pitchFamily="34" charset="0"/>
                <a:cs typeface="Times New Roman" panose="02020603050405020304" pitchFamily="18" charset="0"/>
              </a:rPr>
              <a:t> type 1 mutation</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 Chronic neutrophilic leukemia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CSF3R</a:t>
            </a:r>
            <a:r>
              <a:rPr lang="en-US" sz="3200" dirty="0">
                <a:effectLst/>
                <a:latin typeface="Calibri" panose="020F0502020204030204" pitchFamily="34" charset="0"/>
                <a:ea typeface="Calibri" panose="020F0502020204030204" pitchFamily="34" charset="0"/>
                <a:cs typeface="Times New Roman" panose="02020603050405020304" pitchFamily="18" charset="0"/>
              </a:rPr>
              <a:t>T618I</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5. Chronic eosinophilic leukemia with clonal abnormalities</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6. Systemic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mastocytosis</a:t>
            </a:r>
            <a:r>
              <a:rPr lang="en-US" sz="3200" dirty="0">
                <a:effectLst/>
                <a:latin typeface="Calibri" panose="020F0502020204030204" pitchFamily="34" charset="0"/>
                <a:ea typeface="Calibri" panose="020F0502020204030204" pitchFamily="34" charset="0"/>
                <a:cs typeface="Times New Roman" panose="02020603050405020304" pitchFamily="18" charset="0"/>
              </a:rPr>
              <a:t> with an associated hematopoietic neoplasm</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7. Clonal cytopenia of undetermined significance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U2AF1</a:t>
            </a:r>
            <a:r>
              <a:rPr lang="en-US" sz="3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8. Myelodysplastic syndrome with excess blasts-1 with iso(17q) &amp; mutations in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SRSF2</a:t>
            </a:r>
            <a:r>
              <a:rPr lang="en-US" sz="3200" dirty="0">
                <a:effectLst/>
                <a:latin typeface="Calibri" panose="020F0502020204030204" pitchFamily="34" charset="0"/>
                <a:ea typeface="Calibri" panose="020F0502020204030204" pitchFamily="34" charset="0"/>
                <a:cs typeface="Times New Roman" panose="02020603050405020304" pitchFamily="18" charset="0"/>
              </a:rPr>
              <a:t> &amp;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SETBP1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9. Myelodysplastic syndrome with isolated del(5q)</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10. Myelodysplastic syndrome with ring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sideroblasts</a:t>
            </a:r>
            <a:r>
              <a:rPr lang="en-US" sz="3200" dirty="0">
                <a:effectLst/>
                <a:latin typeface="Calibri" panose="020F0502020204030204" pitchFamily="34" charset="0"/>
                <a:ea typeface="Calibri" panose="020F0502020204030204" pitchFamily="34" charset="0"/>
                <a:cs typeface="Times New Roman" panose="02020603050405020304" pitchFamily="18" charset="0"/>
              </a:rPr>
              <a:t> &amp;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SF3B1</a:t>
            </a:r>
            <a:r>
              <a:rPr lang="en-US" sz="3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11. Myelodysplastic syndrome with germline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GATA2</a:t>
            </a:r>
            <a:r>
              <a:rPr lang="en-US" sz="3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12. Chronic myelomonocytic leukemia with mutations in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TET2 </a:t>
            </a:r>
            <a:r>
              <a:rPr lang="en-US" sz="3200" dirty="0">
                <a:effectLst/>
                <a:latin typeface="Calibri" panose="020F0502020204030204" pitchFamily="34" charset="0"/>
                <a:ea typeface="Calibri" panose="020F0502020204030204" pitchFamily="34" charset="0"/>
                <a:cs typeface="Times New Roman" panose="02020603050405020304" pitchFamily="18" charset="0"/>
              </a:rPr>
              <a:t>&amp;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SRSF2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13. Juvenile myelomonocytic leukemia with NRAS mutation</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14. Atypical chronic myeloid leukemia with mutations in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SETBP1, SRSF2, ZRSR2 </a:t>
            </a:r>
            <a:r>
              <a:rPr lang="en-US" sz="3200" dirty="0">
                <a:effectLst/>
                <a:latin typeface="Calibri" panose="020F0502020204030204" pitchFamily="34" charset="0"/>
                <a:ea typeface="Calibri" panose="020F0502020204030204" pitchFamily="34" charset="0"/>
                <a:cs typeface="Times New Roman" panose="02020603050405020304" pitchFamily="18" charset="0"/>
              </a:rPr>
              <a:t>&amp;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GATA2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15. Myelodysplastic/myeloproliferative neoplasm with ring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sideroblasts</a:t>
            </a:r>
            <a:r>
              <a:rPr lang="en-US" sz="3200" dirty="0">
                <a:effectLst/>
                <a:latin typeface="Calibri" panose="020F0502020204030204" pitchFamily="34" charset="0"/>
                <a:ea typeface="Calibri" panose="020F0502020204030204" pitchFamily="34" charset="0"/>
                <a:cs typeface="Times New Roman" panose="02020603050405020304" pitchFamily="18" charset="0"/>
              </a:rPr>
              <a:t> &amp; thrombocytosis, with mutations in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JAK2 </a:t>
            </a:r>
            <a:r>
              <a:rPr lang="en-US" sz="3200" dirty="0">
                <a:effectLst/>
                <a:latin typeface="Calibri" panose="020F0502020204030204" pitchFamily="34" charset="0"/>
                <a:ea typeface="Calibri" panose="020F0502020204030204" pitchFamily="34" charset="0"/>
                <a:cs typeface="Times New Roman" panose="02020603050405020304" pitchFamily="18" charset="0"/>
              </a:rPr>
              <a:t>&amp;</a:t>
            </a:r>
            <a:r>
              <a:rPr lang="en-US" sz="3200" i="1" dirty="0">
                <a:effectLst/>
                <a:latin typeface="Calibri" panose="020F0502020204030204" pitchFamily="34" charset="0"/>
                <a:ea typeface="Calibri" panose="020F0502020204030204" pitchFamily="34" charset="0"/>
                <a:cs typeface="Times New Roman" panose="02020603050405020304" pitchFamily="18" charset="0"/>
              </a:rPr>
              <a:t> SF3B1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16. Myeloid neoplasm with eosinophilia &amp;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FIP1L1-PDGFRA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17. Secondary polycythemia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JAK2 </a:t>
            </a:r>
            <a:r>
              <a:rPr lang="en-US" sz="3200" dirty="0">
                <a:effectLst/>
                <a:latin typeface="Calibri" panose="020F0502020204030204" pitchFamily="34" charset="0"/>
                <a:ea typeface="Calibri" panose="020F0502020204030204" pitchFamily="34" charset="0"/>
                <a:cs typeface="Times New Roman" panose="02020603050405020304" pitchFamily="18" charset="0"/>
              </a:rPr>
              <a:t>V617F clonal hematopoiesis of indeterminate potential</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18. Aplastic anemia with clonal hematopoiesis</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19. Acute myeloid leukemia with t(8;21)(q22;q22)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RUNX1-RUNX1T1 </a:t>
            </a:r>
            <a:r>
              <a:rPr lang="en-US" sz="3200" dirty="0">
                <a:effectLst/>
                <a:latin typeface="Calibri" panose="020F0502020204030204" pitchFamily="34" charset="0"/>
                <a:ea typeface="Calibri" panose="020F0502020204030204" pitchFamily="34" charset="0"/>
                <a:cs typeface="Times New Roman" panose="02020603050405020304" pitchFamily="18" charset="0"/>
              </a:rPr>
              <a:t>&amp;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KIT </a:t>
            </a:r>
            <a:r>
              <a:rPr lang="en-US" sz="3200" dirty="0">
                <a:effectLst/>
                <a:latin typeface="Calibri" panose="020F0502020204030204" pitchFamily="34" charset="0"/>
                <a:ea typeface="Calibri" panose="020F0502020204030204" pitchFamily="34" charset="0"/>
                <a:cs typeface="Times New Roman" panose="02020603050405020304" pitchFamily="18" charset="0"/>
              </a:rPr>
              <a:t>mutation </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20. Acute promyelocytic leukemia with subsequent therapy-related myeloid neoplasm (myelodysplastic syndrome)</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21. Acute myeloid leukemia with mutated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NPM1 </a:t>
            </a:r>
            <a:r>
              <a:rPr lang="en-US" sz="3200" dirty="0">
                <a:effectLst/>
                <a:latin typeface="Calibri" panose="020F0502020204030204" pitchFamily="34" charset="0"/>
                <a:ea typeface="Calibri" panose="020F0502020204030204" pitchFamily="34" charset="0"/>
                <a:cs typeface="Times New Roman" panose="02020603050405020304" pitchFamily="18" charset="0"/>
              </a:rPr>
              <a:t>&amp;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FLT3-ITD</a:t>
            </a:r>
          </a:p>
          <a:p>
            <a:pPr marL="45720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22. Acute myeloid leukemia with biallelic mutation of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CEBPA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23. Acute myeloid leukemia with mutated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RUNX1</a:t>
            </a:r>
            <a:r>
              <a:rPr lang="en-US" sz="3200" dirty="0">
                <a:effectLst/>
                <a:latin typeface="Calibri" panose="020F0502020204030204" pitchFamily="34" charset="0"/>
                <a:ea typeface="Calibri" panose="020F0502020204030204" pitchFamily="34" charset="0"/>
                <a:cs typeface="Times New Roman" panose="02020603050405020304" pitchFamily="18" charset="0"/>
              </a:rPr>
              <a:t> &amp; concurrent isolated trisomy 1</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24. Therapy-related acute myeloid leukemia with t(8;16)(p11.2;p13.3)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KATA-CREBBP</a:t>
            </a:r>
          </a:p>
          <a:p>
            <a:pPr marL="45720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25. Therapy-related myeloid neoplasm presenting as a myeloid sarcoma with rearrangement of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KMT2A </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r>
              <a:rPr lang="en-US" sz="3200" i="1" dirty="0">
                <a:effectLst/>
                <a:latin typeface="Calibri" panose="020F0502020204030204" pitchFamily="34" charset="0"/>
                <a:ea typeface="Calibri" panose="020F0502020204030204" pitchFamily="34" charset="0"/>
                <a:cs typeface="Times New Roman" panose="02020603050405020304" pitchFamily="18" charset="0"/>
              </a:rPr>
              <a:t>MLL</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D88B89C2-D137-4D0C-91C2-7AE300AC4016}"/>
              </a:ext>
            </a:extLst>
          </p:cNvPr>
          <p:cNvSpPr>
            <a:spLocks noGrp="1"/>
          </p:cNvSpPr>
          <p:nvPr>
            <p:ph sz="half" idx="2"/>
          </p:nvPr>
        </p:nvSpPr>
        <p:spPr>
          <a:xfrm>
            <a:off x="6301734" y="142334"/>
            <a:ext cx="5405999" cy="3441520"/>
          </a:xfrm>
        </p:spPr>
        <p:txBody>
          <a:bodyPr>
            <a:normAutofit fontScale="25000" lnSpcReduction="20000"/>
          </a:bodyPr>
          <a:lstStyle/>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26. Therapy-related acute myeloid leukemia with complex karyotype including amplification of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KMT2A </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r>
              <a:rPr lang="en-US" sz="3200" i="1" dirty="0">
                <a:effectLst/>
                <a:latin typeface="Calibri" panose="020F0502020204030204" pitchFamily="34" charset="0"/>
                <a:ea typeface="Calibri" panose="020F0502020204030204" pitchFamily="34" charset="0"/>
                <a:cs typeface="Times New Roman" panose="02020603050405020304" pitchFamily="18" charset="0"/>
              </a:rPr>
              <a:t>MLL</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27. Acute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megakaryoblastic</a:t>
            </a:r>
            <a:r>
              <a:rPr lang="en-US" sz="3200" dirty="0">
                <a:effectLst/>
                <a:latin typeface="Calibri" panose="020F0502020204030204" pitchFamily="34" charset="0"/>
                <a:ea typeface="Calibri" panose="020F0502020204030204" pitchFamily="34" charset="0"/>
                <a:cs typeface="Times New Roman" panose="02020603050405020304" pitchFamily="18" charset="0"/>
              </a:rPr>
              <a:t> leukemia with RAM phenotype &amp;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CFBA2T3-GLIS2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28. Transient abnormal myelopoiesis of Down syndrome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GATA1</a:t>
            </a:r>
            <a:r>
              <a:rPr lang="en-US" sz="3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29. Chronic lymphocytic leukemia/small lymphocytic lymphoma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TP53</a:t>
            </a:r>
            <a:r>
              <a:rPr lang="en-US" sz="3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30. B-cell prolymphocytic leukemia with gain of c-</a:t>
            </a:r>
            <a:r>
              <a:rPr lang="en-US" sz="3200" i="1" dirty="0">
                <a:effectLst/>
                <a:latin typeface="Calibri" panose="020F0502020204030204" pitchFamily="34" charset="0"/>
                <a:ea typeface="Calibri" panose="020F0502020204030204" pitchFamily="34" charset="0"/>
                <a:cs typeface="Times New Roman" panose="02020603050405020304" pitchFamily="18" charset="0"/>
              </a:rPr>
              <a:t>MYC</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31. Hairy cell leukemia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BRAF </a:t>
            </a:r>
            <a:r>
              <a:rPr lang="en-US" sz="3200" dirty="0">
                <a:effectLst/>
                <a:latin typeface="Calibri" panose="020F0502020204030204" pitchFamily="34" charset="0"/>
                <a:ea typeface="Calibri" panose="020F0502020204030204" pitchFamily="34" charset="0"/>
                <a:cs typeface="Times New Roman" panose="02020603050405020304" pitchFamily="18" charset="0"/>
              </a:rPr>
              <a:t>V600E</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32. Mantle cell lymphoma with t(11;14)(q13;q32)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CCND1-IGH</a:t>
            </a:r>
            <a:r>
              <a:rPr lang="en-US" sz="3200" dirty="0">
                <a:effectLst/>
                <a:latin typeface="Calibri" panose="020F0502020204030204" pitchFamily="34" charset="0"/>
                <a:ea typeface="Calibri" panose="020F0502020204030204" pitchFamily="34" charset="0"/>
                <a:cs typeface="Times New Roman" panose="02020603050405020304" pitchFamily="18" charset="0"/>
              </a:rPr>
              <a:t> &amp; mutations in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NOTCH2 </a:t>
            </a:r>
            <a:r>
              <a:rPr lang="en-US" sz="3200" dirty="0">
                <a:effectLst/>
                <a:latin typeface="Calibri" panose="020F0502020204030204" pitchFamily="34" charset="0"/>
                <a:ea typeface="Calibri" panose="020F0502020204030204" pitchFamily="34" charset="0"/>
                <a:cs typeface="Times New Roman" panose="02020603050405020304" pitchFamily="18" charset="0"/>
              </a:rPr>
              <a:t> &amp;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ATM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33. Follicular lymphoma with del(1p36)</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34. Pediatric-type nodal follicular lymphoma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MAP2K1 </a:t>
            </a:r>
            <a:r>
              <a:rPr lang="en-US" sz="3200" dirty="0">
                <a:effectLst/>
                <a:latin typeface="Calibri" panose="020F0502020204030204" pitchFamily="34" charset="0"/>
                <a:ea typeface="Calibri" panose="020F0502020204030204" pitchFamily="34" charset="0"/>
                <a:cs typeface="Times New Roman" panose="02020603050405020304" pitchFamily="18" charset="0"/>
              </a:rPr>
              <a:t>mutation</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35. Lymphoplasmacytic lymphoma with mutations in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MYD88 </a:t>
            </a:r>
            <a:r>
              <a:rPr lang="en-US" sz="3200" dirty="0">
                <a:effectLst/>
                <a:latin typeface="Calibri" panose="020F0502020204030204" pitchFamily="34" charset="0"/>
                <a:ea typeface="Calibri" panose="020F0502020204030204" pitchFamily="34" charset="0"/>
                <a:cs typeface="Times New Roman" panose="02020603050405020304" pitchFamily="18" charset="0"/>
              </a:rPr>
              <a:t>&amp;</a:t>
            </a:r>
            <a:r>
              <a:rPr lang="en-US" sz="3200" i="1" dirty="0">
                <a:effectLst/>
                <a:latin typeface="Calibri" panose="020F0502020204030204" pitchFamily="34" charset="0"/>
                <a:ea typeface="Calibri" panose="020F0502020204030204" pitchFamily="34" charset="0"/>
                <a:cs typeface="Times New Roman" panose="02020603050405020304" pitchFamily="18" charset="0"/>
              </a:rPr>
              <a:t> CXCR4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36. Splenic marginal zone lymphoma with del(7q) &amp; mutations in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CARD11</a:t>
            </a:r>
            <a:r>
              <a:rPr lang="en-US" sz="3200" dirty="0">
                <a:effectLst/>
                <a:latin typeface="Calibri" panose="020F0502020204030204" pitchFamily="34" charset="0"/>
                <a:ea typeface="Calibri" panose="020F0502020204030204" pitchFamily="34" charset="0"/>
                <a:cs typeface="Times New Roman" panose="02020603050405020304" pitchFamily="18" charset="0"/>
              </a:rPr>
              <a:t> &amp;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CXCR4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37.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Extranodal</a:t>
            </a:r>
            <a:r>
              <a:rPr lang="en-US" sz="3200" dirty="0">
                <a:effectLst/>
                <a:latin typeface="Calibri" panose="020F0502020204030204" pitchFamily="34" charset="0"/>
                <a:ea typeface="Calibri" panose="020F0502020204030204" pitchFamily="34" charset="0"/>
                <a:cs typeface="Times New Roman" panose="02020603050405020304" pitchFamily="18" charset="0"/>
              </a:rPr>
              <a:t> marginal zone lymphoma with t(11;18)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BIRC3-MALT1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38. High grade B-cell lymphoma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MYC </a:t>
            </a:r>
            <a:r>
              <a:rPr lang="en-US" sz="3200" dirty="0">
                <a:effectLst/>
                <a:latin typeface="Calibri" panose="020F0502020204030204" pitchFamily="34" charset="0"/>
                <a:ea typeface="Calibri" panose="020F0502020204030204" pitchFamily="34" charset="0"/>
                <a:cs typeface="Times New Roman" panose="02020603050405020304" pitchFamily="18" charset="0"/>
              </a:rPr>
              <a:t>&amp;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BCL2</a:t>
            </a:r>
            <a:r>
              <a:rPr lang="en-US" sz="3200" dirty="0">
                <a:effectLst/>
                <a:latin typeface="Calibri" panose="020F0502020204030204" pitchFamily="34" charset="0"/>
                <a:ea typeface="Calibri" panose="020F0502020204030204" pitchFamily="34" charset="0"/>
                <a:cs typeface="Times New Roman" panose="02020603050405020304" pitchFamily="18" charset="0"/>
              </a:rPr>
              <a:t> &amp;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BCL6</a:t>
            </a:r>
            <a:r>
              <a:rPr lang="en-US" sz="3200" dirty="0">
                <a:effectLst/>
                <a:latin typeface="Calibri" panose="020F0502020204030204" pitchFamily="34" charset="0"/>
                <a:ea typeface="Calibri" panose="020F0502020204030204" pitchFamily="34" charset="0"/>
                <a:cs typeface="Times New Roman" panose="02020603050405020304" pitchFamily="18" charset="0"/>
              </a:rPr>
              <a:t> rearrangements</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39. Primary mediastinal large B-cell lymphoma with 9p24.1 amplification</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40. Large B-cell lymphoma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IRF4</a:t>
            </a:r>
            <a:r>
              <a:rPr lang="en-US" sz="3200" dirty="0">
                <a:effectLst/>
                <a:latin typeface="Calibri" panose="020F0502020204030204" pitchFamily="34" charset="0"/>
                <a:ea typeface="Calibri" panose="020F0502020204030204" pitchFamily="34" charset="0"/>
                <a:cs typeface="Times New Roman" panose="02020603050405020304" pitchFamily="18" charset="0"/>
              </a:rPr>
              <a:t> rearrangement </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41. Plasma cell myeloma with rearrangement of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CCND1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42. T-cell large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granularlymphocytic</a:t>
            </a:r>
            <a:r>
              <a:rPr lang="en-US" sz="3200" dirty="0">
                <a:effectLst/>
                <a:latin typeface="Calibri" panose="020F0502020204030204" pitchFamily="34" charset="0"/>
                <a:ea typeface="Calibri" panose="020F0502020204030204" pitchFamily="34" charset="0"/>
                <a:cs typeface="Times New Roman" panose="02020603050405020304" pitchFamily="18" charset="0"/>
              </a:rPr>
              <a:t> leukemia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STAT3</a:t>
            </a:r>
            <a:r>
              <a:rPr lang="en-US" sz="3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43. T-cell prolymphocytic leukemia with inv(14)</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44. Hepatosplenic T-cell lymphoma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RHOA</a:t>
            </a:r>
            <a:r>
              <a:rPr lang="en-US" sz="3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45. Anaplastic large cell lymphoma, ALK-negative, with rearrangement of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DUSP22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46. Angioimmunoblastic T-cell lymphoma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RHOA</a:t>
            </a:r>
            <a:r>
              <a:rPr lang="en-US" sz="3200" dirty="0">
                <a:effectLst/>
                <a:latin typeface="Calibri" panose="020F0502020204030204" pitchFamily="34" charset="0"/>
                <a:ea typeface="Calibri" panose="020F0502020204030204" pitchFamily="34" charset="0"/>
                <a:cs typeface="Times New Roman" panose="02020603050405020304" pitchFamily="18" charset="0"/>
              </a:rPr>
              <a:t> mutation</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47. B-lymphoblastic leukemia/lymphoma with rearrangement of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KMT2A</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MLL</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48. B-lymphoblastic leukemia/lymphoma with t(1;19)(q23;p13.3)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TCF3-PBX1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49. B-lymphoblastic leukemia/lymphoma with iAMP21</a:t>
            </a: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50. B-lymphoblastic leukemia/lymphoma with t(9;22)(q34.1;q11.2)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BCR-ABL1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51. B-lymphoblastic leukemia/lymphoma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BCR-ABL1-</a:t>
            </a:r>
            <a:r>
              <a:rPr lang="en-US" sz="3200" dirty="0">
                <a:effectLst/>
                <a:latin typeface="Calibri" panose="020F0502020204030204" pitchFamily="34" charset="0"/>
                <a:ea typeface="Calibri" panose="020F0502020204030204" pitchFamily="34" charset="0"/>
                <a:cs typeface="Times New Roman" panose="02020603050405020304" pitchFamily="18" charset="0"/>
              </a:rPr>
              <a:t>like, with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P2YR8-CRLF2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52. Early T-cell precursor lymphoblastic leukemia with t(10;11)(p12;q14)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MLLT10-PICALM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53. Mixed phenotype acute leukemia with t(9;22)(q34.1;q11.2)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BCR-ABL1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54. Histiocytic sarcoma arising from a monocytic neoplasm in bone marrow, with mutations in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KRAS, SRSF2 </a:t>
            </a:r>
            <a:r>
              <a:rPr lang="en-US" sz="3200" dirty="0">
                <a:effectLst/>
                <a:latin typeface="Calibri" panose="020F0502020204030204" pitchFamily="34" charset="0"/>
                <a:ea typeface="Calibri" panose="020F0502020204030204" pitchFamily="34" charset="0"/>
                <a:cs typeface="Times New Roman" panose="02020603050405020304" pitchFamily="18" charset="0"/>
              </a:rPr>
              <a:t>&amp;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TET2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A1835F9-1E50-48F1-873E-925DF7D6A937}"/>
              </a:ext>
            </a:extLst>
          </p:cNvPr>
          <p:cNvSpPr>
            <a:spLocks noGrp="1"/>
          </p:cNvSpPr>
          <p:nvPr>
            <p:ph type="sldNum" sz="quarter" idx="12"/>
          </p:nvPr>
        </p:nvSpPr>
        <p:spPr/>
        <p:txBody>
          <a:bodyPr/>
          <a:lstStyle/>
          <a:p>
            <a:fld id="{25071B9B-9F4C-4EAC-8832-C9195E19EF06}" type="slidenum">
              <a:rPr lang="en-US" smtClean="0"/>
              <a:t>33</a:t>
            </a:fld>
            <a:endParaRPr lang="en-US"/>
          </a:p>
        </p:txBody>
      </p:sp>
    </p:spTree>
    <p:extLst>
      <p:ext uri="{BB962C8B-B14F-4D97-AF65-F5344CB8AC3E}">
        <p14:creationId xmlns:p14="http://schemas.microsoft.com/office/powerpoint/2010/main" val="4180136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A819C8-C5F6-4A28-A612-8696BF58B3FD}"/>
              </a:ext>
            </a:extLst>
          </p:cNvPr>
          <p:cNvSpPr>
            <a:spLocks noGrp="1"/>
          </p:cNvSpPr>
          <p:nvPr>
            <p:ph type="title"/>
          </p:nvPr>
        </p:nvSpPr>
        <p:spPr/>
        <p:txBody>
          <a:bodyPr/>
          <a:lstStyle/>
          <a:p>
            <a:r>
              <a:rPr lang="en-US" dirty="0"/>
              <a:t>Summary</a:t>
            </a:r>
          </a:p>
        </p:txBody>
      </p:sp>
      <p:sp>
        <p:nvSpPr>
          <p:cNvPr id="7" name="Content Placeholder 6">
            <a:extLst>
              <a:ext uri="{FF2B5EF4-FFF2-40B4-BE49-F238E27FC236}">
                <a16:creationId xmlns:a16="http://schemas.microsoft.com/office/drawing/2014/main" id="{B2535851-6F4B-4E87-B6C6-B5432632ADC2}"/>
              </a:ext>
            </a:extLst>
          </p:cNvPr>
          <p:cNvSpPr>
            <a:spLocks noGrp="1"/>
          </p:cNvSpPr>
          <p:nvPr>
            <p:ph idx="1"/>
          </p:nvPr>
        </p:nvSpPr>
        <p:spPr/>
        <p:txBody>
          <a:bodyPr/>
          <a:lstStyle/>
          <a:p>
            <a:r>
              <a:rPr lang="en-US" dirty="0"/>
              <a:t>Hematologic malignant mutations:</a:t>
            </a:r>
          </a:p>
          <a:p>
            <a:pPr lvl="1"/>
            <a:r>
              <a:rPr lang="en-US" dirty="0"/>
              <a:t>Are numerous, meaning many different ones</a:t>
            </a:r>
          </a:p>
          <a:p>
            <a:pPr lvl="1"/>
            <a:r>
              <a:rPr lang="en-US" dirty="0"/>
              <a:t>Terminology can be difficult to understand for the novice</a:t>
            </a:r>
          </a:p>
          <a:p>
            <a:pPr lvl="1"/>
            <a:r>
              <a:rPr lang="en-US" dirty="0"/>
              <a:t>Knowledge of  the type of mutation will provide pathways for treatment</a:t>
            </a:r>
          </a:p>
          <a:p>
            <a:r>
              <a:rPr lang="en-US" dirty="0"/>
              <a:t>Where will the medical laboratorian fit into the picture of laboratory testing</a:t>
            </a:r>
          </a:p>
          <a:p>
            <a:pPr lvl="1"/>
            <a:r>
              <a:rPr lang="en-US" dirty="0"/>
              <a:t>Most likely can perform the molecular studies</a:t>
            </a:r>
          </a:p>
          <a:p>
            <a:pPr lvl="1"/>
            <a:r>
              <a:rPr lang="en-US" dirty="0"/>
              <a:t>Most likely PhD and MD molecular biology specialists will be reporting the molecular interpretations and results</a:t>
            </a:r>
          </a:p>
          <a:p>
            <a:pPr lvl="1"/>
            <a:endParaRPr lang="en-US" dirty="0"/>
          </a:p>
          <a:p>
            <a:endParaRPr lang="en-US" dirty="0"/>
          </a:p>
        </p:txBody>
      </p:sp>
      <p:sp>
        <p:nvSpPr>
          <p:cNvPr id="5" name="Slide Number Placeholder 4">
            <a:extLst>
              <a:ext uri="{FF2B5EF4-FFF2-40B4-BE49-F238E27FC236}">
                <a16:creationId xmlns:a16="http://schemas.microsoft.com/office/drawing/2014/main" id="{254E16F7-CB28-4D4E-A7B8-03972C31854C}"/>
              </a:ext>
            </a:extLst>
          </p:cNvPr>
          <p:cNvSpPr>
            <a:spLocks noGrp="1"/>
          </p:cNvSpPr>
          <p:nvPr>
            <p:ph type="sldNum" sz="quarter" idx="12"/>
          </p:nvPr>
        </p:nvSpPr>
        <p:spPr/>
        <p:txBody>
          <a:bodyPr/>
          <a:lstStyle/>
          <a:p>
            <a:fld id="{25071B9B-9F4C-4EAC-8832-C9195E19EF06}" type="slidenum">
              <a:rPr lang="en-US" smtClean="0"/>
              <a:t>34</a:t>
            </a:fld>
            <a:endParaRPr lang="en-US"/>
          </a:p>
        </p:txBody>
      </p:sp>
    </p:spTree>
    <p:extLst>
      <p:ext uri="{BB962C8B-B14F-4D97-AF65-F5344CB8AC3E}">
        <p14:creationId xmlns:p14="http://schemas.microsoft.com/office/powerpoint/2010/main" val="2196995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9909-A631-42BA-A7D2-203ED15215A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07201D0-3699-4598-8C18-9FA16CBAC6CB}"/>
              </a:ext>
            </a:extLst>
          </p:cNvPr>
          <p:cNvSpPr>
            <a:spLocks noGrp="1"/>
          </p:cNvSpPr>
          <p:nvPr>
            <p:ph idx="1"/>
          </p:nvPr>
        </p:nvSpPr>
        <p:spPr>
          <a:xfrm>
            <a:off x="480060" y="2015732"/>
            <a:ext cx="11848011" cy="4037749"/>
          </a:xfrm>
        </p:spPr>
        <p:txBody>
          <a:bodyPr>
            <a:normAutofit fontScale="85000" lnSpcReduction="10000"/>
          </a:bodyPr>
          <a:lstStyle/>
          <a:p>
            <a:r>
              <a:rPr lang="en-US" sz="1700" dirty="0" err="1">
                <a:latin typeface="Arial" panose="020B0604020202020204" pitchFamily="34" charset="0"/>
                <a:cs typeface="Arial" panose="020B0604020202020204" pitchFamily="34" charset="0"/>
              </a:rPr>
              <a:t>BeckR</a:t>
            </a:r>
            <a:r>
              <a:rPr lang="en-US" sz="1700" dirty="0">
                <a:latin typeface="Arial" panose="020B0604020202020204" pitchFamily="34" charset="0"/>
                <a:cs typeface="Arial" panose="020B0604020202020204" pitchFamily="34" charset="0"/>
              </a:rPr>
              <a:t>, Moore E. Molecular </a:t>
            </a:r>
            <a:r>
              <a:rPr lang="en-US" sz="1700" dirty="0" err="1">
                <a:latin typeface="Arial" panose="020B0604020202020204" pitchFamily="34" charset="0"/>
                <a:cs typeface="Arial" panose="020B0604020202020204" pitchFamily="34" charset="0"/>
              </a:rPr>
              <a:t>Hematopathology:an</a:t>
            </a:r>
            <a:r>
              <a:rPr lang="en-US" sz="1700" dirty="0">
                <a:latin typeface="Arial" panose="020B0604020202020204" pitchFamily="34" charset="0"/>
                <a:cs typeface="Arial" panose="020B0604020202020204" pitchFamily="34" charset="0"/>
              </a:rPr>
              <a:t> integrated Case-Based Approach. Chicago: ASCP Press. 2021</a:t>
            </a:r>
          </a:p>
          <a:p>
            <a:r>
              <a:rPr lang="en-US" sz="1700" dirty="0">
                <a:latin typeface="Arial" panose="020B0604020202020204" pitchFamily="34" charset="0"/>
                <a:cs typeface="Arial" panose="020B0604020202020204" pitchFamily="34" charset="0"/>
              </a:rPr>
              <a:t>Buckingham L. Gene Mutations. In: Buckingham L (ed): Molecular Diagnostics, Fundamentals, Methods, and Clinical Applications. 3</a:t>
            </a:r>
            <a:r>
              <a:rPr lang="en-US" sz="1700" baseline="30000" dirty="0">
                <a:latin typeface="Arial" panose="020B0604020202020204" pitchFamily="34" charset="0"/>
                <a:cs typeface="Arial" panose="020B0604020202020204" pitchFamily="34" charset="0"/>
              </a:rPr>
              <a:t>rd</a:t>
            </a:r>
            <a:r>
              <a:rPr lang="en-US" sz="1700" dirty="0">
                <a:latin typeface="Arial" panose="020B0604020202020204" pitchFamily="34" charset="0"/>
                <a:cs typeface="Arial" panose="020B0604020202020204" pitchFamily="34" charset="0"/>
              </a:rPr>
              <a:t>.ed.  Philadelphia: FA Davis, 2019; 199-222</a:t>
            </a:r>
          </a:p>
          <a:p>
            <a:r>
              <a:rPr lang="en-US" sz="1600" dirty="0" err="1">
                <a:effectLst/>
                <a:latin typeface="Arial" panose="020B0604020202020204" pitchFamily="34" charset="0"/>
              </a:rPr>
              <a:t>Duncavage</a:t>
            </a:r>
            <a:r>
              <a:rPr lang="en-US" sz="1600" dirty="0">
                <a:effectLst/>
                <a:latin typeface="Arial" panose="020B0604020202020204" pitchFamily="34" charset="0"/>
              </a:rPr>
              <a:t> EJ, Schroeder MC, </a:t>
            </a:r>
            <a:r>
              <a:rPr lang="en-US" sz="1600" dirty="0" err="1">
                <a:effectLst/>
                <a:latin typeface="Arial" panose="020B0604020202020204" pitchFamily="34" charset="0"/>
              </a:rPr>
              <a:t>O’Laughlin</a:t>
            </a:r>
            <a:r>
              <a:rPr lang="en-US" sz="1600" dirty="0">
                <a:effectLst/>
                <a:latin typeface="Arial" panose="020B0604020202020204" pitchFamily="34" charset="0"/>
              </a:rPr>
              <a:t> M, et al. Genome sequencing as an alternative to cytogenetic analysis in myeloid</a:t>
            </a:r>
            <a:br>
              <a:rPr lang="en-US" sz="1600" dirty="0"/>
            </a:br>
            <a:r>
              <a:rPr lang="en-US" sz="1600" dirty="0">
                <a:effectLst/>
                <a:latin typeface="Arial" panose="020B0604020202020204" pitchFamily="34" charset="0"/>
              </a:rPr>
              <a:t>cancers. N </a:t>
            </a:r>
            <a:r>
              <a:rPr lang="en-US" sz="1600" dirty="0" err="1">
                <a:effectLst/>
                <a:latin typeface="Arial" panose="020B0604020202020204" pitchFamily="34" charset="0"/>
              </a:rPr>
              <a:t>Engl</a:t>
            </a:r>
            <a:r>
              <a:rPr lang="en-US" sz="1600" dirty="0">
                <a:effectLst/>
                <a:latin typeface="Arial" panose="020B0604020202020204" pitchFamily="34" charset="0"/>
              </a:rPr>
              <a:t> J Med. 2021;384(10):924–935.</a:t>
            </a:r>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Human Genome variation Society (HGVS). http://varnomen.hgvs.org</a:t>
            </a:r>
          </a:p>
          <a:p>
            <a:r>
              <a:rPr lang="en-US" sz="1700" dirty="0" err="1">
                <a:effectLst/>
                <a:latin typeface="Arial" panose="020B0604020202020204" pitchFamily="34" charset="0"/>
                <a:ea typeface="Times New Roman" panose="02020603050405020304" pitchFamily="18" charset="0"/>
                <a:cs typeface="Arial" panose="020B0604020202020204" pitchFamily="34" charset="0"/>
              </a:rPr>
              <a:t>Kaushansky</a:t>
            </a:r>
            <a:r>
              <a:rPr lang="en-US" sz="1700" dirty="0">
                <a:effectLst/>
                <a:latin typeface="Arial" panose="020B0604020202020204" pitchFamily="34" charset="0"/>
                <a:ea typeface="Times New Roman" panose="02020603050405020304" pitchFamily="18" charset="0"/>
                <a:cs typeface="Arial" panose="020B0604020202020204" pitchFamily="34" charset="0"/>
              </a:rPr>
              <a:t> K, Lichtman </a:t>
            </a:r>
            <a:r>
              <a:rPr lang="en-US" sz="1700" dirty="0" err="1">
                <a:effectLst/>
                <a:latin typeface="Arial" panose="020B0604020202020204" pitchFamily="34" charset="0"/>
                <a:ea typeface="Times New Roman" panose="02020603050405020304" pitchFamily="18" charset="0"/>
                <a:cs typeface="Arial" panose="020B0604020202020204" pitchFamily="34" charset="0"/>
              </a:rPr>
              <a:t>MA,Prchal</a:t>
            </a:r>
            <a:r>
              <a:rPr lang="en-US" sz="1700" dirty="0">
                <a:effectLst/>
                <a:latin typeface="Arial" panose="020B0604020202020204" pitchFamily="34" charset="0"/>
                <a:ea typeface="Times New Roman" panose="02020603050405020304" pitchFamily="18" charset="0"/>
                <a:cs typeface="Arial" panose="020B0604020202020204" pitchFamily="34" charset="0"/>
              </a:rPr>
              <a:t> JT, Levi MM, Press OW, Burns LJ, Caligiuri: Williams Hematology, 10</a:t>
            </a:r>
            <a:r>
              <a:rPr lang="en-US" sz="17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700" dirty="0">
                <a:effectLst/>
                <a:latin typeface="Arial" panose="020B0604020202020204" pitchFamily="34" charset="0"/>
                <a:ea typeface="Times New Roman" panose="02020603050405020304" pitchFamily="18" charset="0"/>
                <a:cs typeface="Arial" panose="020B0604020202020204" pitchFamily="34" charset="0"/>
              </a:rPr>
              <a:t> ed. New York, McGraw-Hill, 2021. </a:t>
            </a:r>
            <a:r>
              <a:rPr lang="en-US" sz="17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p>
          <a:p>
            <a:r>
              <a:rPr lang="en-US" sz="1700" dirty="0">
                <a:latin typeface="Arial" panose="020B0604020202020204" pitchFamily="34" charset="0"/>
                <a:cs typeface="Arial" panose="020B0604020202020204" pitchFamily="34" charset="0"/>
              </a:rPr>
              <a:t>Landis-Piwowar K. Cellular Homeostasis. In: McKenzie SB, Landis-Piwowar K, Williams JL (eds): Clinical Laboratory Hematology, 4</a:t>
            </a:r>
            <a:r>
              <a:rPr lang="en-US" sz="1700" baseline="30000" dirty="0">
                <a:latin typeface="Arial" panose="020B0604020202020204" pitchFamily="34" charset="0"/>
                <a:cs typeface="Arial" panose="020B0604020202020204" pitchFamily="34" charset="0"/>
              </a:rPr>
              <a:t>th</a:t>
            </a:r>
            <a:r>
              <a:rPr lang="en-US" sz="1700" dirty="0">
                <a:latin typeface="Arial" panose="020B0604020202020204" pitchFamily="34" charset="0"/>
                <a:cs typeface="Arial" panose="020B0604020202020204" pitchFamily="34" charset="0"/>
              </a:rPr>
              <a:t> ed. Upper Saddle River, NJ: Pearson. 2020;9-26.</a:t>
            </a:r>
          </a:p>
          <a:p>
            <a:r>
              <a:rPr lang="en-US" sz="1700" dirty="0">
                <a:latin typeface="Arial" panose="020B0604020202020204" pitchFamily="34" charset="0"/>
                <a:cs typeface="Arial" panose="020B0604020202020204" pitchFamily="34" charset="0"/>
              </a:rPr>
              <a:t>Strom SP. Current practices and guidelines for clinical next-generation sequencing oncology testing. Cancer Biol Med 2016.doi:10.28092/j.issn.2095-3941.2016.004</a:t>
            </a:r>
          </a:p>
          <a:p>
            <a:pPr marL="0" marR="0">
              <a:spcBef>
                <a:spcPts val="0"/>
              </a:spcBef>
              <a:spcAft>
                <a:spcPts val="0"/>
              </a:spcAft>
            </a:pPr>
            <a:r>
              <a:rPr lang="en-US" sz="1700" dirty="0" err="1">
                <a:effectLst/>
                <a:latin typeface="Arial" panose="020B0604020202020204" pitchFamily="34" charset="0"/>
                <a:ea typeface="Times New Roman" panose="02020603050405020304" pitchFamily="18" charset="0"/>
                <a:cs typeface="Arial" panose="020B0604020202020204" pitchFamily="34" charset="0"/>
              </a:rPr>
              <a:t>Swerdlow</a:t>
            </a:r>
            <a:r>
              <a:rPr lang="en-US" sz="1700" dirty="0">
                <a:effectLst/>
                <a:latin typeface="Arial" panose="020B0604020202020204" pitchFamily="34" charset="0"/>
                <a:ea typeface="Times New Roman" panose="02020603050405020304" pitchFamily="18" charset="0"/>
                <a:cs typeface="Arial" panose="020B0604020202020204" pitchFamily="34" charset="0"/>
              </a:rPr>
              <a:t> SH, Campo E, Harris NL, Jaffe ES, </a:t>
            </a:r>
            <a:r>
              <a:rPr lang="en-US" sz="1700" dirty="0" err="1">
                <a:effectLst/>
                <a:latin typeface="Arial" panose="020B0604020202020204" pitchFamily="34" charset="0"/>
                <a:ea typeface="Times New Roman" panose="02020603050405020304" pitchFamily="18" charset="0"/>
                <a:cs typeface="Arial" panose="020B0604020202020204" pitchFamily="34" charset="0"/>
              </a:rPr>
              <a:t>Pileri</a:t>
            </a:r>
            <a:r>
              <a:rPr lang="en-US" sz="1700" dirty="0">
                <a:effectLst/>
                <a:latin typeface="Arial" panose="020B0604020202020204" pitchFamily="34" charset="0"/>
                <a:ea typeface="Times New Roman" panose="02020603050405020304" pitchFamily="18" charset="0"/>
                <a:cs typeface="Arial" panose="020B0604020202020204" pitchFamily="34" charset="0"/>
              </a:rPr>
              <a:t> SA, Stein H, Thiele J, Arber DA, </a:t>
            </a:r>
            <a:r>
              <a:rPr lang="en-US" sz="1700" dirty="0" err="1">
                <a:effectLst/>
                <a:latin typeface="Arial" panose="020B0604020202020204" pitchFamily="34" charset="0"/>
                <a:ea typeface="Times New Roman" panose="02020603050405020304" pitchFamily="18" charset="0"/>
                <a:cs typeface="Arial" panose="020B0604020202020204" pitchFamily="34" charset="0"/>
              </a:rPr>
              <a:t>Hasserjian</a:t>
            </a:r>
            <a:r>
              <a:rPr lang="en-US" sz="1700" dirty="0">
                <a:effectLst/>
                <a:latin typeface="Arial" panose="020B0604020202020204" pitchFamily="34" charset="0"/>
                <a:ea typeface="Times New Roman" panose="02020603050405020304" pitchFamily="18" charset="0"/>
                <a:cs typeface="Arial" panose="020B0604020202020204" pitchFamily="34" charset="0"/>
              </a:rPr>
              <a:t> RP, Le Beau MM, </a:t>
            </a:r>
            <a:r>
              <a:rPr lang="en-US" sz="1700" dirty="0" err="1">
                <a:effectLst/>
                <a:latin typeface="Arial" panose="020B0604020202020204" pitchFamily="34" charset="0"/>
                <a:ea typeface="Times New Roman" panose="02020603050405020304" pitchFamily="18" charset="0"/>
                <a:cs typeface="Arial" panose="020B0604020202020204" pitchFamily="34" charset="0"/>
              </a:rPr>
              <a:t>Orazi</a:t>
            </a:r>
            <a:r>
              <a:rPr lang="en-US" sz="1700" dirty="0">
                <a:effectLst/>
                <a:latin typeface="Arial" panose="020B0604020202020204" pitchFamily="34" charset="0"/>
                <a:ea typeface="Times New Roman" panose="02020603050405020304" pitchFamily="18" charset="0"/>
                <a:cs typeface="Arial" panose="020B0604020202020204" pitchFamily="34" charset="0"/>
              </a:rPr>
              <a:t> A, Siebert R: WHO Classification of </a:t>
            </a:r>
            <a:r>
              <a:rPr lang="en-US" sz="1700" dirty="0" err="1">
                <a:effectLst/>
                <a:latin typeface="Arial" panose="020B0604020202020204" pitchFamily="34" charset="0"/>
                <a:ea typeface="Times New Roman" panose="02020603050405020304" pitchFamily="18" charset="0"/>
                <a:cs typeface="Arial" panose="020B0604020202020204" pitchFamily="34" charset="0"/>
              </a:rPr>
              <a:t>Tumours</a:t>
            </a:r>
            <a:r>
              <a:rPr lang="en-US" sz="1700" dirty="0">
                <a:effectLst/>
                <a:latin typeface="Arial" panose="020B0604020202020204" pitchFamily="34" charset="0"/>
                <a:ea typeface="Times New Roman" panose="02020603050405020304" pitchFamily="18" charset="0"/>
                <a:cs typeface="Arial" panose="020B0604020202020204" pitchFamily="34" charset="0"/>
              </a:rPr>
              <a:t> of </a:t>
            </a:r>
            <a:r>
              <a:rPr lang="en-US" sz="1700" dirty="0" err="1">
                <a:effectLst/>
                <a:latin typeface="Arial" panose="020B0604020202020204" pitchFamily="34" charset="0"/>
                <a:ea typeface="Times New Roman" panose="02020603050405020304" pitchFamily="18" charset="0"/>
                <a:cs typeface="Arial" panose="020B0604020202020204" pitchFamily="34" charset="0"/>
              </a:rPr>
              <a:t>Haematopoietic</a:t>
            </a:r>
            <a:r>
              <a:rPr lang="en-US" sz="1700" dirty="0">
                <a:effectLst/>
                <a:latin typeface="Arial" panose="020B0604020202020204" pitchFamily="34" charset="0"/>
                <a:ea typeface="Times New Roman" panose="02020603050405020304" pitchFamily="18" charset="0"/>
                <a:cs typeface="Arial" panose="020B0604020202020204" pitchFamily="34" charset="0"/>
              </a:rPr>
              <a:t> and Lymphoid Tissues.  Revised 4</a:t>
            </a:r>
            <a:r>
              <a:rPr lang="en-US" sz="17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700" dirty="0">
                <a:effectLst/>
                <a:latin typeface="Arial" panose="020B0604020202020204" pitchFamily="34" charset="0"/>
                <a:ea typeface="Times New Roman" panose="02020603050405020304" pitchFamily="18" charset="0"/>
                <a:cs typeface="Arial" panose="020B0604020202020204" pitchFamily="34" charset="0"/>
              </a:rPr>
              <a:t> Ed.  Herndon, VA:  Stylus Publishing. 2017.   </a:t>
            </a:r>
            <a:endParaRPr lang="en-US" sz="17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B4A52B5D-0B6D-4480-B00A-F9A60E2F15CF}"/>
              </a:ext>
            </a:extLst>
          </p:cNvPr>
          <p:cNvSpPr>
            <a:spLocks noGrp="1"/>
          </p:cNvSpPr>
          <p:nvPr>
            <p:ph type="sldNum" sz="quarter" idx="12"/>
          </p:nvPr>
        </p:nvSpPr>
        <p:spPr/>
        <p:txBody>
          <a:bodyPr/>
          <a:lstStyle/>
          <a:p>
            <a:fld id="{25071B9B-9F4C-4EAC-8832-C9195E19EF06}" type="slidenum">
              <a:rPr lang="en-US" smtClean="0"/>
              <a:t>35</a:t>
            </a:fld>
            <a:endParaRPr lang="en-US"/>
          </a:p>
        </p:txBody>
      </p:sp>
    </p:spTree>
    <p:extLst>
      <p:ext uri="{BB962C8B-B14F-4D97-AF65-F5344CB8AC3E}">
        <p14:creationId xmlns:p14="http://schemas.microsoft.com/office/powerpoint/2010/main" val="3066324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E0B7-0E68-48BA-A82D-FBB83E5AACD5}"/>
              </a:ext>
            </a:extLst>
          </p:cNvPr>
          <p:cNvSpPr>
            <a:spLocks noGrp="1"/>
          </p:cNvSpPr>
          <p:nvPr>
            <p:ph type="title"/>
          </p:nvPr>
        </p:nvSpPr>
        <p:spPr/>
        <p:txBody>
          <a:bodyPr/>
          <a:lstStyle/>
          <a:p>
            <a:r>
              <a:rPr lang="en-US" dirty="0"/>
              <a:t>How Mutations  Occurs</a:t>
            </a:r>
          </a:p>
        </p:txBody>
      </p:sp>
      <p:sp>
        <p:nvSpPr>
          <p:cNvPr id="3" name="Content Placeholder 2">
            <a:extLst>
              <a:ext uri="{FF2B5EF4-FFF2-40B4-BE49-F238E27FC236}">
                <a16:creationId xmlns:a16="http://schemas.microsoft.com/office/drawing/2014/main" id="{76B0BEE0-024B-4A8C-B9F7-F6F3926D0731}"/>
              </a:ext>
            </a:extLst>
          </p:cNvPr>
          <p:cNvSpPr>
            <a:spLocks noGrp="1"/>
          </p:cNvSpPr>
          <p:nvPr>
            <p:ph idx="1"/>
          </p:nvPr>
        </p:nvSpPr>
        <p:spPr>
          <a:xfrm>
            <a:off x="296214" y="2015732"/>
            <a:ext cx="11599612" cy="4037749"/>
          </a:xfrm>
        </p:spPr>
        <p:txBody>
          <a:bodyPr>
            <a:normAutofit fontScale="85000" lnSpcReduction="10000"/>
          </a:bodyPr>
          <a:lstStyle/>
          <a:p>
            <a:r>
              <a:rPr lang="en-US" dirty="0"/>
              <a:t>We all make mutations.   When DNA is miscopied and not corrected, a mutation or a new polymorphism can occur. </a:t>
            </a:r>
          </a:p>
          <a:p>
            <a:pPr lvl="1"/>
            <a:r>
              <a:rPr lang="en-US" dirty="0"/>
              <a:t>Mutation is used to describe a deleterious change in a gene.  </a:t>
            </a:r>
          </a:p>
          <a:p>
            <a:pPr lvl="1"/>
            <a:r>
              <a:rPr lang="en-US" dirty="0"/>
              <a:t>Polymorphism is used to describe the presence of multiple alternate copies ( alleles) of a gene and generally does not result in a functional abnormality.   E.g. Single nucleotide polymorphism (SNP)</a:t>
            </a:r>
          </a:p>
          <a:p>
            <a:r>
              <a:rPr lang="en-US" dirty="0"/>
              <a:t>Some causes of mutations could be radiation,  some viruses, some chemicals, or idiopathic/unknown causes</a:t>
            </a:r>
          </a:p>
          <a:p>
            <a:r>
              <a:rPr lang="en-US" dirty="0"/>
              <a:t>It is estimated that about 0.01% of 6 billion base pairs are copied incorrectly during DNA replication. </a:t>
            </a:r>
          </a:p>
          <a:p>
            <a:r>
              <a:rPr lang="en-US" dirty="0"/>
              <a:t>Fortunately we have mechanisms in place to stop mutations,  and some of these mechanisms will be discussed. </a:t>
            </a:r>
          </a:p>
          <a:p>
            <a:r>
              <a:rPr lang="en-US" dirty="0"/>
              <a:t>Unfortunately mutations do occur.  </a:t>
            </a:r>
            <a:r>
              <a:rPr lang="en-US" sz="2000" dirty="0"/>
              <a:t>More than 50% of individuals with leukemia show an acquired abnormal karyotype in hematopoietic cells whereas other somatic cells are normal, or they have an aberration at the DNA level.  In either case, the genomic changes in the </a:t>
            </a:r>
            <a:r>
              <a:rPr lang="en-US" dirty="0"/>
              <a:t>abnormal</a:t>
            </a:r>
            <a:r>
              <a:rPr lang="en-US" sz="2000" dirty="0"/>
              <a:t> cells lead to a survival and/or proliferative advantage over normal cells. </a:t>
            </a:r>
            <a:endParaRPr lang="en-US" dirty="0"/>
          </a:p>
        </p:txBody>
      </p:sp>
      <p:sp>
        <p:nvSpPr>
          <p:cNvPr id="4" name="Slide Number Placeholder 3">
            <a:extLst>
              <a:ext uri="{FF2B5EF4-FFF2-40B4-BE49-F238E27FC236}">
                <a16:creationId xmlns:a16="http://schemas.microsoft.com/office/drawing/2014/main" id="{4B291505-4117-46F1-832F-D7F86156AA80}"/>
              </a:ext>
            </a:extLst>
          </p:cNvPr>
          <p:cNvSpPr>
            <a:spLocks noGrp="1"/>
          </p:cNvSpPr>
          <p:nvPr>
            <p:ph type="sldNum" sz="quarter" idx="12"/>
          </p:nvPr>
        </p:nvSpPr>
        <p:spPr/>
        <p:txBody>
          <a:bodyPr/>
          <a:lstStyle/>
          <a:p>
            <a:fld id="{25071B9B-9F4C-4EAC-8832-C9195E19EF06}" type="slidenum">
              <a:rPr lang="en-US" smtClean="0"/>
              <a:t>4</a:t>
            </a:fld>
            <a:endParaRPr lang="en-US"/>
          </a:p>
        </p:txBody>
      </p:sp>
    </p:spTree>
    <p:extLst>
      <p:ext uri="{BB962C8B-B14F-4D97-AF65-F5344CB8AC3E}">
        <p14:creationId xmlns:p14="http://schemas.microsoft.com/office/powerpoint/2010/main" val="414705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fontScale="90000"/>
          </a:bodyPr>
          <a:lstStyle/>
          <a:p>
            <a:pPr eaLnBrk="1" hangingPunct="1">
              <a:defRPr/>
            </a:pPr>
            <a:r>
              <a:rPr lang="en-US" sz="3600" b="1" dirty="0"/>
              <a:t>General  Principles of Blood Cell Production</a:t>
            </a:r>
            <a:endParaRPr lang="en-US" sz="3600" b="1" cap="small" normalizeH="1" dirty="0"/>
          </a:p>
        </p:txBody>
      </p:sp>
      <p:sp>
        <p:nvSpPr>
          <p:cNvPr id="5124" name="Rectangle 3"/>
          <p:cNvSpPr>
            <a:spLocks noGrp="1" noChangeArrowheads="1"/>
          </p:cNvSpPr>
          <p:nvPr>
            <p:ph sz="half" idx="1"/>
          </p:nvPr>
        </p:nvSpPr>
        <p:spPr>
          <a:xfrm>
            <a:off x="480060" y="2069102"/>
            <a:ext cx="4645152" cy="3448595"/>
          </a:xfrm>
        </p:spPr>
        <p:txBody>
          <a:bodyPr>
            <a:normAutofit fontScale="55000" lnSpcReduction="20000"/>
          </a:bodyPr>
          <a:lstStyle/>
          <a:p>
            <a:pPr eaLnBrk="1" hangingPunct="1"/>
            <a:r>
              <a:rPr lang="en-US" altLang="en-US" sz="3600" dirty="0">
                <a:cs typeface="Times New Roman" panose="02020603050405020304" pitchFamily="18" charset="0"/>
              </a:rPr>
              <a:t>Formation of cells in bone marrow and delivery to peripheral blood involves:</a:t>
            </a:r>
          </a:p>
          <a:p>
            <a:pPr lvl="1" eaLnBrk="1" hangingPunct="1"/>
            <a:r>
              <a:rPr lang="en-US" altLang="en-US" sz="3600" dirty="0">
                <a:cs typeface="Times New Roman" panose="02020603050405020304" pitchFamily="18" charset="0"/>
              </a:rPr>
              <a:t>Stem cells differentiating to progenitor cells to maturing cells</a:t>
            </a:r>
          </a:p>
          <a:p>
            <a:pPr lvl="1" eaLnBrk="1" hangingPunct="1"/>
            <a:r>
              <a:rPr lang="en-US" altLang="en-US" sz="3600" dirty="0">
                <a:cs typeface="Times New Roman" panose="02020603050405020304" pitchFamily="18" charset="0"/>
              </a:rPr>
              <a:t>Multiplication by mitotic division</a:t>
            </a:r>
            <a:endParaRPr lang="en-US" altLang="en-US" sz="3600" dirty="0">
              <a:latin typeface="Courier" charset="0"/>
              <a:cs typeface="Times New Roman" panose="02020603050405020304" pitchFamily="18" charset="0"/>
            </a:endParaRPr>
          </a:p>
          <a:p>
            <a:pPr lvl="1" eaLnBrk="1" hangingPunct="1"/>
            <a:r>
              <a:rPr lang="en-US" altLang="en-US" sz="3600" dirty="0">
                <a:cs typeface="Times New Roman" panose="02020603050405020304" pitchFamily="18" charset="0"/>
              </a:rPr>
              <a:t>Maturation </a:t>
            </a:r>
            <a:endParaRPr lang="en-US" altLang="en-US" sz="3600" dirty="0">
              <a:latin typeface="Courier" charset="0"/>
              <a:cs typeface="Times New Roman" panose="02020603050405020304" pitchFamily="18" charset="0"/>
            </a:endParaRPr>
          </a:p>
          <a:p>
            <a:pPr lvl="1" eaLnBrk="1" hangingPunct="1"/>
            <a:r>
              <a:rPr lang="en-US" altLang="en-US" sz="3600" dirty="0">
                <a:cs typeface="Times New Roman" panose="02020603050405020304" pitchFamily="18" charset="0"/>
              </a:rPr>
              <a:t>Release</a:t>
            </a:r>
            <a:endParaRPr lang="en-US" altLang="en-US" sz="3600" dirty="0">
              <a:latin typeface="Courier" charset="0"/>
              <a:cs typeface="Times New Roman" panose="02020603050405020304" pitchFamily="18" charset="0"/>
            </a:endParaRPr>
          </a:p>
          <a:p>
            <a:pPr eaLnBrk="1" hangingPunct="1"/>
            <a:endParaRPr lang="en-US" altLang="en-US" dirty="0">
              <a:cs typeface="Times New Roman" panose="02020603050405020304" pitchFamily="18" charset="0"/>
            </a:endParaRPr>
          </a:p>
        </p:txBody>
      </p:sp>
      <p:pic>
        <p:nvPicPr>
          <p:cNvPr id="4" name="Content Placeholder 3">
            <a:extLst>
              <a:ext uri="{FF2B5EF4-FFF2-40B4-BE49-F238E27FC236}">
                <a16:creationId xmlns:a16="http://schemas.microsoft.com/office/drawing/2014/main" id="{0E6BEDA2-910B-41EF-9986-65565E8FF01C}"/>
              </a:ext>
            </a:extLst>
          </p:cNvPr>
          <p:cNvPicPr>
            <a:picLocks noGrp="1" noChangeAspect="1"/>
          </p:cNvPicPr>
          <p:nvPr>
            <p:ph sz="half" idx="2"/>
          </p:nvPr>
        </p:nvPicPr>
        <p:blipFill>
          <a:blip r:embed="rId4"/>
          <a:stretch>
            <a:fillRect/>
          </a:stretch>
        </p:blipFill>
        <p:spPr>
          <a:xfrm>
            <a:off x="6286859" y="1593170"/>
            <a:ext cx="4455924" cy="4086892"/>
          </a:xfrm>
        </p:spPr>
      </p:pic>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5"/>
              </a:buBlip>
              <a:defRPr sz="3200">
                <a:solidFill>
                  <a:schemeClr val="tx1"/>
                </a:solidFill>
                <a:latin typeface="Tahoma" panose="020B0604030504040204" pitchFamily="34" charset="0"/>
              </a:defRPr>
            </a:lvl1pPr>
            <a:lvl2pPr marL="742950" indent="-285750" eaLnBrk="0" hangingPunct="0">
              <a:spcBef>
                <a:spcPct val="20000"/>
              </a:spcBef>
              <a:buSzPct val="75000"/>
              <a:buBlip>
                <a:blip r:embed="rId6"/>
              </a:buBlip>
              <a:defRPr sz="2800">
                <a:solidFill>
                  <a:schemeClr val="tx1"/>
                </a:solidFill>
                <a:latin typeface="Tahoma" panose="020B0604030504040204" pitchFamily="34" charset="0"/>
              </a:defRPr>
            </a:lvl2pPr>
            <a:lvl3pPr marL="1143000" indent="-228600" eaLnBrk="0" hangingPunct="0">
              <a:spcBef>
                <a:spcPct val="20000"/>
              </a:spcBef>
              <a:buChar char="•"/>
              <a:defRPr sz="2400">
                <a:solidFill>
                  <a:schemeClr val="tx1"/>
                </a:solidFill>
                <a:latin typeface="Tahoma" panose="020B0604030504040204" pitchFamily="34" charset="0"/>
              </a:defRPr>
            </a:lvl3pPr>
            <a:lvl4pPr marL="1600200" indent="-228600" eaLnBrk="0" hangingPunct="0">
              <a:spcBef>
                <a:spcPct val="20000"/>
              </a:spcBef>
              <a:buChar char="–"/>
              <a:defRPr sz="2000">
                <a:solidFill>
                  <a:schemeClr val="tx1"/>
                </a:solidFill>
                <a:latin typeface="Tahoma" panose="020B0604030504040204" pitchFamily="34" charset="0"/>
              </a:defRPr>
            </a:lvl4pPr>
            <a:lvl5pPr marL="2057400" indent="-228600" eaLnBrk="0" hangingPunct="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fld id="{CEC42F4A-AC71-4DCE-9CEB-DD16D8E33644}" type="slidenum">
              <a:rPr lang="en-US" altLang="en-US" sz="1400">
                <a:latin typeface="Times New Roman" panose="02020603050405020304" pitchFamily="18" charset="0"/>
              </a:rPr>
              <a:pPr eaLnBrk="1" hangingPunct="1">
                <a:spcBef>
                  <a:spcPct val="0"/>
                </a:spcBef>
                <a:buFontTx/>
                <a:buNone/>
              </a:pPr>
              <a:t>5</a:t>
            </a:fld>
            <a:endParaRPr lang="en-US" altLang="en-US" sz="1400">
              <a:latin typeface="Times New Roman" panose="02020603050405020304" pitchFamily="18" charset="0"/>
            </a:endParaRPr>
          </a:p>
        </p:txBody>
      </p:sp>
      <p:sp>
        <p:nvSpPr>
          <p:cNvPr id="9" name="TextBox 8">
            <a:extLst>
              <a:ext uri="{FF2B5EF4-FFF2-40B4-BE49-F238E27FC236}">
                <a16:creationId xmlns:a16="http://schemas.microsoft.com/office/drawing/2014/main" id="{93158CBC-B376-4F08-BA14-159CBAB0A657}"/>
              </a:ext>
            </a:extLst>
          </p:cNvPr>
          <p:cNvSpPr txBox="1"/>
          <p:nvPr/>
        </p:nvSpPr>
        <p:spPr>
          <a:xfrm>
            <a:off x="6286859" y="5776757"/>
            <a:ext cx="6106884" cy="369332"/>
          </a:xfrm>
          <a:prstGeom prst="rect">
            <a:avLst/>
          </a:prstGeom>
          <a:noFill/>
        </p:spPr>
        <p:txBody>
          <a:bodyPr wrap="square">
            <a:spAutoFit/>
          </a:bodyPr>
          <a:lstStyle/>
          <a:p>
            <a:pPr eaLnBrk="1" hangingPunct="1">
              <a:spcBef>
                <a:spcPct val="0"/>
              </a:spcBef>
              <a:buFontTx/>
              <a:buNone/>
            </a:pPr>
            <a:r>
              <a:rPr lang="en-US" altLang="en-US" sz="1800" dirty="0">
                <a:latin typeface="Times New Roman" panose="02020603050405020304" pitchFamily="18" charset="0"/>
              </a:rPr>
              <a:t>Fig. 4.5,  p. 52 2020 ed. </a:t>
            </a:r>
            <a:r>
              <a:rPr lang="en-US" altLang="en-US" sz="1800" dirty="0" err="1">
                <a:latin typeface="Times New Roman" panose="02020603050405020304" pitchFamily="18" charset="0"/>
              </a:rPr>
              <a:t>Mckenzie</a:t>
            </a:r>
            <a:r>
              <a:rPr lang="en-US" altLang="en-US" dirty="0">
                <a:latin typeface="Times New Roman" panose="02020603050405020304" pitchFamily="18" charset="0"/>
              </a:rPr>
              <a:t> et al. </a:t>
            </a:r>
            <a:r>
              <a:rPr lang="en-US" altLang="en-US" sz="1800" dirty="0">
                <a:latin typeface="Times New Roman" panose="02020603050405020304" pitchFamily="18" charset="0"/>
              </a:rPr>
              <a:t> </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451579" y="804519"/>
            <a:ext cx="9603275" cy="1049235"/>
          </a:xfrm>
        </p:spPr>
        <p:txBody>
          <a:bodyPr>
            <a:normAutofit/>
          </a:bodyPr>
          <a:lstStyle/>
          <a:p>
            <a:pPr eaLnBrk="1" hangingPunct="1"/>
            <a:r>
              <a:rPr lang="en-US" altLang="en-US" b="1">
                <a:cs typeface="Times New Roman" panose="02020603050405020304" pitchFamily="18" charset="0"/>
              </a:rPr>
              <a:t>Cell Cycle For Multiplication</a:t>
            </a:r>
            <a:r>
              <a:rPr lang="en-US" altLang="en-US" b="1"/>
              <a:t> </a:t>
            </a:r>
          </a:p>
        </p:txBody>
      </p:sp>
      <p:sp>
        <p:nvSpPr>
          <p:cNvPr id="6146" name="Slide Number Placeholder 5"/>
          <p:cNvSpPr>
            <a:spLocks noGrp="1"/>
          </p:cNvSpPr>
          <p:nvPr>
            <p:ph type="sldNum" sz="quarter" idx="12"/>
          </p:nvPr>
        </p:nvSpPr>
        <p:spPr>
          <a:xfrm>
            <a:off x="480060" y="798973"/>
            <a:ext cx="811019" cy="50357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Blip>
                <a:blip r:embed="rId4"/>
              </a:buBlip>
              <a:defRPr sz="3200">
                <a:solidFill>
                  <a:schemeClr val="tx1"/>
                </a:solidFill>
                <a:latin typeface="Tahoma" panose="020B0604030504040204" pitchFamily="34" charset="0"/>
              </a:defRPr>
            </a:lvl1pPr>
            <a:lvl2pPr marL="742950" indent="-285750" eaLnBrk="0" hangingPunct="0">
              <a:spcBef>
                <a:spcPct val="20000"/>
              </a:spcBef>
              <a:buSzPct val="75000"/>
              <a:buBlip>
                <a:blip r:embed="rId5"/>
              </a:buBlip>
              <a:defRPr sz="2800">
                <a:solidFill>
                  <a:schemeClr val="tx1"/>
                </a:solidFill>
                <a:latin typeface="Tahoma" panose="020B0604030504040204" pitchFamily="34" charset="0"/>
              </a:defRPr>
            </a:lvl2pPr>
            <a:lvl3pPr marL="1143000" indent="-228600" eaLnBrk="0" hangingPunct="0">
              <a:spcBef>
                <a:spcPct val="20000"/>
              </a:spcBef>
              <a:buChar char="•"/>
              <a:defRPr sz="2400">
                <a:solidFill>
                  <a:schemeClr val="tx1"/>
                </a:solidFill>
                <a:latin typeface="Tahoma" panose="020B0604030504040204" pitchFamily="34" charset="0"/>
              </a:defRPr>
            </a:lvl3pPr>
            <a:lvl4pPr marL="1600200" indent="-228600" eaLnBrk="0" hangingPunct="0">
              <a:spcBef>
                <a:spcPct val="20000"/>
              </a:spcBef>
              <a:buChar char="–"/>
              <a:defRPr sz="2000">
                <a:solidFill>
                  <a:schemeClr val="tx1"/>
                </a:solidFill>
                <a:latin typeface="Tahoma" panose="020B0604030504040204" pitchFamily="34" charset="0"/>
              </a:defRPr>
            </a:lvl4pPr>
            <a:lvl5pPr marL="2057400" indent="-228600" eaLnBrk="0" hangingPunct="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lnSpc>
                <a:spcPct val="90000"/>
              </a:lnSpc>
              <a:spcBef>
                <a:spcPct val="0"/>
              </a:spcBef>
              <a:spcAft>
                <a:spcPts val="600"/>
              </a:spcAft>
              <a:buFontTx/>
              <a:buNone/>
            </a:pPr>
            <a:fld id="{633544D6-5FEC-402E-97C3-BF0FE7BF5298}" type="slidenum">
              <a:rPr lang="en-US" altLang="en-US" sz="3000">
                <a:latin typeface="Times New Roman" panose="02020603050405020304" pitchFamily="18" charset="0"/>
              </a:rPr>
              <a:pPr eaLnBrk="1" hangingPunct="1">
                <a:lnSpc>
                  <a:spcPct val="90000"/>
                </a:lnSpc>
                <a:spcBef>
                  <a:spcPct val="0"/>
                </a:spcBef>
                <a:spcAft>
                  <a:spcPts val="600"/>
                </a:spcAft>
                <a:buFontTx/>
                <a:buNone/>
              </a:pPr>
              <a:t>6</a:t>
            </a:fld>
            <a:endParaRPr lang="en-US" altLang="en-US" sz="3000">
              <a:latin typeface="Times New Roman" panose="02020603050405020304" pitchFamily="18" charset="0"/>
            </a:endParaRPr>
          </a:p>
        </p:txBody>
      </p:sp>
      <p:sp>
        <p:nvSpPr>
          <p:cNvPr id="6148" name="Rectangle 3"/>
          <p:cNvSpPr>
            <a:spLocks noGrp="1" noChangeArrowheads="1"/>
          </p:cNvSpPr>
          <p:nvPr>
            <p:ph type="body" idx="1"/>
          </p:nvPr>
        </p:nvSpPr>
        <p:spPr>
          <a:xfrm>
            <a:off x="751114" y="1853754"/>
            <a:ext cx="7413171" cy="4199727"/>
          </a:xfrm>
        </p:spPr>
        <p:txBody>
          <a:bodyPr>
            <a:normAutofit/>
          </a:bodyPr>
          <a:lstStyle/>
          <a:p>
            <a:pPr eaLnBrk="1" hangingPunct="1">
              <a:lnSpc>
                <a:spcPct val="110000"/>
              </a:lnSpc>
            </a:pPr>
            <a:r>
              <a:rPr lang="en-US" altLang="en-US" sz="1300" b="1" dirty="0">
                <a:cs typeface="Times New Roman" panose="02020603050405020304" pitchFamily="18" charset="0"/>
              </a:rPr>
              <a:t>                Stages</a:t>
            </a:r>
            <a:r>
              <a:rPr lang="en-US" altLang="en-US" sz="1300" dirty="0">
                <a:cs typeface="Times New Roman" panose="02020603050405020304" pitchFamily="18" charset="0"/>
              </a:rPr>
              <a:t>      </a:t>
            </a:r>
            <a:r>
              <a:rPr lang="en-US" altLang="en-US" sz="1300" b="1" dirty="0">
                <a:cs typeface="Times New Roman" panose="02020603050405020304" pitchFamily="18" charset="0"/>
              </a:rPr>
              <a:t>Name</a:t>
            </a:r>
            <a:r>
              <a:rPr lang="en-US" altLang="en-US" sz="1300" dirty="0">
                <a:cs typeface="Times New Roman" panose="02020603050405020304" pitchFamily="18" charset="0"/>
              </a:rPr>
              <a:t>		</a:t>
            </a:r>
            <a:r>
              <a:rPr lang="en-US" altLang="en-US" sz="1300" b="1" dirty="0">
                <a:cs typeface="Times New Roman" panose="02020603050405020304" pitchFamily="18" charset="0"/>
              </a:rPr>
              <a:t>DNA ploidy</a:t>
            </a:r>
            <a:r>
              <a:rPr lang="en-US" altLang="en-US" sz="1300" dirty="0">
                <a:cs typeface="Times New Roman" panose="02020603050405020304" pitchFamily="18" charset="0"/>
              </a:rPr>
              <a:t>	    </a:t>
            </a:r>
            <a:r>
              <a:rPr lang="en-US" altLang="en-US" sz="1300" b="1" dirty="0">
                <a:cs typeface="Times New Roman" panose="02020603050405020304" pitchFamily="18" charset="0"/>
              </a:rPr>
              <a:t>Time</a:t>
            </a:r>
            <a:endParaRPr lang="en-US" altLang="en-US" sz="1300" dirty="0">
              <a:latin typeface="Courier" charset="0"/>
              <a:cs typeface="Times New Roman" panose="02020603050405020304" pitchFamily="18" charset="0"/>
            </a:endParaRPr>
          </a:p>
          <a:p>
            <a:pPr eaLnBrk="1" hangingPunct="1">
              <a:lnSpc>
                <a:spcPct val="110000"/>
              </a:lnSpc>
            </a:pPr>
            <a:r>
              <a:rPr lang="en-US" altLang="en-US" sz="1300" dirty="0">
                <a:cs typeface="Times New Roman" panose="02020603050405020304" pitchFamily="18" charset="0"/>
              </a:rPr>
              <a:t>	G</a:t>
            </a:r>
            <a:r>
              <a:rPr lang="en-US" altLang="en-US" sz="1300" baseline="-30000" dirty="0">
                <a:cs typeface="Times New Roman" panose="02020603050405020304" pitchFamily="18" charset="0"/>
              </a:rPr>
              <a:t>1</a:t>
            </a:r>
            <a:r>
              <a:rPr lang="en-US" altLang="en-US" sz="1300" dirty="0">
                <a:cs typeface="Times New Roman" panose="02020603050405020304" pitchFamily="18" charset="0"/>
              </a:rPr>
              <a:t>	Gap 1		2N	9 </a:t>
            </a:r>
            <a:r>
              <a:rPr lang="en-US" altLang="en-US" sz="1300" dirty="0" err="1">
                <a:cs typeface="Times New Roman" panose="02020603050405020304" pitchFamily="18" charset="0"/>
              </a:rPr>
              <a:t>hrs</a:t>
            </a:r>
            <a:endParaRPr lang="en-US" altLang="en-US" sz="1300" dirty="0">
              <a:latin typeface="Courier" charset="0"/>
              <a:cs typeface="Times New Roman" panose="02020603050405020304" pitchFamily="18" charset="0"/>
            </a:endParaRPr>
          </a:p>
          <a:p>
            <a:pPr eaLnBrk="1" hangingPunct="1">
              <a:lnSpc>
                <a:spcPct val="110000"/>
              </a:lnSpc>
            </a:pPr>
            <a:r>
              <a:rPr lang="en-US" altLang="en-US" sz="1300" dirty="0">
                <a:cs typeface="Times New Roman" panose="02020603050405020304" pitchFamily="18" charset="0"/>
              </a:rPr>
              <a:t>	S	DNA synthesis	increasing	6 </a:t>
            </a:r>
            <a:r>
              <a:rPr lang="en-US" altLang="en-US" sz="1300" dirty="0" err="1">
                <a:cs typeface="Times New Roman" panose="02020603050405020304" pitchFamily="18" charset="0"/>
              </a:rPr>
              <a:t>hrs</a:t>
            </a:r>
            <a:endParaRPr lang="en-US" altLang="en-US" sz="1300" dirty="0">
              <a:latin typeface="Courier" charset="0"/>
              <a:cs typeface="Times New Roman" panose="02020603050405020304" pitchFamily="18" charset="0"/>
            </a:endParaRPr>
          </a:p>
          <a:p>
            <a:pPr eaLnBrk="1" hangingPunct="1">
              <a:lnSpc>
                <a:spcPct val="110000"/>
              </a:lnSpc>
            </a:pPr>
            <a:r>
              <a:rPr lang="en-US" altLang="en-US" sz="1300" dirty="0">
                <a:cs typeface="Times New Roman" panose="02020603050405020304" pitchFamily="18" charset="0"/>
              </a:rPr>
              <a:t>	G</a:t>
            </a:r>
            <a:r>
              <a:rPr lang="en-US" altLang="en-US" sz="1300" baseline="-30000" dirty="0">
                <a:cs typeface="Times New Roman" panose="02020603050405020304" pitchFamily="18" charset="0"/>
              </a:rPr>
              <a:t>2</a:t>
            </a:r>
            <a:r>
              <a:rPr lang="en-US" altLang="en-US" sz="1300" dirty="0">
                <a:cs typeface="Times New Roman" panose="02020603050405020304" pitchFamily="18" charset="0"/>
              </a:rPr>
              <a:t>	Gap 2		4N	3 </a:t>
            </a:r>
            <a:r>
              <a:rPr lang="en-US" altLang="en-US" sz="1300" dirty="0" err="1">
                <a:cs typeface="Times New Roman" panose="02020603050405020304" pitchFamily="18" charset="0"/>
              </a:rPr>
              <a:t>hrs</a:t>
            </a:r>
            <a:endParaRPr lang="en-US" altLang="en-US" sz="1300" dirty="0">
              <a:latin typeface="Courier" charset="0"/>
              <a:cs typeface="Times New Roman" panose="02020603050405020304" pitchFamily="18" charset="0"/>
            </a:endParaRPr>
          </a:p>
          <a:p>
            <a:pPr eaLnBrk="1" hangingPunct="1">
              <a:lnSpc>
                <a:spcPct val="110000"/>
              </a:lnSpc>
            </a:pPr>
            <a:r>
              <a:rPr lang="en-US" altLang="en-US" sz="1300" dirty="0">
                <a:cs typeface="Times New Roman" panose="02020603050405020304" pitchFamily="18" charset="0"/>
              </a:rPr>
              <a:t>	M	Mitosis		back to 2N	1 </a:t>
            </a:r>
            <a:r>
              <a:rPr lang="en-US" altLang="en-US" sz="1300" dirty="0" err="1">
                <a:cs typeface="Times New Roman" panose="02020603050405020304" pitchFamily="18" charset="0"/>
              </a:rPr>
              <a:t>hr</a:t>
            </a:r>
            <a:endParaRPr lang="en-US" altLang="en-US" sz="1300" dirty="0">
              <a:latin typeface="Courier" charset="0"/>
              <a:cs typeface="Times New Roman" panose="02020603050405020304" pitchFamily="18" charset="0"/>
            </a:endParaRPr>
          </a:p>
          <a:p>
            <a:pPr eaLnBrk="1" hangingPunct="1">
              <a:lnSpc>
                <a:spcPct val="110000"/>
              </a:lnSpc>
            </a:pPr>
            <a:r>
              <a:rPr lang="en-US" altLang="en-US" sz="1300" dirty="0">
                <a:cs typeface="Times New Roman" panose="02020603050405020304" pitchFamily="18" charset="0"/>
              </a:rPr>
              <a:t>Cells at S phase become 4N and are larger than those at 2N stage.</a:t>
            </a:r>
            <a:r>
              <a:rPr lang="en-US" altLang="en-US" sz="1300" dirty="0"/>
              <a:t> </a:t>
            </a:r>
          </a:p>
          <a:p>
            <a:pPr eaLnBrk="1" hangingPunct="1">
              <a:lnSpc>
                <a:spcPct val="110000"/>
              </a:lnSpc>
            </a:pPr>
            <a:r>
              <a:rPr lang="en-US" altLang="en-US" sz="1300" dirty="0">
                <a:cs typeface="Times New Roman" panose="02020603050405020304" pitchFamily="18" charset="0"/>
              </a:rPr>
              <a:t> Cells at M phase are 2N. Normal mature cells have 2N ploidy level</a:t>
            </a:r>
            <a:r>
              <a:rPr lang="en-US" altLang="en-US" sz="1300" dirty="0"/>
              <a:t> </a:t>
            </a:r>
          </a:p>
          <a:p>
            <a:pPr eaLnBrk="1" hangingPunct="1">
              <a:lnSpc>
                <a:spcPct val="110000"/>
              </a:lnSpc>
            </a:pPr>
            <a:r>
              <a:rPr lang="en-US" altLang="en-US" sz="1300" dirty="0"/>
              <a:t>G</a:t>
            </a:r>
            <a:r>
              <a:rPr lang="en-US" altLang="en-US" sz="1300" baseline="-25000" dirty="0"/>
              <a:t>o</a:t>
            </a:r>
            <a:r>
              <a:rPr lang="en-US" altLang="en-US" sz="1300" dirty="0"/>
              <a:t> is the resting stage for the hematopoietic stem cells</a:t>
            </a:r>
          </a:p>
        </p:txBody>
      </p:sp>
      <p:pic>
        <p:nvPicPr>
          <p:cNvPr id="3" name="Picture 2">
            <a:extLst>
              <a:ext uri="{FF2B5EF4-FFF2-40B4-BE49-F238E27FC236}">
                <a16:creationId xmlns:a16="http://schemas.microsoft.com/office/drawing/2014/main" id="{D1FF60A9-A2A8-4EA3-A3A3-D5095AB8971C}"/>
              </a:ext>
            </a:extLst>
          </p:cNvPr>
          <p:cNvPicPr>
            <a:picLocks noChangeAspect="1"/>
          </p:cNvPicPr>
          <p:nvPr/>
        </p:nvPicPr>
        <p:blipFill>
          <a:blip r:embed="rId6"/>
          <a:stretch>
            <a:fillRect/>
          </a:stretch>
        </p:blipFill>
        <p:spPr>
          <a:xfrm>
            <a:off x="8288925" y="2349340"/>
            <a:ext cx="3500715" cy="2159319"/>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B101-6FA8-485F-86BC-D5292D3448DD}"/>
              </a:ext>
            </a:extLst>
          </p:cNvPr>
          <p:cNvSpPr>
            <a:spLocks noGrp="1"/>
          </p:cNvSpPr>
          <p:nvPr>
            <p:ph type="title"/>
          </p:nvPr>
        </p:nvSpPr>
        <p:spPr/>
        <p:txBody>
          <a:bodyPr>
            <a:normAutofit/>
          </a:bodyPr>
          <a:lstStyle/>
          <a:p>
            <a:r>
              <a:rPr lang="en-US" altLang="en-US" sz="2800" b="1" dirty="0"/>
              <a:t>Cyclins and Cyclin-Dependent Kinases (</a:t>
            </a:r>
            <a:r>
              <a:rPr lang="en-US" altLang="en-US" sz="2800" b="1" dirty="0" err="1"/>
              <a:t>CdK</a:t>
            </a:r>
            <a:r>
              <a:rPr lang="en-US" altLang="en-US" sz="2800" b="1" dirty="0"/>
              <a:t>)</a:t>
            </a:r>
            <a:endParaRPr lang="en-US" sz="2800" dirty="0"/>
          </a:p>
        </p:txBody>
      </p:sp>
      <p:pic>
        <p:nvPicPr>
          <p:cNvPr id="6" name="Content Placeholder 5">
            <a:extLst>
              <a:ext uri="{FF2B5EF4-FFF2-40B4-BE49-F238E27FC236}">
                <a16:creationId xmlns:a16="http://schemas.microsoft.com/office/drawing/2014/main" id="{EC6B64A7-1938-4F0F-8074-3BBFFB48A9A1}"/>
              </a:ext>
            </a:extLst>
          </p:cNvPr>
          <p:cNvPicPr>
            <a:picLocks noGrp="1" noChangeAspect="1"/>
          </p:cNvPicPr>
          <p:nvPr>
            <p:ph sz="half" idx="1"/>
          </p:nvPr>
        </p:nvPicPr>
        <p:blipFill>
          <a:blip r:embed="rId3"/>
          <a:stretch>
            <a:fillRect/>
          </a:stretch>
        </p:blipFill>
        <p:spPr>
          <a:xfrm>
            <a:off x="6604793" y="2006173"/>
            <a:ext cx="3349248" cy="3677606"/>
          </a:xfrm>
        </p:spPr>
      </p:pic>
      <p:sp>
        <p:nvSpPr>
          <p:cNvPr id="8" name="Content Placeholder 7">
            <a:extLst>
              <a:ext uri="{FF2B5EF4-FFF2-40B4-BE49-F238E27FC236}">
                <a16:creationId xmlns:a16="http://schemas.microsoft.com/office/drawing/2014/main" id="{CDF1E500-DE5A-4B8A-BA6B-BF6013A25F88}"/>
              </a:ext>
            </a:extLst>
          </p:cNvPr>
          <p:cNvSpPr>
            <a:spLocks noGrp="1"/>
          </p:cNvSpPr>
          <p:nvPr>
            <p:ph sz="half" idx="2"/>
          </p:nvPr>
        </p:nvSpPr>
        <p:spPr>
          <a:xfrm>
            <a:off x="885569" y="2059577"/>
            <a:ext cx="4819772" cy="4087223"/>
          </a:xfrm>
        </p:spPr>
        <p:txBody>
          <a:bodyPr>
            <a:normAutofit fontScale="85000" lnSpcReduction="10000"/>
          </a:bodyPr>
          <a:lstStyle/>
          <a:p>
            <a:r>
              <a:rPr lang="en-US" altLang="en-US" sz="2000" dirty="0"/>
              <a:t>The transition of the  various phases of the cell cycle requires the enzymatic activities of the kinase proteins(cyclin-dependent kinases </a:t>
            </a:r>
            <a:r>
              <a:rPr lang="en-US" altLang="en-US" dirty="0"/>
              <a:t>[</a:t>
            </a:r>
            <a:r>
              <a:rPr lang="en-US" altLang="en-US" sz="2000" dirty="0"/>
              <a:t>CDKs</a:t>
            </a:r>
            <a:r>
              <a:rPr lang="en-US" altLang="en-US" dirty="0"/>
              <a:t>]</a:t>
            </a:r>
            <a:r>
              <a:rPr lang="en-US" altLang="en-US" sz="2000" dirty="0"/>
              <a:t>) that phosphorylate target molecules important for cell cycle control.  </a:t>
            </a:r>
            <a:endParaRPr lang="en-US" altLang="en-US" dirty="0"/>
          </a:p>
          <a:p>
            <a:r>
              <a:rPr lang="en-US" altLang="en-US" sz="2000" dirty="0" err="1"/>
              <a:t>Cdk</a:t>
            </a:r>
            <a:r>
              <a:rPr lang="en-US" altLang="en-US" sz="2000" dirty="0"/>
              <a:t> complexed with a regulatory protein called cyclin =  function</a:t>
            </a:r>
            <a:r>
              <a:rPr lang="en-US" altLang="en-US" dirty="0"/>
              <a:t>ing complex</a:t>
            </a:r>
          </a:p>
          <a:p>
            <a:pPr eaLnBrk="1" hangingPunct="1"/>
            <a:r>
              <a:rPr lang="en-US" altLang="en-US" dirty="0"/>
              <a:t>Kinase proteins – phosphorylate target molecules important for cell cycle control</a:t>
            </a:r>
          </a:p>
          <a:p>
            <a:pPr lvl="1" eaLnBrk="1" hangingPunct="1"/>
            <a:r>
              <a:rPr lang="en-US" altLang="en-US" dirty="0"/>
              <a:t>Cyclin-dependent kinase ( </a:t>
            </a:r>
            <a:r>
              <a:rPr lang="en-US" altLang="en-US" dirty="0" err="1"/>
              <a:t>Cdk</a:t>
            </a:r>
            <a:r>
              <a:rPr lang="en-US" altLang="en-US" dirty="0"/>
              <a:t>) + a regulatory subunit (cyclin) = kinase complex</a:t>
            </a:r>
          </a:p>
          <a:p>
            <a:pPr lvl="1" eaLnBrk="1" hangingPunct="1"/>
            <a:r>
              <a:rPr lang="en-US" altLang="en-US" dirty="0"/>
              <a:t>Kinases drives the cell from one stage of the cell cycle to the next. </a:t>
            </a:r>
          </a:p>
          <a:p>
            <a:endParaRPr lang="en-US" dirty="0"/>
          </a:p>
        </p:txBody>
      </p:sp>
      <p:sp>
        <p:nvSpPr>
          <p:cNvPr id="4" name="Slide Number Placeholder 3">
            <a:extLst>
              <a:ext uri="{FF2B5EF4-FFF2-40B4-BE49-F238E27FC236}">
                <a16:creationId xmlns:a16="http://schemas.microsoft.com/office/drawing/2014/main" id="{4F82159A-4B03-404E-83CC-D1925136E7A3}"/>
              </a:ext>
            </a:extLst>
          </p:cNvPr>
          <p:cNvSpPr>
            <a:spLocks noGrp="1"/>
          </p:cNvSpPr>
          <p:nvPr>
            <p:ph type="sldNum" sz="quarter" idx="12"/>
          </p:nvPr>
        </p:nvSpPr>
        <p:spPr/>
        <p:txBody>
          <a:bodyPr/>
          <a:lstStyle/>
          <a:p>
            <a:fld id="{25071B9B-9F4C-4EAC-8832-C9195E19EF06}" type="slidenum">
              <a:rPr lang="en-US" smtClean="0"/>
              <a:t>7</a:t>
            </a:fld>
            <a:endParaRPr lang="en-US"/>
          </a:p>
        </p:txBody>
      </p:sp>
      <p:sp>
        <p:nvSpPr>
          <p:cNvPr id="7" name="TextBox 6">
            <a:extLst>
              <a:ext uri="{FF2B5EF4-FFF2-40B4-BE49-F238E27FC236}">
                <a16:creationId xmlns:a16="http://schemas.microsoft.com/office/drawing/2014/main" id="{83122DE6-DAA2-465B-85BE-B16799ECD7E6}"/>
              </a:ext>
            </a:extLst>
          </p:cNvPr>
          <p:cNvSpPr txBox="1"/>
          <p:nvPr/>
        </p:nvSpPr>
        <p:spPr>
          <a:xfrm>
            <a:off x="6604793" y="5683779"/>
            <a:ext cx="5293217" cy="369332"/>
          </a:xfrm>
          <a:prstGeom prst="rect">
            <a:avLst/>
          </a:prstGeom>
          <a:noFill/>
        </p:spPr>
        <p:txBody>
          <a:bodyPr wrap="square" rtlCol="0">
            <a:spAutoFit/>
          </a:bodyPr>
          <a:lstStyle/>
          <a:p>
            <a:r>
              <a:rPr lang="en-US" dirty="0"/>
              <a:t>Fig. 2.4, p. 17. 2020 ed, McKenzie et al.</a:t>
            </a:r>
          </a:p>
        </p:txBody>
      </p:sp>
    </p:spTree>
    <p:extLst>
      <p:ext uri="{BB962C8B-B14F-4D97-AF65-F5344CB8AC3E}">
        <p14:creationId xmlns:p14="http://schemas.microsoft.com/office/powerpoint/2010/main" val="890465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altLang="en-US" sz="4000" b="1" dirty="0"/>
              <a:t>Cell-Cycle Kinase Regulation </a:t>
            </a:r>
          </a:p>
        </p:txBody>
      </p:sp>
      <p:sp>
        <p:nvSpPr>
          <p:cNvPr id="11268" name="Rectangle 3"/>
          <p:cNvSpPr>
            <a:spLocks noGrp="1" noChangeArrowheads="1"/>
          </p:cNvSpPr>
          <p:nvPr>
            <p:ph sz="half" idx="1"/>
          </p:nvPr>
        </p:nvSpPr>
        <p:spPr/>
        <p:txBody>
          <a:bodyPr/>
          <a:lstStyle/>
          <a:p>
            <a:pPr eaLnBrk="1" hangingPunct="1">
              <a:lnSpc>
                <a:spcPct val="90000"/>
              </a:lnSpc>
            </a:pPr>
            <a:r>
              <a:rPr lang="en-US" altLang="en-US" dirty="0"/>
              <a:t>Many levels of regulation</a:t>
            </a:r>
          </a:p>
          <a:p>
            <a:pPr eaLnBrk="1" hangingPunct="1">
              <a:lnSpc>
                <a:spcPct val="90000"/>
              </a:lnSpc>
            </a:pPr>
            <a:r>
              <a:rPr lang="en-US" altLang="en-US" dirty="0"/>
              <a:t>Final level of regulation</a:t>
            </a:r>
          </a:p>
          <a:p>
            <a:pPr lvl="1" eaLnBrk="1" hangingPunct="1">
              <a:lnSpc>
                <a:spcPct val="90000"/>
              </a:lnSpc>
            </a:pPr>
            <a:r>
              <a:rPr lang="en-US" altLang="en-US" dirty="0"/>
              <a:t>p21, p27, p57 protein</a:t>
            </a:r>
          </a:p>
          <a:p>
            <a:pPr lvl="2" eaLnBrk="1" hangingPunct="1">
              <a:lnSpc>
                <a:spcPct val="90000"/>
              </a:lnSpc>
            </a:pPr>
            <a:r>
              <a:rPr lang="en-US" altLang="en-US" dirty="0"/>
              <a:t>Nomenclature based on molecular weight; e.g. p21 – mol </a:t>
            </a:r>
            <a:r>
              <a:rPr lang="en-US" altLang="en-US" dirty="0" err="1"/>
              <a:t>wt</a:t>
            </a:r>
            <a:r>
              <a:rPr lang="en-US" altLang="en-US" dirty="0"/>
              <a:t> = 21,000</a:t>
            </a:r>
          </a:p>
          <a:p>
            <a:pPr lvl="2" eaLnBrk="1" hangingPunct="1">
              <a:lnSpc>
                <a:spcPct val="90000"/>
              </a:lnSpc>
            </a:pPr>
            <a:r>
              <a:rPr lang="en-US" altLang="en-US" dirty="0"/>
              <a:t>Bind cyclin/</a:t>
            </a:r>
            <a:r>
              <a:rPr lang="en-US" altLang="en-US" dirty="0" err="1"/>
              <a:t>Cdk</a:t>
            </a:r>
            <a:r>
              <a:rPr lang="en-US" altLang="en-US" dirty="0"/>
              <a:t> complex at the G1 and S phases, inhibiting those phases</a:t>
            </a:r>
          </a:p>
          <a:p>
            <a:pPr lvl="1" eaLnBrk="1" hangingPunct="1">
              <a:lnSpc>
                <a:spcPct val="90000"/>
              </a:lnSpc>
            </a:pPr>
            <a:r>
              <a:rPr lang="en-US" altLang="en-US" dirty="0"/>
              <a:t>p15,p16,p18,p19</a:t>
            </a:r>
          </a:p>
          <a:p>
            <a:pPr lvl="2" eaLnBrk="1" hangingPunct="1">
              <a:lnSpc>
                <a:spcPct val="90000"/>
              </a:lnSpc>
            </a:pPr>
            <a:r>
              <a:rPr lang="en-US" altLang="en-US" dirty="0"/>
              <a:t>Inhibit G1 phase ( Cdk4 and Cdk6) </a:t>
            </a:r>
          </a:p>
        </p:txBody>
      </p:sp>
      <p:pic>
        <p:nvPicPr>
          <p:cNvPr id="4" name="Content Placeholder 3">
            <a:extLst>
              <a:ext uri="{FF2B5EF4-FFF2-40B4-BE49-F238E27FC236}">
                <a16:creationId xmlns:a16="http://schemas.microsoft.com/office/drawing/2014/main" id="{5FA704FB-C8EB-41CB-9627-CF730866D08A}"/>
              </a:ext>
            </a:extLst>
          </p:cNvPr>
          <p:cNvPicPr>
            <a:picLocks noGrp="1" noChangeAspect="1"/>
          </p:cNvPicPr>
          <p:nvPr>
            <p:ph sz="half" idx="2"/>
          </p:nvPr>
        </p:nvPicPr>
        <p:blipFill>
          <a:blip r:embed="rId4"/>
          <a:stretch>
            <a:fillRect/>
          </a:stretch>
        </p:blipFill>
        <p:spPr>
          <a:xfrm>
            <a:off x="6500052" y="2017713"/>
            <a:ext cx="4471920" cy="3441700"/>
          </a:xfrm>
        </p:spPr>
      </p:pic>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5"/>
              </a:buBlip>
              <a:defRPr sz="3200">
                <a:solidFill>
                  <a:schemeClr val="tx1"/>
                </a:solidFill>
                <a:latin typeface="Tahoma" panose="020B0604030504040204" pitchFamily="34" charset="0"/>
              </a:defRPr>
            </a:lvl1pPr>
            <a:lvl2pPr marL="742950" indent="-285750" eaLnBrk="0" hangingPunct="0">
              <a:spcBef>
                <a:spcPct val="20000"/>
              </a:spcBef>
              <a:buSzPct val="75000"/>
              <a:buBlip>
                <a:blip r:embed="rId6"/>
              </a:buBlip>
              <a:defRPr sz="2800">
                <a:solidFill>
                  <a:schemeClr val="tx1"/>
                </a:solidFill>
                <a:latin typeface="Tahoma" panose="020B0604030504040204" pitchFamily="34" charset="0"/>
              </a:defRPr>
            </a:lvl2pPr>
            <a:lvl3pPr marL="1143000" indent="-228600" eaLnBrk="0" hangingPunct="0">
              <a:spcBef>
                <a:spcPct val="20000"/>
              </a:spcBef>
              <a:buChar char="•"/>
              <a:defRPr sz="2400">
                <a:solidFill>
                  <a:schemeClr val="tx1"/>
                </a:solidFill>
                <a:latin typeface="Tahoma" panose="020B0604030504040204" pitchFamily="34" charset="0"/>
              </a:defRPr>
            </a:lvl3pPr>
            <a:lvl4pPr marL="1600200" indent="-228600" eaLnBrk="0" hangingPunct="0">
              <a:spcBef>
                <a:spcPct val="20000"/>
              </a:spcBef>
              <a:buChar char="–"/>
              <a:defRPr sz="2000">
                <a:solidFill>
                  <a:schemeClr val="tx1"/>
                </a:solidFill>
                <a:latin typeface="Tahoma" panose="020B0604030504040204" pitchFamily="34" charset="0"/>
              </a:defRPr>
            </a:lvl4pPr>
            <a:lvl5pPr marL="2057400" indent="-228600" eaLnBrk="0" hangingPunct="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fld id="{3CD7CA69-09DF-41FD-81A2-60C9FFF6F9B8}" type="slidenum">
              <a:rPr lang="en-US" altLang="en-US" sz="1400">
                <a:latin typeface="Times New Roman" panose="02020603050405020304" pitchFamily="18" charset="0"/>
              </a:rPr>
              <a:pPr eaLnBrk="1" hangingPunct="1">
                <a:spcBef>
                  <a:spcPct val="0"/>
                </a:spcBef>
                <a:buFontTx/>
                <a:buNone/>
              </a:pPr>
              <a:t>8</a:t>
            </a:fld>
            <a:endParaRPr lang="en-US" altLang="en-US" sz="1400">
              <a:latin typeface="Times New Roman" panose="02020603050405020304" pitchFamily="18" charset="0"/>
            </a:endParaRPr>
          </a:p>
        </p:txBody>
      </p:sp>
      <p:sp>
        <p:nvSpPr>
          <p:cNvPr id="5" name="TextBox 4">
            <a:extLst>
              <a:ext uri="{FF2B5EF4-FFF2-40B4-BE49-F238E27FC236}">
                <a16:creationId xmlns:a16="http://schemas.microsoft.com/office/drawing/2014/main" id="{7516E8DC-B338-4395-A2C3-3DD7A7B7720C}"/>
              </a:ext>
            </a:extLst>
          </p:cNvPr>
          <p:cNvSpPr txBox="1"/>
          <p:nvPr/>
        </p:nvSpPr>
        <p:spPr>
          <a:xfrm>
            <a:off x="6632620" y="5705341"/>
            <a:ext cx="3850783" cy="369332"/>
          </a:xfrm>
          <a:prstGeom prst="rect">
            <a:avLst/>
          </a:prstGeom>
          <a:noFill/>
        </p:spPr>
        <p:txBody>
          <a:bodyPr wrap="square" rtlCol="0">
            <a:spAutoFit/>
          </a:bodyPr>
          <a:lstStyle/>
          <a:p>
            <a:r>
              <a:rPr lang="en-US" dirty="0"/>
              <a:t>Fig. 2.5. p. 18. 2020 ed McKenzie, et al. </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4"/>
              </a:buBlip>
              <a:defRPr sz="3200">
                <a:solidFill>
                  <a:schemeClr val="tx1"/>
                </a:solidFill>
                <a:latin typeface="Tahoma" panose="020B0604030504040204" pitchFamily="34" charset="0"/>
              </a:defRPr>
            </a:lvl1pPr>
            <a:lvl2pPr marL="742950" indent="-285750" eaLnBrk="0" hangingPunct="0">
              <a:spcBef>
                <a:spcPct val="20000"/>
              </a:spcBef>
              <a:buSzPct val="75000"/>
              <a:buBlip>
                <a:blip r:embed="rId5"/>
              </a:buBlip>
              <a:defRPr sz="2800">
                <a:solidFill>
                  <a:schemeClr val="tx1"/>
                </a:solidFill>
                <a:latin typeface="Tahoma" panose="020B0604030504040204" pitchFamily="34" charset="0"/>
              </a:defRPr>
            </a:lvl2pPr>
            <a:lvl3pPr marL="1143000" indent="-228600" eaLnBrk="0" hangingPunct="0">
              <a:spcBef>
                <a:spcPct val="20000"/>
              </a:spcBef>
              <a:buChar char="•"/>
              <a:defRPr sz="2400">
                <a:solidFill>
                  <a:schemeClr val="tx1"/>
                </a:solidFill>
                <a:latin typeface="Tahoma" panose="020B0604030504040204" pitchFamily="34" charset="0"/>
              </a:defRPr>
            </a:lvl3pPr>
            <a:lvl4pPr marL="1600200" indent="-228600" eaLnBrk="0" hangingPunct="0">
              <a:spcBef>
                <a:spcPct val="20000"/>
              </a:spcBef>
              <a:buChar char="–"/>
              <a:defRPr sz="2000">
                <a:solidFill>
                  <a:schemeClr val="tx1"/>
                </a:solidFill>
                <a:latin typeface="Tahoma" panose="020B0604030504040204" pitchFamily="34" charset="0"/>
              </a:defRPr>
            </a:lvl4pPr>
            <a:lvl5pPr marL="2057400" indent="-228600" eaLnBrk="0" hangingPunct="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fld id="{13BB2294-EA1A-4076-BD80-622BFA69AD14}" type="slidenum">
              <a:rPr lang="en-US" altLang="en-US" sz="1400">
                <a:latin typeface="Times New Roman" panose="02020603050405020304" pitchFamily="18" charset="0"/>
              </a:rPr>
              <a:pPr eaLnBrk="1" hangingPunct="1">
                <a:spcBef>
                  <a:spcPct val="0"/>
                </a:spcBef>
                <a:buFontTx/>
                <a:buNone/>
              </a:pPr>
              <a:t>9</a:t>
            </a:fld>
            <a:endParaRPr lang="en-US" altLang="en-US" sz="1400">
              <a:latin typeface="Times New Roman" panose="02020603050405020304" pitchFamily="18" charset="0"/>
            </a:endParaRPr>
          </a:p>
        </p:txBody>
      </p:sp>
      <p:sp>
        <p:nvSpPr>
          <p:cNvPr id="13315" name="Rectangle 2"/>
          <p:cNvSpPr>
            <a:spLocks noGrp="1" noChangeArrowheads="1"/>
          </p:cNvSpPr>
          <p:nvPr>
            <p:ph type="title"/>
          </p:nvPr>
        </p:nvSpPr>
        <p:spPr/>
        <p:txBody>
          <a:bodyPr/>
          <a:lstStyle/>
          <a:p>
            <a:pPr eaLnBrk="1" hangingPunct="1"/>
            <a:r>
              <a:rPr lang="en-US" altLang="en-US" b="1" dirty="0"/>
              <a:t>Additional Cell Cycle Checkpoints</a:t>
            </a:r>
          </a:p>
        </p:txBody>
      </p:sp>
      <p:sp>
        <p:nvSpPr>
          <p:cNvPr id="13316" name="Rectangle 3"/>
          <p:cNvSpPr>
            <a:spLocks noGrp="1" noChangeArrowheads="1"/>
          </p:cNvSpPr>
          <p:nvPr>
            <p:ph type="body" idx="1"/>
          </p:nvPr>
        </p:nvSpPr>
        <p:spPr>
          <a:xfrm>
            <a:off x="2209800" y="1944688"/>
            <a:ext cx="7772400" cy="4557712"/>
          </a:xfrm>
        </p:spPr>
        <p:txBody>
          <a:bodyPr/>
          <a:lstStyle/>
          <a:p>
            <a:pPr eaLnBrk="1" hangingPunct="1">
              <a:lnSpc>
                <a:spcPct val="90000"/>
              </a:lnSpc>
            </a:pPr>
            <a:r>
              <a:rPr lang="en-US" altLang="en-US" sz="2400" dirty="0"/>
              <a:t>G</a:t>
            </a:r>
            <a:r>
              <a:rPr lang="en-US" altLang="en-US" sz="2400" baseline="-25000" dirty="0"/>
              <a:t>1</a:t>
            </a:r>
            <a:r>
              <a:rPr lang="en-US" altLang="en-US" sz="2400" dirty="0"/>
              <a:t> – checks for DNA damage</a:t>
            </a:r>
          </a:p>
          <a:p>
            <a:pPr lvl="1" eaLnBrk="1" hangingPunct="1">
              <a:lnSpc>
                <a:spcPct val="90000"/>
              </a:lnSpc>
            </a:pPr>
            <a:r>
              <a:rPr lang="en-US" altLang="en-US" sz="2400" dirty="0"/>
              <a:t>Rb (retinoblastoma susceptibility gene)</a:t>
            </a:r>
          </a:p>
          <a:p>
            <a:pPr lvl="1" eaLnBrk="1" hangingPunct="1">
              <a:lnSpc>
                <a:spcPct val="90000"/>
              </a:lnSpc>
            </a:pPr>
            <a:r>
              <a:rPr lang="en-US" altLang="en-US" sz="2400" i="1" dirty="0"/>
              <a:t>TP53</a:t>
            </a:r>
            <a:r>
              <a:rPr lang="en-US" altLang="en-US" sz="2400" dirty="0"/>
              <a:t> gene makes the p53 protein – molecular policeman/ guardian of the genome, tumor suppressor gene; most commonly mutated gene in human tumors</a:t>
            </a:r>
          </a:p>
          <a:p>
            <a:pPr eaLnBrk="1" hangingPunct="1">
              <a:lnSpc>
                <a:spcPct val="90000"/>
              </a:lnSpc>
            </a:pPr>
            <a:r>
              <a:rPr lang="en-US" altLang="en-US" sz="2400" dirty="0"/>
              <a:t>G</a:t>
            </a:r>
            <a:r>
              <a:rPr lang="en-US" altLang="en-US" sz="2400" baseline="-25000" dirty="0"/>
              <a:t>2</a:t>
            </a:r>
            <a:r>
              <a:rPr lang="en-US" altLang="en-US" sz="2400" dirty="0"/>
              <a:t>-M checkpoint monitors the accuracy of DNA replication during S-phase</a:t>
            </a:r>
          </a:p>
          <a:p>
            <a:pPr eaLnBrk="1" hangingPunct="1">
              <a:lnSpc>
                <a:spcPct val="90000"/>
              </a:lnSpc>
            </a:pPr>
            <a:r>
              <a:rPr lang="en-US" altLang="en-US" sz="2400" dirty="0"/>
              <a:t>Metaphase checkpoint ( mitotic – spindle checkpoint) – functions to ensure that all chromosomes are properly aligned on the spindle apparatus prior to initiating chromosomal separation and segregation at anaphase</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3,370733061,C:\Users\mary.coleman\Documents\18 Documents\325 Fall 2018\325 Lectures 2018\Lecture 5 Cell Cycle and Maturation  9-4-17, 9-5-17, 8-29-18, 9-5-18\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4,370733061,C:\Users\mary.coleman\Documents\18 Documents\325 Fall 2018\325 Lectures 2018\Lecture 5 Cell Cycle and Maturation  9-4-17, 9-5-17, 8-29-18, 9-5-18\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9,370733061,C:\Users\mary.coleman\Documents\18 Documents\325 Fall 2018\325 Lectures 2018\Lecture 5 Cell Cycle and Maturation  9-4-17, 9-5-17, 8-29-18, 9-5-18\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1,370733061,C:\Users\mary.coleman\Documents\18 Documents\325 Fall 2018\325 Lectures 2018\Lecture 5 Cell Cycle and Maturation  9-4-17, 9-5-17, 8-29-18, 9-5-18\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3,1133414907,C:\Users\mary.coleman\Documents\18 Documents\325 Fall 2018\325 Lectures 2018\Lectures 1-10 2018\Lecture 4 Part 2 Hematopoiesis update  9-11-15, 8-15-16, 8-31-17, 8-30-18\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16,1133414907,C:\Users\mary.coleman\Documents\18 Documents\325 Fall 2018\325 Lectures 2018\Lectures 1-10 2018\Lecture 4 Part 2 Hematopoiesis update  9-11-15, 8-15-16, 8-31-17, 8-30-18\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12,1133414907,C:\Users\mary.coleman\Documents\18 Documents\325 Fall 2018\325 Lectures 2018\Lectures 1-10 2018\Lecture 4 Part 2 Hematopoiesis update  9-11-15, 8-15-16, 8-31-17, 8-30-18\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18,1133414907,C:\Users\mary.coleman\Documents\18 Documents\325 Fall 2018\325 Lectures 2018\Lectures 1-10 2018\Lecture 4 Part 2 Hematopoiesis update  9-11-15, 8-15-16, 8-31-17, 8-30-18\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17,1133414907,C:\Users\mary.coleman\Documents\18 Documents\325 Fall 2018\325 Lectures 2018\Lectures 1-10 2018\Lecture 4 Part 2 Hematopoiesis update  9-11-15, 8-15-16, 8-31-17, 8-30-18\Media.ppcx"/>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12297</TotalTime>
  <Words>12223</Words>
  <Application>Microsoft Office PowerPoint</Application>
  <PresentationFormat>Widescreen</PresentationFormat>
  <Paragraphs>363</Paragraphs>
  <Slides>35</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Courier</vt:lpstr>
      <vt:lpstr>Gill Sans MT</vt:lpstr>
      <vt:lpstr>Times New Roman</vt:lpstr>
      <vt:lpstr>Gallery</vt:lpstr>
      <vt:lpstr>Hematologic Malignancy Mutations</vt:lpstr>
      <vt:lpstr>Objectives</vt:lpstr>
      <vt:lpstr>Introduction</vt:lpstr>
      <vt:lpstr>How Mutations  Occurs</vt:lpstr>
      <vt:lpstr>General  Principles of Blood Cell Production</vt:lpstr>
      <vt:lpstr>Cell Cycle For Multiplication </vt:lpstr>
      <vt:lpstr>Cyclins and Cyclin-Dependent Kinases (CdK)</vt:lpstr>
      <vt:lpstr>Cell-Cycle Kinase Regulation </vt:lpstr>
      <vt:lpstr>Additional Cell Cycle Checkpoints</vt:lpstr>
      <vt:lpstr>Knowledge Check</vt:lpstr>
      <vt:lpstr>Overview of Genetic and Molecular Testing Methodologies Used in the Evaluation of Hematologic Disorders</vt:lpstr>
      <vt:lpstr>Case 1</vt:lpstr>
      <vt:lpstr>Case 1 Cytogenetic, FISH and Molecular Testing</vt:lpstr>
      <vt:lpstr>BCR-ABL1 Mutation</vt:lpstr>
      <vt:lpstr>Case 1: Treatment</vt:lpstr>
      <vt:lpstr>Cytoplasmic Tyrosine Kinase Domains </vt:lpstr>
      <vt:lpstr>Signaling Pathways</vt:lpstr>
      <vt:lpstr>Growth Factors/ Cytokines and Cytokine Receptors</vt:lpstr>
      <vt:lpstr>Knowledge Check</vt:lpstr>
      <vt:lpstr>Case 2</vt:lpstr>
      <vt:lpstr>Case 2 Cytogenetic and Molecular Testing</vt:lpstr>
      <vt:lpstr>Case 2 Diagnosis: polycythemia vera </vt:lpstr>
      <vt:lpstr>Cytokine Receptor JAK-STAT Model of Signal Transduction</vt:lpstr>
      <vt:lpstr>Signal Transducers and Activators of Transcription (STATS)</vt:lpstr>
      <vt:lpstr>Case 2: Treatment</vt:lpstr>
      <vt:lpstr>Case 3</vt:lpstr>
      <vt:lpstr>Case 3: Cytogenetics and Molecular Testing</vt:lpstr>
      <vt:lpstr>Spectrum and Frequency of Somatic Mutations in Myeloid Neoplasms</vt:lpstr>
      <vt:lpstr>Patient Diagnosis: Patient diagnosis: Essential thrombocytosis </vt:lpstr>
      <vt:lpstr>Case 4</vt:lpstr>
      <vt:lpstr>CaSe 4 Cytogenetic and Molecular Testing</vt:lpstr>
      <vt:lpstr>Case 4: Treatment</vt:lpstr>
      <vt:lpstr>Some More Mutations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Mary</dc:creator>
  <cp:lastModifiedBy>Coleman, Mary</cp:lastModifiedBy>
  <cp:revision>67</cp:revision>
  <cp:lastPrinted>2022-04-19T19:45:37Z</cp:lastPrinted>
  <dcterms:created xsi:type="dcterms:W3CDTF">2022-04-02T19:06:13Z</dcterms:created>
  <dcterms:modified xsi:type="dcterms:W3CDTF">2022-04-27T18:32:10Z</dcterms:modified>
</cp:coreProperties>
</file>