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75"/>
  </p:handoutMasterIdLst>
  <p:sldIdLst>
    <p:sldId id="256" r:id="rId2"/>
    <p:sldId id="580" r:id="rId3"/>
    <p:sldId id="571" r:id="rId4"/>
    <p:sldId id="661" r:id="rId5"/>
    <p:sldId id="654" r:id="rId6"/>
    <p:sldId id="662" r:id="rId7"/>
    <p:sldId id="655" r:id="rId8"/>
    <p:sldId id="663" r:id="rId9"/>
    <p:sldId id="717" r:id="rId10"/>
    <p:sldId id="665" r:id="rId11"/>
    <p:sldId id="718" r:id="rId12"/>
    <p:sldId id="667" r:id="rId13"/>
    <p:sldId id="668" r:id="rId14"/>
    <p:sldId id="719" r:id="rId15"/>
    <p:sldId id="669" r:id="rId16"/>
    <p:sldId id="720" r:id="rId17"/>
    <p:sldId id="670" r:id="rId18"/>
    <p:sldId id="656" r:id="rId19"/>
    <p:sldId id="671" r:id="rId20"/>
    <p:sldId id="672" r:id="rId21"/>
    <p:sldId id="673" r:id="rId22"/>
    <p:sldId id="721" r:id="rId23"/>
    <p:sldId id="674" r:id="rId24"/>
    <p:sldId id="675" r:id="rId25"/>
    <p:sldId id="676" r:id="rId26"/>
    <p:sldId id="677" r:id="rId27"/>
    <p:sldId id="690" r:id="rId28"/>
    <p:sldId id="678" r:id="rId29"/>
    <p:sldId id="679" r:id="rId30"/>
    <p:sldId id="680" r:id="rId31"/>
    <p:sldId id="681" r:id="rId32"/>
    <p:sldId id="682" r:id="rId33"/>
    <p:sldId id="683" r:id="rId34"/>
    <p:sldId id="684" r:id="rId35"/>
    <p:sldId id="685" r:id="rId36"/>
    <p:sldId id="687" r:id="rId37"/>
    <p:sldId id="688" r:id="rId38"/>
    <p:sldId id="689" r:id="rId39"/>
    <p:sldId id="686" r:id="rId40"/>
    <p:sldId id="691" r:id="rId41"/>
    <p:sldId id="692" r:id="rId42"/>
    <p:sldId id="693" r:id="rId43"/>
    <p:sldId id="659" r:id="rId44"/>
    <p:sldId id="694" r:id="rId45"/>
    <p:sldId id="722" r:id="rId46"/>
    <p:sldId id="660" r:id="rId47"/>
    <p:sldId id="695" r:id="rId48"/>
    <p:sldId id="696" r:id="rId49"/>
    <p:sldId id="723" r:id="rId50"/>
    <p:sldId id="697" r:id="rId51"/>
    <p:sldId id="724" r:id="rId52"/>
    <p:sldId id="698" r:id="rId53"/>
    <p:sldId id="725" r:id="rId54"/>
    <p:sldId id="699" r:id="rId55"/>
    <p:sldId id="700" r:id="rId56"/>
    <p:sldId id="701" r:id="rId57"/>
    <p:sldId id="702" r:id="rId58"/>
    <p:sldId id="703" r:id="rId59"/>
    <p:sldId id="657" r:id="rId60"/>
    <p:sldId id="704" r:id="rId61"/>
    <p:sldId id="705" r:id="rId62"/>
    <p:sldId id="706" r:id="rId63"/>
    <p:sldId id="707" r:id="rId64"/>
    <p:sldId id="708" r:id="rId65"/>
    <p:sldId id="709" r:id="rId66"/>
    <p:sldId id="710" r:id="rId67"/>
    <p:sldId id="658" r:id="rId68"/>
    <p:sldId id="711" r:id="rId69"/>
    <p:sldId id="712" r:id="rId70"/>
    <p:sldId id="713" r:id="rId71"/>
    <p:sldId id="714" r:id="rId72"/>
    <p:sldId id="715" r:id="rId73"/>
    <p:sldId id="716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1760" autoAdjust="0"/>
    <p:restoredTop sz="90929"/>
  </p:normalViewPr>
  <p:slideViewPr>
    <p:cSldViewPr>
      <p:cViewPr>
        <p:scale>
          <a:sx n="60" d="100"/>
          <a:sy n="60" d="100"/>
        </p:scale>
        <p:origin x="-108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7.xml"/><Relationship Id="rId18" Type="http://schemas.openxmlformats.org/officeDocument/2006/relationships/slide" Target="slides/slide23.xml"/><Relationship Id="rId26" Type="http://schemas.openxmlformats.org/officeDocument/2006/relationships/slide" Target="slides/slide31.xml"/><Relationship Id="rId39" Type="http://schemas.openxmlformats.org/officeDocument/2006/relationships/slide" Target="slides/slide45.xml"/><Relationship Id="rId21" Type="http://schemas.openxmlformats.org/officeDocument/2006/relationships/slide" Target="slides/slide26.xml"/><Relationship Id="rId34" Type="http://schemas.openxmlformats.org/officeDocument/2006/relationships/slide" Target="slides/slide39.xml"/><Relationship Id="rId42" Type="http://schemas.openxmlformats.org/officeDocument/2006/relationships/slide" Target="slides/slide49.xml"/><Relationship Id="rId47" Type="http://schemas.openxmlformats.org/officeDocument/2006/relationships/slide" Target="slides/slide54.xml"/><Relationship Id="rId50" Type="http://schemas.openxmlformats.org/officeDocument/2006/relationships/slide" Target="slides/slide57.xml"/><Relationship Id="rId55" Type="http://schemas.openxmlformats.org/officeDocument/2006/relationships/slide" Target="slides/slide63.xml"/><Relationship Id="rId63" Type="http://schemas.openxmlformats.org/officeDocument/2006/relationships/slide" Target="slides/slide72.xml"/><Relationship Id="rId7" Type="http://schemas.openxmlformats.org/officeDocument/2006/relationships/slide" Target="slides/slide10.xml"/><Relationship Id="rId2" Type="http://schemas.openxmlformats.org/officeDocument/2006/relationships/slide" Target="slides/slide2.xml"/><Relationship Id="rId16" Type="http://schemas.openxmlformats.org/officeDocument/2006/relationships/slide" Target="slides/slide21.xml"/><Relationship Id="rId20" Type="http://schemas.openxmlformats.org/officeDocument/2006/relationships/slide" Target="slides/slide25.xml"/><Relationship Id="rId29" Type="http://schemas.openxmlformats.org/officeDocument/2006/relationships/slide" Target="slides/slide34.xml"/><Relationship Id="rId41" Type="http://schemas.openxmlformats.org/officeDocument/2006/relationships/slide" Target="slides/slide48.xml"/><Relationship Id="rId54" Type="http://schemas.openxmlformats.org/officeDocument/2006/relationships/slide" Target="slides/slide62.xml"/><Relationship Id="rId62" Type="http://schemas.openxmlformats.org/officeDocument/2006/relationships/slide" Target="slides/slide71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5.xml"/><Relationship Id="rId24" Type="http://schemas.openxmlformats.org/officeDocument/2006/relationships/slide" Target="slides/slide29.xml"/><Relationship Id="rId32" Type="http://schemas.openxmlformats.org/officeDocument/2006/relationships/slide" Target="slides/slide37.xml"/><Relationship Id="rId37" Type="http://schemas.openxmlformats.org/officeDocument/2006/relationships/slide" Target="slides/slide42.xml"/><Relationship Id="rId40" Type="http://schemas.openxmlformats.org/officeDocument/2006/relationships/slide" Target="slides/slide47.xml"/><Relationship Id="rId45" Type="http://schemas.openxmlformats.org/officeDocument/2006/relationships/slide" Target="slides/slide52.xml"/><Relationship Id="rId53" Type="http://schemas.openxmlformats.org/officeDocument/2006/relationships/slide" Target="slides/slide61.xml"/><Relationship Id="rId58" Type="http://schemas.openxmlformats.org/officeDocument/2006/relationships/slide" Target="slides/slide66.xml"/><Relationship Id="rId5" Type="http://schemas.openxmlformats.org/officeDocument/2006/relationships/slide" Target="slides/slide6.xml"/><Relationship Id="rId15" Type="http://schemas.openxmlformats.org/officeDocument/2006/relationships/slide" Target="slides/slide20.xml"/><Relationship Id="rId23" Type="http://schemas.openxmlformats.org/officeDocument/2006/relationships/slide" Target="slides/slide28.xml"/><Relationship Id="rId28" Type="http://schemas.openxmlformats.org/officeDocument/2006/relationships/slide" Target="slides/slide33.xml"/><Relationship Id="rId36" Type="http://schemas.openxmlformats.org/officeDocument/2006/relationships/slide" Target="slides/slide41.xml"/><Relationship Id="rId49" Type="http://schemas.openxmlformats.org/officeDocument/2006/relationships/slide" Target="slides/slide56.xml"/><Relationship Id="rId57" Type="http://schemas.openxmlformats.org/officeDocument/2006/relationships/slide" Target="slides/slide65.xml"/><Relationship Id="rId61" Type="http://schemas.openxmlformats.org/officeDocument/2006/relationships/slide" Target="slides/slide70.xml"/><Relationship Id="rId10" Type="http://schemas.openxmlformats.org/officeDocument/2006/relationships/slide" Target="slides/slide14.xml"/><Relationship Id="rId19" Type="http://schemas.openxmlformats.org/officeDocument/2006/relationships/slide" Target="slides/slide24.xml"/><Relationship Id="rId31" Type="http://schemas.openxmlformats.org/officeDocument/2006/relationships/slide" Target="slides/slide36.xml"/><Relationship Id="rId44" Type="http://schemas.openxmlformats.org/officeDocument/2006/relationships/slide" Target="slides/slide51.xml"/><Relationship Id="rId52" Type="http://schemas.openxmlformats.org/officeDocument/2006/relationships/slide" Target="slides/slide60.xml"/><Relationship Id="rId60" Type="http://schemas.openxmlformats.org/officeDocument/2006/relationships/slide" Target="slides/slide69.xml"/><Relationship Id="rId4" Type="http://schemas.openxmlformats.org/officeDocument/2006/relationships/slide" Target="slides/slide4.xml"/><Relationship Id="rId9" Type="http://schemas.openxmlformats.org/officeDocument/2006/relationships/slide" Target="slides/slide13.xml"/><Relationship Id="rId14" Type="http://schemas.openxmlformats.org/officeDocument/2006/relationships/slide" Target="slides/slide19.xml"/><Relationship Id="rId22" Type="http://schemas.openxmlformats.org/officeDocument/2006/relationships/slide" Target="slides/slide27.xml"/><Relationship Id="rId27" Type="http://schemas.openxmlformats.org/officeDocument/2006/relationships/slide" Target="slides/slide32.xml"/><Relationship Id="rId30" Type="http://schemas.openxmlformats.org/officeDocument/2006/relationships/slide" Target="slides/slide35.xml"/><Relationship Id="rId35" Type="http://schemas.openxmlformats.org/officeDocument/2006/relationships/slide" Target="slides/slide40.xml"/><Relationship Id="rId43" Type="http://schemas.openxmlformats.org/officeDocument/2006/relationships/slide" Target="slides/slide50.xml"/><Relationship Id="rId48" Type="http://schemas.openxmlformats.org/officeDocument/2006/relationships/slide" Target="slides/slide55.xml"/><Relationship Id="rId56" Type="http://schemas.openxmlformats.org/officeDocument/2006/relationships/slide" Target="slides/slide64.xml"/><Relationship Id="rId64" Type="http://schemas.openxmlformats.org/officeDocument/2006/relationships/slide" Target="slides/slide73.xml"/><Relationship Id="rId8" Type="http://schemas.openxmlformats.org/officeDocument/2006/relationships/slide" Target="slides/slide12.xml"/><Relationship Id="rId51" Type="http://schemas.openxmlformats.org/officeDocument/2006/relationships/slide" Target="slides/slide58.xml"/><Relationship Id="rId3" Type="http://schemas.openxmlformats.org/officeDocument/2006/relationships/slide" Target="slides/slide3.xml"/><Relationship Id="rId12" Type="http://schemas.openxmlformats.org/officeDocument/2006/relationships/slide" Target="slides/slide16.xml"/><Relationship Id="rId17" Type="http://schemas.openxmlformats.org/officeDocument/2006/relationships/slide" Target="slides/slide22.xml"/><Relationship Id="rId25" Type="http://schemas.openxmlformats.org/officeDocument/2006/relationships/slide" Target="slides/slide30.xml"/><Relationship Id="rId33" Type="http://schemas.openxmlformats.org/officeDocument/2006/relationships/slide" Target="slides/slide38.xml"/><Relationship Id="rId38" Type="http://schemas.openxmlformats.org/officeDocument/2006/relationships/slide" Target="slides/slide44.xml"/><Relationship Id="rId46" Type="http://schemas.openxmlformats.org/officeDocument/2006/relationships/slide" Target="slides/slide53.xml"/><Relationship Id="rId59" Type="http://schemas.openxmlformats.org/officeDocument/2006/relationships/slide" Target="slides/slide6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451F8D-F933-424C-A86D-75510ACCD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22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2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3EF579-4183-432D-9FE3-5666BE048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6E313-3487-42E9-88ED-6843539A4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612B2-CF1D-45CC-A35A-CD7898AB4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86057-FDA5-4985-8384-6046343EB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B314F-676E-46C6-BFB0-A6943F2E0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41F84-649E-40BC-B4BF-0FB63D3C6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5DCF2-DDBE-4A00-B039-03B48539F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D4D7-6EFE-4FD4-AC37-13D74D6FE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7BC1B-CCE0-42B0-8F76-CD1A7AE96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18E50-FC39-444D-9E45-08A04C5B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4E899-2C28-478F-A0D6-35B5F60CB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717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0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A49F90-EFE4-4FAE-B718-77A340400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0"/>
            <a:ext cx="82296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Autonomic Nervous System and the Adrenal Medulla</a:t>
            </a:r>
            <a:endParaRPr lang="hr-HR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800100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Prof. dr. </a:t>
            </a:r>
            <a:r>
              <a:rPr lang="en-US" sz="2800" dirty="0" err="1" smtClean="0">
                <a:solidFill>
                  <a:srgbClr val="FFFF00"/>
                </a:solidFill>
              </a:rPr>
              <a:t>Zoran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Vali</a:t>
            </a:r>
            <a:r>
              <a:rPr lang="en-US" sz="2800" dirty="0" err="1" smtClean="0">
                <a:solidFill>
                  <a:srgbClr val="FFFF00"/>
                </a:solidFill>
                <a:cs typeface="Times New Roman" pitchFamily="18" charset="0"/>
              </a:rPr>
              <a:t>ć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l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Department of  Physiology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l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University of Split School of Medicine</a:t>
            </a:r>
            <a:endParaRPr lang="en-US" sz="2800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8001000" cy="54102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course of the fibers can be following</a:t>
            </a:r>
            <a:r>
              <a:rPr lang="hr-HR" dirty="0" smtClean="0">
                <a:solidFill>
                  <a:srgbClr val="FFFF00"/>
                </a:solidFill>
              </a:rPr>
              <a:t>:</a:t>
            </a:r>
          </a:p>
          <a:p>
            <a:pPr marL="1009650" lvl="1" indent="-609600" eaLnBrk="1" hangingPunct="1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synapse with postganglionic sympathetic neurons in the ganglion that it enters</a:t>
            </a:r>
            <a:endParaRPr lang="hr-HR" sz="2800" dirty="0" smtClean="0">
              <a:solidFill>
                <a:srgbClr val="FFFF00"/>
              </a:solidFill>
            </a:endParaRPr>
          </a:p>
          <a:p>
            <a:pPr marL="1009650" lvl="1" indent="-609600" eaLnBrk="1" hangingPunct="1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pass upward or downward in the chain and synapse in one of the other ganglia of the chain</a:t>
            </a:r>
            <a:endParaRPr lang="hr-HR" sz="2800" dirty="0" smtClean="0">
              <a:solidFill>
                <a:srgbClr val="FFFF00"/>
              </a:solidFill>
            </a:endParaRPr>
          </a:p>
          <a:p>
            <a:pPr marL="1009650" lvl="1" indent="-609600" eaLnBrk="1" hangingPunct="1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pass for variable distances through the chain and then through one of the </a:t>
            </a:r>
            <a:r>
              <a:rPr lang="en-US" sz="2800" i="1" dirty="0" smtClean="0">
                <a:solidFill>
                  <a:srgbClr val="FFFF00"/>
                </a:solidFill>
              </a:rPr>
              <a:t>sympathetic nerves</a:t>
            </a:r>
            <a:r>
              <a:rPr lang="en-US" sz="2800" dirty="0" smtClean="0">
                <a:solidFill>
                  <a:srgbClr val="FFFF00"/>
                </a:solidFill>
              </a:rPr>
              <a:t> radiating outward from the chain, finally </a:t>
            </a:r>
            <a:r>
              <a:rPr lang="en-US" sz="2800" dirty="0" err="1" smtClean="0">
                <a:solidFill>
                  <a:srgbClr val="FFFF00"/>
                </a:solidFill>
              </a:rPr>
              <a:t>synapsing</a:t>
            </a:r>
            <a:r>
              <a:rPr lang="en-US" sz="2800" dirty="0" smtClean="0">
                <a:solidFill>
                  <a:srgbClr val="FFFF00"/>
                </a:solidFill>
              </a:rPr>
              <a:t> in a </a:t>
            </a:r>
            <a:r>
              <a:rPr lang="en-US" sz="2800" i="1" dirty="0" smtClean="0">
                <a:solidFill>
                  <a:srgbClr val="FFFF00"/>
                </a:solidFill>
              </a:rPr>
              <a:t>peripheral sympathetic ganglion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postganglionic fibers then travel to their destinations in the various organs</a:t>
            </a:r>
            <a:endParaRPr lang="hr-H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45748\graphics\fullsize\S9781416045748-060-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4296"/>
            <a:ext cx="6212951" cy="640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8001000" cy="4876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some of the postganglionic fibers pass back from sympathetic chain into spinal nerves through </a:t>
            </a:r>
            <a:r>
              <a:rPr lang="en-US" i="1" dirty="0" smtClean="0">
                <a:solidFill>
                  <a:srgbClr val="FFFF00"/>
                </a:solidFill>
              </a:rPr>
              <a:t>gray </a:t>
            </a:r>
            <a:r>
              <a:rPr lang="en-US" i="1" dirty="0" err="1" smtClean="0">
                <a:solidFill>
                  <a:srgbClr val="FFFF00"/>
                </a:solidFill>
              </a:rPr>
              <a:t>rami</a:t>
            </a:r>
            <a:r>
              <a:rPr lang="en-US" dirty="0" smtClean="0">
                <a:solidFill>
                  <a:srgbClr val="FFFF00"/>
                </a:solidFill>
              </a:rPr>
              <a:t> at all levels of the cord 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these are all very small type C fibers, and they extend to all parts of the body by way of the skeletal nerves</a:t>
            </a:r>
            <a:endParaRPr lang="hr-HR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they control: blood vessels, sweat glands, and </a:t>
            </a:r>
            <a:r>
              <a:rPr lang="en-US" dirty="0" err="1" smtClean="0">
                <a:solidFill>
                  <a:srgbClr val="FFFF00"/>
                </a:solidFill>
              </a:rPr>
              <a:t>piloerector</a:t>
            </a:r>
            <a:r>
              <a:rPr lang="en-US" dirty="0" smtClean="0">
                <a:solidFill>
                  <a:srgbClr val="FFFF00"/>
                </a:solidFill>
              </a:rPr>
              <a:t> muscles of the hairs</a:t>
            </a:r>
            <a:endParaRPr lang="hr-HR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they make </a:t>
            </a:r>
            <a:r>
              <a:rPr lang="hr-HR" dirty="0" smtClean="0">
                <a:solidFill>
                  <a:srgbClr val="FFFF00"/>
                </a:solidFill>
              </a:rPr>
              <a:t>8% </a:t>
            </a:r>
            <a:r>
              <a:rPr lang="en-US" dirty="0" smtClean="0">
                <a:solidFill>
                  <a:srgbClr val="FFFF00"/>
                </a:solidFill>
              </a:rPr>
              <a:t>of fibers in average nerve</a:t>
            </a:r>
            <a:endParaRPr lang="hr-H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Segmental Distribution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sympathetic pathways are not necessarily distributed to the same part of the body as the somatic spinal nerve fibers from the same segments</a:t>
            </a:r>
            <a:r>
              <a:rPr lang="hr-HR" dirty="0" smtClean="0">
                <a:solidFill>
                  <a:srgbClr val="FFFF00"/>
                </a:solidFill>
              </a:rPr>
              <a:t>:</a:t>
            </a:r>
          </a:p>
          <a:p>
            <a:pPr marL="1009650" lvl="1" indent="-609600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hr-HR" sz="2400" dirty="0" smtClean="0">
                <a:solidFill>
                  <a:srgbClr val="FFFF00"/>
                </a:solidFill>
              </a:rPr>
              <a:t>T1: 		</a:t>
            </a:r>
            <a:r>
              <a:rPr lang="en-US" sz="2400" dirty="0" smtClean="0">
                <a:solidFill>
                  <a:srgbClr val="FFFF00"/>
                </a:solidFill>
              </a:rPr>
              <a:t>head</a:t>
            </a:r>
            <a:endParaRPr lang="hr-HR" sz="2400" dirty="0" smtClean="0">
              <a:solidFill>
                <a:srgbClr val="FFFF00"/>
              </a:solidFill>
            </a:endParaRPr>
          </a:p>
          <a:p>
            <a:pPr marL="1009650" lvl="1" indent="-609600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hr-HR" sz="2400" dirty="0" smtClean="0">
                <a:solidFill>
                  <a:srgbClr val="FFFF00"/>
                </a:solidFill>
              </a:rPr>
              <a:t>T2: 		</a:t>
            </a:r>
            <a:r>
              <a:rPr lang="en-US" sz="2400" dirty="0" smtClean="0">
                <a:solidFill>
                  <a:srgbClr val="FFFF00"/>
                </a:solidFill>
              </a:rPr>
              <a:t>neck</a:t>
            </a:r>
            <a:endParaRPr lang="hr-HR" sz="2400" dirty="0" smtClean="0">
              <a:solidFill>
                <a:srgbClr val="FFFF00"/>
              </a:solidFill>
            </a:endParaRPr>
          </a:p>
          <a:p>
            <a:pPr marL="1009650" lvl="1" indent="-609600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hr-HR" sz="2400" dirty="0" smtClean="0">
                <a:solidFill>
                  <a:srgbClr val="FFFF00"/>
                </a:solidFill>
              </a:rPr>
              <a:t>T3-T6:	</a:t>
            </a:r>
            <a:r>
              <a:rPr lang="en-US" sz="2400" dirty="0" smtClean="0">
                <a:solidFill>
                  <a:srgbClr val="FFFF00"/>
                </a:solidFill>
              </a:rPr>
              <a:t>thorax</a:t>
            </a:r>
            <a:endParaRPr lang="hr-HR" sz="2400" dirty="0" smtClean="0">
              <a:solidFill>
                <a:srgbClr val="FFFF00"/>
              </a:solidFill>
            </a:endParaRPr>
          </a:p>
          <a:p>
            <a:pPr marL="1009650" lvl="1" indent="-609600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hr-HR" sz="2400" dirty="0" smtClean="0">
                <a:solidFill>
                  <a:srgbClr val="FFFF00"/>
                </a:solidFill>
              </a:rPr>
              <a:t>T7-T11:	abdomen</a:t>
            </a:r>
          </a:p>
          <a:p>
            <a:pPr marL="1009650" lvl="1" indent="-609600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hr-HR" sz="2400" dirty="0" smtClean="0">
                <a:solidFill>
                  <a:srgbClr val="FFFF00"/>
                </a:solidFill>
              </a:rPr>
              <a:t>T12-L2:	</a:t>
            </a:r>
            <a:r>
              <a:rPr lang="en-US" sz="2400" dirty="0" smtClean="0">
                <a:solidFill>
                  <a:srgbClr val="FFFF00"/>
                </a:solidFill>
              </a:rPr>
              <a:t>legs</a:t>
            </a:r>
            <a:endParaRPr lang="hr-HR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distribution is only approximate and overlaps greatly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it is determined partly by the locus in the embryo from which the organ originated</a:t>
            </a:r>
            <a:endParaRPr lang="hr-H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Adrenal Medullae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preganglionic</a:t>
            </a:r>
            <a:r>
              <a:rPr lang="en-US" dirty="0" smtClean="0">
                <a:solidFill>
                  <a:srgbClr val="FFFF00"/>
                </a:solidFill>
              </a:rPr>
              <a:t> sympathetic nerve fibers pass, </a:t>
            </a:r>
            <a:r>
              <a:rPr lang="en-US" i="1" dirty="0" smtClean="0">
                <a:solidFill>
                  <a:srgbClr val="FFFF00"/>
                </a:solidFill>
              </a:rPr>
              <a:t>without </a:t>
            </a:r>
            <a:r>
              <a:rPr lang="en-US" i="1" dirty="0" err="1" smtClean="0">
                <a:solidFill>
                  <a:srgbClr val="FFFF00"/>
                </a:solidFill>
              </a:rPr>
              <a:t>synapsing</a:t>
            </a:r>
            <a:r>
              <a:rPr lang="en-US" i="1" dirty="0" smtClean="0">
                <a:solidFill>
                  <a:srgbClr val="FFFF00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 from the </a:t>
            </a:r>
            <a:r>
              <a:rPr lang="en-US" dirty="0" err="1" smtClean="0">
                <a:solidFill>
                  <a:srgbClr val="FFFF00"/>
                </a:solidFill>
              </a:rPr>
              <a:t>intermediolateral</a:t>
            </a:r>
            <a:r>
              <a:rPr lang="en-US" dirty="0" smtClean="0">
                <a:solidFill>
                  <a:srgbClr val="FFFF00"/>
                </a:solidFill>
              </a:rPr>
              <a:t> horn cells of the spinal cord, through the sympathetic chains, then through the </a:t>
            </a:r>
            <a:r>
              <a:rPr lang="en-US" dirty="0" err="1" smtClean="0">
                <a:solidFill>
                  <a:srgbClr val="FFFF00"/>
                </a:solidFill>
              </a:rPr>
              <a:t>splanchnic</a:t>
            </a:r>
            <a:r>
              <a:rPr lang="en-US" dirty="0" smtClean="0">
                <a:solidFill>
                  <a:srgbClr val="FFFF00"/>
                </a:solidFill>
              </a:rPr>
              <a:t> nerves, and finally into the two adrenal medullae</a:t>
            </a:r>
            <a:endParaRPr lang="hr-H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these </a:t>
            </a:r>
            <a:r>
              <a:rPr lang="en-US" dirty="0" err="1" smtClean="0">
                <a:solidFill>
                  <a:srgbClr val="FFFF00"/>
                </a:solidFill>
              </a:rPr>
              <a:t>secretory</a:t>
            </a:r>
            <a:r>
              <a:rPr lang="en-US" dirty="0" smtClean="0">
                <a:solidFill>
                  <a:srgbClr val="FFFF00"/>
                </a:solidFill>
              </a:rPr>
              <a:t> cells </a:t>
            </a:r>
            <a:r>
              <a:rPr lang="en-US" dirty="0" err="1" smtClean="0">
                <a:solidFill>
                  <a:srgbClr val="FFFF00"/>
                </a:solidFill>
              </a:rPr>
              <a:t>embryologically</a:t>
            </a:r>
            <a:r>
              <a:rPr lang="en-US" dirty="0" smtClean="0">
                <a:solidFill>
                  <a:srgbClr val="FFFF00"/>
                </a:solidFill>
              </a:rPr>
              <a:t> are derived from nervous tissue and are actually themselves postganglionic neurons (they even have rudimentary nerve fibers)</a:t>
            </a:r>
            <a:endParaRPr lang="hr-HR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the endings of these fibers that secrete the adrenal hormones </a:t>
            </a:r>
            <a:r>
              <a:rPr lang="en-US" i="1" dirty="0" smtClean="0">
                <a:solidFill>
                  <a:srgbClr val="FFFF00"/>
                </a:solidFill>
              </a:rPr>
              <a:t>epinephrine</a:t>
            </a:r>
            <a:r>
              <a:rPr lang="en-US" dirty="0" smtClean="0">
                <a:solidFill>
                  <a:srgbClr val="FFFF00"/>
                </a:solidFill>
              </a:rPr>
              <a:t> and </a:t>
            </a:r>
            <a:r>
              <a:rPr lang="en-US" i="1" dirty="0" err="1" smtClean="0">
                <a:solidFill>
                  <a:srgbClr val="FFFF00"/>
                </a:solidFill>
              </a:rPr>
              <a:t>norepinephrine</a:t>
            </a:r>
            <a:endParaRPr lang="hr-H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Physiologic Anatomy of the Parasympathetic Nervous System </a:t>
            </a:r>
            <a:endParaRPr lang="en-US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8001000" cy="4724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parasympathetic fibers leave the CNS through cranial nerves III, VII, IX, and X, additionally by 2</a:t>
            </a:r>
            <a:r>
              <a:rPr lang="en-US" baseline="30000" dirty="0" smtClean="0">
                <a:solidFill>
                  <a:srgbClr val="FFFF00"/>
                </a:solidFill>
              </a:rPr>
              <a:t>nd</a:t>
            </a:r>
            <a:r>
              <a:rPr lang="en-US" dirty="0" smtClean="0">
                <a:solidFill>
                  <a:srgbClr val="FFFF00"/>
                </a:solidFill>
              </a:rPr>
              <a:t> and 3</a:t>
            </a:r>
            <a:r>
              <a:rPr lang="en-US" baseline="30000" dirty="0" smtClean="0">
                <a:solidFill>
                  <a:srgbClr val="FFFF00"/>
                </a:solidFill>
              </a:rPr>
              <a:t>rd</a:t>
            </a:r>
            <a:r>
              <a:rPr lang="en-US" dirty="0" smtClean="0">
                <a:solidFill>
                  <a:srgbClr val="FFFF00"/>
                </a:solidFill>
              </a:rPr>
              <a:t> sacral spinal nerves (sometimes 1</a:t>
            </a:r>
            <a:r>
              <a:rPr lang="en-US" baseline="30000" dirty="0" smtClean="0">
                <a:solidFill>
                  <a:srgbClr val="FFFF00"/>
                </a:solidFill>
              </a:rPr>
              <a:t>st</a:t>
            </a:r>
            <a:r>
              <a:rPr lang="en-US" dirty="0" smtClean="0">
                <a:solidFill>
                  <a:srgbClr val="FFFF00"/>
                </a:solidFill>
              </a:rPr>
              <a:t> and 4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75 percent of all parasympathetic nerve fibers are in the </a:t>
            </a:r>
            <a:r>
              <a:rPr lang="en-US" i="1" dirty="0" err="1" smtClean="0">
                <a:solidFill>
                  <a:srgbClr val="FFFF00"/>
                </a:solidFill>
              </a:rPr>
              <a:t>vagus</a:t>
            </a:r>
            <a:r>
              <a:rPr lang="en-US" i="1" dirty="0" smtClean="0">
                <a:solidFill>
                  <a:srgbClr val="FFFF00"/>
                </a:solidFill>
              </a:rPr>
              <a:t> nerves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sz="2600" dirty="0" err="1" smtClean="0">
                <a:solidFill>
                  <a:srgbClr val="FFFF00"/>
                </a:solidFill>
              </a:rPr>
              <a:t>vagus</a:t>
            </a:r>
            <a:r>
              <a:rPr lang="en-US" sz="2600" dirty="0" smtClean="0">
                <a:solidFill>
                  <a:srgbClr val="FFFF00"/>
                </a:solidFill>
              </a:rPr>
              <a:t> nerves supply: heart, lungs, esophagus, stomach, entire small intestine, proximal half of the colon, liver, gallbladder, pancreas, kidneys, and upper portions of the </a:t>
            </a:r>
            <a:r>
              <a:rPr lang="en-US" sz="2600" dirty="0" err="1" smtClean="0">
                <a:solidFill>
                  <a:srgbClr val="FFFF00"/>
                </a:solidFill>
              </a:rPr>
              <a:t>ureters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SCContent\9781416045748\graphics\fullsize\S9781416045748-060-f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"/>
            <a:ext cx="4343400" cy="6498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6248400" y="6096000"/>
            <a:ext cx="18261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  <a:latin typeface="Arial" charset="0"/>
                <a:cs typeface="Arial" charset="0"/>
              </a:rPr>
              <a:t>+ </a:t>
            </a:r>
            <a:r>
              <a:rPr lang="en-US" sz="1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external genitalia - erection</a:t>
            </a:r>
            <a:endParaRPr lang="en-US" sz="10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Preganglionic</a:t>
            </a:r>
            <a:r>
              <a:rPr lang="en-US" dirty="0" smtClean="0">
                <a:solidFill>
                  <a:srgbClr val="FFFF00"/>
                </a:solidFill>
              </a:rPr>
              <a:t> and Postganglionic Parasympathetic Neurons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8001000" cy="4724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i="1" dirty="0" err="1" smtClean="0">
                <a:solidFill>
                  <a:srgbClr val="FFFF00"/>
                </a:solidFill>
              </a:rPr>
              <a:t>preganglionic</a:t>
            </a:r>
            <a:r>
              <a:rPr lang="en-US" i="1" dirty="0" smtClean="0">
                <a:solidFill>
                  <a:srgbClr val="FFFF00"/>
                </a:solidFill>
              </a:rPr>
              <a:t> fibers</a:t>
            </a:r>
            <a:r>
              <a:rPr lang="en-US" dirty="0" smtClean="0">
                <a:solidFill>
                  <a:srgbClr val="FFFF00"/>
                </a:solidFill>
              </a:rPr>
              <a:t> pass uninterrupted all the way to the organ that is to be controlled (except in the case of a few cranial nerves)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i="1" dirty="0" smtClean="0">
                <a:solidFill>
                  <a:srgbClr val="FFFF00"/>
                </a:solidFill>
              </a:rPr>
              <a:t>postganglionic neurons </a:t>
            </a:r>
            <a:r>
              <a:rPr lang="en-US" dirty="0" smtClean="0">
                <a:solidFill>
                  <a:srgbClr val="FFFF00"/>
                </a:solidFill>
              </a:rPr>
              <a:t>are located in the wall of the organ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postganglionic fibers, a fraction of a millimeter to several centimeters in length, leave the neurons to innervate the tissues of the organ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80772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portion of the nervous system that controls most visceral functions of the body</a:t>
            </a:r>
            <a:endParaRPr lang="hr-HR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arterial pressure, gastrointestinal motility, gastrointestinal secretion, urinary bladder emptying, sweating, body temperature</a:t>
            </a:r>
            <a:endParaRPr lang="hr-HR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rapidity (seconds)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and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intensity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of the change (100%) – most striking characteristics</a:t>
            </a:r>
            <a:endParaRPr lang="hr-HR" dirty="0" smtClean="0">
              <a:solidFill>
                <a:srgbClr val="FFFF00"/>
              </a:solidFill>
            </a:endParaRPr>
          </a:p>
        </p:txBody>
      </p:sp>
      <p:sp>
        <p:nvSpPr>
          <p:cNvPr id="73113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Cholinergic and Adrenergic Fibers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cholinergic fibers – secrete </a:t>
            </a:r>
            <a:r>
              <a:rPr lang="en-US" i="1" dirty="0" smtClean="0">
                <a:solidFill>
                  <a:srgbClr val="FFFF00"/>
                </a:solidFill>
              </a:rPr>
              <a:t>acetylcholine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+mj-lt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adrenergic fibers – secrete </a:t>
            </a:r>
            <a:r>
              <a:rPr lang="en-US" dirty="0" err="1" smtClean="0">
                <a:solidFill>
                  <a:srgbClr val="FFFF00"/>
                </a:solidFill>
              </a:rPr>
              <a:t>norepinephrine</a:t>
            </a:r>
            <a:r>
              <a:rPr lang="en-US" dirty="0" smtClean="0">
                <a:solidFill>
                  <a:srgbClr val="FFFF00"/>
                </a:solidFill>
              </a:rPr>
              <a:t> (noradrenalin)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8077200" cy="5486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all </a:t>
            </a:r>
            <a:r>
              <a:rPr lang="en-US" dirty="0" err="1" smtClean="0">
                <a:solidFill>
                  <a:srgbClr val="FFFF00"/>
                </a:solidFill>
              </a:rPr>
              <a:t>preganglionic</a:t>
            </a:r>
            <a:r>
              <a:rPr lang="en-US" dirty="0" smtClean="0">
                <a:solidFill>
                  <a:srgbClr val="FFFF00"/>
                </a:solidFill>
              </a:rPr>
              <a:t> neurons (fibers) are cholinergic (sympathetic and parasympathetic)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all or almost all of the postganglionic neurons (fibers) of the parasympathetic system are also cholinergic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most of the postganglionic sympathetic neurons (fibers) are adrenergic</a:t>
            </a:r>
          </a:p>
        </p:txBody>
      </p:sp>
      <p:sp>
        <p:nvSpPr>
          <p:cNvPr id="73113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80772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exemption: postganglionic sympathetic nerve fibers to the sweat glands, to the </a:t>
            </a:r>
            <a:r>
              <a:rPr lang="en-US" dirty="0" err="1" smtClean="0">
                <a:solidFill>
                  <a:srgbClr val="FFFF00"/>
                </a:solidFill>
              </a:rPr>
              <a:t>piloerector</a:t>
            </a:r>
            <a:r>
              <a:rPr lang="en-US" dirty="0" smtClean="0">
                <a:solidFill>
                  <a:srgbClr val="FFFF00"/>
                </a:solidFill>
              </a:rPr>
              <a:t> muscles of the hairs, and to a very few blood vessels are cholinergic</a:t>
            </a:r>
          </a:p>
        </p:txBody>
      </p:sp>
      <p:sp>
        <p:nvSpPr>
          <p:cNvPr id="73113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685800"/>
            <a:ext cx="8077200" cy="1447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acetylcholine – parasympathetic neurotransmitter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norepinephrine</a:t>
            </a:r>
            <a:r>
              <a:rPr lang="en-US" sz="2800" dirty="0" smtClean="0">
                <a:solidFill>
                  <a:srgbClr val="FFFF00"/>
                </a:solidFill>
              </a:rPr>
              <a:t> – sympathetic neurotransmitter</a:t>
            </a:r>
          </a:p>
        </p:txBody>
      </p:sp>
      <p:sp>
        <p:nvSpPr>
          <p:cNvPr id="73113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 cstate="print"/>
          <a:srcRect l="77364" t="26859" r="2811" b="19312"/>
          <a:stretch>
            <a:fillRect/>
          </a:stretch>
        </p:blipFill>
        <p:spPr bwMode="auto">
          <a:xfrm>
            <a:off x="5715000" y="2286000"/>
            <a:ext cx="26050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/>
          </p:cNvPicPr>
          <p:nvPr/>
        </p:nvPicPr>
        <p:blipFill>
          <a:blip r:embed="rId3" cstate="print"/>
          <a:srcRect l="77223" t="27145" r="2950" b="30222"/>
          <a:stretch>
            <a:fillRect/>
          </a:stretch>
        </p:blipFill>
        <p:spPr bwMode="auto">
          <a:xfrm>
            <a:off x="1905000" y="2286000"/>
            <a:ext cx="25511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Secretion of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ACh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NE</a:t>
            </a: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few parasympathetic nerve endings are similar to, but much smaller, than those of the skeletal neuromuscular junction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majority of fibers merely touch the </a:t>
            </a:r>
            <a:r>
              <a:rPr lang="en-US" dirty="0" err="1" smtClean="0">
                <a:solidFill>
                  <a:srgbClr val="FFFF00"/>
                </a:solidFill>
              </a:rPr>
              <a:t>effector</a:t>
            </a:r>
            <a:r>
              <a:rPr lang="en-US" dirty="0" smtClean="0">
                <a:solidFill>
                  <a:srgbClr val="FFFF00"/>
                </a:solidFill>
              </a:rPr>
              <a:t> cells of the organs that they innervate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varicosities – bulbous enlargements – </a:t>
            </a:r>
            <a:r>
              <a:rPr lang="en-US" dirty="0" err="1" smtClean="0">
                <a:solidFill>
                  <a:srgbClr val="FFFF00"/>
                </a:solidFill>
              </a:rPr>
              <a:t>ACh</a:t>
            </a:r>
            <a:r>
              <a:rPr lang="en-US" dirty="0" smtClean="0">
                <a:solidFill>
                  <a:srgbClr val="FFFF00"/>
                </a:solidFill>
              </a:rPr>
              <a:t> and NE, mitochondria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action potential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 entrance of Ca  </a:t>
            </a:r>
            <a:r>
              <a:rPr lang="en-US" dirty="0" smtClean="0">
                <a:solidFill>
                  <a:srgbClr val="FFFF00"/>
                </a:solidFill>
              </a:rPr>
              <a:t>secretion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from </a:t>
            </a:r>
            <a:r>
              <a:rPr lang="en-US" dirty="0" smtClean="0">
                <a:solidFill>
                  <a:srgbClr val="FFFF00"/>
                </a:solidFill>
              </a:rPr>
              <a:t>terminals or varicosities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ACh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synthesized in the terminal endings and varicosities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stored in vesicles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acetyl-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choline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acetylcholine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acetylcholinesterase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local connective tissue splits it to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acetate ion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choline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choline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secreted is then transported back into the terminal nerve ending (reuptake)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8001000" cy="5257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synthesis in nerve endings, but is completed inside the </a:t>
            </a:r>
            <a:r>
              <a:rPr lang="en-US" dirty="0" err="1" smtClean="0">
                <a:solidFill>
                  <a:srgbClr val="FFFF00"/>
                </a:solidFill>
              </a:rPr>
              <a:t>secretory</a:t>
            </a:r>
            <a:r>
              <a:rPr lang="en-US" dirty="0" smtClean="0">
                <a:solidFill>
                  <a:srgbClr val="FFFF00"/>
                </a:solidFill>
              </a:rPr>
              <a:t> vesicles</a:t>
            </a:r>
            <a:endParaRPr lang="en-US" u="sng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tyrosine (hydroxylation)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 DOPA (</a:t>
            </a: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decarboxylation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)  dopamine (</a:t>
            </a:r>
            <a:r>
              <a:rPr lang="en-US" dirty="0" smtClean="0">
                <a:solidFill>
                  <a:srgbClr val="FFFF00"/>
                </a:solidFill>
              </a:rPr>
              <a:t>transport into vesicles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, hydroxylation)  </a:t>
            </a:r>
            <a:r>
              <a:rPr lang="en-US" u="sng" dirty="0" smtClean="0">
                <a:solidFill>
                  <a:srgbClr val="FFFF00"/>
                </a:solidFill>
                <a:sym typeface="Wingdings"/>
              </a:rPr>
              <a:t>NE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 (in AM, 80%, </a:t>
            </a: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methylation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) </a:t>
            </a:r>
            <a:r>
              <a:rPr lang="en-US" dirty="0" smtClean="0">
                <a:solidFill>
                  <a:srgbClr val="FFFF00"/>
                </a:solidFill>
              </a:rPr>
              <a:t>epinephrine</a:t>
            </a:r>
            <a:endParaRPr lang="en-US" dirty="0" smtClean="0">
              <a:solidFill>
                <a:srgbClr val="FFFF00"/>
              </a:solidFill>
              <a:sym typeface="Wingdings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removal:</a:t>
            </a:r>
          </a:p>
          <a:p>
            <a:pPr marL="1009650" lvl="1" indent="-609600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reuptake (50-80%)</a:t>
            </a:r>
          </a:p>
          <a:p>
            <a:pPr marL="1009650" lvl="1" indent="-609600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diffusion into surrounding body fluids (most of the remaining </a:t>
            </a:r>
            <a:r>
              <a:rPr lang="en-US" sz="2400" dirty="0" smtClean="0">
                <a:solidFill>
                  <a:srgbClr val="FFFF00"/>
                </a:solidFill>
              </a:rPr>
              <a:t>NE)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1009650" lvl="1" indent="-609600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enzymatic degradation (MAO, COMT, small amounts)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 l="83125" t="48000" r="2499" b="23000"/>
          <a:stretch>
            <a:fillRect/>
          </a:stretch>
        </p:blipFill>
        <p:spPr bwMode="auto">
          <a:xfrm>
            <a:off x="3352800" y="1143000"/>
            <a:ext cx="350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</a:t>
            </a:r>
            <a:r>
              <a:rPr lang="en-US" dirty="0" smtClean="0">
                <a:solidFill>
                  <a:srgbClr val="FFFF00"/>
                </a:solidFill>
              </a:rPr>
              <a:t>secreted directly into a tissue remains active for only a few seconds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hr-HR" dirty="0" smtClean="0">
                <a:solidFill>
                  <a:srgbClr val="FFFF00"/>
                </a:solidFill>
              </a:rPr>
              <a:t>NE </a:t>
            </a:r>
            <a:r>
              <a:rPr lang="en-US" dirty="0" smtClean="0">
                <a:solidFill>
                  <a:srgbClr val="FFFF00"/>
                </a:solidFill>
              </a:rPr>
              <a:t>and epinephrine secreted into the blood by the AM remain active until they diffuse into some tissue (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COMT, liver)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NE and epinephrine remain active for 10 to 30 seconds; but their activity declines to extinction over 1 to several minutes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Receptors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209800"/>
            <a:ext cx="8001000" cy="46482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ACh</a:t>
            </a:r>
            <a:r>
              <a:rPr lang="en-US" dirty="0" smtClean="0">
                <a:solidFill>
                  <a:srgbClr val="FFFF00"/>
                </a:solidFill>
              </a:rPr>
              <a:t> and NE must first bind with specific </a:t>
            </a:r>
            <a:r>
              <a:rPr lang="en-US" i="1" dirty="0" smtClean="0">
                <a:solidFill>
                  <a:srgbClr val="FFFF00"/>
                </a:solidFill>
              </a:rPr>
              <a:t>receptors</a:t>
            </a:r>
            <a:r>
              <a:rPr lang="en-US" dirty="0" smtClean="0">
                <a:solidFill>
                  <a:srgbClr val="FFFF00"/>
                </a:solidFill>
              </a:rPr>
              <a:t> on the </a:t>
            </a:r>
            <a:r>
              <a:rPr lang="en-US" dirty="0" err="1" smtClean="0">
                <a:solidFill>
                  <a:srgbClr val="FFFF00"/>
                </a:solidFill>
              </a:rPr>
              <a:t>effector</a:t>
            </a:r>
            <a:r>
              <a:rPr lang="en-US" dirty="0" smtClean="0">
                <a:solidFill>
                  <a:srgbClr val="FFFF00"/>
                </a:solidFill>
              </a:rPr>
              <a:t> cells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receptor is on the outside of the cell membrane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binding of transmitter substance causes a conformational change in the structure of the protein molecule</a:t>
            </a:r>
          </a:p>
          <a:p>
            <a:pPr marL="1009650" lvl="1" indent="-609600" eaLnBrk="1" hangingPunct="1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change in cell membrane permeability</a:t>
            </a:r>
          </a:p>
          <a:p>
            <a:pPr marL="1009650" lvl="1" indent="-609600" eaLnBrk="1" hangingPunct="1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activating or inactivating an enzyme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General Organization of the ANS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centers located in</a:t>
            </a:r>
            <a:r>
              <a:rPr lang="hr-HR" dirty="0" smtClean="0">
                <a:solidFill>
                  <a:srgbClr val="FFFF00"/>
                </a:solidFill>
              </a:rPr>
              <a:t>:</a:t>
            </a:r>
          </a:p>
          <a:p>
            <a:pPr marL="1009650" lvl="1" indent="-609600" eaLnBrk="1" hangingPunct="1"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spinal cord</a:t>
            </a:r>
            <a:endParaRPr lang="hr-HR" sz="2400" dirty="0" smtClean="0">
              <a:solidFill>
                <a:srgbClr val="FFFF00"/>
              </a:solidFill>
            </a:endParaRPr>
          </a:p>
          <a:p>
            <a:pPr marL="1009650" lvl="1" indent="-609600" eaLnBrk="1" hangingPunct="1"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brain stem</a:t>
            </a:r>
            <a:endParaRPr lang="hr-HR" sz="2400" dirty="0" smtClean="0">
              <a:solidFill>
                <a:srgbClr val="FFFF00"/>
              </a:solidFill>
            </a:endParaRPr>
          </a:p>
          <a:p>
            <a:pPr marL="1009650" lvl="1" indent="-609600" eaLnBrk="1" hangingPunct="1"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hypothalamus</a:t>
            </a:r>
          </a:p>
          <a:p>
            <a:pPr marL="1409700" lvl="2" indent="-609600" eaLnBrk="1" hangingPunct="1"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+ limbic cortex</a:t>
            </a:r>
            <a:endParaRPr lang="hr-HR" sz="24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operates through </a:t>
            </a:r>
            <a:r>
              <a:rPr lang="en-US" i="1" dirty="0" smtClean="0">
                <a:solidFill>
                  <a:srgbClr val="FFFF00"/>
                </a:solidFill>
              </a:rPr>
              <a:t>visceral reflexes</a:t>
            </a:r>
            <a:r>
              <a:rPr lang="en-US" dirty="0" smtClean="0">
                <a:solidFill>
                  <a:srgbClr val="FFFF00"/>
                </a:solidFill>
              </a:rPr>
              <a:t> (subconscious)</a:t>
            </a:r>
            <a:endParaRPr lang="hr-HR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i="1" dirty="0" smtClean="0">
                <a:solidFill>
                  <a:srgbClr val="FFFF00"/>
                </a:solidFill>
              </a:rPr>
              <a:t>sympathetic </a:t>
            </a:r>
            <a:r>
              <a:rPr lang="en-US" dirty="0" smtClean="0">
                <a:solidFill>
                  <a:srgbClr val="FFFF00"/>
                </a:solidFill>
              </a:rPr>
              <a:t>and </a:t>
            </a:r>
            <a:r>
              <a:rPr lang="en-US" i="1" dirty="0" smtClean="0">
                <a:solidFill>
                  <a:srgbClr val="FFFF00"/>
                </a:solidFill>
              </a:rPr>
              <a:t>parasympathetic </a:t>
            </a:r>
            <a:r>
              <a:rPr lang="en-US" dirty="0" smtClean="0">
                <a:solidFill>
                  <a:srgbClr val="FFFF00"/>
                </a:solidFill>
              </a:rPr>
              <a:t>nervous system</a:t>
            </a:r>
            <a:endParaRPr lang="hr-H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Change in Membrane Permeability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or closing an ion channel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frequently sodium and/or calcium ion channels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entrance of ions usually depolarizes the cell membrane and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excites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cell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 of K ions from the cell leads to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hyperpolarization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(inhibition) of the cell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Altering Intracellular "Second Messenger" Enzymes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binding NE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  </a:t>
            </a:r>
            <a:r>
              <a:rPr lang="en-US" dirty="0" err="1" smtClean="0">
                <a:solidFill>
                  <a:srgbClr val="FFFF00"/>
                </a:solidFill>
              </a:rPr>
              <a:t>adenylyl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cyclase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  </a:t>
            </a: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cAMP</a:t>
            </a:r>
            <a:endParaRPr lang="en-US" dirty="0" smtClean="0">
              <a:solidFill>
                <a:srgbClr val="FFFF00"/>
              </a:solidFill>
              <a:sym typeface="Wingdings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exact effect depends on the chemical machinery of the </a:t>
            </a:r>
            <a:r>
              <a:rPr lang="en-US" dirty="0" err="1" smtClean="0">
                <a:solidFill>
                  <a:srgbClr val="FFFF00"/>
                </a:solidFill>
              </a:rPr>
              <a:t>effector</a:t>
            </a:r>
            <a:r>
              <a:rPr lang="en-US" dirty="0" smtClean="0">
                <a:solidFill>
                  <a:srgbClr val="FFFF00"/>
                </a:solidFill>
              </a:rPr>
              <a:t> cell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Acetylcholine Receptors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00"/>
                </a:solidFill>
              </a:rPr>
              <a:t>nicotinic receptors</a:t>
            </a:r>
          </a:p>
          <a:p>
            <a:pPr marL="1009650" lvl="1" indent="-609600" eaLnBrk="1" hangingPunct="1"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FFFF00"/>
                </a:solidFill>
                <a:sym typeface="Wingdings"/>
              </a:rPr>
              <a:t>activated by nicotine</a:t>
            </a:r>
          </a:p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muscarinic</a:t>
            </a:r>
            <a:r>
              <a:rPr lang="en-US" dirty="0" smtClean="0">
                <a:solidFill>
                  <a:srgbClr val="FFFF00"/>
                </a:solidFill>
              </a:rPr>
              <a:t> receptors</a:t>
            </a:r>
            <a:endParaRPr lang="en-US" dirty="0" smtClean="0">
              <a:solidFill>
                <a:srgbClr val="FFFF00"/>
              </a:solidFill>
              <a:sym typeface="Wingdings"/>
            </a:endParaRPr>
          </a:p>
          <a:p>
            <a:pPr marL="1009650" lvl="1" indent="-609600" eaLnBrk="1" hangingPunct="1"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FFFF00"/>
                </a:solidFill>
                <a:sym typeface="Wingdings"/>
              </a:rPr>
              <a:t>activated by </a:t>
            </a:r>
            <a:r>
              <a:rPr lang="en-US" sz="2800" dirty="0" err="1" smtClean="0">
                <a:solidFill>
                  <a:srgbClr val="FFFF00"/>
                </a:solidFill>
              </a:rPr>
              <a:t>muscarine</a:t>
            </a:r>
            <a:r>
              <a:rPr lang="en-US" sz="2800" dirty="0" smtClean="0">
                <a:solidFill>
                  <a:srgbClr val="FFFF00"/>
                </a:solidFill>
                <a:sym typeface="Wingdings"/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a poison from toadstools</a:t>
            </a:r>
            <a:r>
              <a:rPr lang="en-US" sz="2800" dirty="0" smtClean="0">
                <a:solidFill>
                  <a:srgbClr val="FFFF00"/>
                </a:solidFill>
                <a:sym typeface="Wingdings"/>
              </a:rPr>
              <a:t>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en-US" sz="2800" dirty="0" smtClean="0">
              <a:solidFill>
                <a:srgbClr val="FFFF00"/>
              </a:solidFill>
              <a:sym typeface="Wingdings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ACh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activates both </a:t>
            </a:r>
            <a:r>
              <a:rPr lang="en-US" dirty="0" smtClean="0">
                <a:solidFill>
                  <a:srgbClr val="FFFF00"/>
                </a:solidFill>
              </a:rPr>
              <a:t>nicotinic and </a:t>
            </a:r>
            <a:r>
              <a:rPr lang="en-US" dirty="0" err="1" smtClean="0">
                <a:solidFill>
                  <a:srgbClr val="FFFF00"/>
                </a:solidFill>
              </a:rPr>
              <a:t>muscarinic</a:t>
            </a:r>
            <a:r>
              <a:rPr lang="en-US" dirty="0" smtClean="0">
                <a:solidFill>
                  <a:srgbClr val="FFFF00"/>
                </a:solidFill>
              </a:rPr>
              <a:t> receptors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en-US" dirty="0" smtClean="0">
                <a:solidFill>
                  <a:srgbClr val="FFFF00"/>
                </a:solidFill>
              </a:rPr>
              <a:t>Nicotinic receptors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found at the synapses between the </a:t>
            </a:r>
            <a:r>
              <a:rPr lang="en-US" dirty="0" err="1" smtClean="0">
                <a:solidFill>
                  <a:srgbClr val="FFFF00"/>
                </a:solidFill>
              </a:rPr>
              <a:t>preganglionic</a:t>
            </a:r>
            <a:r>
              <a:rPr lang="en-US" dirty="0" smtClean="0">
                <a:solidFill>
                  <a:srgbClr val="FFFF00"/>
                </a:solidFill>
              </a:rPr>
              <a:t> and postganglionic neurons of both the sympathetic and parasympathetic systems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also present at many </a:t>
            </a:r>
            <a:r>
              <a:rPr lang="en-US" dirty="0" err="1" smtClean="0">
                <a:solidFill>
                  <a:srgbClr val="FFFF00"/>
                </a:solidFill>
              </a:rPr>
              <a:t>nonautonomic</a:t>
            </a:r>
            <a:r>
              <a:rPr lang="en-US" dirty="0" smtClean="0">
                <a:solidFill>
                  <a:srgbClr val="FFFF00"/>
                </a:solidFill>
              </a:rPr>
              <a:t> nerve endings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; </a:t>
            </a:r>
            <a:r>
              <a:rPr lang="en-US" dirty="0" smtClean="0">
                <a:solidFill>
                  <a:srgbClr val="FFFF00"/>
                </a:solidFill>
              </a:rPr>
              <a:t>at the neuromuscular junctions in skeletal muscle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ionotropic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receptor (directly connected with the ion channel, does not utilize second messengers)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/>
              </a:rPr>
              <a:t>two subclasses:</a:t>
            </a:r>
          </a:p>
          <a:p>
            <a:pPr marL="1009650" lvl="1" indent="-609600" eaLnBrk="1" hangingPunct="1">
              <a:buFont typeface="+mj-lt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  <a:sym typeface="Wingdings"/>
              </a:rPr>
              <a:t>nicotinic receptor of the muscle type</a:t>
            </a:r>
          </a:p>
          <a:p>
            <a:pPr marL="1009650" lvl="1" indent="-609600" eaLnBrk="1" hangingPunct="1">
              <a:buFont typeface="+mj-lt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  <a:sym typeface="Wingdings"/>
              </a:rPr>
              <a:t>nicotinic receptor of the neuronal type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FF00"/>
              </a:solidFill>
              <a:sym typeface="Wingding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 l="83508" t="23438" r="1999" b="11794"/>
          <a:stretch>
            <a:fillRect/>
          </a:stretch>
        </p:blipFill>
        <p:spPr bwMode="auto">
          <a:xfrm>
            <a:off x="2590800" y="304800"/>
            <a:ext cx="2209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print"/>
          <a:srcRect l="83485" t="54312" r="1836" b="16330"/>
          <a:stretch>
            <a:fillRect/>
          </a:stretch>
        </p:blipFill>
        <p:spPr bwMode="auto">
          <a:xfrm>
            <a:off x="5715000" y="1752600"/>
            <a:ext cx="28654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hr-HR" dirty="0" smtClean="0">
                <a:solidFill>
                  <a:srgbClr val="FFFF00"/>
                </a:solidFill>
              </a:rPr>
              <a:t>M</a:t>
            </a:r>
            <a:r>
              <a:rPr lang="en-US" dirty="0" err="1" smtClean="0">
                <a:solidFill>
                  <a:srgbClr val="FFFF00"/>
                </a:solidFill>
              </a:rPr>
              <a:t>uscarinic</a:t>
            </a:r>
            <a:r>
              <a:rPr lang="en-US" dirty="0" smtClean="0">
                <a:solidFill>
                  <a:srgbClr val="FFFF00"/>
                </a:solidFill>
              </a:rPr>
              <a:t> receptors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found on all </a:t>
            </a:r>
            <a:r>
              <a:rPr lang="en-US" dirty="0" err="1" smtClean="0">
                <a:solidFill>
                  <a:srgbClr val="FFFF00"/>
                </a:solidFill>
              </a:rPr>
              <a:t>effector</a:t>
            </a:r>
            <a:r>
              <a:rPr lang="en-US" dirty="0" smtClean="0">
                <a:solidFill>
                  <a:srgbClr val="FFFF00"/>
                </a:solidFill>
              </a:rPr>
              <a:t> cells that are stimulated by the postganglionic cholinergic neurons</a:t>
            </a:r>
            <a:endParaRPr lang="en-US" dirty="0" smtClean="0">
              <a:solidFill>
                <a:srgbClr val="FFFF00"/>
              </a:solidFill>
              <a:sym typeface="Wingdings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either the parasympathetic nervous system or the sympathetic system</a:t>
            </a:r>
            <a:endParaRPr lang="en-US" dirty="0" smtClean="0">
              <a:solidFill>
                <a:srgbClr val="FFFF00"/>
              </a:solidFill>
              <a:sym typeface="Wingding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metabotropic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receptor  (receptor coupled with G protein)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/>
              </a:rPr>
              <a:t>five subclasses (M</a:t>
            </a:r>
            <a:r>
              <a:rPr lang="en-US" baseline="-25000" dirty="0" smtClean="0">
                <a:solidFill>
                  <a:srgbClr val="FFFF00"/>
                </a:solidFill>
                <a:sym typeface="Wingdings"/>
              </a:rPr>
              <a:t>1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-M</a:t>
            </a:r>
            <a:r>
              <a:rPr lang="en-US" baseline="-25000" dirty="0" smtClean="0">
                <a:solidFill>
                  <a:srgbClr val="FFFF00"/>
                </a:solidFill>
                <a:sym typeface="Wingdings"/>
              </a:rPr>
              <a:t>5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 l="78125" t="33000" r="2499" b="27000"/>
          <a:stretch>
            <a:fillRect/>
          </a:stretch>
        </p:blipFill>
        <p:spPr bwMode="auto">
          <a:xfrm>
            <a:off x="2895600" y="609600"/>
            <a:ext cx="4343400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Adrenergic Receptors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153400" cy="4419600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00"/>
                </a:solidFill>
              </a:rPr>
              <a:t>α-receptors</a:t>
            </a:r>
          </a:p>
          <a:p>
            <a:pPr marL="1009650" lvl="1" indent="-609600" eaLnBrk="1" hangingPunct="1"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in turn divided into α</a:t>
            </a:r>
            <a:r>
              <a:rPr lang="en-US" sz="2800" baseline="-25000" dirty="0" smtClean="0">
                <a:solidFill>
                  <a:srgbClr val="FFFF00"/>
                </a:solidFill>
              </a:rPr>
              <a:t>1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i</a:t>
            </a:r>
            <a:r>
              <a:rPr lang="en-US" sz="2800" dirty="0" smtClean="0">
                <a:solidFill>
                  <a:srgbClr val="FFFF00"/>
                </a:solidFill>
              </a:rPr>
              <a:t> α</a:t>
            </a:r>
            <a:r>
              <a:rPr lang="en-US" sz="2800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dirty="0" smtClean="0">
                <a:solidFill>
                  <a:srgbClr val="FFFF00"/>
                </a:solidFill>
              </a:rPr>
              <a:t>-receptors</a:t>
            </a:r>
            <a:endParaRPr lang="en-US" sz="2800" dirty="0" smtClean="0">
              <a:solidFill>
                <a:srgbClr val="FFFF00"/>
              </a:solidFill>
              <a:sym typeface="Wingdings"/>
            </a:endParaRPr>
          </a:p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00"/>
                </a:solidFill>
              </a:rPr>
              <a:t>β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-receptors</a:t>
            </a:r>
          </a:p>
          <a:p>
            <a:pPr marL="1009650" lvl="1" indent="-609600" eaLnBrk="1" hangingPunct="1"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in turn divided into β</a:t>
            </a:r>
            <a:r>
              <a:rPr lang="en-US" sz="2800" baseline="-25000" dirty="0" smtClean="0">
                <a:solidFill>
                  <a:srgbClr val="FFFF00"/>
                </a:solidFill>
              </a:rPr>
              <a:t>1</a:t>
            </a:r>
            <a:r>
              <a:rPr lang="en-US" sz="2800" dirty="0" smtClean="0">
                <a:solidFill>
                  <a:srgbClr val="FFFF00"/>
                </a:solidFill>
              </a:rPr>
              <a:t>-, β</a:t>
            </a:r>
            <a:r>
              <a:rPr lang="en-US" sz="2800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</a:rPr>
              <a:t>i</a:t>
            </a:r>
            <a:r>
              <a:rPr lang="en-US" sz="2800" dirty="0" smtClean="0">
                <a:solidFill>
                  <a:srgbClr val="FFFF00"/>
                </a:solidFill>
              </a:rPr>
              <a:t> β</a:t>
            </a:r>
            <a:r>
              <a:rPr lang="en-US" sz="2800" baseline="-25000" dirty="0" smtClean="0">
                <a:solidFill>
                  <a:srgbClr val="FFFF00"/>
                </a:solidFill>
              </a:rPr>
              <a:t>3</a:t>
            </a:r>
            <a:r>
              <a:rPr lang="en-US" sz="2800" dirty="0" smtClean="0">
                <a:solidFill>
                  <a:srgbClr val="FFFF00"/>
                </a:solidFill>
              </a:rPr>
              <a:t>-receptors</a:t>
            </a:r>
            <a:endParaRPr lang="en-US" sz="2800" dirty="0" smtClean="0">
              <a:solidFill>
                <a:srgbClr val="FFFF00"/>
              </a:solidFill>
              <a:sym typeface="Wingdings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/>
              </a:rPr>
              <a:t>NE </a:t>
            </a:r>
            <a:r>
              <a:rPr lang="en-US" dirty="0" smtClean="0">
                <a:solidFill>
                  <a:srgbClr val="FFFF00"/>
                </a:solidFill>
              </a:rPr>
              <a:t>excites mainly α-receptors, β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-</a:t>
            </a:r>
            <a:r>
              <a:rPr lang="en-US" dirty="0" smtClean="0">
                <a:solidFill>
                  <a:srgbClr val="FFFF00"/>
                </a:solidFill>
              </a:rPr>
              <a:t>receptors to a lesser extent</a:t>
            </a:r>
            <a:endParaRPr lang="en-US" dirty="0" smtClean="0">
              <a:solidFill>
                <a:srgbClr val="FFFF00"/>
              </a:solidFill>
              <a:sym typeface="Wingdings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epinephrine excites both types of receptors approximately equally</a:t>
            </a:r>
            <a:endParaRPr lang="en-US" dirty="0" smtClean="0">
              <a:solidFill>
                <a:srgbClr val="FFFF00"/>
              </a:solidFill>
              <a:sym typeface="Wingdings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Physiologic Anatomy of the Sympathetic Nervous System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8001000" cy="4800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two </a:t>
            </a:r>
            <a:r>
              <a:rPr lang="en-US" i="1" dirty="0" err="1" smtClean="0">
                <a:solidFill>
                  <a:srgbClr val="FFFF00"/>
                </a:solidFill>
              </a:rPr>
              <a:t>paravertebral</a:t>
            </a:r>
            <a:r>
              <a:rPr lang="en-US" i="1" dirty="0" smtClean="0">
                <a:solidFill>
                  <a:srgbClr val="FFFF00"/>
                </a:solidFill>
              </a:rPr>
              <a:t> sympathetic chains of ganglia</a:t>
            </a:r>
            <a:endParaRPr lang="hr-HR" sz="24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two </a:t>
            </a:r>
            <a:r>
              <a:rPr lang="en-US" i="1" dirty="0" err="1" smtClean="0">
                <a:solidFill>
                  <a:srgbClr val="FFFF00"/>
                </a:solidFill>
              </a:rPr>
              <a:t>prevertebral</a:t>
            </a:r>
            <a:r>
              <a:rPr lang="en-US" i="1" dirty="0" smtClean="0">
                <a:solidFill>
                  <a:srgbClr val="FFFF00"/>
                </a:solidFill>
              </a:rPr>
              <a:t> ganglia</a:t>
            </a:r>
            <a:endParaRPr lang="hr-HR" dirty="0" smtClean="0">
              <a:solidFill>
                <a:srgbClr val="FFFF00"/>
              </a:solidFill>
            </a:endParaRPr>
          </a:p>
          <a:p>
            <a:pPr marL="1009650" lvl="1" indent="-609600" eaLnBrk="1" hangingPunct="1">
              <a:buFont typeface="Wingdings" pitchFamily="2" charset="2"/>
              <a:buChar char="q"/>
              <a:defRPr/>
            </a:pPr>
            <a:r>
              <a:rPr lang="en-US" sz="2800" i="1" dirty="0" smtClean="0">
                <a:solidFill>
                  <a:srgbClr val="FFFF00"/>
                </a:solidFill>
              </a:rPr>
              <a:t>celiac</a:t>
            </a:r>
            <a:endParaRPr lang="hr-HR" sz="2800" i="1" dirty="0" smtClean="0">
              <a:solidFill>
                <a:srgbClr val="FFFF00"/>
              </a:solidFill>
            </a:endParaRPr>
          </a:p>
          <a:p>
            <a:pPr marL="1009650" lvl="1" indent="-609600" eaLnBrk="1" hangingPunct="1">
              <a:buFont typeface="Wingdings" pitchFamily="2" charset="2"/>
              <a:buChar char="q"/>
              <a:defRPr/>
            </a:pPr>
            <a:r>
              <a:rPr lang="en-US" sz="2800" i="1" dirty="0" err="1" smtClean="0">
                <a:solidFill>
                  <a:srgbClr val="FFFF00"/>
                </a:solidFill>
              </a:rPr>
              <a:t>hypogastric</a:t>
            </a:r>
            <a:endParaRPr lang="hr-HR" sz="2800" i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postganglionic nerves</a:t>
            </a:r>
            <a:endParaRPr lang="hr-HR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sympathetic nerve fibers originate in the spinal cord along with spinal nerves between cord segments T-1 and L-2</a:t>
            </a:r>
            <a:endParaRPr lang="hr-H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metabotropic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receptor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(receptor coupled with G protein)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/>
              </a:rPr>
              <a:t>under the influence of </a:t>
            </a: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catecholamins</a:t>
            </a:r>
            <a:endParaRPr lang="en-US" dirty="0" smtClean="0">
              <a:solidFill>
                <a:srgbClr val="FFFF00"/>
              </a:solidFill>
              <a:sym typeface="Wingdings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FF00"/>
              </a:solidFill>
              <a:sym typeface="Wingdings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i="1" dirty="0" smtClean="0">
                <a:solidFill>
                  <a:srgbClr val="FFFF00"/>
                </a:solidFill>
              </a:rPr>
              <a:t>isopropyl </a:t>
            </a:r>
            <a:r>
              <a:rPr lang="en-US" i="1" dirty="0" err="1" smtClean="0">
                <a:solidFill>
                  <a:srgbClr val="FFFF00"/>
                </a:solidFill>
              </a:rPr>
              <a:t>norepinephrine</a:t>
            </a:r>
            <a:r>
              <a:rPr lang="en-US" i="1" dirty="0" smtClean="0"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isoprenaline</a:t>
            </a:r>
            <a:r>
              <a:rPr lang="en-US" dirty="0" smtClean="0">
                <a:solidFill>
                  <a:srgbClr val="FFFF00"/>
                </a:solidFill>
              </a:rPr>
              <a:t> or </a:t>
            </a:r>
            <a:r>
              <a:rPr lang="en-US" dirty="0" err="1" smtClean="0">
                <a:solidFill>
                  <a:srgbClr val="FFFF00"/>
                </a:solidFill>
              </a:rPr>
              <a:t>isoproterenol</a:t>
            </a:r>
            <a:r>
              <a:rPr lang="en-US" dirty="0" smtClean="0">
                <a:solidFill>
                  <a:srgbClr val="FFFF00"/>
                </a:solidFill>
              </a:rPr>
              <a:t>) acts on β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-receptor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FF00"/>
              </a:solidFill>
              <a:sym typeface="Wingdings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FF00"/>
              </a:solidFill>
              <a:sym typeface="Wingding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 l="19376" t="20000" r="50000" b="14999"/>
          <a:stretch>
            <a:fillRect/>
          </a:stretch>
        </p:blipFill>
        <p:spPr bwMode="auto">
          <a:xfrm>
            <a:off x="2667000" y="109538"/>
            <a:ext cx="50292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 l="67586" t="20799" r="2499" b="44000"/>
          <a:stretch>
            <a:fillRect/>
          </a:stretch>
        </p:blipFill>
        <p:spPr bwMode="auto">
          <a:xfrm>
            <a:off x="1905000" y="1066800"/>
            <a:ext cx="64246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524" t="46476" r="25782" b="26095"/>
          <a:stretch>
            <a:fillRect/>
          </a:stretch>
        </p:blipFill>
        <p:spPr bwMode="auto">
          <a:xfrm>
            <a:off x="1142999" y="1905000"/>
            <a:ext cx="774790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Excitatory and Inhibitory Actions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excitatory effects in some organs but inhibitory effects in others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there is no generalization,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one must learn all the separate functions of these two nervous systems on each organ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when sympathetic stimulation excites a particular organ, parasympathetic stimulation sometimes inhibits it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most organs are dominantly controlled by one or the other of the two systems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Tablica2.jpg"/>
          <p:cNvPicPr>
            <a:picLocks noChangeAspect="1"/>
          </p:cNvPicPr>
          <p:nvPr/>
        </p:nvPicPr>
        <p:blipFill>
          <a:blip r:embed="rId2" cstate="print"/>
          <a:srcRect t="1085"/>
          <a:stretch>
            <a:fillRect/>
          </a:stretch>
        </p:blipFill>
        <p:spPr bwMode="auto">
          <a:xfrm>
            <a:off x="1905000" y="152400"/>
            <a:ext cx="6477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Function of the Adrenal Medullae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stimulation of the sympathetic nerves to the AM causes large quantities of epinephrine (80%) and NE (20%) to be released, although proportions can differ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almost the same effects as direct sympathetic stimulation, except that </a:t>
            </a:r>
            <a:r>
              <a:rPr lang="en-US" i="1" dirty="0" smtClean="0">
                <a:solidFill>
                  <a:srgbClr val="FFFF00"/>
                </a:solidFill>
              </a:rPr>
              <a:t>the effects last 5 to 10 times as long</a:t>
            </a:r>
            <a:r>
              <a:rPr lang="en-US" dirty="0" smtClean="0">
                <a:solidFill>
                  <a:srgbClr val="FFFF00"/>
                </a:solidFill>
              </a:rPr>
              <a:t> (2-4 min)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8001000" cy="4572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epinephrine has a greater effect on cardiac stimulation, less </a:t>
            </a:r>
            <a:r>
              <a:rPr lang="en-US" dirty="0" err="1" smtClean="0">
                <a:solidFill>
                  <a:srgbClr val="FFFF00"/>
                </a:solidFill>
              </a:rPr>
              <a:t>vasoconstrictive</a:t>
            </a:r>
            <a:r>
              <a:rPr lang="en-US" dirty="0" smtClean="0">
                <a:solidFill>
                  <a:srgbClr val="FFFF00"/>
                </a:solidFill>
              </a:rPr>
              <a:t> effect (especially in muscle, represent a major segment of the vessels of the body)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NE greatly increases the total peripheral resistance and elevates arterial pressure; epinephrine raises the arterial pressure to a lesser extent but increases the cardiac output more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epinephrine has 5 to 10 times as great a metabolic effect as NE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7" descr="D:\SCContent\9781416045748\graphics\fullsize\S9781416045748-060-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1013" y="67749"/>
            <a:ext cx="4370387" cy="6682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Value of the Adrenal Medullae to the Function of the S</a:t>
            </a:r>
            <a:r>
              <a:rPr lang="hr-HR" dirty="0" smtClean="0">
                <a:solidFill>
                  <a:srgbClr val="FFFF00"/>
                </a:solidFill>
              </a:rPr>
              <a:t>NS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stimulation of organs </a:t>
            </a:r>
            <a:r>
              <a:rPr lang="en-US" dirty="0" smtClean="0">
                <a:solidFill>
                  <a:srgbClr val="FFFF00"/>
                </a:solidFill>
              </a:rPr>
              <a:t>in two </a:t>
            </a:r>
            <a:r>
              <a:rPr lang="en-US" dirty="0" smtClean="0">
                <a:solidFill>
                  <a:srgbClr val="FFFF00"/>
                </a:solidFill>
              </a:rPr>
              <a:t>ways: directly by the sympathetic nerves and indirectly by the adrenal </a:t>
            </a:r>
            <a:r>
              <a:rPr lang="en-US" dirty="0" err="1" smtClean="0">
                <a:solidFill>
                  <a:srgbClr val="FFFF00"/>
                </a:solidFill>
              </a:rPr>
              <a:t>medullary</a:t>
            </a:r>
            <a:r>
              <a:rPr lang="en-US" dirty="0" smtClean="0">
                <a:solidFill>
                  <a:srgbClr val="FFFF00"/>
                </a:solidFill>
              </a:rPr>
              <a:t> hormones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two means of stimulation support each other, sometimes substitution for the other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 </a:t>
            </a:r>
            <a:r>
              <a:rPr lang="en-US" dirty="0" smtClean="0">
                <a:solidFill>
                  <a:srgbClr val="FFFF00"/>
                </a:solidFill>
              </a:rPr>
              <a:t>safety factor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Value of the Adrenal Medullae to the Function of the S</a:t>
            </a:r>
            <a:r>
              <a:rPr lang="hr-HR" dirty="0" smtClean="0">
                <a:solidFill>
                  <a:srgbClr val="FFFF00"/>
                </a:solidFill>
              </a:rPr>
              <a:t>NS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capability of epinephrine and NE to stimulate structures of the body that are not innervated by direct sympathetic fibers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all the cells in the body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Relation of Stimulus Rate to Degree of Effect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only a low frequency of stimulation is required for full activation of autonomic effectors (difference to skeletal nervous system)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Relation of Stimulus Rate to Degree of Effect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only one nerve impulse every few seconds suffices to maintain normal effect, and full activation occurs when the nerve fibers discharge 10 to 20 times per second 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full activation in the skeletal nervous system requires 50 to 500 or more impulses per second 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Sympathetic and Parasympathetic "Tone" 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autonomic nervous system is continually active, and the basal rates of activity are known as sympathetic and parasympathetic tone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value of tone is that it allows a single nervous system both to increase and decrease the activity of a stimulated organ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78486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sympathetic tone normally keeps almost all the systemic arterioles constricted to about one-half their maximum diameter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cutting the </a:t>
            </a:r>
            <a:r>
              <a:rPr lang="en-US" dirty="0" err="1" smtClean="0">
                <a:solidFill>
                  <a:srgbClr val="FFFF00"/>
                </a:solidFill>
              </a:rPr>
              <a:t>vagus</a:t>
            </a:r>
            <a:r>
              <a:rPr lang="en-US" dirty="0" smtClean="0">
                <a:solidFill>
                  <a:srgbClr val="FFFF00"/>
                </a:solidFill>
              </a:rPr>
              <a:t> nerves can cause serious constipation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Basal Secretion of</a:t>
            </a:r>
            <a:r>
              <a:rPr lang="hr-HR" dirty="0" smtClean="0">
                <a:solidFill>
                  <a:srgbClr val="FFFF00"/>
                </a:solidFill>
              </a:rPr>
              <a:t> AM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78486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epinephrine – 0.2 </a:t>
            </a:r>
            <a:r>
              <a:rPr lang="en-US" dirty="0" err="1" smtClean="0">
                <a:solidFill>
                  <a:srgbClr val="FFFF00"/>
                </a:solidFill>
              </a:rPr>
              <a:t>μg</a:t>
            </a:r>
            <a:r>
              <a:rPr lang="en-US" dirty="0" smtClean="0">
                <a:solidFill>
                  <a:srgbClr val="FFFF00"/>
                </a:solidFill>
              </a:rPr>
              <a:t>/kg/min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NE – 0.05 </a:t>
            </a:r>
            <a:r>
              <a:rPr lang="en-US" dirty="0" err="1" smtClean="0">
                <a:solidFill>
                  <a:srgbClr val="FFFF00"/>
                </a:solidFill>
              </a:rPr>
              <a:t>μg</a:t>
            </a:r>
            <a:r>
              <a:rPr lang="en-US" dirty="0" smtClean="0">
                <a:solidFill>
                  <a:srgbClr val="FFFF00"/>
                </a:solidFill>
              </a:rPr>
              <a:t>/kg/min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quantities are considerable, enough to maintain the blood pressure even if all direct sympathetic pathways to the cardiovascular system are removed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Loss of Tone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78486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in the case of </a:t>
            </a:r>
            <a:r>
              <a:rPr lang="en-US" dirty="0" err="1" smtClean="0">
                <a:solidFill>
                  <a:srgbClr val="FFFF00"/>
                </a:solidFill>
              </a:rPr>
              <a:t>transection</a:t>
            </a:r>
            <a:r>
              <a:rPr lang="en-US" dirty="0" smtClean="0">
                <a:solidFill>
                  <a:srgbClr val="FFFF00"/>
                </a:solidFill>
              </a:rPr>
              <a:t> of the nerves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blood vessels – within 5 to 30 seconds almost maximal </a:t>
            </a:r>
            <a:r>
              <a:rPr lang="en-US" dirty="0" err="1" smtClean="0">
                <a:solidFill>
                  <a:srgbClr val="FFFF00"/>
                </a:solidFill>
              </a:rPr>
              <a:t>vasodilation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over weeks </a:t>
            </a:r>
            <a:r>
              <a:rPr lang="en-US" i="1" dirty="0" smtClean="0">
                <a:solidFill>
                  <a:srgbClr val="FFFF00"/>
                </a:solidFill>
              </a:rPr>
              <a:t>intrinsic tone</a:t>
            </a:r>
            <a:r>
              <a:rPr lang="en-US" dirty="0" smtClean="0">
                <a:solidFill>
                  <a:srgbClr val="FFFF00"/>
                </a:solidFill>
              </a:rPr>
              <a:t> in the smooth muscle of the vessels increases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in the parasympathetic system, the compensation sometimes requires many months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Denervation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Supersensitivity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78486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first week after nerve is destroyed, the innervated organ becomes more sensitive to injected NE or acetylcholine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i="1" dirty="0" err="1" smtClean="0">
                <a:solidFill>
                  <a:srgbClr val="FFFF00"/>
                </a:solidFill>
              </a:rPr>
              <a:t>denervation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supersensitivity</a:t>
            </a:r>
            <a:endParaRPr lang="en-US" i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sympathetic and parasympathetic organs; increasing the response more than 10-fold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number of receptors in the postsynaptic membranes of the </a:t>
            </a:r>
            <a:r>
              <a:rPr lang="en-US" dirty="0" err="1" smtClean="0">
                <a:solidFill>
                  <a:srgbClr val="FFFF00"/>
                </a:solidFill>
              </a:rPr>
              <a:t>effector</a:t>
            </a:r>
            <a:r>
              <a:rPr lang="en-US" dirty="0" smtClean="0">
                <a:solidFill>
                  <a:srgbClr val="FFFF00"/>
                </a:solidFill>
              </a:rPr>
              <a:t> cells increases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45748\graphics\fullsize\S9781416045748-060-f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1133149"/>
            <a:ext cx="7281862" cy="4505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Preganglionic</a:t>
            </a:r>
            <a:r>
              <a:rPr lang="en-US" dirty="0" smtClean="0">
                <a:solidFill>
                  <a:srgbClr val="FFFF00"/>
                </a:solidFill>
              </a:rPr>
              <a:t> and Postganglionic Sympathetic Neurons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difference from skeletal motor nerves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cell body of each </a:t>
            </a:r>
            <a:r>
              <a:rPr lang="en-US" dirty="0" err="1" smtClean="0">
                <a:solidFill>
                  <a:srgbClr val="FFFF00"/>
                </a:solidFill>
              </a:rPr>
              <a:t>preganglionic</a:t>
            </a:r>
            <a:r>
              <a:rPr lang="en-US" dirty="0" smtClean="0">
                <a:solidFill>
                  <a:srgbClr val="FFFF00"/>
                </a:solidFill>
              </a:rPr>
              <a:t> neuron lies in the </a:t>
            </a:r>
            <a:r>
              <a:rPr lang="en-US" i="1" dirty="0" err="1" smtClean="0">
                <a:solidFill>
                  <a:srgbClr val="FFFF00"/>
                </a:solidFill>
              </a:rPr>
              <a:t>intermediolateral</a:t>
            </a:r>
            <a:r>
              <a:rPr lang="en-US" i="1" dirty="0" smtClean="0">
                <a:solidFill>
                  <a:srgbClr val="FFFF00"/>
                </a:solidFill>
              </a:rPr>
              <a:t> horn</a:t>
            </a:r>
            <a:r>
              <a:rPr lang="en-US" dirty="0" smtClean="0">
                <a:solidFill>
                  <a:srgbClr val="FFFF00"/>
                </a:solidFill>
              </a:rPr>
              <a:t> of the spinal cord</a:t>
            </a:r>
            <a:endParaRPr lang="hr-HR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its fiber passes through an </a:t>
            </a:r>
            <a:r>
              <a:rPr lang="en-US" i="1" dirty="0" smtClean="0">
                <a:solidFill>
                  <a:srgbClr val="FFFF00"/>
                </a:solidFill>
              </a:rPr>
              <a:t>anterior root</a:t>
            </a:r>
            <a:r>
              <a:rPr lang="en-US" dirty="0" smtClean="0">
                <a:solidFill>
                  <a:srgbClr val="FFFF00"/>
                </a:solidFill>
              </a:rPr>
              <a:t> of the cord into the corresponding </a:t>
            </a:r>
            <a:r>
              <a:rPr lang="en-US" i="1" dirty="0" smtClean="0">
                <a:solidFill>
                  <a:srgbClr val="FFFF00"/>
                </a:solidFill>
              </a:rPr>
              <a:t>spinal nerve</a:t>
            </a:r>
            <a:endParaRPr lang="hr-H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Autonomic Reflexes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regulating many visceral functions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cardiovascular autonomic reflexes </a:t>
            </a:r>
            <a:r>
              <a:rPr lang="en-US" sz="2400" dirty="0" err="1" smtClean="0">
                <a:solidFill>
                  <a:srgbClr val="FFFF00"/>
                </a:solidFill>
              </a:rPr>
              <a:t>baroreceptor</a:t>
            </a:r>
            <a:r>
              <a:rPr lang="en-US" sz="2400" dirty="0" smtClean="0">
                <a:solidFill>
                  <a:srgbClr val="FFFF00"/>
                </a:solidFill>
              </a:rPr>
              <a:t> reflex – arterial pressure and HR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gastrointestinal autonomic reflexes</a:t>
            </a:r>
          </a:p>
          <a:p>
            <a:pPr marL="1009650" lvl="1" indent="-609600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smell of appetizing food or presence of food in mouth</a:t>
            </a:r>
          </a:p>
          <a:p>
            <a:pPr marL="1009650" lvl="1" indent="-609600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stretching of rectum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other autonomic reflexes</a:t>
            </a:r>
          </a:p>
          <a:p>
            <a:pPr marL="1009650" lvl="1" indent="-609600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emptying of the urinary bladder</a:t>
            </a:r>
          </a:p>
          <a:p>
            <a:pPr marL="1009650" lvl="1" indent="-609600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sexual reflexes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Mass Discharge by Sympathetic System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78486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in some instances, almost all portions of the sympathetic nervous system discharge simultaneously as a complete unit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fear or severe pain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i="1" dirty="0" smtClean="0">
                <a:solidFill>
                  <a:srgbClr val="FFFF00"/>
                </a:solidFill>
              </a:rPr>
              <a:t>alarm</a:t>
            </a:r>
            <a:r>
              <a:rPr lang="en-US" dirty="0" smtClean="0">
                <a:solidFill>
                  <a:srgbClr val="FFFF00"/>
                </a:solidFill>
              </a:rPr>
              <a:t> or </a:t>
            </a:r>
            <a:r>
              <a:rPr lang="en-US" i="1" dirty="0" smtClean="0">
                <a:solidFill>
                  <a:srgbClr val="FFFF00"/>
                </a:solidFill>
              </a:rPr>
              <a:t>stress response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Activation in isolated portions of the sympathetic nervous system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78486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process of heat regulation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control sweating and blood flow in the skin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local reflexes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heating a skin area causes local </a:t>
            </a:r>
            <a:r>
              <a:rPr lang="en-US" dirty="0" err="1" smtClean="0">
                <a:solidFill>
                  <a:srgbClr val="FFFF00"/>
                </a:solidFill>
              </a:rPr>
              <a:t>vasodilation</a:t>
            </a:r>
            <a:r>
              <a:rPr lang="en-US" dirty="0" smtClean="0">
                <a:solidFill>
                  <a:srgbClr val="FFFF00"/>
                </a:solidFill>
              </a:rPr>
              <a:t> and enhanced local sweating (cooling causes opposite effects)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reflexes that control gastrointestinal functions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dirty="0" smtClean="0">
                <a:solidFill>
                  <a:srgbClr val="FFFF00"/>
                </a:solidFill>
              </a:rPr>
              <a:t>motor or </a:t>
            </a:r>
            <a:r>
              <a:rPr lang="en-US" dirty="0" err="1" smtClean="0">
                <a:solidFill>
                  <a:srgbClr val="FFFF00"/>
                </a:solidFill>
              </a:rPr>
              <a:t>secretory</a:t>
            </a:r>
            <a:r>
              <a:rPr lang="en-US" dirty="0" smtClean="0">
                <a:solidFill>
                  <a:srgbClr val="FFFF00"/>
                </a:solidFill>
              </a:rPr>
              <a:t> activity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84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Specific Localized Responses caused by Parasympathetic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78486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control functions by the parasympathetic system are often highly specific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parasympathetic cardiovascular reflexes usually act only on the heart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salivary secretion, gastric secretion and pancreatic secretion frequently occurs at the same time; rectal emptying reflex often initiates a urinary bladder emptying reflex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"Alarm" or "Stress" Response of the Sympathetic Nervous System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78486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increases in many ways the ability of the body to perform vigorous muscle activity</a:t>
            </a:r>
          </a:p>
          <a:p>
            <a:pPr marL="1009650" lvl="1" indent="-609600" eaLnBrk="1" hangingPunct="1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 arterial pressure</a:t>
            </a:r>
          </a:p>
          <a:p>
            <a:pPr marL="1009650" lvl="1" indent="-609600" eaLnBrk="1" hangingPunct="1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 </a:t>
            </a:r>
            <a:r>
              <a:rPr lang="en-US" sz="2400" dirty="0" smtClean="0">
                <a:solidFill>
                  <a:srgbClr val="FFFF00"/>
                </a:solidFill>
              </a:rPr>
              <a:t>blood flow to active muscles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,  inactive tissues</a:t>
            </a:r>
          </a:p>
          <a:p>
            <a:pPr marL="1009650" lvl="1" indent="-609600" eaLnBrk="1" hangingPunct="1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 </a:t>
            </a:r>
            <a:r>
              <a:rPr lang="en-US" sz="2400" dirty="0" smtClean="0">
                <a:solidFill>
                  <a:srgbClr val="FFFF00"/>
                </a:solidFill>
              </a:rPr>
              <a:t>rates of cellular metabolism throughout the body</a:t>
            </a:r>
            <a:endParaRPr lang="en-US" sz="2400" dirty="0" smtClean="0">
              <a:solidFill>
                <a:srgbClr val="FFFF00"/>
              </a:solidFill>
              <a:sym typeface="Wingdings"/>
            </a:endParaRPr>
          </a:p>
          <a:p>
            <a:pPr marL="1009650" lvl="1" indent="-609600" eaLnBrk="1" hangingPunct="1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 </a:t>
            </a:r>
            <a:r>
              <a:rPr lang="en-US" sz="2400" dirty="0" smtClean="0">
                <a:solidFill>
                  <a:srgbClr val="FFFF00"/>
                </a:solidFill>
              </a:rPr>
              <a:t>blood glucose concentration</a:t>
            </a:r>
            <a:endParaRPr lang="en-US" sz="2400" dirty="0" smtClean="0">
              <a:solidFill>
                <a:srgbClr val="FFFF00"/>
              </a:solidFill>
              <a:sym typeface="Wingdings"/>
            </a:endParaRPr>
          </a:p>
          <a:p>
            <a:pPr marL="1009650" lvl="1" indent="-609600" eaLnBrk="1" hangingPunct="1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 </a:t>
            </a:r>
            <a:r>
              <a:rPr lang="en-US" sz="2400" dirty="0" err="1" smtClean="0">
                <a:solidFill>
                  <a:srgbClr val="FFFF00"/>
                </a:solidFill>
              </a:rPr>
              <a:t>glycolysis</a:t>
            </a:r>
            <a:r>
              <a:rPr lang="en-US" sz="2400" dirty="0" smtClean="0">
                <a:solidFill>
                  <a:srgbClr val="FFFF00"/>
                </a:solidFill>
              </a:rPr>
              <a:t> in the liver and in muscle</a:t>
            </a:r>
            <a:endParaRPr lang="en-US" sz="2400" dirty="0" smtClean="0">
              <a:solidFill>
                <a:srgbClr val="FFFF00"/>
              </a:solidFill>
              <a:sym typeface="Wingdings"/>
            </a:endParaRPr>
          </a:p>
          <a:p>
            <a:pPr marL="1009650" lvl="1" indent="-609600" eaLnBrk="1" hangingPunct="1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 </a:t>
            </a:r>
            <a:r>
              <a:rPr lang="en-US" sz="2400" dirty="0" smtClean="0">
                <a:solidFill>
                  <a:srgbClr val="FFFF00"/>
                </a:solidFill>
              </a:rPr>
              <a:t>muscle strength</a:t>
            </a:r>
            <a:endParaRPr lang="en-US" sz="2400" dirty="0" smtClean="0">
              <a:solidFill>
                <a:srgbClr val="FFFF00"/>
              </a:solidFill>
              <a:sym typeface="Wingdings"/>
            </a:endParaRPr>
          </a:p>
          <a:p>
            <a:pPr marL="1009650" lvl="1" indent="-609600" eaLnBrk="1" hangingPunct="1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 </a:t>
            </a:r>
            <a:r>
              <a:rPr lang="en-US" sz="2400" dirty="0" smtClean="0">
                <a:solidFill>
                  <a:srgbClr val="FFFF00"/>
                </a:solidFill>
              </a:rPr>
              <a:t>mental activity</a:t>
            </a:r>
            <a:endParaRPr lang="en-US" sz="2400" dirty="0" smtClean="0">
              <a:solidFill>
                <a:srgbClr val="FFFF00"/>
              </a:solidFill>
              <a:sym typeface="Wingdings"/>
            </a:endParaRPr>
          </a:p>
          <a:p>
            <a:pPr marL="1009650" lvl="1" indent="-609600" eaLnBrk="1" hangingPunct="1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 </a:t>
            </a:r>
            <a:r>
              <a:rPr lang="en-US" sz="2400" dirty="0" smtClean="0">
                <a:solidFill>
                  <a:srgbClr val="FFFF00"/>
                </a:solidFill>
              </a:rPr>
              <a:t>rate of blood coagulation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78486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sympathetic stress response – extra activation of the body in states of stress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state of rage – sympathetic alarm reaction, fight or flight reaction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FFFF00"/>
                </a:solidFill>
              </a:rPr>
              <a:t>Medullary</a:t>
            </a:r>
            <a:r>
              <a:rPr lang="en-US" sz="4000" dirty="0" smtClean="0">
                <a:solidFill>
                  <a:srgbClr val="FFFF00"/>
                </a:solidFill>
              </a:rPr>
              <a:t>, Pontine, and </a:t>
            </a:r>
            <a:r>
              <a:rPr lang="en-US" sz="4000" dirty="0" err="1" smtClean="0">
                <a:solidFill>
                  <a:srgbClr val="FFFF00"/>
                </a:solidFill>
              </a:rPr>
              <a:t>Mesencephalic</a:t>
            </a:r>
            <a:r>
              <a:rPr lang="en-US" sz="4000" dirty="0" smtClean="0">
                <a:solidFill>
                  <a:srgbClr val="FFFF00"/>
                </a:solidFill>
              </a:rPr>
              <a:t> Control of the ANS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control of arterial pressure, HR, respiratory rate, glandular secretion, peristalsis, and degree of contraction of the urinary bladder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FF00"/>
                </a:solidFill>
              </a:rPr>
              <a:t>transection</a:t>
            </a:r>
            <a:r>
              <a:rPr lang="en-US" dirty="0" smtClean="0">
                <a:solidFill>
                  <a:srgbClr val="FFFF00"/>
                </a:solidFill>
              </a:rPr>
              <a:t> below medulla causes arterial pressure to fall to less than one-half normal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higher areas can also play a role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(pressure, temperature) – </a:t>
            </a:r>
            <a:r>
              <a:rPr lang="en-US" dirty="0" smtClean="0">
                <a:solidFill>
                  <a:srgbClr val="FFFF00"/>
                </a:solidFill>
              </a:rPr>
              <a:t>diseases (peptic ulcer, constipation, heart palpitation, heart attack)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45748\graphics\fullsize\S9781416045748-060-f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4" y="737846"/>
            <a:ext cx="7026275" cy="55867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Pharmacology of ANS – Sympathetic Nervous System </a:t>
            </a: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Times New Roman" pitchFamily="18" charset="0"/>
              <a:buAutoNum type="arabicParenR"/>
            </a:pPr>
            <a:r>
              <a:rPr lang="en-US" dirty="0" smtClean="0">
                <a:solidFill>
                  <a:srgbClr val="FFFF00"/>
                </a:solidFill>
              </a:rPr>
              <a:t>drugs that act on adrenergic receptors – </a:t>
            </a:r>
            <a:r>
              <a:rPr lang="en-US" dirty="0" err="1" smtClean="0">
                <a:solidFill>
                  <a:srgbClr val="FFFF00"/>
                </a:solidFill>
              </a:rPr>
              <a:t>sympathomimetic</a:t>
            </a:r>
            <a:r>
              <a:rPr lang="en-US" dirty="0" smtClean="0">
                <a:solidFill>
                  <a:srgbClr val="FFFF00"/>
                </a:solidFill>
              </a:rPr>
              <a:t> drugs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9650" lvl="1" indent="-609600" eaLnBrk="1" hangingPunct="1">
              <a:spcBef>
                <a:spcPct val="0"/>
              </a:spcBef>
              <a:buFont typeface="Times New Roman" pitchFamily="18" charset="0"/>
              <a:buAutoNum type="arabicParenR"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α-receptors – </a:t>
            </a:r>
            <a:r>
              <a:rPr lang="en-US" sz="2400" dirty="0" err="1" smtClean="0">
                <a:solidFill>
                  <a:srgbClr val="FFFF00"/>
                </a:solidFill>
              </a:rPr>
              <a:t>phenylephrine</a:t>
            </a: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9650" lvl="1" indent="-609600" eaLnBrk="1" hangingPunct="1">
              <a:spcBef>
                <a:spcPct val="0"/>
              </a:spcBef>
              <a:buFont typeface="Times New Roman" pitchFamily="18" charset="0"/>
              <a:buAutoNum type="arabicParenR"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β-receptors – </a:t>
            </a:r>
            <a:r>
              <a:rPr lang="en-US" sz="2400" dirty="0" err="1" smtClean="0">
                <a:solidFill>
                  <a:srgbClr val="FFFF00"/>
                </a:solidFill>
              </a:rPr>
              <a:t>isoproterenol</a:t>
            </a: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9650" lvl="1" indent="-609600" eaLnBrk="1" hangingPunct="1">
              <a:spcBef>
                <a:spcPct val="0"/>
              </a:spcBef>
              <a:buFont typeface="Times New Roman" pitchFamily="18" charset="0"/>
              <a:buAutoNum type="arabicParenR"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sz="24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-receptors – </a:t>
            </a:r>
            <a:r>
              <a:rPr lang="en-US" sz="2400" dirty="0" err="1" smtClean="0">
                <a:solidFill>
                  <a:srgbClr val="FFFF00"/>
                </a:solidFill>
              </a:rPr>
              <a:t>albuterol</a:t>
            </a: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Times New Roman" pitchFamily="18" charset="0"/>
              <a:buAutoNum type="arabicParenR"/>
            </a:pPr>
            <a:r>
              <a:rPr lang="en-US" dirty="0" smtClean="0">
                <a:solidFill>
                  <a:srgbClr val="FFFF00"/>
                </a:solidFill>
              </a:rPr>
              <a:t>drugs that release NE from nerve endings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9650" lvl="1" indent="-609600" eaLnBrk="1" hangingPunct="1">
              <a:spcBef>
                <a:spcPct val="0"/>
              </a:spcBef>
              <a:buFont typeface="Times New Roman" pitchFamily="18" charset="0"/>
              <a:buAutoNum type="arabicParenR"/>
            </a:pPr>
            <a:r>
              <a:rPr lang="en-US" sz="2400" dirty="0" smtClean="0">
                <a:solidFill>
                  <a:srgbClr val="FFFF00"/>
                </a:solidFill>
              </a:rPr>
              <a:t>ephedrine, </a:t>
            </a:r>
            <a:r>
              <a:rPr lang="en-US" sz="2400" dirty="0" err="1" smtClean="0">
                <a:solidFill>
                  <a:srgbClr val="FFFF00"/>
                </a:solidFill>
              </a:rPr>
              <a:t>tyramine</a:t>
            </a:r>
            <a:r>
              <a:rPr lang="en-US" sz="2400" smtClean="0">
                <a:solidFill>
                  <a:srgbClr val="FFFF00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amphetamine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Times New Roman" pitchFamily="18" charset="0"/>
              <a:buAutoNum type="arabicParenR" startAt="3"/>
            </a:pPr>
            <a:r>
              <a:rPr lang="en-US" dirty="0" smtClean="0">
                <a:solidFill>
                  <a:srgbClr val="FFFF00"/>
                </a:solidFill>
              </a:rPr>
              <a:t>drugs that block adrenergic activity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sympahtolytics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009650" lvl="1" indent="-609600" eaLnBrk="1" hangingPunct="1">
              <a:spcBef>
                <a:spcPct val="0"/>
              </a:spcBef>
              <a:buFont typeface="Times New Roman" pitchFamily="18" charset="0"/>
              <a:buAutoNum type="arabicParenR"/>
            </a:pPr>
            <a:r>
              <a:rPr lang="en-US" sz="2400" dirty="0" smtClean="0">
                <a:solidFill>
                  <a:srgbClr val="FFFF00"/>
                </a:solidFill>
              </a:rPr>
              <a:t>preventing synthesis and storage of NE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dirty="0" err="1" smtClean="0">
                <a:solidFill>
                  <a:srgbClr val="FFFF00"/>
                </a:solidFill>
              </a:rPr>
              <a:t>reserpine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009650" lvl="1" indent="-609600" eaLnBrk="1" hangingPunct="1">
              <a:spcBef>
                <a:spcPct val="0"/>
              </a:spcBef>
              <a:buFont typeface="Times New Roman" pitchFamily="18" charset="0"/>
              <a:buAutoNum type="arabicParenR"/>
            </a:pPr>
            <a:r>
              <a:rPr lang="en-US" sz="2400" dirty="0" smtClean="0">
                <a:solidFill>
                  <a:srgbClr val="FFFF00"/>
                </a:solidFill>
              </a:rPr>
              <a:t>blocking release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dirty="0" err="1" smtClean="0">
                <a:solidFill>
                  <a:srgbClr val="FFFF00"/>
                </a:solidFill>
              </a:rPr>
              <a:t>guanethidine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009650" lvl="1" indent="-609600" eaLnBrk="1" hangingPunct="1">
              <a:spcBef>
                <a:spcPct val="0"/>
              </a:spcBef>
              <a:buFont typeface="Times New Roman" pitchFamily="18" charset="0"/>
              <a:buAutoNum type="arabicParenR"/>
            </a:pPr>
            <a:r>
              <a:rPr lang="en-US" sz="2400" dirty="0" smtClean="0">
                <a:solidFill>
                  <a:srgbClr val="FFFF00"/>
                </a:solidFill>
              </a:rPr>
              <a:t>blocking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α-receptors – </a:t>
            </a:r>
            <a:r>
              <a:rPr lang="en-US" sz="2400" dirty="0" err="1" smtClean="0">
                <a:solidFill>
                  <a:srgbClr val="FFFF00"/>
                </a:solidFill>
              </a:rPr>
              <a:t>phentolamine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009650" lvl="1" indent="-609600" eaLnBrk="1" hangingPunct="1">
              <a:spcBef>
                <a:spcPct val="0"/>
              </a:spcBef>
              <a:buFont typeface="Times New Roman" pitchFamily="18" charset="0"/>
              <a:buAutoNum type="arabicParenR"/>
            </a:pPr>
            <a:r>
              <a:rPr lang="en-US" sz="2400" dirty="0" smtClean="0">
                <a:solidFill>
                  <a:srgbClr val="FFFF00"/>
                </a:solidFill>
              </a:rPr>
              <a:t>blocking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β-receptors – </a:t>
            </a:r>
            <a:r>
              <a:rPr lang="en-US" sz="2400" dirty="0" err="1" smtClean="0">
                <a:solidFill>
                  <a:srgbClr val="FFFF00"/>
                </a:solidFill>
              </a:rPr>
              <a:t>propranolol</a:t>
            </a: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9650" lvl="1" indent="-609600" eaLnBrk="1" hangingPunct="1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solidFill>
                  <a:srgbClr val="FFFF00"/>
                </a:solidFill>
              </a:rPr>
              <a:t>blocking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β</a:t>
            </a:r>
            <a:r>
              <a:rPr lang="en-US" sz="24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-receptors – </a:t>
            </a:r>
            <a:r>
              <a:rPr lang="en-US" sz="2400" dirty="0" err="1" smtClean="0">
                <a:solidFill>
                  <a:srgbClr val="FFFF00"/>
                </a:solidFill>
              </a:rPr>
              <a:t>metoprolol</a:t>
            </a: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9650" lvl="1" indent="-609600" eaLnBrk="1" hangingPunct="1">
              <a:spcBef>
                <a:spcPct val="0"/>
              </a:spcBef>
              <a:buFont typeface="Times New Roman" pitchFamily="18" charset="0"/>
              <a:buAutoNum type="arabicParenR" startAt="5"/>
            </a:pPr>
            <a:r>
              <a:rPr lang="en-US" sz="2400" dirty="0" smtClean="0">
                <a:solidFill>
                  <a:srgbClr val="FFFF00"/>
                </a:solidFill>
              </a:rPr>
              <a:t>blocking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transmission of nerve impulses through the autonomic ganglia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400" dirty="0" err="1" smtClean="0">
                <a:solidFill>
                  <a:srgbClr val="FFFF00"/>
                </a:solidFill>
              </a:rPr>
              <a:t>hexamethonium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45748\graphics\fullsize\S9781416045748-060-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4296"/>
            <a:ext cx="6212951" cy="640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Pharmacology of ANS – </a:t>
            </a:r>
            <a:r>
              <a:rPr lang="hr-H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ympathetic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Nervous System 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drugs that act on cholinergic receptors – </a:t>
            </a:r>
            <a:r>
              <a:rPr lang="en-US" dirty="0" err="1" smtClean="0">
                <a:solidFill>
                  <a:srgbClr val="FFFF00"/>
                </a:solidFill>
              </a:rPr>
              <a:t>parasympathomimetics</a:t>
            </a:r>
            <a:r>
              <a:rPr lang="en-US" dirty="0" smtClean="0">
                <a:solidFill>
                  <a:srgbClr val="FFFF00"/>
                </a:solidFill>
              </a:rPr>
              <a:t>  (cholinergic drugs)</a:t>
            </a:r>
          </a:p>
          <a:p>
            <a:pPr marL="1009650" lvl="1" indent="-609600" eaLnBrk="1" hangingPunct="1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400" dirty="0" err="1" smtClean="0">
                <a:solidFill>
                  <a:srgbClr val="FFFF00"/>
                </a:solidFill>
              </a:rPr>
              <a:t>ACh</a:t>
            </a:r>
            <a:r>
              <a:rPr lang="en-US" sz="2400" dirty="0" smtClean="0">
                <a:solidFill>
                  <a:srgbClr val="FFFF00"/>
                </a:solidFill>
              </a:rPr>
              <a:t> – various effects due to cholinesterase destruction in the blood and body fluids</a:t>
            </a:r>
          </a:p>
          <a:p>
            <a:pPr marL="1009650" lvl="1" indent="-609600" eaLnBrk="1" hangingPunct="1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400" dirty="0" err="1" smtClean="0">
                <a:solidFill>
                  <a:srgbClr val="FFFF00"/>
                </a:solidFill>
              </a:rPr>
              <a:t>muscarinic</a:t>
            </a:r>
            <a:r>
              <a:rPr lang="en-US" sz="2400" dirty="0" smtClean="0">
                <a:solidFill>
                  <a:srgbClr val="FFFF00"/>
                </a:solidFill>
              </a:rPr>
              <a:t> receptors – </a:t>
            </a:r>
            <a:r>
              <a:rPr lang="en-US" sz="2400" dirty="0" err="1" smtClean="0">
                <a:solidFill>
                  <a:srgbClr val="FFFF00"/>
                </a:solidFill>
              </a:rPr>
              <a:t>pilocarpine</a:t>
            </a:r>
            <a:r>
              <a:rPr lang="en-US" sz="2400" dirty="0" smtClean="0">
                <a:solidFill>
                  <a:srgbClr val="FFFF00"/>
                </a:solidFill>
              </a:rPr>
              <a:t> and </a:t>
            </a:r>
            <a:r>
              <a:rPr lang="en-US" sz="2400" dirty="0" err="1" smtClean="0">
                <a:solidFill>
                  <a:srgbClr val="FFFF00"/>
                </a:solidFill>
              </a:rPr>
              <a:t>methacholine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267200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arenR" startAt="2"/>
              <a:defRPr/>
            </a:pPr>
            <a:r>
              <a:rPr lang="en-US" dirty="0" smtClean="0">
                <a:solidFill>
                  <a:srgbClr val="FFFF00"/>
                </a:solidFill>
              </a:rPr>
              <a:t>drugs that have a parasympathetic potentiating effect – </a:t>
            </a:r>
            <a:r>
              <a:rPr lang="en-US" dirty="0" err="1" smtClean="0">
                <a:solidFill>
                  <a:srgbClr val="FFFF00"/>
                </a:solidFill>
              </a:rPr>
              <a:t>anticholinesterase</a:t>
            </a:r>
            <a:r>
              <a:rPr lang="en-US" dirty="0" smtClean="0">
                <a:solidFill>
                  <a:srgbClr val="FFFF00"/>
                </a:solidFill>
              </a:rPr>
              <a:t> drugs</a:t>
            </a:r>
          </a:p>
          <a:p>
            <a:pPr marL="1009650" lvl="1" indent="-609600" eaLnBrk="1" hangingPunct="1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400" dirty="0" err="1" smtClean="0">
                <a:solidFill>
                  <a:srgbClr val="FFFF00"/>
                </a:solidFill>
              </a:rPr>
              <a:t>neostigmine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</a:rPr>
              <a:t>pyridostigmine</a:t>
            </a:r>
            <a:r>
              <a:rPr lang="en-US" sz="2400" dirty="0" smtClean="0">
                <a:solidFill>
                  <a:srgbClr val="FFFF00"/>
                </a:solidFill>
              </a:rPr>
              <a:t>, and </a:t>
            </a:r>
            <a:r>
              <a:rPr lang="en-US" sz="2400" dirty="0" err="1" smtClean="0">
                <a:solidFill>
                  <a:srgbClr val="FFFF00"/>
                </a:solidFill>
              </a:rPr>
              <a:t>ambenonium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spcBef>
                <a:spcPts val="600"/>
              </a:spcBef>
              <a:buFont typeface="+mj-lt"/>
              <a:buAutoNum type="arabicParenR" startAt="2"/>
              <a:defRPr/>
            </a:pPr>
            <a:r>
              <a:rPr lang="en-US" dirty="0" smtClean="0">
                <a:solidFill>
                  <a:srgbClr val="FFFF00"/>
                </a:solidFill>
              </a:rPr>
              <a:t>drugs that block cholinergic activity at </a:t>
            </a:r>
            <a:r>
              <a:rPr lang="en-US" dirty="0" err="1" smtClean="0">
                <a:solidFill>
                  <a:srgbClr val="FFFF00"/>
                </a:solidFill>
              </a:rPr>
              <a:t>effector</a:t>
            </a:r>
            <a:r>
              <a:rPr lang="en-US" dirty="0" smtClean="0">
                <a:solidFill>
                  <a:srgbClr val="FFFF00"/>
                </a:solidFill>
              </a:rPr>
              <a:t> organs – </a:t>
            </a:r>
            <a:r>
              <a:rPr lang="en-US" dirty="0" err="1" smtClean="0">
                <a:solidFill>
                  <a:srgbClr val="FFFF00"/>
                </a:solidFill>
              </a:rPr>
              <a:t>antimuscarinic</a:t>
            </a:r>
            <a:r>
              <a:rPr lang="en-US" dirty="0" smtClean="0">
                <a:solidFill>
                  <a:srgbClr val="FFFF00"/>
                </a:solidFill>
              </a:rPr>
              <a:t> drugs</a:t>
            </a:r>
          </a:p>
          <a:p>
            <a:pPr marL="1009650" lvl="1" indent="-609600" eaLnBrk="1" hangingPunct="1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atropine, </a:t>
            </a:r>
            <a:r>
              <a:rPr lang="en-US" sz="2400" dirty="0" err="1" smtClean="0">
                <a:solidFill>
                  <a:srgbClr val="FFFF00"/>
                </a:solidFill>
              </a:rPr>
              <a:t>homatropine</a:t>
            </a:r>
            <a:r>
              <a:rPr lang="en-US" sz="2400" dirty="0" smtClean="0">
                <a:solidFill>
                  <a:srgbClr val="FFFF00"/>
                </a:solidFill>
              </a:rPr>
              <a:t>, scopolamine;</a:t>
            </a:r>
          </a:p>
          <a:p>
            <a:pPr marL="1009650" lvl="1" indent="-609600" eaLnBrk="1" hangingPunct="1"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-	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do not affect the nicotinic action of acetylcholine on the postganglionic neurons or on skeletal muscle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Drugs That Stimulate Postganglionic Neurons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injected </a:t>
            </a:r>
            <a:r>
              <a:rPr lang="en-US" dirty="0" err="1" smtClean="0">
                <a:solidFill>
                  <a:srgbClr val="FFFF00"/>
                </a:solidFill>
              </a:rPr>
              <a:t>ACh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nicotine (drugs that can stimulate postganglionic neurons – nicotinic drugs)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excites sympathetic and parasympathetic postganglionic neurons at the same time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Ganglionic</a:t>
            </a:r>
            <a:r>
              <a:rPr lang="en-US" smtClean="0">
                <a:solidFill>
                  <a:srgbClr val="FFFF00"/>
                </a:solidFill>
              </a:rPr>
              <a:t> Blocking Drugs</a:t>
            </a:r>
            <a:endParaRPr lang="en-US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8001000" cy="4800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block impulse transmission from the </a:t>
            </a:r>
            <a:r>
              <a:rPr lang="en-US" dirty="0" err="1" smtClean="0">
                <a:solidFill>
                  <a:srgbClr val="FFFF00"/>
                </a:solidFill>
              </a:rPr>
              <a:t>preganglionic</a:t>
            </a:r>
            <a:r>
              <a:rPr lang="en-US" dirty="0" smtClean="0">
                <a:solidFill>
                  <a:srgbClr val="FFFF00"/>
                </a:solidFill>
              </a:rPr>
              <a:t> to the postganglionic neurons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tetraethyl ammonium ion, </a:t>
            </a:r>
            <a:r>
              <a:rPr lang="en-US" dirty="0" err="1" smtClean="0">
                <a:solidFill>
                  <a:srgbClr val="FFFF00"/>
                </a:solidFill>
              </a:rPr>
              <a:t>hexamethonium</a:t>
            </a:r>
            <a:r>
              <a:rPr lang="en-US" dirty="0" smtClean="0">
                <a:solidFill>
                  <a:srgbClr val="FFFF00"/>
                </a:solidFill>
              </a:rPr>
              <a:t> ion, </a:t>
            </a:r>
            <a:r>
              <a:rPr lang="en-US" dirty="0" err="1" smtClean="0">
                <a:solidFill>
                  <a:srgbClr val="FFFF00"/>
                </a:solidFill>
              </a:rPr>
              <a:t>pentolinium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block sympathetic and the parasympathetic systems simultaneously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used for blocking sympathetic activity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reducing arterial pressure, effects are difficult to control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after the spinal nerve leaves the spinal canal, the </a:t>
            </a:r>
            <a:r>
              <a:rPr lang="en-US" dirty="0" err="1" smtClean="0">
                <a:solidFill>
                  <a:srgbClr val="FFFF00"/>
                </a:solidFill>
              </a:rPr>
              <a:t>preganglionic</a:t>
            </a:r>
            <a:r>
              <a:rPr lang="en-US" dirty="0" smtClean="0">
                <a:solidFill>
                  <a:srgbClr val="FFFF00"/>
                </a:solidFill>
              </a:rPr>
              <a:t> sympathetic fibers leave the spinal nerve</a:t>
            </a:r>
            <a:endParaRPr lang="hr-HR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pass through a </a:t>
            </a:r>
            <a:r>
              <a:rPr lang="en-US" i="1" dirty="0" smtClean="0">
                <a:solidFill>
                  <a:srgbClr val="FFFF00"/>
                </a:solidFill>
              </a:rPr>
              <a:t>white </a:t>
            </a:r>
            <a:r>
              <a:rPr lang="en-US" i="1" dirty="0" err="1" smtClean="0">
                <a:solidFill>
                  <a:srgbClr val="FFFF00"/>
                </a:solidFill>
              </a:rPr>
              <a:t>ramus</a:t>
            </a:r>
            <a:r>
              <a:rPr lang="en-US" dirty="0" smtClean="0">
                <a:solidFill>
                  <a:srgbClr val="FFFF00"/>
                </a:solidFill>
              </a:rPr>
              <a:t> into one of the </a:t>
            </a:r>
            <a:r>
              <a:rPr lang="en-US" i="1" dirty="0" smtClean="0">
                <a:solidFill>
                  <a:srgbClr val="FFFF00"/>
                </a:solidFill>
              </a:rPr>
              <a:t>ganglia</a:t>
            </a:r>
            <a:r>
              <a:rPr lang="en-US" dirty="0" smtClean="0">
                <a:solidFill>
                  <a:srgbClr val="FFFF00"/>
                </a:solidFill>
              </a:rPr>
              <a:t> of the </a:t>
            </a:r>
            <a:r>
              <a:rPr lang="en-US" i="1" dirty="0" smtClean="0">
                <a:solidFill>
                  <a:srgbClr val="FFFF00"/>
                </a:solidFill>
              </a:rPr>
              <a:t>sympathetic chain</a:t>
            </a:r>
            <a:endParaRPr lang="hr-H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45748\graphics\fullsize\S9781416045748-060-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4296"/>
            <a:ext cx="6212951" cy="640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6151</TotalTime>
  <Words>2380</Words>
  <Application>Microsoft Office PowerPoint</Application>
  <PresentationFormat>On-screen Show (4:3)</PresentationFormat>
  <Paragraphs>244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Azure</vt:lpstr>
      <vt:lpstr>The Autonomic Nervous System and the Adrenal Medulla</vt:lpstr>
      <vt:lpstr>Slide 2</vt:lpstr>
      <vt:lpstr>General Organization of the ANS</vt:lpstr>
      <vt:lpstr>Physiologic Anatomy of the Sympathetic Nervous System</vt:lpstr>
      <vt:lpstr>Slide 5</vt:lpstr>
      <vt:lpstr>Preganglionic and Postganglionic Sympathetic Neurons</vt:lpstr>
      <vt:lpstr>Slide 7</vt:lpstr>
      <vt:lpstr>Slide 8</vt:lpstr>
      <vt:lpstr>Slide 9</vt:lpstr>
      <vt:lpstr>Slide 10</vt:lpstr>
      <vt:lpstr>Slide 11</vt:lpstr>
      <vt:lpstr>Slide 12</vt:lpstr>
      <vt:lpstr>Segmental Distribution</vt:lpstr>
      <vt:lpstr>Slide 14</vt:lpstr>
      <vt:lpstr>Adrenal Medullae</vt:lpstr>
      <vt:lpstr>Slide 16</vt:lpstr>
      <vt:lpstr>Physiologic Anatomy of the Parasympathetic Nervous System </vt:lpstr>
      <vt:lpstr>Slide 18</vt:lpstr>
      <vt:lpstr>Preganglionic and Postganglionic Parasympathetic Neurons</vt:lpstr>
      <vt:lpstr>Cholinergic and Adrenergic Fibers</vt:lpstr>
      <vt:lpstr>Slide 21</vt:lpstr>
      <vt:lpstr>Slide 22</vt:lpstr>
      <vt:lpstr>Slide 23</vt:lpstr>
      <vt:lpstr>Secretion of ACh and NE</vt:lpstr>
      <vt:lpstr>ACh</vt:lpstr>
      <vt:lpstr>NE</vt:lpstr>
      <vt:lpstr>Slide 27</vt:lpstr>
      <vt:lpstr>Slide 28</vt:lpstr>
      <vt:lpstr>Receptors</vt:lpstr>
      <vt:lpstr>Change in Membrane Permeability</vt:lpstr>
      <vt:lpstr>Altering Intracellular "Second Messenger" Enzymes</vt:lpstr>
      <vt:lpstr>Acetylcholine Receptors</vt:lpstr>
      <vt:lpstr>1. Nicotinic receptors</vt:lpstr>
      <vt:lpstr>Slide 34</vt:lpstr>
      <vt:lpstr>Slide 35</vt:lpstr>
      <vt:lpstr>2. Muscarinic receptors</vt:lpstr>
      <vt:lpstr>Slide 37</vt:lpstr>
      <vt:lpstr>Slide 38</vt:lpstr>
      <vt:lpstr>Adrenergic Receptors</vt:lpstr>
      <vt:lpstr>Slide 40</vt:lpstr>
      <vt:lpstr>Slide 41</vt:lpstr>
      <vt:lpstr>Slide 42</vt:lpstr>
      <vt:lpstr>Slide 43</vt:lpstr>
      <vt:lpstr>Excitatory and Inhibitory Actions</vt:lpstr>
      <vt:lpstr>Slide 45</vt:lpstr>
      <vt:lpstr>Slide 46</vt:lpstr>
      <vt:lpstr>Function of the Adrenal Medullae</vt:lpstr>
      <vt:lpstr>Slide 48</vt:lpstr>
      <vt:lpstr>Slide 49</vt:lpstr>
      <vt:lpstr>Value of the Adrenal Medullae to the Function of the SNS</vt:lpstr>
      <vt:lpstr>Value of the Adrenal Medullae to the Function of the SNS</vt:lpstr>
      <vt:lpstr>Relation of Stimulus Rate to Degree of Effect</vt:lpstr>
      <vt:lpstr>Relation of Stimulus Rate to Degree of Effect</vt:lpstr>
      <vt:lpstr>Sympathetic and Parasympathetic "Tone" </vt:lpstr>
      <vt:lpstr>Slide 55</vt:lpstr>
      <vt:lpstr>Basal Secretion of AM</vt:lpstr>
      <vt:lpstr>Loss of Tone</vt:lpstr>
      <vt:lpstr>Denervation Supersensitivity</vt:lpstr>
      <vt:lpstr>Slide 59</vt:lpstr>
      <vt:lpstr>Autonomic Reflexes</vt:lpstr>
      <vt:lpstr>Mass Discharge by Sympathetic System</vt:lpstr>
      <vt:lpstr>Activation in isolated portions of the sympathetic nervous system</vt:lpstr>
      <vt:lpstr>Specific Localized Responses caused by Parasympathetic</vt:lpstr>
      <vt:lpstr>"Alarm" or "Stress" Response of the Sympathetic Nervous System</vt:lpstr>
      <vt:lpstr>Slide 65</vt:lpstr>
      <vt:lpstr>Medullary, Pontine, and Mesencephalic Control of the ANS</vt:lpstr>
      <vt:lpstr>Slide 67</vt:lpstr>
      <vt:lpstr>Pharmacology of ANS – Sympathetic Nervous System </vt:lpstr>
      <vt:lpstr>Slide 69</vt:lpstr>
      <vt:lpstr>Pharmacology of ANS – Parasympathetic Nervous System </vt:lpstr>
      <vt:lpstr>Slide 71</vt:lpstr>
      <vt:lpstr>Drugs That Stimulate Postganglionic Neurons</vt:lpstr>
      <vt:lpstr>Ganglionic Blocking Drugs</vt:lpstr>
    </vt:vector>
  </TitlesOfParts>
  <Company>Medical College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Regulacija protoka krvi u skeletnim misicima za vrijeme tjelovjezbe</dc:title>
  <dc:creator>Zoran Valic</dc:creator>
  <cp:lastModifiedBy>Zoran Valic</cp:lastModifiedBy>
  <cp:revision>941</cp:revision>
  <dcterms:created xsi:type="dcterms:W3CDTF">2002-11-17T08:56:46Z</dcterms:created>
  <dcterms:modified xsi:type="dcterms:W3CDTF">2012-10-10T18:39:24Z</dcterms:modified>
</cp:coreProperties>
</file>