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74" r:id="rId4"/>
    <p:sldId id="298" r:id="rId5"/>
    <p:sldId id="299" r:id="rId6"/>
    <p:sldId id="300" r:id="rId7"/>
    <p:sldId id="301" r:id="rId8"/>
    <p:sldId id="312" r:id="rId9"/>
    <p:sldId id="305" r:id="rId10"/>
    <p:sldId id="306" r:id="rId11"/>
    <p:sldId id="30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95380" autoAdjust="0"/>
  </p:normalViewPr>
  <p:slideViewPr>
    <p:cSldViewPr>
      <p:cViewPr varScale="1">
        <p:scale>
          <a:sx n="78" d="100"/>
          <a:sy n="78" d="100"/>
        </p:scale>
        <p:origin x="76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10/10/2020</a:t>
            </a:fld>
            <a:endParaRPr lang="en-US" dirty="0"/>
          </a:p>
        </p:txBody>
      </p:sp>
      <p:sp>
        <p:nvSpPr>
          <p:cNvPr id="17" name="Footer Placeholder 16"/>
          <p:cNvSpPr>
            <a:spLocks noGrp="1"/>
          </p:cNvSpPr>
          <p:nvPr>
            <p:ph type="ftr" sz="quarter" idx="11"/>
          </p:nvPr>
        </p:nvSpPr>
        <p:spPr>
          <a:xfrm>
            <a:off x="7213600" y="4205288"/>
            <a:ext cx="1727200" cy="457200"/>
          </a:xfrm>
        </p:spPr>
        <p:txBody>
          <a:bodyPr/>
          <a:lstStyle/>
          <a:p>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10/10/2020</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10/10/2020</a:t>
            </a:fld>
            <a:endParaRPr lang="en-US" dirty="0"/>
          </a:p>
        </p:txBody>
      </p:sp>
      <p:sp>
        <p:nvSpPr>
          <p:cNvPr id="4" name="Footer Placeholder 3"/>
          <p:cNvSpPr>
            <a:spLocks noGrp="1"/>
          </p:cNvSpPr>
          <p:nvPr>
            <p:ph type="ftr" sz="quarter" idx="11"/>
          </p:nvPr>
        </p:nvSpPr>
        <p:spPr>
          <a:xfrm>
            <a:off x="7010400" y="612648"/>
            <a:ext cx="1767840" cy="457200"/>
          </a:xfrm>
        </p:spPr>
        <p:txBody>
          <a:bodyPr/>
          <a:lstStyle/>
          <a:p>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10/10/2020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10/10/2020</a:t>
            </a:fld>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1"/>
            <a:ext cx="11506200" cy="2057401"/>
          </a:xfrm>
        </p:spPr>
        <p:txBody>
          <a:bodyPr>
            <a:normAutofit fontScale="90000"/>
          </a:bodyPr>
          <a:lstStyle/>
          <a:p>
            <a:pPr algn="ctr"/>
            <a:br>
              <a:rPr lang="en-US" sz="4000" dirty="0"/>
            </a:br>
            <a:r>
              <a:rPr lang="en-US" sz="6000" b="1" dirty="0"/>
              <a:t>Gideon The Fighter</a:t>
            </a:r>
            <a:br>
              <a:rPr lang="en-US" sz="4000" dirty="0"/>
            </a:br>
            <a:endParaRPr lang="en-US" sz="4000" dirty="0"/>
          </a:p>
        </p:txBody>
      </p:sp>
      <p:sp>
        <p:nvSpPr>
          <p:cNvPr id="3" name="Subtitle 2"/>
          <p:cNvSpPr>
            <a:spLocks noGrp="1"/>
          </p:cNvSpPr>
          <p:nvPr>
            <p:ph type="subTitle" idx="1"/>
          </p:nvPr>
        </p:nvSpPr>
        <p:spPr>
          <a:xfrm>
            <a:off x="1981200" y="4191000"/>
            <a:ext cx="6096000" cy="762000"/>
          </a:xfrm>
        </p:spPr>
        <p:txBody>
          <a:bodyPr>
            <a:noAutofit/>
          </a:bodyPr>
          <a:lstStyle/>
          <a:p>
            <a:pPr algn="ctr"/>
            <a:r>
              <a:rPr lang="en-US" sz="5400" b="1" i="1" dirty="0"/>
              <a:t>Judges 7:1-7</a:t>
            </a:r>
            <a:endParaRPr lang="en-US" sz="5400" b="1" kern="10" dirty="0">
              <a:ln w="9525">
                <a:solidFill>
                  <a:srgbClr val="000000"/>
                </a:solidFill>
                <a:round/>
                <a:headEnd/>
                <a:tailEnd/>
              </a:ln>
              <a:solidFill>
                <a:schemeClr val="tx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01A75-2DB8-4BC3-80B7-79FD749EA3B6}"/>
              </a:ext>
            </a:extLst>
          </p:cNvPr>
          <p:cNvSpPr>
            <a:spLocks noGrp="1"/>
          </p:cNvSpPr>
          <p:nvPr>
            <p:ph idx="1"/>
          </p:nvPr>
        </p:nvSpPr>
        <p:spPr>
          <a:xfrm>
            <a:off x="609600" y="914400"/>
            <a:ext cx="10972800" cy="5715000"/>
          </a:xfrm>
        </p:spPr>
        <p:txBody>
          <a:bodyPr>
            <a:normAutofit/>
          </a:bodyPr>
          <a:lstStyle/>
          <a:p>
            <a:pPr marL="676656" lvl="2" indent="0">
              <a:buNone/>
            </a:pPr>
            <a:endParaRPr lang="en-US" sz="4400" b="1" dirty="0">
              <a:solidFill>
                <a:srgbClr val="000000"/>
              </a:solidFill>
              <a:latin typeface="Franklin Gothic Medium" panose="020B0603020102020204" pitchFamily="34" charset="0"/>
              <a:ea typeface="Calibri" panose="020F0502020204030204" pitchFamily="34" charset="0"/>
              <a:cs typeface="Times New Roman" panose="02020603050405020304" pitchFamily="18" charset="0"/>
            </a:endParaRPr>
          </a:p>
          <a:p>
            <a:pPr marL="804672" indent="-685800">
              <a:buFont typeface="Wingdings" panose="05000000000000000000" pitchFamily="2" charset="2"/>
              <a:buChar char="§"/>
            </a:pPr>
            <a:r>
              <a:rPr lang="en-US" sz="4400" b="1" dirty="0">
                <a:solidFill>
                  <a:srgbClr val="000000"/>
                </a:solidFill>
                <a:latin typeface="Georgia" panose="02040502050405020303" pitchFamily="18" charset="0"/>
                <a:ea typeface="Calibri" panose="020F0502020204030204" pitchFamily="34" charset="0"/>
                <a:cs typeface="Times New Roman" panose="02020603050405020304" pitchFamily="18" charset="0"/>
              </a:rPr>
              <a:t>God Gave Gideon Confidence vs. 7, 9-15</a:t>
            </a:r>
          </a:p>
          <a:p>
            <a:pPr marL="118872" indent="0">
              <a:buNone/>
            </a:pPr>
            <a:endParaRPr lang="en-US" sz="4400" b="1" dirty="0">
              <a:solidFill>
                <a:srgbClr val="000000"/>
              </a:solidFill>
              <a:latin typeface="Franklin Gothic Medium" panose="020B0603020102020204" pitchFamily="34" charset="0"/>
              <a:ea typeface="Calibri" panose="020F0502020204030204" pitchFamily="34" charset="0"/>
              <a:cs typeface="Times New Roman" panose="02020603050405020304" pitchFamily="18" charset="0"/>
            </a:endParaRPr>
          </a:p>
          <a:p>
            <a:pPr marL="804672" indent="-685800">
              <a:buFont typeface="Wingdings" panose="05000000000000000000" pitchFamily="2" charset="2"/>
              <a:buChar char="§"/>
            </a:pPr>
            <a:r>
              <a:rPr lang="en-US" sz="4400" b="1" dirty="0">
                <a:solidFill>
                  <a:srgbClr val="000000"/>
                </a:solidFill>
                <a:latin typeface="Georgia" panose="02040502050405020303" pitchFamily="18" charset="0"/>
                <a:ea typeface="Calibri" panose="020F0502020204030204" pitchFamily="34" charset="0"/>
                <a:cs typeface="Times New Roman" panose="02020603050405020304" pitchFamily="18" charset="0"/>
              </a:rPr>
              <a:t>God Prepared Midian for Defeat vs. 13-14</a:t>
            </a:r>
          </a:p>
          <a:p>
            <a:pPr marL="411480" lvl="1" indent="0">
              <a:buNone/>
            </a:pPr>
            <a:endParaRPr lang="en-US" sz="4400" b="1" dirty="0">
              <a:solidFill>
                <a:srgbClr val="000000"/>
              </a:solidFill>
              <a:latin typeface="Franklin Gothic Medium" panose="020B0603020102020204" pitchFamily="34" charset="0"/>
              <a:ea typeface="Calibri" panose="020F0502020204030204" pitchFamily="34" charset="0"/>
              <a:cs typeface="Times New Roman" panose="02020603050405020304" pitchFamily="18" charset="0"/>
            </a:endParaRPr>
          </a:p>
          <a:p>
            <a:pPr marL="118872" indent="0">
              <a:buNone/>
            </a:pPr>
            <a:endParaRPr lang="en-US" sz="4400" b="1" dirty="0">
              <a:solidFill>
                <a:srgbClr val="000000"/>
              </a:solidFill>
              <a:latin typeface="Franklin Gothic Medium" panose="020B0603020102020204" pitchFamily="34" charset="0"/>
              <a:ea typeface="Calibri" panose="020F0502020204030204" pitchFamily="34" charset="0"/>
              <a:cs typeface="Times New Roman" panose="02020603050405020304" pitchFamily="18" charset="0"/>
            </a:endParaRPr>
          </a:p>
          <a:p>
            <a:pPr marL="690372" indent="-571500">
              <a:buFont typeface="Wingdings" panose="05000000000000000000" pitchFamily="2" charset="2"/>
              <a:buChar char="§"/>
            </a:pPr>
            <a:endParaRPr lang="en-US" sz="44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endParaRPr>
          </a:p>
          <a:p>
            <a:pPr marL="118872" indent="0">
              <a:buNone/>
            </a:pPr>
            <a:endParaRPr lang="en-US" sz="44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endParaRPr>
          </a:p>
          <a:p>
            <a:pPr marL="411480" lvl="1" indent="0">
              <a:buNone/>
            </a:pPr>
            <a:endParaRPr lang="en-US" sz="4200" b="1" dirty="0"/>
          </a:p>
        </p:txBody>
      </p:sp>
    </p:spTree>
    <p:extLst>
      <p:ext uri="{BB962C8B-B14F-4D97-AF65-F5344CB8AC3E}">
        <p14:creationId xmlns:p14="http://schemas.microsoft.com/office/powerpoint/2010/main" val="3194107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01A75-2DB8-4BC3-80B7-79FD749EA3B6}"/>
              </a:ext>
            </a:extLst>
          </p:cNvPr>
          <p:cNvSpPr>
            <a:spLocks noGrp="1"/>
          </p:cNvSpPr>
          <p:nvPr>
            <p:ph idx="1"/>
          </p:nvPr>
        </p:nvSpPr>
        <p:spPr>
          <a:xfrm>
            <a:off x="609600" y="1295400"/>
            <a:ext cx="10972800" cy="5334000"/>
          </a:xfrm>
        </p:spPr>
        <p:txBody>
          <a:bodyPr>
            <a:normAutofit fontScale="40000" lnSpcReduction="20000"/>
          </a:bodyPr>
          <a:lstStyle/>
          <a:p>
            <a:pPr marL="690372" indent="-571500">
              <a:buFont typeface="Wingdings" panose="05000000000000000000" pitchFamily="2" charset="2"/>
              <a:buChar char="§"/>
            </a:pPr>
            <a:r>
              <a:rPr lang="en-US" sz="11000" b="1" dirty="0">
                <a:solidFill>
                  <a:srgbClr val="000000"/>
                </a:solidFill>
                <a:effectLst/>
                <a:latin typeface="Georgia" panose="02040502050405020303" pitchFamily="18" charset="0"/>
                <a:ea typeface="Times New Roman" panose="02020603050405020304" pitchFamily="18" charset="0"/>
              </a:rPr>
              <a:t>The Performance of Israel in the Battle  vs. 16-22</a:t>
            </a:r>
          </a:p>
          <a:p>
            <a:pPr marL="118872" indent="0">
              <a:buNone/>
            </a:pPr>
            <a:endParaRPr lang="en-US" sz="5200" b="1" dirty="0">
              <a:solidFill>
                <a:srgbClr val="000000"/>
              </a:solidFill>
              <a:effectLst/>
              <a:latin typeface="Franklin Gothic Medium" panose="020B0603020102020204" pitchFamily="34" charset="0"/>
              <a:ea typeface="Times New Roman" panose="02020603050405020304" pitchFamily="18" charset="0"/>
            </a:endParaRPr>
          </a:p>
          <a:p>
            <a:pPr marL="690372" indent="-571500">
              <a:buFont typeface="Wingdings" panose="05000000000000000000" pitchFamily="2" charset="2"/>
              <a:buChar char="§"/>
            </a:pPr>
            <a:r>
              <a:rPr lang="en-US" sz="11000" b="1" dirty="0">
                <a:effectLst/>
                <a:latin typeface="Georgia" panose="02040502050405020303" pitchFamily="18" charset="0"/>
                <a:ea typeface="Times New Roman" panose="02020603050405020304" pitchFamily="18" charset="0"/>
              </a:rPr>
              <a:t>The Place of God’s Army in the Battle</a:t>
            </a:r>
            <a:r>
              <a:rPr lang="en-US" sz="11000" dirty="0">
                <a:effectLst/>
                <a:latin typeface="Georgia" panose="02040502050405020303" pitchFamily="18" charset="0"/>
                <a:ea typeface="Times New Roman" panose="02020603050405020304" pitchFamily="18" charset="0"/>
              </a:rPr>
              <a:t> </a:t>
            </a:r>
            <a:r>
              <a:rPr lang="en-US" sz="11000" b="1" dirty="0">
                <a:effectLst/>
                <a:latin typeface="Georgia" panose="02040502050405020303" pitchFamily="18" charset="0"/>
                <a:ea typeface="Times New Roman" panose="02020603050405020304" pitchFamily="18" charset="0"/>
              </a:rPr>
              <a:t>7:21</a:t>
            </a:r>
          </a:p>
          <a:p>
            <a:pPr marL="118872" indent="0">
              <a:buNone/>
            </a:pPr>
            <a:endParaRPr lang="en-US" sz="5200" b="1" dirty="0">
              <a:effectLst/>
              <a:latin typeface="Franklin Gothic Medium" panose="020B0603020102020204" pitchFamily="34" charset="0"/>
              <a:ea typeface="Times New Roman" panose="02020603050405020304" pitchFamily="18" charset="0"/>
            </a:endParaRPr>
          </a:p>
          <a:p>
            <a:pPr marL="690372" indent="-571500">
              <a:buFont typeface="Wingdings" panose="05000000000000000000" pitchFamily="2" charset="2"/>
              <a:buChar char="§"/>
            </a:pPr>
            <a:endParaRPr lang="en-US" sz="5200" b="1" dirty="0">
              <a:latin typeface="Franklin Gothic Medium" panose="020B0603020102020204" pitchFamily="34" charset="0"/>
              <a:ea typeface="Times New Roman" panose="02020603050405020304" pitchFamily="18" charset="0"/>
            </a:endParaRPr>
          </a:p>
          <a:p>
            <a:pPr marL="690372" indent="-571500">
              <a:buFont typeface="Wingdings" panose="05000000000000000000" pitchFamily="2" charset="2"/>
              <a:buChar char="§"/>
            </a:pPr>
            <a:r>
              <a:rPr lang="en-US" sz="11000" b="1" dirty="0">
                <a:effectLst/>
                <a:latin typeface="Georgia" panose="02040502050405020303" pitchFamily="18" charset="0"/>
                <a:ea typeface="Times New Roman" panose="02020603050405020304" pitchFamily="18" charset="0"/>
              </a:rPr>
              <a:t>The Protestors after the Battle   8:1-3</a:t>
            </a:r>
            <a:endParaRPr lang="en-US" sz="11000" dirty="0">
              <a:effectLst/>
              <a:latin typeface="Georgia" panose="02040502050405020303" pitchFamily="18" charset="0"/>
              <a:ea typeface="Times New Roman" panose="02020603050405020304" pitchFamily="18" charset="0"/>
            </a:endParaRPr>
          </a:p>
          <a:p>
            <a:pPr marL="118872" indent="0">
              <a:buNone/>
            </a:pPr>
            <a:endParaRPr lang="en-US" sz="4400" dirty="0">
              <a:effectLst/>
              <a:latin typeface="Times New Roman" panose="02020603050405020304" pitchFamily="18" charset="0"/>
              <a:ea typeface="Times New Roman" panose="02020603050405020304" pitchFamily="18" charset="0"/>
            </a:endParaRPr>
          </a:p>
          <a:p>
            <a:pPr marL="118872" indent="0">
              <a:buNone/>
            </a:pPr>
            <a:endParaRPr lang="en-US" sz="44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endParaRPr>
          </a:p>
          <a:p>
            <a:pPr marL="118872" indent="0">
              <a:buNone/>
            </a:pPr>
            <a:endParaRPr lang="en-US" sz="44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endParaRPr>
          </a:p>
          <a:p>
            <a:pPr marL="118872" indent="0">
              <a:buNone/>
            </a:pPr>
            <a:r>
              <a:rPr lang="en-US" sz="44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rPr>
              <a:t> </a:t>
            </a:r>
            <a:endParaRPr lang="en-US" sz="4400" b="1" dirty="0"/>
          </a:p>
          <a:p>
            <a:pPr marL="411480" lvl="1" indent="0">
              <a:buNone/>
            </a:pPr>
            <a:endParaRPr lang="en-US" sz="4200" b="1" dirty="0"/>
          </a:p>
        </p:txBody>
      </p:sp>
    </p:spTree>
    <p:extLst>
      <p:ext uri="{BB962C8B-B14F-4D97-AF65-F5344CB8AC3E}">
        <p14:creationId xmlns:p14="http://schemas.microsoft.com/office/powerpoint/2010/main" val="384185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609600" y="685800"/>
            <a:ext cx="10972800" cy="914400"/>
          </a:xfrm>
        </p:spPr>
        <p:txBody>
          <a:bodyPr>
            <a:normAutofit/>
          </a:bodyPr>
          <a:lstStyle/>
          <a:p>
            <a:pPr algn="ctr"/>
            <a:r>
              <a:rPr lang="en-US" sz="4800" b="1" dirty="0">
                <a:solidFill>
                  <a:schemeClr val="accent2"/>
                </a:solidFill>
              </a:rPr>
              <a:t>Spiritual Warfare</a:t>
            </a:r>
            <a:r>
              <a:rPr lang="en-US" sz="4800" b="1" dirty="0">
                <a:solidFill>
                  <a:schemeClr val="tx1"/>
                </a:solidFill>
              </a:rPr>
              <a:t> </a:t>
            </a: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905000"/>
            <a:ext cx="11734800" cy="4953000"/>
          </a:xfrm>
        </p:spPr>
        <p:txBody>
          <a:bodyPr>
            <a:normAutofit/>
          </a:bodyPr>
          <a:lstStyle/>
          <a:p>
            <a:pPr>
              <a:buFont typeface="Wingdings" panose="05000000000000000000" pitchFamily="2" charset="2"/>
              <a:buChar char="q"/>
            </a:pPr>
            <a:r>
              <a:rPr lang="en-US" sz="4400" b="1" dirty="0"/>
              <a:t> Life Is A Spiritual Battleground</a:t>
            </a:r>
          </a:p>
          <a:p>
            <a:pPr marL="109728" indent="0">
              <a:buNone/>
            </a:pPr>
            <a:r>
              <a:rPr lang="en-US" sz="4400" b="1" dirty="0"/>
              <a:t> </a:t>
            </a:r>
            <a:endParaRPr lang="en-US" sz="800" b="1" dirty="0"/>
          </a:p>
          <a:p>
            <a:pPr>
              <a:buFont typeface="Wingdings" panose="05000000000000000000" pitchFamily="2" charset="2"/>
              <a:buChar char="q"/>
            </a:pPr>
            <a:r>
              <a:rPr lang="en-US" sz="4400" b="1" dirty="0"/>
              <a:t> Like Gideon God Sends Us Into Battle</a:t>
            </a:r>
          </a:p>
          <a:p>
            <a:pPr marL="109728" indent="0">
              <a:buNone/>
            </a:pPr>
            <a:endParaRPr lang="en-US" sz="4400" b="1" dirty="0"/>
          </a:p>
          <a:p>
            <a:pPr>
              <a:buFont typeface="Wingdings" panose="05000000000000000000" pitchFamily="2" charset="2"/>
              <a:buChar char="q"/>
            </a:pPr>
            <a:r>
              <a:rPr lang="en-US" sz="4400" b="1" dirty="0"/>
              <a:t> God Wanted Gideon To Depend On</a:t>
            </a:r>
          </a:p>
          <a:p>
            <a:pPr marL="109728" indent="0">
              <a:buNone/>
            </a:pPr>
            <a:r>
              <a:rPr lang="en-US" sz="4400" b="1" dirty="0"/>
              <a:t>     Him</a:t>
            </a:r>
          </a:p>
          <a:p>
            <a:pPr marL="109728" indent="0">
              <a:buNone/>
            </a:pPr>
            <a:r>
              <a:rPr lang="en-US" sz="4000" b="1" dirty="0"/>
              <a:t>		</a:t>
            </a:r>
          </a:p>
          <a:p>
            <a:endParaRPr lang="en-US" sz="4400" b="1" dirty="0"/>
          </a:p>
        </p:txBody>
      </p:sp>
    </p:spTree>
    <p:extLst>
      <p:ext uri="{BB962C8B-B14F-4D97-AF65-F5344CB8AC3E}">
        <p14:creationId xmlns:p14="http://schemas.microsoft.com/office/powerpoint/2010/main" val="414972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447800"/>
            <a:ext cx="10972800" cy="5257800"/>
          </a:xfrm>
        </p:spPr>
        <p:txBody>
          <a:bodyPr>
            <a:noAutofit/>
          </a:bodyPr>
          <a:lstStyle/>
          <a:p>
            <a:pPr marL="109728" indent="0" algn="l">
              <a:buNone/>
            </a:pPr>
            <a:r>
              <a:rPr lang="en-US" sz="4400" b="1" dirty="0">
                <a:latin typeface="Franklin Gothic Medium" panose="020B0603020102020204" pitchFamily="34" charset="0"/>
                <a:ea typeface="Calibri" panose="020F0502020204030204" pitchFamily="34" charset="0"/>
                <a:cs typeface="Times New Roman" panose="02020603050405020304" pitchFamily="18" charset="0"/>
              </a:rPr>
              <a:t>Judges</a:t>
            </a:r>
            <a:r>
              <a:rPr lang="en-US" sz="4400" b="1" dirty="0">
                <a:effectLst/>
                <a:latin typeface="Franklin Gothic Medium" panose="020B0603020102020204" pitchFamily="34" charset="0"/>
                <a:ea typeface="Calibri" panose="020F0502020204030204" pitchFamily="34" charset="0"/>
                <a:cs typeface="Times New Roman" panose="02020603050405020304" pitchFamily="18" charset="0"/>
              </a:rPr>
              <a:t> 7:1 </a:t>
            </a:r>
            <a:r>
              <a:rPr lang="en-US" sz="4400" b="1" i="0" baseline="30000" dirty="0">
                <a:solidFill>
                  <a:srgbClr val="000000"/>
                </a:solidFill>
                <a:effectLst/>
                <a:latin typeface="system-ui"/>
              </a:rPr>
              <a:t>  </a:t>
            </a:r>
            <a:r>
              <a:rPr lang="en-US" sz="4400" b="1" i="0" dirty="0">
                <a:solidFill>
                  <a:srgbClr val="000000"/>
                </a:solidFill>
                <a:effectLst/>
                <a:latin typeface="system-ui"/>
              </a:rPr>
              <a:t>Then Jerubbaal, who is Gideon, and all the people that were with him, rose up early, and pitched beside the well of Harod: so that the host of the Midianites were on the north side of them, by the hill of </a:t>
            </a:r>
            <a:r>
              <a:rPr lang="en-US" sz="4400" b="1" i="0" dirty="0" err="1">
                <a:solidFill>
                  <a:srgbClr val="000000"/>
                </a:solidFill>
                <a:effectLst/>
                <a:latin typeface="system-ui"/>
              </a:rPr>
              <a:t>Moreh</a:t>
            </a:r>
            <a:r>
              <a:rPr lang="en-US" sz="4400" b="1" i="0" dirty="0">
                <a:solidFill>
                  <a:srgbClr val="000000"/>
                </a:solidFill>
                <a:effectLst/>
                <a:latin typeface="system-ui"/>
              </a:rPr>
              <a:t>, in the valley.</a:t>
            </a:r>
          </a:p>
        </p:txBody>
      </p:sp>
    </p:spTree>
    <p:extLst>
      <p:ext uri="{BB962C8B-B14F-4D97-AF65-F5344CB8AC3E}">
        <p14:creationId xmlns:p14="http://schemas.microsoft.com/office/powerpoint/2010/main" val="226842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143000"/>
            <a:ext cx="10972800" cy="5562600"/>
          </a:xfrm>
        </p:spPr>
        <p:txBody>
          <a:bodyPr>
            <a:noAutofit/>
          </a:bodyPr>
          <a:lstStyle/>
          <a:p>
            <a:pPr marL="109728" indent="0" algn="l">
              <a:buNone/>
            </a:pPr>
            <a:r>
              <a:rPr lang="en-US" sz="4400" b="1" i="0" baseline="30000" dirty="0">
                <a:solidFill>
                  <a:srgbClr val="000000"/>
                </a:solidFill>
                <a:effectLst/>
                <a:latin typeface="system-ui"/>
              </a:rPr>
              <a:t>2 </a:t>
            </a:r>
            <a:r>
              <a:rPr lang="en-US" sz="4400" b="1" i="0" dirty="0">
                <a:solidFill>
                  <a:srgbClr val="000000"/>
                </a:solidFill>
                <a:effectLst/>
                <a:latin typeface="system-ui"/>
              </a:rPr>
              <a:t>And the </a:t>
            </a:r>
            <a:r>
              <a:rPr lang="en-US" sz="4400" b="1" i="0" cap="small" dirty="0">
                <a:solidFill>
                  <a:srgbClr val="000000"/>
                </a:solidFill>
                <a:effectLst/>
                <a:latin typeface="system-ui"/>
              </a:rPr>
              <a:t>Lord</a:t>
            </a:r>
            <a:r>
              <a:rPr lang="en-US" sz="4400" b="1" i="0" dirty="0">
                <a:solidFill>
                  <a:srgbClr val="000000"/>
                </a:solidFill>
                <a:effectLst/>
                <a:latin typeface="system-ui"/>
              </a:rPr>
              <a:t> said unto Gideon, The people that are with thee are too many for me to give the Midianites into their hands, lest Israel vaunt themselves against me, saying, Mine own hand hath saved me.</a:t>
            </a:r>
          </a:p>
        </p:txBody>
      </p:sp>
    </p:spTree>
    <p:extLst>
      <p:ext uri="{BB962C8B-B14F-4D97-AF65-F5344CB8AC3E}">
        <p14:creationId xmlns:p14="http://schemas.microsoft.com/office/powerpoint/2010/main" val="317702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447800"/>
            <a:ext cx="10972800" cy="5257800"/>
          </a:xfrm>
        </p:spPr>
        <p:txBody>
          <a:bodyPr>
            <a:noAutofit/>
          </a:bodyPr>
          <a:lstStyle/>
          <a:p>
            <a:pPr marL="109728" indent="0" algn="l">
              <a:buNone/>
            </a:pPr>
            <a:r>
              <a:rPr lang="en-US" sz="4400" b="1" i="0" baseline="30000" dirty="0">
                <a:solidFill>
                  <a:srgbClr val="000000"/>
                </a:solidFill>
                <a:effectLst/>
                <a:latin typeface="system-ui"/>
              </a:rPr>
              <a:t>3 </a:t>
            </a:r>
            <a:r>
              <a:rPr lang="en-US" sz="4400" b="1" i="0" dirty="0">
                <a:solidFill>
                  <a:srgbClr val="000000"/>
                </a:solidFill>
                <a:effectLst/>
                <a:latin typeface="system-ui"/>
              </a:rPr>
              <a:t>Now therefore go to, proclaim in the ears of the people, saying, Whosoever is fearful and afraid, let him return and depart early from mount Gilead. And there returned of the people twenty and two thousand; and there remained ten thousand.</a:t>
            </a:r>
          </a:p>
          <a:p>
            <a:pPr marL="109728" indent="0">
              <a:buNone/>
            </a:pPr>
            <a:br>
              <a:rPr lang="en-US" sz="32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92451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143000"/>
            <a:ext cx="10972800" cy="5486400"/>
          </a:xfrm>
        </p:spPr>
        <p:txBody>
          <a:bodyPr>
            <a:noAutofit/>
          </a:bodyPr>
          <a:lstStyle/>
          <a:p>
            <a:pPr marL="109728" indent="0" algn="l">
              <a:buNone/>
            </a:pPr>
            <a:r>
              <a:rPr lang="en-US" sz="4400" b="1" i="0" baseline="30000" dirty="0">
                <a:solidFill>
                  <a:srgbClr val="000000"/>
                </a:solidFill>
                <a:effectLst/>
                <a:latin typeface="system-ui"/>
              </a:rPr>
              <a:t>4 </a:t>
            </a:r>
            <a:r>
              <a:rPr lang="en-US" sz="4400" b="1" i="0" dirty="0">
                <a:solidFill>
                  <a:srgbClr val="000000"/>
                </a:solidFill>
                <a:effectLst/>
                <a:latin typeface="system-ui"/>
              </a:rPr>
              <a:t>And the </a:t>
            </a:r>
            <a:r>
              <a:rPr lang="en-US" sz="4400" b="1" i="0" cap="small" dirty="0">
                <a:solidFill>
                  <a:srgbClr val="000000"/>
                </a:solidFill>
                <a:effectLst/>
                <a:latin typeface="system-ui"/>
              </a:rPr>
              <a:t>Lord</a:t>
            </a:r>
            <a:r>
              <a:rPr lang="en-US" sz="4400" b="1" i="0" dirty="0">
                <a:solidFill>
                  <a:srgbClr val="000000"/>
                </a:solidFill>
                <a:effectLst/>
                <a:latin typeface="system-ui"/>
              </a:rPr>
              <a:t> said unto Gideon, The people are yet too many; bring them down unto the water, and I will try them for thee there: and it shall be, that of whom I say unto thee, This shall go with thee, the same shall go with thee; and of whomsoever I say unto thee, This shall not go with thee, the same shall not go.</a:t>
            </a:r>
          </a:p>
        </p:txBody>
      </p:sp>
    </p:spTree>
    <p:extLst>
      <p:ext uri="{BB962C8B-B14F-4D97-AF65-F5344CB8AC3E}">
        <p14:creationId xmlns:p14="http://schemas.microsoft.com/office/powerpoint/2010/main" val="118292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609600"/>
            <a:ext cx="10972800" cy="6096000"/>
          </a:xfrm>
        </p:spPr>
        <p:txBody>
          <a:bodyPr>
            <a:noAutofit/>
          </a:bodyPr>
          <a:lstStyle/>
          <a:p>
            <a:pPr marL="109728" indent="0" algn="l">
              <a:buNone/>
            </a:pPr>
            <a:r>
              <a:rPr lang="en-US" sz="4400" b="1" i="0" baseline="30000" dirty="0">
                <a:solidFill>
                  <a:srgbClr val="000000"/>
                </a:solidFill>
                <a:effectLst/>
                <a:latin typeface="system-ui"/>
              </a:rPr>
              <a:t>5 </a:t>
            </a:r>
            <a:r>
              <a:rPr lang="en-US" sz="4400" b="1" i="0" dirty="0">
                <a:solidFill>
                  <a:srgbClr val="000000"/>
                </a:solidFill>
                <a:effectLst/>
                <a:latin typeface="system-ui"/>
              </a:rPr>
              <a:t>So he brought down the people unto the water: and the </a:t>
            </a:r>
            <a:r>
              <a:rPr lang="en-US" sz="4400" b="1" i="0" cap="small" dirty="0">
                <a:solidFill>
                  <a:srgbClr val="000000"/>
                </a:solidFill>
                <a:effectLst/>
                <a:latin typeface="system-ui"/>
              </a:rPr>
              <a:t>Lord</a:t>
            </a:r>
            <a:r>
              <a:rPr lang="en-US" sz="4400" b="1" i="0" dirty="0">
                <a:solidFill>
                  <a:srgbClr val="000000"/>
                </a:solidFill>
                <a:effectLst/>
                <a:latin typeface="system-ui"/>
              </a:rPr>
              <a:t> said unto Gideon, Every one that </a:t>
            </a:r>
            <a:r>
              <a:rPr lang="en-US" sz="4400" b="1" i="0" dirty="0" err="1">
                <a:solidFill>
                  <a:srgbClr val="000000"/>
                </a:solidFill>
                <a:effectLst/>
                <a:latin typeface="system-ui"/>
              </a:rPr>
              <a:t>lappeth</a:t>
            </a:r>
            <a:r>
              <a:rPr lang="en-US" sz="4400" b="1" i="0" dirty="0">
                <a:solidFill>
                  <a:srgbClr val="000000"/>
                </a:solidFill>
                <a:effectLst/>
                <a:latin typeface="system-ui"/>
              </a:rPr>
              <a:t> of the water with his tongue, as a dog </a:t>
            </a:r>
            <a:r>
              <a:rPr lang="en-US" sz="4400" b="1" i="0" dirty="0" err="1">
                <a:solidFill>
                  <a:srgbClr val="000000"/>
                </a:solidFill>
                <a:effectLst/>
                <a:latin typeface="system-ui"/>
              </a:rPr>
              <a:t>lappeth</a:t>
            </a:r>
            <a:r>
              <a:rPr lang="en-US" sz="4400" b="1" i="0" dirty="0">
                <a:solidFill>
                  <a:srgbClr val="000000"/>
                </a:solidFill>
                <a:effectLst/>
                <a:latin typeface="system-ui"/>
              </a:rPr>
              <a:t>, him shalt thou set by himself; likewise every one that </a:t>
            </a:r>
            <a:r>
              <a:rPr lang="en-US" sz="4400" b="1" i="0" dirty="0" err="1">
                <a:solidFill>
                  <a:srgbClr val="000000"/>
                </a:solidFill>
                <a:effectLst/>
                <a:latin typeface="system-ui"/>
              </a:rPr>
              <a:t>boweth</a:t>
            </a:r>
            <a:r>
              <a:rPr lang="en-US" sz="4400" b="1" i="0" dirty="0">
                <a:solidFill>
                  <a:srgbClr val="000000"/>
                </a:solidFill>
                <a:effectLst/>
                <a:latin typeface="system-ui"/>
              </a:rPr>
              <a:t> down upon his knees to drink.</a:t>
            </a:r>
          </a:p>
        </p:txBody>
      </p:sp>
    </p:spTree>
    <p:extLst>
      <p:ext uri="{BB962C8B-B14F-4D97-AF65-F5344CB8AC3E}">
        <p14:creationId xmlns:p14="http://schemas.microsoft.com/office/powerpoint/2010/main" val="693575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533400"/>
            <a:ext cx="10972800" cy="6172200"/>
          </a:xfrm>
        </p:spPr>
        <p:txBody>
          <a:bodyPr>
            <a:noAutofit/>
          </a:bodyPr>
          <a:lstStyle/>
          <a:p>
            <a:pPr marL="109728" indent="0" algn="l">
              <a:buNone/>
            </a:pPr>
            <a:r>
              <a:rPr lang="en-US" sz="4400" b="1" i="0" baseline="30000" dirty="0">
                <a:solidFill>
                  <a:srgbClr val="000000"/>
                </a:solidFill>
                <a:effectLst/>
                <a:latin typeface="system-ui"/>
              </a:rPr>
              <a:t>6 </a:t>
            </a:r>
            <a:r>
              <a:rPr lang="en-US" sz="4400" b="1" i="0" dirty="0">
                <a:solidFill>
                  <a:srgbClr val="000000"/>
                </a:solidFill>
                <a:effectLst/>
                <a:latin typeface="system-ui"/>
              </a:rPr>
              <a:t>And the number of them that lapped, putting their hand to their mouth, were three hundred men: but all the rest of the people bowed down upon their knees to drink water.</a:t>
            </a:r>
          </a:p>
          <a:p>
            <a:pPr marL="109728" indent="0" algn="l">
              <a:buNone/>
            </a:pPr>
            <a:r>
              <a:rPr lang="en-US" sz="4400" b="1" i="0" baseline="30000" dirty="0">
                <a:solidFill>
                  <a:srgbClr val="000000"/>
                </a:solidFill>
                <a:effectLst/>
                <a:latin typeface="system-ui"/>
              </a:rPr>
              <a:t>7 </a:t>
            </a:r>
            <a:r>
              <a:rPr lang="en-US" sz="4400" b="1" i="0" dirty="0">
                <a:solidFill>
                  <a:srgbClr val="000000"/>
                </a:solidFill>
                <a:effectLst/>
                <a:latin typeface="system-ui"/>
              </a:rPr>
              <a:t>And the </a:t>
            </a:r>
            <a:r>
              <a:rPr lang="en-US" sz="4400" b="1" i="0" cap="small" dirty="0">
                <a:solidFill>
                  <a:srgbClr val="000000"/>
                </a:solidFill>
                <a:effectLst/>
                <a:latin typeface="system-ui"/>
              </a:rPr>
              <a:t>Lord</a:t>
            </a:r>
            <a:r>
              <a:rPr lang="en-US" sz="4400" b="1" i="0" dirty="0">
                <a:solidFill>
                  <a:srgbClr val="000000"/>
                </a:solidFill>
                <a:effectLst/>
                <a:latin typeface="system-ui"/>
              </a:rPr>
              <a:t> said unto Gideon, By the three hundred men that lapped will I save you, and deliver the Midianites into thine hand: and let all the other people go every man unto his place.</a:t>
            </a:r>
          </a:p>
          <a:p>
            <a:pPr marL="109728" indent="0" algn="l">
              <a:buNone/>
            </a:pPr>
            <a:endParaRPr lang="en-US" sz="4400" b="1" i="0" dirty="0">
              <a:solidFill>
                <a:srgbClr val="000000"/>
              </a:solidFill>
              <a:effectLst/>
              <a:latin typeface="system-ui"/>
            </a:endParaRPr>
          </a:p>
        </p:txBody>
      </p:sp>
    </p:spTree>
    <p:extLst>
      <p:ext uri="{BB962C8B-B14F-4D97-AF65-F5344CB8AC3E}">
        <p14:creationId xmlns:p14="http://schemas.microsoft.com/office/powerpoint/2010/main" val="3680402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11BB5-4FDD-48C9-9C34-B39B0FD55959}"/>
              </a:ext>
            </a:extLst>
          </p:cNvPr>
          <p:cNvSpPr>
            <a:spLocks noGrp="1"/>
          </p:cNvSpPr>
          <p:nvPr>
            <p:ph type="title"/>
          </p:nvPr>
        </p:nvSpPr>
        <p:spPr>
          <a:xfrm>
            <a:off x="609600" y="685800"/>
            <a:ext cx="10972800" cy="838200"/>
          </a:xfrm>
        </p:spPr>
        <p:txBody>
          <a:bodyPr>
            <a:noAutofit/>
          </a:bodyPr>
          <a:lstStyle/>
          <a:p>
            <a:pPr marL="0" marR="0" algn="ctr">
              <a:spcBef>
                <a:spcPts val="0"/>
              </a:spcBef>
              <a:spcAft>
                <a:spcPts val="0"/>
              </a:spcAft>
            </a:pPr>
            <a:r>
              <a:rPr lang="en-US" sz="4400" b="1" dirty="0">
                <a:effectLst/>
                <a:latin typeface="Franklin Gothic Medium" panose="020B0603020102020204" pitchFamily="34" charset="0"/>
                <a:ea typeface="Times New Roman" panose="02020603050405020304" pitchFamily="18" charset="0"/>
              </a:rPr>
              <a:t>The Preparation of Gideon for the Battle</a:t>
            </a:r>
            <a:endParaRPr lang="en-US" sz="4400" dirty="0">
              <a:effectLst/>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44501A75-2DB8-4BC3-80B7-79FD749EA3B6}"/>
              </a:ext>
            </a:extLst>
          </p:cNvPr>
          <p:cNvSpPr>
            <a:spLocks noGrp="1"/>
          </p:cNvSpPr>
          <p:nvPr>
            <p:ph idx="1"/>
          </p:nvPr>
        </p:nvSpPr>
        <p:spPr>
          <a:xfrm>
            <a:off x="457200" y="1752600"/>
            <a:ext cx="11277600" cy="4876800"/>
          </a:xfrm>
        </p:spPr>
        <p:txBody>
          <a:bodyPr>
            <a:normAutofit/>
          </a:bodyPr>
          <a:lstStyle/>
          <a:p>
            <a:pPr marL="804672" indent="-685800">
              <a:buFont typeface="Wingdings" panose="05000000000000000000" pitchFamily="2" charset="2"/>
              <a:buChar char="§"/>
            </a:pPr>
            <a:r>
              <a:rPr lang="en-US" sz="4600" b="1" dirty="0"/>
              <a:t>God Prepared Gideon and His Army to Depend On Him</a:t>
            </a:r>
          </a:p>
          <a:p>
            <a:pPr marL="1504188" lvl="3" indent="-571500">
              <a:buFont typeface="Wingdings" panose="05000000000000000000" pitchFamily="2" charset="2"/>
              <a:buChar char="§"/>
            </a:pPr>
            <a:r>
              <a:rPr lang="en-US" sz="46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rPr>
              <a:t>The Test of Faithfulness 6:34-35</a:t>
            </a:r>
          </a:p>
          <a:p>
            <a:pPr marL="1504188" lvl="3" indent="-571500">
              <a:buFont typeface="Wingdings" panose="05000000000000000000" pitchFamily="2" charset="2"/>
              <a:buChar char="§"/>
            </a:pPr>
            <a:r>
              <a:rPr lang="en-US" sz="4600" b="1" dirty="0">
                <a:solidFill>
                  <a:srgbClr val="000000"/>
                </a:solidFill>
                <a:effectLst/>
                <a:latin typeface="Franklin Gothic Medium" panose="020B0603020102020204" pitchFamily="34" charset="0"/>
                <a:ea typeface="Calibri" panose="020F0502020204030204" pitchFamily="34" charset="0"/>
                <a:cs typeface="Times New Roman" panose="02020603050405020304" pitchFamily="18" charset="0"/>
              </a:rPr>
              <a:t>The Test of Fearlessness vs. 3</a:t>
            </a:r>
          </a:p>
          <a:p>
            <a:pPr marL="1504188" lvl="3" indent="-571500">
              <a:buFont typeface="Wingdings" panose="05000000000000000000" pitchFamily="2" charset="2"/>
              <a:buChar char="§"/>
            </a:pPr>
            <a:r>
              <a:rPr lang="en-US" sz="4600" b="1" dirty="0">
                <a:solidFill>
                  <a:srgbClr val="000000"/>
                </a:solidFill>
                <a:latin typeface="Franklin Gothic Medium" panose="020B0603020102020204" pitchFamily="34" charset="0"/>
                <a:ea typeface="Calibri" panose="020F0502020204030204" pitchFamily="34" charset="0"/>
                <a:cs typeface="Times New Roman" panose="02020603050405020304" pitchFamily="18" charset="0"/>
              </a:rPr>
              <a:t>The Test of Fervency  vs. 4-6</a:t>
            </a:r>
          </a:p>
          <a:p>
            <a:pPr marL="118872" indent="0">
              <a:buNone/>
            </a:pPr>
            <a:endParaRPr lang="en-US" sz="4600" b="1" dirty="0"/>
          </a:p>
          <a:p>
            <a:pPr marL="804672" indent="-685800">
              <a:buFont typeface="Wingdings" panose="05000000000000000000" pitchFamily="2" charset="2"/>
              <a:buChar char="§"/>
            </a:pPr>
            <a:endParaRPr lang="en-US" sz="4600" b="1" dirty="0"/>
          </a:p>
          <a:p>
            <a:pPr marL="411480" lvl="1" indent="0">
              <a:buNone/>
            </a:pPr>
            <a:endParaRPr lang="en-US" sz="4400" b="1" dirty="0"/>
          </a:p>
          <a:p>
            <a:pPr lvl="1">
              <a:buFont typeface="Wingdings" panose="05000000000000000000" pitchFamily="2" charset="2"/>
              <a:buChar char="§"/>
            </a:pPr>
            <a:endParaRPr lang="en-US" sz="4200" b="1" dirty="0"/>
          </a:p>
        </p:txBody>
      </p:sp>
    </p:spTree>
    <p:extLst>
      <p:ext uri="{BB962C8B-B14F-4D97-AF65-F5344CB8AC3E}">
        <p14:creationId xmlns:p14="http://schemas.microsoft.com/office/powerpoint/2010/main" val="2906516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699</TotalTime>
  <Words>471</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Franklin Gothic Medium</vt:lpstr>
      <vt:lpstr>Georgia</vt:lpstr>
      <vt:lpstr>system-ui</vt:lpstr>
      <vt:lpstr>Times New Roman</vt:lpstr>
      <vt:lpstr>Trebuchet MS</vt:lpstr>
      <vt:lpstr>Wingdings</vt:lpstr>
      <vt:lpstr>Wingdings 2</vt:lpstr>
      <vt:lpstr>Urban</vt:lpstr>
      <vt:lpstr> Gideon The Fighter </vt:lpstr>
      <vt:lpstr>Spiritual Warfare </vt:lpstr>
      <vt:lpstr>PowerPoint Presentation</vt:lpstr>
      <vt:lpstr>PowerPoint Presentation</vt:lpstr>
      <vt:lpstr>PowerPoint Presentation</vt:lpstr>
      <vt:lpstr>PowerPoint Presentation</vt:lpstr>
      <vt:lpstr>PowerPoint Presentation</vt:lpstr>
      <vt:lpstr>PowerPoint Presentation</vt:lpstr>
      <vt:lpstr>The Preparation of Gideon for the Battle</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Summers Baptist Church</cp:lastModifiedBy>
  <cp:revision>107</cp:revision>
  <dcterms:created xsi:type="dcterms:W3CDTF">2010-10-31T05:03:18Z</dcterms:created>
  <dcterms:modified xsi:type="dcterms:W3CDTF">2020-10-11T01:31:03Z</dcterms:modified>
</cp:coreProperties>
</file>