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3"/>
  </p:notesMasterIdLst>
  <p:handoutMasterIdLst>
    <p:handoutMasterId r:id="rId34"/>
  </p:handoutMasterIdLst>
  <p:sldIdLst>
    <p:sldId id="359" r:id="rId2"/>
    <p:sldId id="522" r:id="rId3"/>
    <p:sldId id="514" r:id="rId4"/>
    <p:sldId id="360" r:id="rId5"/>
    <p:sldId id="361" r:id="rId6"/>
    <p:sldId id="507" r:id="rId7"/>
    <p:sldId id="362" r:id="rId8"/>
    <p:sldId id="494" r:id="rId9"/>
    <p:sldId id="365" r:id="rId10"/>
    <p:sldId id="363" r:id="rId11"/>
    <p:sldId id="515" r:id="rId12"/>
    <p:sldId id="367" r:id="rId13"/>
    <p:sldId id="256" r:id="rId14"/>
    <p:sldId id="524" r:id="rId15"/>
    <p:sldId id="513" r:id="rId16"/>
    <p:sldId id="535" r:id="rId17"/>
    <p:sldId id="369" r:id="rId18"/>
    <p:sldId id="500" r:id="rId19"/>
    <p:sldId id="370" r:id="rId20"/>
    <p:sldId id="530" r:id="rId21"/>
    <p:sldId id="495" r:id="rId22"/>
    <p:sldId id="512" r:id="rId23"/>
    <p:sldId id="374" r:id="rId24"/>
    <p:sldId id="532" r:id="rId25"/>
    <p:sldId id="375" r:id="rId26"/>
    <p:sldId id="516" r:id="rId27"/>
    <p:sldId id="399" r:id="rId28"/>
    <p:sldId id="463" r:id="rId29"/>
    <p:sldId id="506" r:id="rId30"/>
    <p:sldId id="534" r:id="rId31"/>
    <p:sldId id="536" r:id="rId32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97" d="100"/>
          <a:sy n="97" d="100"/>
        </p:scale>
        <p:origin x="1062" y="90"/>
      </p:cViewPr>
      <p:guideLst>
        <p:guide orient="horz" pos="220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A01C1F-0D08-469E-B833-E2FC195840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EEA31D-1DC2-4D6E-B9A1-AFD1A8BFA3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1/21/2023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FE19A3-CA04-41E1-BAED-2C3C00BDCB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E93F02-0A6C-4FFE-B686-E1E59C8721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63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2735D6-DD74-4E39-8DB6-693DCF324C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2FE19E-FD17-484A-A825-F69D4165264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pPr>
                <a:defRPr/>
              </a:pPr>
              <a:t>1/21/2023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8C10144-88C7-40E7-9D90-4381AA951E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DAEF2C9-DF2D-48E9-852D-1A148E2535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4F191-3208-435A-9AEE-38C15E43AC4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1F597-AD64-42A3-9C5B-66C1E5C5EE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872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90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64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857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63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9691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728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78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254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7914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4247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95962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63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710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4314646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418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43505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044095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226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2662250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90303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37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18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39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57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79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76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54806-E54B-4EDB-B91E-871F8D252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pPr>
                <a:defRPr/>
              </a:pPr>
              <a:t>1/21/2023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6E827-BBCC-493C-8D7D-79A7EDE02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CBDAA-B745-432A-8263-A789A8937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8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77DBC-47CE-4CCC-8283-B9FB96049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pPr>
                <a:defRPr/>
              </a:pPr>
              <a:t>1/21/2023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60517-DCDB-4416-AE14-6BACD39AA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39CEE-1A8F-4425-B28A-27185C8F8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944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C04F4-EE25-4E7F-8FB2-61C841E1F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pPr>
                <a:defRPr/>
              </a:pPr>
              <a:t>1/21/2023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C31D1-6181-4985-A729-60688EF3A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2A467-07CA-48C2-B090-63A569AFD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366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681D2-B022-4E8B-98A1-7252A22B5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pPr>
                <a:defRPr/>
              </a:pPr>
              <a:t>1/21/2023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55550-1F1B-4001-99C4-A87478DE3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6601D-9598-4314-A31C-413E5D2F5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48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69748-D866-4D19-8445-2D465C79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pPr>
                <a:defRPr/>
              </a:pPr>
              <a:t>1/21/2023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2DD3E-AF52-457D-B141-B0C6801D1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ED45D-9CC6-4EEB-A8AC-4943BBA5F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23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F2E6E6B-4242-4619-A494-F62DD7EC4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pPr>
                <a:defRPr/>
              </a:pPr>
              <a:t>1/21/2023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D01046-00CC-4917-B3AC-84E294C76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EE5B38A-9FDD-487B-A108-65722570B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36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3322A91-2453-4E92-AD3C-7AED03955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pPr>
                <a:defRPr/>
              </a:pPr>
              <a:t>1/21/2023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4AE7C0B-A450-47D2-9871-79D084C14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70C2BA9-6C76-4F38-9EE2-3EFBC3958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3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319FA54-B6DD-453E-A21E-CD5E51B3D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pPr>
                <a:defRPr/>
              </a:pPr>
              <a:t>1/21/2023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0FE0F3F-B12F-41B8-B33D-3F3DDE5B3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23F4DA5-45CB-409D-B51A-F4A9C91A7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31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DBEE89F-6CCE-4165-B964-D1D2A82B4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pPr>
                <a:defRPr/>
              </a:pPr>
              <a:t>1/21/2023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90E0B95-9B66-4BCD-900E-743133348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66E71A9-4035-4398-8C9A-0EEFD9EE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73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009E1B9-F1DE-41A3-B023-070F9F135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pPr>
                <a:defRPr/>
              </a:pPr>
              <a:t>1/21/2023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269FE89-FA7E-4B81-833F-1B9980725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0AE65B-5277-4463-A05B-0129ED0B2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1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C6C6EEC-967E-4CC1-9B86-734BF3E00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pPr>
                <a:defRPr/>
              </a:pPr>
              <a:t>1/21/2023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E269FF-8B51-4C1A-A4B9-DCB6EF008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AD63D3-DF25-4668-8668-C5B50F63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579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E8990C-3434-4D47-C7D4-266D3D883D7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DFCFF3B-7DF4-4961-B335-A2952D3A247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4A796CF-86D3-4749-8562-E2CF08EA1C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391B5-ACDD-49C8-9937-6B3D328E3C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pPr>
                <a:defRPr/>
              </a:pPr>
              <a:t>1/21/2023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459D2-E378-4A74-88D9-172E98869D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-100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AB611-CFBF-44B3-8353-054801310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5.png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34.png"/><Relationship Id="rId4" Type="http://schemas.microsoft.com/office/2007/relationships/hdphoto" Target="../media/hdphoto1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104B0D3-6063-3E56-73D4-5F2A690A206A}"/>
              </a:ext>
            </a:extLst>
          </p:cNvPr>
          <p:cNvSpPr txBox="1">
            <a:spLocks/>
          </p:cNvSpPr>
          <p:nvPr/>
        </p:nvSpPr>
        <p:spPr>
          <a:xfrm>
            <a:off x="0" y="9423"/>
            <a:ext cx="9143999" cy="17112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Evangelical Lutheran Church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Announcements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January 22, 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DB5FA9-8ABA-68C7-5CDF-659A41589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05" y="2151777"/>
            <a:ext cx="8683261" cy="367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D590AB-92C1-4945-86D1-1FBBDFC795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77" r="50000" b="10000"/>
          <a:stretch/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9669BA-9594-4C37-9CEF-5DCD3301185B}"/>
              </a:ext>
            </a:extLst>
          </p:cNvPr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075D3C-B346-46A7-831D-E7A75669CA8C}"/>
              </a:ext>
            </a:extLst>
          </p:cNvPr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  <p:extLst>
      <p:ext uri="{BB962C8B-B14F-4D97-AF65-F5344CB8AC3E}">
        <p14:creationId xmlns:p14="http://schemas.microsoft.com/office/powerpoint/2010/main" val="261890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1CE23-0143-4A62-B245-4BEDAD0AFF1E}"/>
              </a:ext>
            </a:extLst>
          </p:cNvPr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F9F62E-3817-4583-A03E-6EA829F51952}"/>
              </a:ext>
            </a:extLst>
          </p:cNvPr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>
            <a:extLst>
              <a:ext uri="{FF2B5EF4-FFF2-40B4-BE49-F238E27FC236}">
                <a16:creationId xmlns:a16="http://schemas.microsoft.com/office/drawing/2014/main" id="{CB8CC6B9-6F91-4206-AB31-C973D59B2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8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C7611DC-CBD5-447D-B344-01660AE517F1}"/>
              </a:ext>
            </a:extLst>
          </p:cNvPr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VACANT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463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069AD9-A338-4D53-AE94-4FC5C020FF26}"/>
              </a:ext>
            </a:extLst>
          </p:cNvPr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44A220-FD36-4EC0-967F-22DF4E939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5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9CCD2F1-3D2A-1DA0-3092-9A761530ABA1}"/>
              </a:ext>
            </a:extLst>
          </p:cNvPr>
          <p:cNvSpPr txBox="1"/>
          <p:nvPr/>
        </p:nvSpPr>
        <p:spPr>
          <a:xfrm>
            <a:off x="1" y="163108"/>
            <a:ext cx="914400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latin typeface="Arial Rounded MT Bold" panose="020F0704030504030204" pitchFamily="34" charset="0"/>
              </a:rPr>
              <a:t>To:  All Kids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If you see any of the following: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Another student struggling to make friends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Another student being bullied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 student who is shy or not with the “in” crowd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 student who eats lunch by themselves</a:t>
            </a:r>
          </a:p>
          <a:p>
            <a:r>
              <a:rPr lang="en-US" sz="2800" b="1" dirty="0">
                <a:latin typeface="Arial Rounded MT Bold" panose="020F0704030504030204" pitchFamily="34" charset="0"/>
              </a:rPr>
              <a:t>Please be a leader!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Say Hi.  Smile at them.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Ask if you can sit with them at their lunch table.</a:t>
            </a:r>
          </a:p>
          <a:p>
            <a:pPr marL="3543300" lvl="7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Include them in ANY activity.</a:t>
            </a:r>
          </a:p>
          <a:p>
            <a:pPr lvl="7"/>
            <a:r>
              <a:rPr lang="en-US" sz="2800" dirty="0">
                <a:latin typeface="Arial Rounded MT Bold" panose="020F0704030504030204" pitchFamily="34" charset="0"/>
              </a:rPr>
              <a:t>You never know what that person might be facing inside or outside of school.</a:t>
            </a:r>
          </a:p>
          <a:p>
            <a:pPr lvl="7"/>
            <a:r>
              <a:rPr lang="en-US" sz="2800" dirty="0">
                <a:latin typeface="Arial Rounded MT Bold" panose="020F0704030504030204" pitchFamily="34" charset="0"/>
              </a:rPr>
              <a:t>Your kindness will make a HUGE difference in someone’s life!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6D293-6CED-D051-4D80-A294038B3C0A}"/>
              </a:ext>
            </a:extLst>
          </p:cNvPr>
          <p:cNvSpPr txBox="1">
            <a:spLocks noChangeAspect="1"/>
          </p:cNvSpPr>
          <p:nvPr/>
        </p:nvSpPr>
        <p:spPr>
          <a:xfrm>
            <a:off x="282258" y="4335269"/>
            <a:ext cx="2167316" cy="2283502"/>
          </a:xfrm>
          <a:prstGeom prst="heart">
            <a:avLst/>
          </a:prstGeom>
          <a:gradFill>
            <a:gsLst>
              <a:gs pos="0">
                <a:srgbClr val="FF66CC"/>
              </a:gs>
              <a:gs pos="61000">
                <a:schemeClr val="accent1">
                  <a:lumMod val="45000"/>
                  <a:lumOff val="55000"/>
                </a:schemeClr>
              </a:gs>
              <a:gs pos="38000">
                <a:srgbClr val="D890D7"/>
              </a:gs>
              <a:gs pos="77000">
                <a:schemeClr val="accent1">
                  <a:lumMod val="45000"/>
                  <a:lumOff val="55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solidFill>
              <a:srgbClr val="C00000"/>
            </a:solidFill>
          </a:ln>
        </p:spPr>
        <p:txBody>
          <a:bodyPr wrap="square" rtlCol="0">
            <a:normAutofit/>
          </a:bodyPr>
          <a:lstStyle/>
          <a:p>
            <a:pPr algn="ctr"/>
            <a:endParaRPr 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agon" panose="00000400000000000000" pitchFamily="2" charset="0"/>
            </a:endParaRPr>
          </a:p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Trinity4Kindness</a:t>
            </a:r>
          </a:p>
          <a:p>
            <a:pPr algn="ctr"/>
            <a:endParaRPr 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agon" panose="00000400000000000000" pitchFamily="2" charset="0"/>
            </a:endParaRPr>
          </a:p>
          <a:p>
            <a:pPr algn="ctr"/>
            <a:endParaRPr lang="en-US" sz="975" dirty="0">
              <a:latin typeface="Dragon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29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65755" y="2047038"/>
            <a:ext cx="886512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Sunday School Teachers and Helpers Needed!!!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New, easy to use curriculum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Can you give one Sunday per month for our Children?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2273262" y="210234"/>
            <a:ext cx="4597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1315FB-5DFE-4652-B6FF-6487A0160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755" y="210234"/>
            <a:ext cx="1905992" cy="1432874"/>
          </a:xfrm>
          <a:prstGeom prst="rect">
            <a:avLst/>
          </a:prstGeom>
        </p:spPr>
      </p:pic>
      <p:pic>
        <p:nvPicPr>
          <p:cNvPr id="6" name="Picture 2" descr="Image result for Christian Education">
            <a:extLst>
              <a:ext uri="{FF2B5EF4-FFF2-40B4-BE49-F238E27FC236}">
                <a16:creationId xmlns:a16="http://schemas.microsoft.com/office/drawing/2014/main" id="{A6C203E1-6A66-42A1-ADF6-08FE5202C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0738" y="0"/>
            <a:ext cx="2313495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74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January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043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January 24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381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">
            <a:extLst>
              <a:ext uri="{FF2B5EF4-FFF2-40B4-BE49-F238E27FC236}">
                <a16:creationId xmlns:a16="http://schemas.microsoft.com/office/drawing/2014/main" id="{CADA1FCA-F4D6-4DE8-82EA-2AB1E4FC6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959C9-A520-427A-AEE3-8CE750F52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8172392-9545-4B8E-B014-CE89F814C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0FCC0B-871B-4CF1-8046-EE17B0607D74}"/>
              </a:ext>
            </a:extLst>
          </p:cNvPr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432CBE-DFE3-4E9F-B402-5974498A07F8}"/>
              </a:ext>
            </a:extLst>
          </p:cNvPr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9C5C7BF-AF5F-45F7-BA2A-F286A67F7618}"/>
                </a:ext>
              </a:extLst>
            </p:cNvPr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9E09C1B-AF6C-4AF8-B1A9-6A4AD7FE37E3}"/>
                </a:ext>
              </a:extLst>
            </p:cNvPr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33ECB2C-E30D-4B36-9AD3-82E0BCBC054D}"/>
                </a:ext>
              </a:extLst>
            </p:cNvPr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8AB44EE-CC4A-49B8-B215-7A22D30B5782}"/>
              </a:ext>
            </a:extLst>
          </p:cNvPr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  <p:extLst>
      <p:ext uri="{BB962C8B-B14F-4D97-AF65-F5344CB8AC3E}">
        <p14:creationId xmlns:p14="http://schemas.microsoft.com/office/powerpoint/2010/main" val="157507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17635"/>
            <a:ext cx="9144000" cy="3283544"/>
          </a:xfrm>
        </p:spPr>
        <p:txBody>
          <a:bodyPr/>
          <a:lstStyle/>
          <a:p>
            <a:r>
              <a:rPr lang="en-US" sz="4800" dirty="0"/>
              <a:t>Next Meeting:</a:t>
            </a:r>
          </a:p>
          <a:p>
            <a:r>
              <a:rPr lang="en-US" sz="4800" dirty="0"/>
              <a:t>February 1, 2023</a:t>
            </a:r>
          </a:p>
          <a:p>
            <a:r>
              <a:rPr lang="en-US" sz="4800" dirty="0"/>
              <a:t>@ 11:30 am</a:t>
            </a:r>
          </a:p>
          <a:p>
            <a:r>
              <a:rPr lang="en-US" sz="3200" dirty="0"/>
              <a:t>Please note the time!!!</a:t>
            </a:r>
          </a:p>
          <a:p>
            <a:endParaRPr lang="en-US" sz="1400" dirty="0"/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10" y="393567"/>
            <a:ext cx="3866780" cy="1285875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5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20DDBE-3125-4C56-84EE-37BA3ADBB924}"/>
              </a:ext>
            </a:extLst>
          </p:cNvPr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January 31 @10:00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February 9 @ 10:00 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4329B3-1250-40F5-91BC-97504E3E91F4}"/>
              </a:ext>
            </a:extLst>
          </p:cNvPr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452A68-5C9A-46B0-9C73-E63BEDE7A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06" y="2977046"/>
            <a:ext cx="8295588" cy="384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0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513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AB557F-AED2-4B1C-AB51-BEADEF684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68322" cy="28459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61861D-EAEE-1EE9-DB9F-3A6B4B7AEEA5}"/>
              </a:ext>
            </a:extLst>
          </p:cNvPr>
          <p:cNvSpPr txBox="1"/>
          <p:nvPr/>
        </p:nvSpPr>
        <p:spPr>
          <a:xfrm>
            <a:off x="98323" y="3393283"/>
            <a:ext cx="896947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76363" marR="0" indent="-1376363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Mind:</a:t>
            </a:r>
            <a:r>
              <a:rPr lang="en-US" sz="32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Read an autobiography book</a:t>
            </a:r>
          </a:p>
          <a:p>
            <a:pPr marL="1376363" marR="0" indent="-1376363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Body:</a:t>
            </a:r>
            <a:r>
              <a:rPr lang="en-US" sz="32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Visit a Dermatologist for a total skin exam</a:t>
            </a:r>
          </a:p>
          <a:p>
            <a:pPr marL="1376363" marR="0" indent="-1376363">
              <a:spcBef>
                <a:spcPts val="0"/>
              </a:spcBef>
              <a:spcAft>
                <a:spcPts val="6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Spirit:</a:t>
            </a:r>
            <a:r>
              <a:rPr lang="en-US" sz="32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Ask others “How may I pray for you?”</a:t>
            </a:r>
          </a:p>
        </p:txBody>
      </p:sp>
    </p:spTree>
    <p:extLst>
      <p:ext uri="{BB962C8B-B14F-4D97-AF65-F5344CB8AC3E}">
        <p14:creationId xmlns:p14="http://schemas.microsoft.com/office/powerpoint/2010/main" val="390752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6DC6F5-D23F-4D03-8D53-A79E8F4D8418}"/>
              </a:ext>
            </a:extLst>
          </p:cNvPr>
          <p:cNvSpPr txBox="1"/>
          <p:nvPr/>
        </p:nvSpPr>
        <p:spPr>
          <a:xfrm>
            <a:off x="207390" y="3017648"/>
            <a:ext cx="8710367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January 19, 2023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Pearson House</a:t>
            </a:r>
          </a:p>
          <a:p>
            <a:pPr marL="2054225" lvl="5"/>
            <a:r>
              <a:rPr lang="en-US" sz="3200" b="1" dirty="0">
                <a:latin typeface="Arial Rounded MT Bold" panose="020F0704030504030204" pitchFamily="34" charset="0"/>
              </a:rPr>
              <a:t>28 N Miami St, West Milton, OH</a:t>
            </a:r>
          </a:p>
          <a:p>
            <a:pPr marL="403225" lvl="5" indent="-40322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For Reservations: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or call her at                  (937) 547-0975</a:t>
            </a:r>
          </a:p>
        </p:txBody>
      </p:sp>
      <p:pic>
        <p:nvPicPr>
          <p:cNvPr id="4" name="Picture 2" descr="Lunch7c">
            <a:extLst>
              <a:ext uri="{FF2B5EF4-FFF2-40B4-BE49-F238E27FC236}">
                <a16:creationId xmlns:a16="http://schemas.microsoft.com/office/drawing/2014/main" id="{1BDFE5E3-0337-4163-AE1A-71DC7328C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577"/>
          <a:stretch/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9094E4-DF43-4257-B8FE-22BB59AA0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52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976852" y="2873193"/>
            <a:ext cx="7190295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All 7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 and 8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Grade Students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Second and Fourth Wednesdays @ 6:30 pm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Next Class:  January 25, 2023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b="1" dirty="0">
              <a:latin typeface="Arial Rounded MT Bold" panose="020F0704030504030204" pitchFamily="34" charset="0"/>
              <a:ea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117488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7070" y="2298158"/>
            <a:ext cx="914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encouraged to take turns as Acolyte</a:t>
            </a:r>
          </a:p>
        </p:txBody>
      </p:sp>
    </p:spTree>
    <p:extLst>
      <p:ext uri="{BB962C8B-B14F-4D97-AF65-F5344CB8AC3E}">
        <p14:creationId xmlns:p14="http://schemas.microsoft.com/office/powerpoint/2010/main" val="358047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Acolytes">
            <a:extLst>
              <a:ext uri="{FF2B5EF4-FFF2-40B4-BE49-F238E27FC236}">
                <a16:creationId xmlns:a16="http://schemas.microsoft.com/office/drawing/2014/main" id="{0A718819-E93B-4FBF-82F8-3019D291F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C4ADC7-327C-4F1A-93D2-36C4F0412A07}"/>
              </a:ext>
            </a:extLst>
          </p:cNvPr>
          <p:cNvSpPr/>
          <p:nvPr/>
        </p:nvSpPr>
        <p:spPr>
          <a:xfrm>
            <a:off x="228600" y="3505200"/>
            <a:ext cx="8763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Who can be an Acolyte?  YOU CAN!!!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     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  <p:extLst>
      <p:ext uri="{BB962C8B-B14F-4D97-AF65-F5344CB8AC3E}">
        <p14:creationId xmlns:p14="http://schemas.microsoft.com/office/powerpoint/2010/main" val="312689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New Member Class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1414022" y="3653640"/>
            <a:ext cx="743774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will begin January 8</a:t>
            </a:r>
            <a:r>
              <a:rPr lang="en-US" sz="32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start at 12:00 Noon or as soon after Worship as possible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Please see Pastor Mel if Interested in attending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A15C04-D0A3-E5DA-4ED9-ADE54A627401}"/>
              </a:ext>
            </a:extLst>
          </p:cNvPr>
          <p:cNvSpPr txBox="1"/>
          <p:nvPr/>
        </p:nvSpPr>
        <p:spPr>
          <a:xfrm>
            <a:off x="2288357" y="912555"/>
            <a:ext cx="67802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Osaka"/>
                <a:cs typeface="+mn-cs"/>
              </a:rPr>
              <a:t>We are forming a “New Member” Class for anyone who wants to learn more about Being Lutheran and what Being a member of Trinity entails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78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Commemorate special days like Anniversaries, Birthdays, Baptisms and more…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sign up for Altar Flowers on the chart by the Church Office or see PJ Musser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D7B5A-1E36-45FA-A08A-11FDBD554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76202"/>
            <a:ext cx="7315200" cy="266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4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50829" y="2047038"/>
            <a:ext cx="88517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September 14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Purpose -- plan for Fall Festival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come if you can!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1692195" y="1177257"/>
            <a:ext cx="59293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 Team</a:t>
            </a:r>
          </a:p>
        </p:txBody>
      </p:sp>
    </p:spTree>
    <p:extLst>
      <p:ext uri="{BB962C8B-B14F-4D97-AF65-F5344CB8AC3E}">
        <p14:creationId xmlns:p14="http://schemas.microsoft.com/office/powerpoint/2010/main" val="71109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127" y="1524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Blood Pressure Screening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27" y="3960043"/>
            <a:ext cx="91258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BP Screening 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Today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After Worship In The Nursery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572" y="860286"/>
            <a:ext cx="3236655" cy="2976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315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87591" y="2672612"/>
            <a:ext cx="65227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Tournament</a:t>
            </a:r>
          </a:p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Starts at 7:00 pm</a:t>
            </a:r>
          </a:p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Our first game is at 7:45 pm</a:t>
            </a:r>
          </a:p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At First United Methodist Church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32" y="0"/>
            <a:ext cx="2971800" cy="292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968" y="0"/>
            <a:ext cx="6201032" cy="214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5E35B9-7A9A-20D4-5D96-3C71867FD20B}"/>
              </a:ext>
            </a:extLst>
          </p:cNvPr>
          <p:cNvSpPr txBox="1"/>
          <p:nvPr/>
        </p:nvSpPr>
        <p:spPr>
          <a:xfrm rot="2073545">
            <a:off x="322377" y="4335519"/>
            <a:ext cx="3875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Franklin Gothic Heavy" panose="020B0903020102020204" pitchFamily="34" charset="0"/>
              </a:rPr>
              <a:t>Congratulations</a:t>
            </a:r>
          </a:p>
          <a:p>
            <a:pPr algn="ctr"/>
            <a:r>
              <a:rPr lang="en-US" sz="3200" dirty="0">
                <a:latin typeface="Franklin Gothic Heavy" panose="020B0903020102020204" pitchFamily="34" charset="0"/>
              </a:rPr>
              <a:t>on a</a:t>
            </a:r>
          </a:p>
          <a:p>
            <a:pPr algn="ctr"/>
            <a:r>
              <a:rPr lang="en-US" sz="3200" dirty="0">
                <a:latin typeface="Franklin Gothic Heavy" panose="020B0903020102020204" pitchFamily="34" charset="0"/>
              </a:rPr>
              <a:t>fine season!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95400" y="1518766"/>
            <a:ext cx="1929423" cy="15049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896776"/>
      </p:ext>
    </p:extLst>
  </p:cSld>
  <p:clrMapOvr>
    <a:masterClrMapping/>
  </p:clrMapOvr>
  <p:transition spd="slow" advTm="3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F59A56-A40C-42A2-AEA4-88EA4F60B280}"/>
              </a:ext>
            </a:extLst>
          </p:cNvPr>
          <p:cNvSpPr txBox="1"/>
          <p:nvPr/>
        </p:nvSpPr>
        <p:spPr>
          <a:xfrm>
            <a:off x="113122" y="1298440"/>
            <a:ext cx="896382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Today is “By Station”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BCDA46-CB34-3A86-DA8A-C70A03C7EB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200" r="97200">
                        <a14:foregroundMark x1="92600" y1="35400" x2="92400" y2="71600"/>
                        <a14:foregroundMark x1="92400" y1="71600" x2="82200" y2="72200"/>
                        <a14:foregroundMark x1="82200" y1="72200" x2="82000" y2="71600"/>
                        <a14:foregroundMark x1="96600" y1="39200" x2="97200" y2="82400"/>
                        <a14:foregroundMark x1="9200" y1="43200" x2="9200" y2="43200"/>
                        <a14:foregroundMark x1="10800" y1="51000" x2="10800" y2="51000"/>
                        <a14:foregroundMark x1="10200" y1="44600" x2="14400" y2="58000"/>
                      </a14:backgroundRemoval>
                    </a14:imgEffect>
                  </a14:imgLayer>
                </a14:imgProps>
              </a:ext>
            </a:extLst>
          </a:blip>
          <a:srcRect l="7156" t="18634" b="13591"/>
          <a:stretch/>
        </p:blipFill>
        <p:spPr>
          <a:xfrm>
            <a:off x="6052008" y="4553146"/>
            <a:ext cx="2978870" cy="21745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29EFC5-49E0-1588-E132-ABC3343FC1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00" b="94800" l="10000" r="91600">
                        <a14:foregroundMark x1="36533" y1="8800" x2="54667" y2="3800"/>
                        <a14:foregroundMark x1="54667" y1="3800" x2="63733" y2="4600"/>
                        <a14:foregroundMark x1="63733" y1="4600" x2="59067" y2="14000"/>
                        <a14:foregroundMark x1="59067" y1="14000" x2="43600" y2="7800"/>
                        <a14:foregroundMark x1="43600" y1="7800" x2="36267" y2="10200"/>
                        <a14:foregroundMark x1="36267" y1="10200" x2="35600" y2="11000"/>
                        <a14:foregroundMark x1="57067" y1="2800" x2="57067" y2="2800"/>
                        <a14:foregroundMark x1="91600" y1="53800" x2="91600" y2="53800"/>
                        <a14:foregroundMark x1="15200" y1="57600" x2="33733" y2="42400"/>
                        <a14:foregroundMark x1="33733" y1="42400" x2="44667" y2="41400"/>
                        <a14:foregroundMark x1="44667" y1="41400" x2="61200" y2="80400"/>
                        <a14:foregroundMark x1="61200" y1="80400" x2="68267" y2="89400"/>
                        <a14:foregroundMark x1="68267" y1="89400" x2="60533" y2="96000"/>
                        <a14:foregroundMark x1="60533" y1="96000" x2="47600" y2="98000"/>
                        <a14:foregroundMark x1="47600" y1="98000" x2="37333" y2="94800"/>
                        <a14:foregroundMark x1="37333" y1="94800" x2="20533" y2="73600"/>
                        <a14:foregroundMark x1="20533" y1="73600" x2="16000" y2="61200"/>
                        <a14:foregroundMark x1="16000" y1="61200" x2="15867" y2="57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1350" y="4942681"/>
            <a:ext cx="2677508" cy="178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30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403CA-F63E-4EED-82CC-4F2BAA7BB87C}"/>
              </a:ext>
            </a:extLst>
          </p:cNvPr>
          <p:cNvSpPr txBox="1"/>
          <p:nvPr/>
        </p:nvSpPr>
        <p:spPr>
          <a:xfrm>
            <a:off x="152400" y="2258568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 Schedule NEXT WEEK</a:t>
            </a:r>
          </a:p>
          <a:p>
            <a:pPr marL="1077913" indent="-571500">
              <a:buFont typeface="Wingdings" panose="05000000000000000000" pitchFamily="2" charset="2"/>
              <a:buChar char="Ø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Mon</a:t>
            </a:r>
            <a:r>
              <a:rPr lang="en-US" sz="3600" b="1" dirty="0">
                <a:latin typeface="Arial Rounded MT Bold" panose="020F0704030504030204" pitchFamily="34" charset="0"/>
              </a:rPr>
              <a:t>, </a:t>
            </a:r>
            <a:r>
              <a:rPr lang="en-US" sz="3600" b="1" strike="sngStrike" dirty="0">
                <a:latin typeface="Arial Rounded MT Bold" panose="020F0704030504030204" pitchFamily="34" charset="0"/>
              </a:rPr>
              <a:t>Tues</a:t>
            </a:r>
            <a:r>
              <a:rPr lang="en-US" sz="3600" b="1" dirty="0">
                <a:latin typeface="Arial Rounded MT Bold" panose="020F0704030504030204" pitchFamily="34" charset="0"/>
              </a:rPr>
              <a:t>, Wed, &amp; Thurs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8:00 am – 12:00 noon</a:t>
            </a:r>
          </a:p>
          <a:p>
            <a:pPr marL="163513" lvl="1" indent="0"/>
            <a:endParaRPr lang="en-US" sz="1600" b="1" dirty="0">
              <a:latin typeface="Arial Rounded MT Bold" panose="020F0704030504030204" pitchFamily="34" charset="0"/>
            </a:endParaRP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Image result for church office hours clipart">
            <a:extLst>
              <a:ext uri="{FF2B5EF4-FFF2-40B4-BE49-F238E27FC236}">
                <a16:creationId xmlns:a16="http://schemas.microsoft.com/office/drawing/2014/main" id="{7B4CD207-C30A-4DE8-9E93-48E037711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527E24-3F36-4303-8A0A-AA22BF8AA8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588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  <p:extLst>
      <p:ext uri="{BB962C8B-B14F-4D97-AF65-F5344CB8AC3E}">
        <p14:creationId xmlns:p14="http://schemas.microsoft.com/office/powerpoint/2010/main" val="159013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Calling all Adults!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ACCA0D-02EB-BFF2-CEEC-6254DC34CFE3}"/>
              </a:ext>
            </a:extLst>
          </p:cNvPr>
          <p:cNvSpPr txBox="1"/>
          <p:nvPr/>
        </p:nvSpPr>
        <p:spPr>
          <a:xfrm>
            <a:off x="211395" y="1016580"/>
            <a:ext cx="58649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Join Us For “Christian Conversations”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Not Your Ordinary Adult Sunday School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Sharing – Discussion - Prayer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Free Donuts, Juice, and Coffee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92D0CA-0A84-7845-D71F-8E2711375A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4" b="94091" l="5167" r="97667">
                        <a14:foregroundMark x1="22500" y1="61591" x2="22500" y2="61591"/>
                        <a14:foregroundMark x1="5333" y1="74318" x2="5333" y2="74318"/>
                        <a14:foregroundMark x1="22167" y1="91136" x2="22167" y2="91136"/>
                        <a14:foregroundMark x1="40500" y1="76136" x2="40500" y2="76136"/>
                        <a14:foregroundMark x1="40167" y1="76364" x2="40167" y2="76364"/>
                        <a14:foregroundMark x1="39833" y1="75682" x2="43000" y2="78409"/>
                        <a14:foregroundMark x1="35167" y1="84091" x2="52333" y2="93636"/>
                        <a14:foregroundMark x1="52333" y1="93636" x2="72333" y2="95000"/>
                        <a14:foregroundMark x1="72333" y1="95000" x2="80667" y2="94091"/>
                        <a14:foregroundMark x1="80667" y1="94091" x2="88667" y2="89318"/>
                        <a14:foregroundMark x1="88667" y1="89318" x2="80000" y2="80455"/>
                        <a14:foregroundMark x1="80000" y1="80455" x2="75667" y2="81136"/>
                        <a14:foregroundMark x1="90333" y1="45909" x2="90500" y2="45909"/>
                        <a14:foregroundMark x1="92838" y1="58683" x2="92333" y2="60455"/>
                        <a14:foregroundMark x1="95833" y1="48182" x2="94655" y2="52313"/>
                        <a14:foregroundMark x1="92333" y1="60455" x2="92000" y2="61136"/>
                        <a14:foregroundMark x1="97667" y1="51364" x2="97667" y2="51364"/>
                        <a14:foregroundMark x1="69167" y1="17727" x2="61167" y2="6364"/>
                        <a14:foregroundMark x1="61167" y1="6364" x2="54500" y2="12727"/>
                        <a14:backgroundMark x1="92167" y1="55909" x2="91833" y2="55455"/>
                        <a14:backgroundMark x1="92500" y1="51136" x2="90667" y2="570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93110" y="4490884"/>
            <a:ext cx="2857500" cy="2095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F5425B-E3C6-0BCA-D756-CE68586C9A38}"/>
              </a:ext>
            </a:extLst>
          </p:cNvPr>
          <p:cNvSpPr txBox="1"/>
          <p:nvPr/>
        </p:nvSpPr>
        <p:spPr>
          <a:xfrm rot="1654801">
            <a:off x="6249724" y="2311609"/>
            <a:ext cx="223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Every Sunday @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9:30 am</a:t>
            </a:r>
          </a:p>
        </p:txBody>
      </p:sp>
    </p:spTree>
    <p:extLst>
      <p:ext uri="{BB962C8B-B14F-4D97-AF65-F5344CB8AC3E}">
        <p14:creationId xmlns:p14="http://schemas.microsoft.com/office/powerpoint/2010/main" val="214568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The Lutheran Course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ACCA0D-02EB-BFF2-CEEC-6254DC34CFE3}"/>
              </a:ext>
            </a:extLst>
          </p:cNvPr>
          <p:cNvSpPr txBox="1"/>
          <p:nvPr/>
        </p:nvSpPr>
        <p:spPr>
          <a:xfrm>
            <a:off x="211394" y="1204942"/>
            <a:ext cx="58649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Intended for “New Members”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Also for Those who want a “Refresher Course”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Light-hearted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Learn what it means to be a “Lutheran”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F5425B-E3C6-0BCA-D756-CE68586C9A38}"/>
              </a:ext>
            </a:extLst>
          </p:cNvPr>
          <p:cNvSpPr txBox="1"/>
          <p:nvPr/>
        </p:nvSpPr>
        <p:spPr>
          <a:xfrm rot="1654801">
            <a:off x="5695427" y="1385602"/>
            <a:ext cx="30469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Continues Today!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After Worship!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2E1D8F-CE84-A135-34CC-C174888F6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20" b="93939" l="5556" r="94444">
                        <a14:foregroundMark x1="21212" y1="17677" x2="21212" y2="17677"/>
                        <a14:foregroundMark x1="23737" y1="15657" x2="39670" y2="9937"/>
                        <a14:foregroundMark x1="48277" y1="8733" x2="51348" y2="8826"/>
                        <a14:foregroundMark x1="66679" y1="12380" x2="76263" y2="17172"/>
                        <a14:foregroundMark x1="76263" y1="17172" x2="89394" y2="29798"/>
                        <a14:foregroundMark x1="89394" y1="29798" x2="92929" y2="46465"/>
                        <a14:foregroundMark x1="92929" y1="46465" x2="89394" y2="67172"/>
                        <a14:foregroundMark x1="89394" y1="67172" x2="61111" y2="90909"/>
                        <a14:foregroundMark x1="61111" y1="90909" x2="42929" y2="88889"/>
                        <a14:foregroundMark x1="42929" y1="88889" x2="23737" y2="80303"/>
                        <a14:foregroundMark x1="23737" y1="80303" x2="8586" y2="65152"/>
                        <a14:foregroundMark x1="8586" y1="65152" x2="5556" y2="48485"/>
                        <a14:foregroundMark x1="5556" y1="48485" x2="12121" y2="25758"/>
                        <a14:foregroundMark x1="12121" y1="25758" x2="23737" y2="13636"/>
                        <a14:foregroundMark x1="23737" y1="13636" x2="23737" y2="13636"/>
                        <a14:foregroundMark x1="62216" y1="4308" x2="63636" y2="4545"/>
                        <a14:foregroundMark x1="56566" y1="70707" x2="56566" y2="70707"/>
                        <a14:foregroundMark x1="37879" y1="67677" x2="37879" y2="67677"/>
                        <a14:foregroundMark x1="51010" y1="94444" x2="51010" y2="94444"/>
                        <a14:foregroundMark x1="94444" y1="50505" x2="94444" y2="50505"/>
                        <a14:foregroundMark x1="47475" y1="30808" x2="47475" y2="30808"/>
                        <a14:foregroundMark x1="47475" y1="30808" x2="51010" y2="54040"/>
                        <a14:foregroundMark x1="51010" y1="54040" x2="45455" y2="61616"/>
                        <a14:foregroundMark x1="46465" y1="67677" x2="47475" y2="67677"/>
                        <a14:backgroundMark x1="38889" y1="2525" x2="38889" y2="2525"/>
                        <a14:backgroundMark x1="60606" y1="2020" x2="60606" y2="2020"/>
                        <a14:backgroundMark x1="62626" y1="5051" x2="45960" y2="1010"/>
                        <a14:backgroundMark x1="45960" y1="1010" x2="35354" y2="4545"/>
                        <a14:backgroundMark x1="63131" y1="4545" x2="63131" y2="4545"/>
                        <a14:backgroundMark x1="65152" y1="4040" x2="65152" y2="4040"/>
                        <a14:backgroundMark x1="64141" y1="5051" x2="64141" y2="50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5845" y="3467100"/>
            <a:ext cx="2996761" cy="299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0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5A6F58-9E5F-4E91-9A49-2DEC18E5562D}"/>
              </a:ext>
            </a:extLst>
          </p:cNvPr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</a:p>
          <a:p>
            <a:pPr marL="509588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E7545379-5114-470B-AFBE-BF1AC7911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8D002C-7AB1-4319-BE09-507CFF64D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FFC0D0-007D-4F9A-914B-ECC70D792A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facebook.com/pitsburgtrinitylutheran.church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3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8805AE-34EF-49A2-95FA-F8BB986A2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736" y="2102577"/>
            <a:ext cx="3075552" cy="398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590702-4F68-46AC-A332-17FA39ACE8D5}"/>
              </a:ext>
            </a:extLst>
          </p:cNvPr>
          <p:cNvSpPr/>
          <p:nvPr/>
        </p:nvSpPr>
        <p:spPr>
          <a:xfrm>
            <a:off x="1" y="1466823"/>
            <a:ext cx="9144000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Separate Giving Categories for: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C86C19-24C7-4DB3-9992-BC2A540FCB3B}"/>
              </a:ext>
            </a:extLst>
          </p:cNvPr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noFill/>
                  <a:prstDash val="solid"/>
                </a:ln>
                <a:effectLst/>
                <a:latin typeface="Arial Rounded MT Bold" panose="020F0704030504030204" pitchFamily="34" charset="0"/>
              </a:rPr>
              <a:t>Online Giving</a:t>
            </a:r>
          </a:p>
          <a:p>
            <a:pPr algn="ctr"/>
            <a:r>
              <a:rPr lang="en-US" sz="4000" b="1" dirty="0">
                <a:ln w="22225">
                  <a:noFill/>
                  <a:prstDash val="solid"/>
                </a:ln>
                <a:latin typeface="Arial Rounded MT Bold" panose="020F0704030504030204" pitchFamily="34" charset="0"/>
              </a:rPr>
              <a:t>www.pitsburgtlc.org</a:t>
            </a:r>
            <a:endParaRPr lang="en-US" sz="4000" b="1" cap="none" spc="0" dirty="0">
              <a:ln w="22225">
                <a:noFill/>
                <a:prstDash val="solid"/>
              </a:ln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B101A4-7011-4719-A609-942255F331C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290687" cy="1311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5443C9-5CAF-4DB3-8514-7B9761E77A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7704" y="107437"/>
            <a:ext cx="1290687" cy="13118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BAAF91-1CC0-EE61-A858-81440A7F24AF}"/>
              </a:ext>
            </a:extLst>
          </p:cNvPr>
          <p:cNvSpPr txBox="1"/>
          <p:nvPr/>
        </p:nvSpPr>
        <p:spPr>
          <a:xfrm>
            <a:off x="1" y="3848453"/>
            <a:ext cx="4571999" cy="293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General Treasury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Benevolence/Mission Support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Building Fund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Annual Christmas Auction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95477A-4AAC-E72F-5EB5-571328D92550}"/>
              </a:ext>
            </a:extLst>
          </p:cNvPr>
          <p:cNvSpPr txBox="1"/>
          <p:nvPr/>
        </p:nvSpPr>
        <p:spPr>
          <a:xfrm>
            <a:off x="4571999" y="3864216"/>
            <a:ext cx="4333973" cy="1902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9113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Donald K. Lucas Memorial Fund</a:t>
            </a:r>
          </a:p>
          <a:p>
            <a:pPr marL="519113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Thrive Capital Campaign</a:t>
            </a:r>
          </a:p>
        </p:txBody>
      </p:sp>
    </p:spTree>
    <p:extLst>
      <p:ext uri="{BB962C8B-B14F-4D97-AF65-F5344CB8AC3E}">
        <p14:creationId xmlns:p14="http://schemas.microsoft.com/office/powerpoint/2010/main" val="241715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FBC46B3F-28A3-4FCD-9489-1F4F5B2744D7}"/>
              </a:ext>
            </a:extLst>
          </p:cNvPr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8940CBF-0982-4E14-A08B-D4B00439CD6C}"/>
                </a:ext>
              </a:extLst>
            </p:cNvPr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  <a:extLst>
                  <a:ext uri="{FF2B5EF4-FFF2-40B4-BE49-F238E27FC236}">
                    <a16:creationId xmlns:a16="http://schemas.microsoft.com/office/drawing/2014/main" id="{11524E02-2A3D-4F6B-87C1-66F16C5D80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801B4D-01A3-4237-966E-52A2F1FBEF13}"/>
                  </a:ext>
                </a:extLst>
              </p:cNvPr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EA9ABE-A6E3-4B51-8C72-D62737784307}"/>
                  </a:ext>
                </a:extLst>
              </p:cNvPr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D6CC07F-A00B-492C-ACD1-F6C3C9C32B32}"/>
                </a:ext>
              </a:extLst>
            </p:cNvPr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E55BA3F-9709-407D-93D5-81663B2B083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1C207BA-0173-4601-9BB0-2DB825E104FE}"/>
                </a:ext>
              </a:extLst>
            </p:cNvPr>
            <p:cNvCxnSpPr>
              <a:cxnSpLocks/>
            </p:cNvCxnSpPr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4CEC50C-63FF-4235-BFB4-5338A1DB7F8C}"/>
                </a:ext>
              </a:extLst>
            </p:cNvPr>
            <p:cNvCxnSpPr>
              <a:cxnSpLocks/>
            </p:cNvCxnSpPr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213FFA2-23B6-4F91-A6F8-C582FD2AA7DC}"/>
              </a:ext>
            </a:extLst>
          </p:cNvPr>
          <p:cNvSpPr txBox="1"/>
          <p:nvPr/>
        </p:nvSpPr>
        <p:spPr>
          <a:xfrm>
            <a:off x="-3048" y="3429000"/>
            <a:ext cx="9070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February 15, 2023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A9D4AC-FB1E-4EA6-A12C-F6B679AD399B}"/>
              </a:ext>
            </a:extLst>
          </p:cNvPr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7DDC85-5E5D-427D-AF31-B78E06C72007}"/>
              </a:ext>
            </a:extLst>
          </p:cNvPr>
          <p:cNvSpPr/>
          <p:nvPr/>
        </p:nvSpPr>
        <p:spPr>
          <a:xfrm>
            <a:off x="3200400" y="2760505"/>
            <a:ext cx="3256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3876495-E002-489C-8167-5A5CA8C766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7527" y="4596011"/>
            <a:ext cx="3593973" cy="208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bldLvl="5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88EDE5-8DA9-4F02-B48E-6242BD970B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04" b="29648"/>
          <a:stretch/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516B001A-7AA5-4F3C-9394-7B260D545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6C7CB7-CBAC-4E15-8015-1E1E84EE5369}"/>
              </a:ext>
            </a:extLst>
          </p:cNvPr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TBD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2023 budget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EAC848-C111-4BC4-8A02-622D4E58A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15978</TotalTime>
  <Words>1107</Words>
  <Application>Microsoft Office PowerPoint</Application>
  <PresentationFormat>On-screen Show (4:3)</PresentationFormat>
  <Paragraphs>206</Paragraphs>
  <Slides>31</Slides>
  <Notes>27</Notes>
  <HiddenSlides>8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</vt:lpstr>
      <vt:lpstr>Arial Rounded MT Bold</vt:lpstr>
      <vt:lpstr>Calibri</vt:lpstr>
      <vt:lpstr>Calibri Light</vt:lpstr>
      <vt:lpstr>Dragon</vt:lpstr>
      <vt:lpstr>Franklin Gothic Demi Cond</vt:lpstr>
      <vt:lpstr>Franklin Gothic Heavy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188</cp:revision>
  <cp:lastPrinted>2022-02-13T11:38:25Z</cp:lastPrinted>
  <dcterms:created xsi:type="dcterms:W3CDTF">2020-11-15T00:46:38Z</dcterms:created>
  <dcterms:modified xsi:type="dcterms:W3CDTF">2023-01-22T02:26:35Z</dcterms:modified>
</cp:coreProperties>
</file>