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39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diagrams/data1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2"/>
  </p:notesMasterIdLst>
  <p:sldIdLst>
    <p:sldId id="256" r:id="rId2"/>
    <p:sldId id="270" r:id="rId3"/>
    <p:sldId id="289" r:id="rId4"/>
    <p:sldId id="293" r:id="rId5"/>
    <p:sldId id="292" r:id="rId6"/>
    <p:sldId id="257" r:id="rId7"/>
    <p:sldId id="298" r:id="rId8"/>
    <p:sldId id="291" r:id="rId9"/>
    <p:sldId id="280" r:id="rId10"/>
    <p:sldId id="281" r:id="rId11"/>
    <p:sldId id="282" r:id="rId12"/>
    <p:sldId id="283" r:id="rId13"/>
    <p:sldId id="303" r:id="rId14"/>
    <p:sldId id="304" r:id="rId15"/>
    <p:sldId id="294" r:id="rId16"/>
    <p:sldId id="305" r:id="rId17"/>
    <p:sldId id="308" r:id="rId18"/>
    <p:sldId id="299" r:id="rId19"/>
    <p:sldId id="309" r:id="rId20"/>
    <p:sldId id="284" r:id="rId21"/>
    <p:sldId id="313" r:id="rId22"/>
    <p:sldId id="285" r:id="rId23"/>
    <p:sldId id="314" r:id="rId24"/>
    <p:sldId id="315" r:id="rId25"/>
    <p:sldId id="286" r:id="rId26"/>
    <p:sldId id="316" r:id="rId27"/>
    <p:sldId id="317" r:id="rId28"/>
    <p:sldId id="311" r:id="rId29"/>
    <p:sldId id="318" r:id="rId30"/>
    <p:sldId id="319" r:id="rId31"/>
    <p:sldId id="287" r:id="rId32"/>
    <p:sldId id="320" r:id="rId33"/>
    <p:sldId id="321" r:id="rId34"/>
    <p:sldId id="322" r:id="rId35"/>
    <p:sldId id="323" r:id="rId36"/>
    <p:sldId id="324" r:id="rId37"/>
    <p:sldId id="325" r:id="rId38"/>
    <p:sldId id="327" r:id="rId39"/>
    <p:sldId id="326" r:id="rId40"/>
    <p:sldId id="332" r:id="rId41"/>
    <p:sldId id="329" r:id="rId42"/>
    <p:sldId id="334" r:id="rId43"/>
    <p:sldId id="331" r:id="rId44"/>
    <p:sldId id="333" r:id="rId45"/>
    <p:sldId id="347" r:id="rId46"/>
    <p:sldId id="336" r:id="rId47"/>
    <p:sldId id="337" r:id="rId48"/>
    <p:sldId id="350" r:id="rId49"/>
    <p:sldId id="354" r:id="rId50"/>
    <p:sldId id="355" r:id="rId51"/>
    <p:sldId id="275" r:id="rId52"/>
    <p:sldId id="352" r:id="rId53"/>
    <p:sldId id="356" r:id="rId54"/>
    <p:sldId id="357" r:id="rId55"/>
    <p:sldId id="353" r:id="rId56"/>
    <p:sldId id="358" r:id="rId57"/>
    <p:sldId id="360" r:id="rId58"/>
    <p:sldId id="359" r:id="rId59"/>
    <p:sldId id="277" r:id="rId60"/>
    <p:sldId id="361" r:id="rId61"/>
    <p:sldId id="345" r:id="rId62"/>
    <p:sldId id="348" r:id="rId63"/>
    <p:sldId id="362" r:id="rId64"/>
    <p:sldId id="365" r:id="rId65"/>
    <p:sldId id="371" r:id="rId66"/>
    <p:sldId id="373" r:id="rId67"/>
    <p:sldId id="372" r:id="rId68"/>
    <p:sldId id="366" r:id="rId69"/>
    <p:sldId id="375" r:id="rId70"/>
    <p:sldId id="368" r:id="rId71"/>
    <p:sldId id="376" r:id="rId72"/>
    <p:sldId id="364" r:id="rId73"/>
    <p:sldId id="367" r:id="rId74"/>
    <p:sldId id="369" r:id="rId75"/>
    <p:sldId id="370" r:id="rId76"/>
    <p:sldId id="363" r:id="rId77"/>
    <p:sldId id="349" r:id="rId78"/>
    <p:sldId id="378" r:id="rId79"/>
    <p:sldId id="260" r:id="rId80"/>
    <p:sldId id="380" r:id="rId81"/>
    <p:sldId id="379" r:id="rId82"/>
    <p:sldId id="382" r:id="rId83"/>
    <p:sldId id="383" r:id="rId84"/>
    <p:sldId id="385" r:id="rId85"/>
    <p:sldId id="384" r:id="rId86"/>
    <p:sldId id="403" r:id="rId87"/>
    <p:sldId id="401" r:id="rId88"/>
    <p:sldId id="402" r:id="rId89"/>
    <p:sldId id="397" r:id="rId90"/>
    <p:sldId id="395" r:id="rId91"/>
    <p:sldId id="386" r:id="rId92"/>
    <p:sldId id="396" r:id="rId93"/>
    <p:sldId id="394" r:id="rId94"/>
    <p:sldId id="393" r:id="rId95"/>
    <p:sldId id="387" r:id="rId96"/>
    <p:sldId id="404" r:id="rId97"/>
    <p:sldId id="405" r:id="rId98"/>
    <p:sldId id="406" r:id="rId99"/>
    <p:sldId id="413" r:id="rId100"/>
    <p:sldId id="410" r:id="rId101"/>
    <p:sldId id="411" r:id="rId102"/>
    <p:sldId id="407" r:id="rId103"/>
    <p:sldId id="400" r:id="rId104"/>
    <p:sldId id="409" r:id="rId105"/>
    <p:sldId id="417" r:id="rId106"/>
    <p:sldId id="416" r:id="rId107"/>
    <p:sldId id="415" r:id="rId108"/>
    <p:sldId id="414" r:id="rId109"/>
    <p:sldId id="418" r:id="rId110"/>
    <p:sldId id="388" r:id="rId111"/>
    <p:sldId id="419" r:id="rId112"/>
    <p:sldId id="420" r:id="rId113"/>
    <p:sldId id="440" r:id="rId114"/>
    <p:sldId id="441" r:id="rId115"/>
    <p:sldId id="423" r:id="rId116"/>
    <p:sldId id="421" r:id="rId117"/>
    <p:sldId id="424" r:id="rId118"/>
    <p:sldId id="425" r:id="rId119"/>
    <p:sldId id="427" r:id="rId120"/>
    <p:sldId id="428" r:id="rId121"/>
    <p:sldId id="426" r:id="rId122"/>
    <p:sldId id="429" r:id="rId123"/>
    <p:sldId id="430" r:id="rId124"/>
    <p:sldId id="431" r:id="rId125"/>
    <p:sldId id="432" r:id="rId126"/>
    <p:sldId id="437" r:id="rId127"/>
    <p:sldId id="433" r:id="rId128"/>
    <p:sldId id="435" r:id="rId129"/>
    <p:sldId id="436" r:id="rId130"/>
    <p:sldId id="438" r:id="rId131"/>
    <p:sldId id="439" r:id="rId132"/>
    <p:sldId id="399" r:id="rId133"/>
    <p:sldId id="442" r:id="rId134"/>
    <p:sldId id="392" r:id="rId135"/>
    <p:sldId id="443" r:id="rId136"/>
    <p:sldId id="444" r:id="rId137"/>
    <p:sldId id="446" r:id="rId138"/>
    <p:sldId id="447" r:id="rId139"/>
    <p:sldId id="448" r:id="rId140"/>
    <p:sldId id="445" r:id="rId141"/>
    <p:sldId id="398" r:id="rId142"/>
    <p:sldId id="449" r:id="rId143"/>
    <p:sldId id="450" r:id="rId144"/>
    <p:sldId id="453" r:id="rId145"/>
    <p:sldId id="452" r:id="rId146"/>
    <p:sldId id="454" r:id="rId147"/>
    <p:sldId id="455" r:id="rId148"/>
    <p:sldId id="458" r:id="rId149"/>
    <p:sldId id="459" r:id="rId150"/>
    <p:sldId id="460" r:id="rId151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244" autoAdjust="0"/>
    <p:restoredTop sz="94605" autoAdjust="0"/>
  </p:normalViewPr>
  <p:slideViewPr>
    <p:cSldViewPr>
      <p:cViewPr varScale="1">
        <p:scale>
          <a:sx n="72" d="100"/>
          <a:sy n="72" d="100"/>
        </p:scale>
        <p:origin x="-1397" y="-7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577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DD3C31-9A52-445A-B065-698F3914410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560A544-9197-4993-9B6E-8916415B9179}">
      <dgm:prSet phldrT="[Text]"/>
      <dgm:spPr/>
      <dgm:t>
        <a:bodyPr/>
        <a:lstStyle/>
        <a:p>
          <a:r>
            <a:rPr lang="hr-HR" dirty="0" smtClean="0"/>
            <a:t>VIRAL HEPATITIS</a:t>
          </a:r>
          <a:endParaRPr lang="en-GB" dirty="0"/>
        </a:p>
      </dgm:t>
    </dgm:pt>
    <dgm:pt modelId="{58946C59-34E5-451F-9598-0E47E35072BD}" type="parTrans" cxnId="{AB88AB92-3C04-483B-90C9-FC595F7E5A38}">
      <dgm:prSet/>
      <dgm:spPr/>
      <dgm:t>
        <a:bodyPr/>
        <a:lstStyle/>
        <a:p>
          <a:endParaRPr lang="en-GB"/>
        </a:p>
      </dgm:t>
    </dgm:pt>
    <dgm:pt modelId="{160102BA-B985-4E37-B73B-8C6EEA67DBA3}" type="sibTrans" cxnId="{AB88AB92-3C04-483B-90C9-FC595F7E5A38}">
      <dgm:prSet/>
      <dgm:spPr/>
      <dgm:t>
        <a:bodyPr/>
        <a:lstStyle/>
        <a:p>
          <a:endParaRPr lang="en-GB"/>
        </a:p>
      </dgm:t>
    </dgm:pt>
    <dgm:pt modelId="{7CE19F97-28CC-4C27-88B4-978CCB1E0DA1}" type="asst">
      <dgm:prSet phldrT="[Text]"/>
      <dgm:spPr/>
      <dgm:t>
        <a:bodyPr/>
        <a:lstStyle/>
        <a:p>
          <a:r>
            <a:rPr lang="hr-HR" dirty="0" smtClean="0"/>
            <a:t>Infectious hepatitis A</a:t>
          </a:r>
          <a:endParaRPr lang="en-GB" dirty="0"/>
        </a:p>
      </dgm:t>
    </dgm:pt>
    <dgm:pt modelId="{B690EAE6-C5F6-4C5F-8272-4D0814D46179}" type="parTrans" cxnId="{080E21E4-AFB6-4AF7-AD1D-E09A3776625E}">
      <dgm:prSet/>
      <dgm:spPr/>
      <dgm:t>
        <a:bodyPr/>
        <a:lstStyle/>
        <a:p>
          <a:endParaRPr lang="en-GB"/>
        </a:p>
      </dgm:t>
    </dgm:pt>
    <dgm:pt modelId="{7A4C9855-8810-46E8-9E4E-9EA93FB74B44}" type="sibTrans" cxnId="{080E21E4-AFB6-4AF7-AD1D-E09A3776625E}">
      <dgm:prSet/>
      <dgm:spPr/>
      <dgm:t>
        <a:bodyPr/>
        <a:lstStyle/>
        <a:p>
          <a:endParaRPr lang="en-GB"/>
        </a:p>
      </dgm:t>
    </dgm:pt>
    <dgm:pt modelId="{C536BF7A-8943-4058-A3F6-C68E2ED916C8}" type="asst">
      <dgm:prSet phldrT="[Text]"/>
      <dgm:spPr/>
      <dgm:t>
        <a:bodyPr/>
        <a:lstStyle/>
        <a:p>
          <a:r>
            <a:rPr lang="hr-HR" dirty="0" smtClean="0"/>
            <a:t>Serum hepatitis  B</a:t>
          </a:r>
          <a:endParaRPr lang="en-GB" dirty="0"/>
        </a:p>
      </dgm:t>
    </dgm:pt>
    <dgm:pt modelId="{12C79773-62D0-4FA4-BB0F-8BBEAD3A6C9C}" type="parTrans" cxnId="{D1758A69-CCF4-495F-B517-4701CE576FE6}">
      <dgm:prSet/>
      <dgm:spPr/>
      <dgm:t>
        <a:bodyPr/>
        <a:lstStyle/>
        <a:p>
          <a:endParaRPr lang="en-GB"/>
        </a:p>
      </dgm:t>
    </dgm:pt>
    <dgm:pt modelId="{51704EF4-63B1-4795-AC7A-A401B8E2F727}" type="sibTrans" cxnId="{D1758A69-CCF4-495F-B517-4701CE576FE6}">
      <dgm:prSet/>
      <dgm:spPr/>
      <dgm:t>
        <a:bodyPr/>
        <a:lstStyle/>
        <a:p>
          <a:endParaRPr lang="en-GB"/>
        </a:p>
      </dgm:t>
    </dgm:pt>
    <dgm:pt modelId="{78CEA538-E94D-44B2-83C1-CCEC65E67121}" type="asst">
      <dgm:prSet phldrT="[Text]"/>
      <dgm:spPr/>
      <dgm:t>
        <a:bodyPr/>
        <a:lstStyle/>
        <a:p>
          <a:r>
            <a:rPr lang="hr-HR" dirty="0" smtClean="0"/>
            <a:t>NANB</a:t>
          </a:r>
          <a:endParaRPr lang="en-GB" dirty="0"/>
        </a:p>
      </dgm:t>
    </dgm:pt>
    <dgm:pt modelId="{6413A56A-6BC0-4845-B380-8874C49AC506}" type="parTrans" cxnId="{294D4910-A794-4505-A65A-9D8230FA1ABD}">
      <dgm:prSet/>
      <dgm:spPr/>
      <dgm:t>
        <a:bodyPr/>
        <a:lstStyle/>
        <a:p>
          <a:endParaRPr lang="en-GB"/>
        </a:p>
      </dgm:t>
    </dgm:pt>
    <dgm:pt modelId="{2A575916-7612-470F-B605-53D1F08987A2}" type="sibTrans" cxnId="{294D4910-A794-4505-A65A-9D8230FA1ABD}">
      <dgm:prSet/>
      <dgm:spPr/>
      <dgm:t>
        <a:bodyPr/>
        <a:lstStyle/>
        <a:p>
          <a:endParaRPr lang="en-GB"/>
        </a:p>
      </dgm:t>
    </dgm:pt>
    <dgm:pt modelId="{209DFD13-6368-4E73-A7AB-5B38C56C882A}" type="asst">
      <dgm:prSet phldrT="[Text]"/>
      <dgm:spPr/>
      <dgm:t>
        <a:bodyPr/>
        <a:lstStyle/>
        <a:p>
          <a:r>
            <a:rPr lang="hr-HR" dirty="0" smtClean="0"/>
            <a:t>Enteral  E</a:t>
          </a:r>
          <a:endParaRPr lang="en-GB" dirty="0"/>
        </a:p>
      </dgm:t>
    </dgm:pt>
    <dgm:pt modelId="{1926C82E-282C-401F-8CB3-68DD1658B94C}" type="parTrans" cxnId="{1A9D6A25-DAF3-48DA-868D-E4359E68DBAE}">
      <dgm:prSet/>
      <dgm:spPr/>
      <dgm:t>
        <a:bodyPr/>
        <a:lstStyle/>
        <a:p>
          <a:endParaRPr lang="en-GB"/>
        </a:p>
      </dgm:t>
    </dgm:pt>
    <dgm:pt modelId="{0EEB8C43-6BDF-4174-9E7C-3756E72D9A7B}" type="sibTrans" cxnId="{1A9D6A25-DAF3-48DA-868D-E4359E68DBAE}">
      <dgm:prSet/>
      <dgm:spPr/>
      <dgm:t>
        <a:bodyPr/>
        <a:lstStyle/>
        <a:p>
          <a:endParaRPr lang="en-GB"/>
        </a:p>
      </dgm:t>
    </dgm:pt>
    <dgm:pt modelId="{2C38AC20-451A-497F-BA56-08C90485439D}" type="asst">
      <dgm:prSet phldrT="[Text]"/>
      <dgm:spPr/>
      <dgm:t>
        <a:bodyPr/>
        <a:lstStyle/>
        <a:p>
          <a:r>
            <a:rPr lang="hr-HR" dirty="0" smtClean="0"/>
            <a:t>Parenteral C</a:t>
          </a:r>
          <a:endParaRPr lang="en-GB" dirty="0"/>
        </a:p>
      </dgm:t>
    </dgm:pt>
    <dgm:pt modelId="{B7204062-EA0C-4022-9907-81402113BDCB}" type="parTrans" cxnId="{E5890A29-A727-4CF7-BB9F-CA0A6F392378}">
      <dgm:prSet/>
      <dgm:spPr/>
      <dgm:t>
        <a:bodyPr/>
        <a:lstStyle/>
        <a:p>
          <a:endParaRPr lang="en-GB"/>
        </a:p>
      </dgm:t>
    </dgm:pt>
    <dgm:pt modelId="{80B4ACFF-FF8F-4908-A5FF-4EE55457685E}" type="sibTrans" cxnId="{E5890A29-A727-4CF7-BB9F-CA0A6F392378}">
      <dgm:prSet/>
      <dgm:spPr/>
      <dgm:t>
        <a:bodyPr/>
        <a:lstStyle/>
        <a:p>
          <a:endParaRPr lang="en-GB"/>
        </a:p>
      </dgm:t>
    </dgm:pt>
    <dgm:pt modelId="{B6F12003-AAD6-460D-A201-1F9D28B15378}" type="asst">
      <dgm:prSet phldrT="[Text]"/>
      <dgm:spPr/>
      <dgm:t>
        <a:bodyPr/>
        <a:lstStyle/>
        <a:p>
          <a:r>
            <a:rPr lang="hr-HR" dirty="0" smtClean="0"/>
            <a:t>F, G, TTV (transfusion transmitted)</a:t>
          </a:r>
          <a:endParaRPr lang="en-GB" dirty="0"/>
        </a:p>
      </dgm:t>
    </dgm:pt>
    <dgm:pt modelId="{2E2E4CAA-3C80-4DB2-AE60-05AA92E4447D}" type="parTrans" cxnId="{FDE8D981-B7DB-4165-A9F8-A45F036C5103}">
      <dgm:prSet/>
      <dgm:spPr/>
      <dgm:t>
        <a:bodyPr/>
        <a:lstStyle/>
        <a:p>
          <a:endParaRPr lang="en-GB"/>
        </a:p>
      </dgm:t>
    </dgm:pt>
    <dgm:pt modelId="{D2760265-7E35-4B6D-9C7D-7D21F080984F}" type="sibTrans" cxnId="{FDE8D981-B7DB-4165-A9F8-A45F036C5103}">
      <dgm:prSet/>
      <dgm:spPr/>
      <dgm:t>
        <a:bodyPr/>
        <a:lstStyle/>
        <a:p>
          <a:endParaRPr lang="en-GB"/>
        </a:p>
      </dgm:t>
    </dgm:pt>
    <dgm:pt modelId="{B539A221-DCA5-48E0-BE88-BA417F3C8851}" type="pres">
      <dgm:prSet presAssocID="{89DD3C31-9A52-445A-B065-698F3914410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BEA66782-6343-4D06-A127-778F2DEDDAAA}" type="pres">
      <dgm:prSet presAssocID="{A560A544-9197-4993-9B6E-8916415B9179}" presName="hierRoot1" presStyleCnt="0"/>
      <dgm:spPr/>
    </dgm:pt>
    <dgm:pt modelId="{9EFA639C-BF0D-42F0-9420-4B5B3C054032}" type="pres">
      <dgm:prSet presAssocID="{A560A544-9197-4993-9B6E-8916415B9179}" presName="composite" presStyleCnt="0"/>
      <dgm:spPr/>
    </dgm:pt>
    <dgm:pt modelId="{18EACD07-84CB-4E78-99A6-309D29D94C61}" type="pres">
      <dgm:prSet presAssocID="{A560A544-9197-4993-9B6E-8916415B9179}" presName="background" presStyleLbl="node0" presStyleIdx="0" presStyleCnt="1"/>
      <dgm:spPr/>
    </dgm:pt>
    <dgm:pt modelId="{10F3E017-09AB-415F-9891-BEBE7C6C5034}" type="pres">
      <dgm:prSet presAssocID="{A560A544-9197-4993-9B6E-8916415B917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52BE102-F292-4CE0-974D-EB29DE4CF9B4}" type="pres">
      <dgm:prSet presAssocID="{A560A544-9197-4993-9B6E-8916415B9179}" presName="hierChild2" presStyleCnt="0"/>
      <dgm:spPr/>
    </dgm:pt>
    <dgm:pt modelId="{717E7576-9BA7-44D7-9208-E88CE2D6A5C9}" type="pres">
      <dgm:prSet presAssocID="{B690EAE6-C5F6-4C5F-8272-4D0814D46179}" presName="Name10" presStyleLbl="parChTrans1D2" presStyleIdx="0" presStyleCnt="3"/>
      <dgm:spPr/>
      <dgm:t>
        <a:bodyPr/>
        <a:lstStyle/>
        <a:p>
          <a:endParaRPr lang="en-GB"/>
        </a:p>
      </dgm:t>
    </dgm:pt>
    <dgm:pt modelId="{A42BEC9F-9642-4E7A-965F-6B4CF77EDDA5}" type="pres">
      <dgm:prSet presAssocID="{7CE19F97-28CC-4C27-88B4-978CCB1E0DA1}" presName="hierRoot2" presStyleCnt="0"/>
      <dgm:spPr/>
    </dgm:pt>
    <dgm:pt modelId="{0F0D9954-F48B-485A-AC11-B535CF8AF1FF}" type="pres">
      <dgm:prSet presAssocID="{7CE19F97-28CC-4C27-88B4-978CCB1E0DA1}" presName="composite2" presStyleCnt="0"/>
      <dgm:spPr/>
    </dgm:pt>
    <dgm:pt modelId="{BFFC67D3-D350-4653-8CAB-41FACA192DEB}" type="pres">
      <dgm:prSet presAssocID="{7CE19F97-28CC-4C27-88B4-978CCB1E0DA1}" presName="background2" presStyleLbl="asst1" presStyleIdx="0" presStyleCnt="6"/>
      <dgm:spPr/>
    </dgm:pt>
    <dgm:pt modelId="{19879527-EAD6-46FB-AE1E-659A08A5A36A}" type="pres">
      <dgm:prSet presAssocID="{7CE19F97-28CC-4C27-88B4-978CCB1E0DA1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B652B06-B91F-435A-9AE8-0BB6FF81C20F}" type="pres">
      <dgm:prSet presAssocID="{7CE19F97-28CC-4C27-88B4-978CCB1E0DA1}" presName="hierChild3" presStyleCnt="0"/>
      <dgm:spPr/>
    </dgm:pt>
    <dgm:pt modelId="{D6A3FEB8-86EE-45CA-99AB-6FA3B44CF60C}" type="pres">
      <dgm:prSet presAssocID="{6413A56A-6BC0-4845-B380-8874C49AC506}" presName="Name10" presStyleLbl="parChTrans1D2" presStyleIdx="1" presStyleCnt="3"/>
      <dgm:spPr/>
      <dgm:t>
        <a:bodyPr/>
        <a:lstStyle/>
        <a:p>
          <a:endParaRPr lang="en-GB"/>
        </a:p>
      </dgm:t>
    </dgm:pt>
    <dgm:pt modelId="{0466AD72-5BE8-40F2-9689-E2C0BEC631E5}" type="pres">
      <dgm:prSet presAssocID="{78CEA538-E94D-44B2-83C1-CCEC65E67121}" presName="hierRoot2" presStyleCnt="0"/>
      <dgm:spPr/>
    </dgm:pt>
    <dgm:pt modelId="{7A49EF83-5C12-4177-A112-38F42CB37E82}" type="pres">
      <dgm:prSet presAssocID="{78CEA538-E94D-44B2-83C1-CCEC65E67121}" presName="composite2" presStyleCnt="0"/>
      <dgm:spPr/>
    </dgm:pt>
    <dgm:pt modelId="{F7CE70EB-9E58-4C55-AD0B-1B3590CB2D48}" type="pres">
      <dgm:prSet presAssocID="{78CEA538-E94D-44B2-83C1-CCEC65E67121}" presName="background2" presStyleLbl="asst1" presStyleIdx="1" presStyleCnt="6"/>
      <dgm:spPr/>
    </dgm:pt>
    <dgm:pt modelId="{B59AEF0B-DF5B-4576-A559-7BA5CC329508}" type="pres">
      <dgm:prSet presAssocID="{78CEA538-E94D-44B2-83C1-CCEC65E67121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91FF351-E6F2-4C83-BB44-126D8274C0F3}" type="pres">
      <dgm:prSet presAssocID="{78CEA538-E94D-44B2-83C1-CCEC65E67121}" presName="hierChild3" presStyleCnt="0"/>
      <dgm:spPr/>
    </dgm:pt>
    <dgm:pt modelId="{939E8EC8-D097-4F89-83FF-9C3CAE5DCB5F}" type="pres">
      <dgm:prSet presAssocID="{1926C82E-282C-401F-8CB3-68DD1658B94C}" presName="Name17" presStyleLbl="parChTrans1D3" presStyleIdx="0" presStyleCnt="3"/>
      <dgm:spPr/>
      <dgm:t>
        <a:bodyPr/>
        <a:lstStyle/>
        <a:p>
          <a:endParaRPr lang="en-GB"/>
        </a:p>
      </dgm:t>
    </dgm:pt>
    <dgm:pt modelId="{13404BBA-FE07-4B3B-9860-1090296B80C3}" type="pres">
      <dgm:prSet presAssocID="{209DFD13-6368-4E73-A7AB-5B38C56C882A}" presName="hierRoot3" presStyleCnt="0"/>
      <dgm:spPr/>
    </dgm:pt>
    <dgm:pt modelId="{F62B6945-D586-4593-95E6-21151F84A432}" type="pres">
      <dgm:prSet presAssocID="{209DFD13-6368-4E73-A7AB-5B38C56C882A}" presName="composite3" presStyleCnt="0"/>
      <dgm:spPr/>
    </dgm:pt>
    <dgm:pt modelId="{57D92DE2-CBF0-476B-A570-F7F51101F2FC}" type="pres">
      <dgm:prSet presAssocID="{209DFD13-6368-4E73-A7AB-5B38C56C882A}" presName="background3" presStyleLbl="asst1" presStyleIdx="2" presStyleCnt="6"/>
      <dgm:spPr/>
    </dgm:pt>
    <dgm:pt modelId="{87F64A34-A36B-4620-9FAB-15C54DA93000}" type="pres">
      <dgm:prSet presAssocID="{209DFD13-6368-4E73-A7AB-5B38C56C882A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7FAC480-9E23-46B6-A0F1-13DAB8562A72}" type="pres">
      <dgm:prSet presAssocID="{209DFD13-6368-4E73-A7AB-5B38C56C882A}" presName="hierChild4" presStyleCnt="0"/>
      <dgm:spPr/>
    </dgm:pt>
    <dgm:pt modelId="{90C95791-E35F-438A-A3B2-54DDA4FED4F7}" type="pres">
      <dgm:prSet presAssocID="{B7204062-EA0C-4022-9907-81402113BDCB}" presName="Name17" presStyleLbl="parChTrans1D3" presStyleIdx="1" presStyleCnt="3"/>
      <dgm:spPr/>
      <dgm:t>
        <a:bodyPr/>
        <a:lstStyle/>
        <a:p>
          <a:endParaRPr lang="en-GB"/>
        </a:p>
      </dgm:t>
    </dgm:pt>
    <dgm:pt modelId="{8236CCC1-FD15-4708-BDD5-954EC8A70692}" type="pres">
      <dgm:prSet presAssocID="{2C38AC20-451A-497F-BA56-08C90485439D}" presName="hierRoot3" presStyleCnt="0"/>
      <dgm:spPr/>
    </dgm:pt>
    <dgm:pt modelId="{BBB096B9-C655-4E6C-A412-4DB239C8CAD1}" type="pres">
      <dgm:prSet presAssocID="{2C38AC20-451A-497F-BA56-08C90485439D}" presName="composite3" presStyleCnt="0"/>
      <dgm:spPr/>
    </dgm:pt>
    <dgm:pt modelId="{B42E0C08-3889-4337-8F2C-20FB93A75EA4}" type="pres">
      <dgm:prSet presAssocID="{2C38AC20-451A-497F-BA56-08C90485439D}" presName="background3" presStyleLbl="asst1" presStyleIdx="3" presStyleCnt="6"/>
      <dgm:spPr/>
    </dgm:pt>
    <dgm:pt modelId="{FC85F672-82F6-41CD-A7F8-30E7B726AFBE}" type="pres">
      <dgm:prSet presAssocID="{2C38AC20-451A-497F-BA56-08C90485439D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833FB6A-F5EA-4076-92AB-790D730DF01E}" type="pres">
      <dgm:prSet presAssocID="{2C38AC20-451A-497F-BA56-08C90485439D}" presName="hierChild4" presStyleCnt="0"/>
      <dgm:spPr/>
    </dgm:pt>
    <dgm:pt modelId="{F552CAD9-7807-4707-9EEB-FBA021FA8443}" type="pres">
      <dgm:prSet presAssocID="{2E2E4CAA-3C80-4DB2-AE60-05AA92E4447D}" presName="Name17" presStyleLbl="parChTrans1D3" presStyleIdx="2" presStyleCnt="3"/>
      <dgm:spPr/>
      <dgm:t>
        <a:bodyPr/>
        <a:lstStyle/>
        <a:p>
          <a:endParaRPr lang="en-GB"/>
        </a:p>
      </dgm:t>
    </dgm:pt>
    <dgm:pt modelId="{8C6D3B05-10C2-4AB9-BFCF-DFDA2D1979E3}" type="pres">
      <dgm:prSet presAssocID="{B6F12003-AAD6-460D-A201-1F9D28B15378}" presName="hierRoot3" presStyleCnt="0"/>
      <dgm:spPr/>
    </dgm:pt>
    <dgm:pt modelId="{2BC3FD05-5A53-44BD-9251-5F9407803B99}" type="pres">
      <dgm:prSet presAssocID="{B6F12003-AAD6-460D-A201-1F9D28B15378}" presName="composite3" presStyleCnt="0"/>
      <dgm:spPr/>
    </dgm:pt>
    <dgm:pt modelId="{69D89973-89CA-4BC1-AFB6-7B9696962D20}" type="pres">
      <dgm:prSet presAssocID="{B6F12003-AAD6-460D-A201-1F9D28B15378}" presName="background3" presStyleLbl="asst1" presStyleIdx="4" presStyleCnt="6"/>
      <dgm:spPr/>
    </dgm:pt>
    <dgm:pt modelId="{E0C14D20-5255-44BA-859A-21BEB636B989}" type="pres">
      <dgm:prSet presAssocID="{B6F12003-AAD6-460D-A201-1F9D28B15378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C0051CF-746A-471E-9F1C-EFDE515DD736}" type="pres">
      <dgm:prSet presAssocID="{B6F12003-AAD6-460D-A201-1F9D28B15378}" presName="hierChild4" presStyleCnt="0"/>
      <dgm:spPr/>
    </dgm:pt>
    <dgm:pt modelId="{9D33FCF8-41D7-497D-8D39-9CECB8912587}" type="pres">
      <dgm:prSet presAssocID="{12C79773-62D0-4FA4-BB0F-8BBEAD3A6C9C}" presName="Name10" presStyleLbl="parChTrans1D2" presStyleIdx="2" presStyleCnt="3"/>
      <dgm:spPr/>
      <dgm:t>
        <a:bodyPr/>
        <a:lstStyle/>
        <a:p>
          <a:endParaRPr lang="en-GB"/>
        </a:p>
      </dgm:t>
    </dgm:pt>
    <dgm:pt modelId="{1F6F3FBA-C233-4897-A3C4-E6A6D61C3290}" type="pres">
      <dgm:prSet presAssocID="{C536BF7A-8943-4058-A3F6-C68E2ED916C8}" presName="hierRoot2" presStyleCnt="0"/>
      <dgm:spPr/>
    </dgm:pt>
    <dgm:pt modelId="{A715F25E-D798-4CDE-85A3-F7B05F3CEE72}" type="pres">
      <dgm:prSet presAssocID="{C536BF7A-8943-4058-A3F6-C68E2ED916C8}" presName="composite2" presStyleCnt="0"/>
      <dgm:spPr/>
    </dgm:pt>
    <dgm:pt modelId="{5C4A3888-00DC-4993-A542-B871E5C87EB5}" type="pres">
      <dgm:prSet presAssocID="{C536BF7A-8943-4058-A3F6-C68E2ED916C8}" presName="background2" presStyleLbl="asst1" presStyleIdx="5" presStyleCnt="6"/>
      <dgm:spPr/>
    </dgm:pt>
    <dgm:pt modelId="{2B254F21-66F4-48EB-B003-78EF4D3D73EA}" type="pres">
      <dgm:prSet presAssocID="{C536BF7A-8943-4058-A3F6-C68E2ED916C8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0C12EF7-6A47-4328-A90F-0877C1A89E7F}" type="pres">
      <dgm:prSet presAssocID="{C536BF7A-8943-4058-A3F6-C68E2ED916C8}" presName="hierChild3" presStyleCnt="0"/>
      <dgm:spPr/>
    </dgm:pt>
  </dgm:ptLst>
  <dgm:cxnLst>
    <dgm:cxn modelId="{5B6DE940-DF43-4ACB-8D6A-A6C1E1837424}" type="presOf" srcId="{7CE19F97-28CC-4C27-88B4-978CCB1E0DA1}" destId="{19879527-EAD6-46FB-AE1E-659A08A5A36A}" srcOrd="0" destOrd="0" presId="urn:microsoft.com/office/officeart/2005/8/layout/hierarchy1"/>
    <dgm:cxn modelId="{304A6C4E-E47D-42B1-9E5D-8AD421F1EC4F}" type="presOf" srcId="{2C38AC20-451A-497F-BA56-08C90485439D}" destId="{FC85F672-82F6-41CD-A7F8-30E7B726AFBE}" srcOrd="0" destOrd="0" presId="urn:microsoft.com/office/officeart/2005/8/layout/hierarchy1"/>
    <dgm:cxn modelId="{32FF3F50-301B-4B66-A74F-347320BD7E8E}" type="presOf" srcId="{A560A544-9197-4993-9B6E-8916415B9179}" destId="{10F3E017-09AB-415F-9891-BEBE7C6C5034}" srcOrd="0" destOrd="0" presId="urn:microsoft.com/office/officeart/2005/8/layout/hierarchy1"/>
    <dgm:cxn modelId="{52AED73C-310C-4C80-893A-2C36F6374C34}" type="presOf" srcId="{B7204062-EA0C-4022-9907-81402113BDCB}" destId="{90C95791-E35F-438A-A3B2-54DDA4FED4F7}" srcOrd="0" destOrd="0" presId="urn:microsoft.com/office/officeart/2005/8/layout/hierarchy1"/>
    <dgm:cxn modelId="{0558185A-E974-4B50-9AAA-C7425EB5B841}" type="presOf" srcId="{C536BF7A-8943-4058-A3F6-C68E2ED916C8}" destId="{2B254F21-66F4-48EB-B003-78EF4D3D73EA}" srcOrd="0" destOrd="0" presId="urn:microsoft.com/office/officeart/2005/8/layout/hierarchy1"/>
    <dgm:cxn modelId="{5D87E499-4364-47A9-ACDF-9059AFBF66BB}" type="presOf" srcId="{B6F12003-AAD6-460D-A201-1F9D28B15378}" destId="{E0C14D20-5255-44BA-859A-21BEB636B989}" srcOrd="0" destOrd="0" presId="urn:microsoft.com/office/officeart/2005/8/layout/hierarchy1"/>
    <dgm:cxn modelId="{0EB2730F-D83D-4951-8D59-F03A6918F24C}" type="presOf" srcId="{1926C82E-282C-401F-8CB3-68DD1658B94C}" destId="{939E8EC8-D097-4F89-83FF-9C3CAE5DCB5F}" srcOrd="0" destOrd="0" presId="urn:microsoft.com/office/officeart/2005/8/layout/hierarchy1"/>
    <dgm:cxn modelId="{55F8D28B-E3AA-4162-9D00-B882ABF33A74}" type="presOf" srcId="{209DFD13-6368-4E73-A7AB-5B38C56C882A}" destId="{87F64A34-A36B-4620-9FAB-15C54DA93000}" srcOrd="0" destOrd="0" presId="urn:microsoft.com/office/officeart/2005/8/layout/hierarchy1"/>
    <dgm:cxn modelId="{294D4910-A794-4505-A65A-9D8230FA1ABD}" srcId="{A560A544-9197-4993-9B6E-8916415B9179}" destId="{78CEA538-E94D-44B2-83C1-CCEC65E67121}" srcOrd="1" destOrd="0" parTransId="{6413A56A-6BC0-4845-B380-8874C49AC506}" sibTransId="{2A575916-7612-470F-B605-53D1F08987A2}"/>
    <dgm:cxn modelId="{063D18F3-8348-4C7E-9A3A-24C90FD0D14A}" type="presOf" srcId="{6413A56A-6BC0-4845-B380-8874C49AC506}" destId="{D6A3FEB8-86EE-45CA-99AB-6FA3B44CF60C}" srcOrd="0" destOrd="0" presId="urn:microsoft.com/office/officeart/2005/8/layout/hierarchy1"/>
    <dgm:cxn modelId="{1A9D6A25-DAF3-48DA-868D-E4359E68DBAE}" srcId="{78CEA538-E94D-44B2-83C1-CCEC65E67121}" destId="{209DFD13-6368-4E73-A7AB-5B38C56C882A}" srcOrd="0" destOrd="0" parTransId="{1926C82E-282C-401F-8CB3-68DD1658B94C}" sibTransId="{0EEB8C43-6BDF-4174-9E7C-3756E72D9A7B}"/>
    <dgm:cxn modelId="{30C7BBCD-DEAF-41B4-9EF9-A27C9E0F2EBE}" type="presOf" srcId="{89DD3C31-9A52-445A-B065-698F39144104}" destId="{B539A221-DCA5-48E0-BE88-BA417F3C8851}" srcOrd="0" destOrd="0" presId="urn:microsoft.com/office/officeart/2005/8/layout/hierarchy1"/>
    <dgm:cxn modelId="{73DA50C1-E5E3-419F-86E4-8D121FE4A55C}" type="presOf" srcId="{2E2E4CAA-3C80-4DB2-AE60-05AA92E4447D}" destId="{F552CAD9-7807-4707-9EEB-FBA021FA8443}" srcOrd="0" destOrd="0" presId="urn:microsoft.com/office/officeart/2005/8/layout/hierarchy1"/>
    <dgm:cxn modelId="{5C81C140-171E-4212-8125-D533E27BB14C}" type="presOf" srcId="{78CEA538-E94D-44B2-83C1-CCEC65E67121}" destId="{B59AEF0B-DF5B-4576-A559-7BA5CC329508}" srcOrd="0" destOrd="0" presId="urn:microsoft.com/office/officeart/2005/8/layout/hierarchy1"/>
    <dgm:cxn modelId="{080E21E4-AFB6-4AF7-AD1D-E09A3776625E}" srcId="{A560A544-9197-4993-9B6E-8916415B9179}" destId="{7CE19F97-28CC-4C27-88B4-978CCB1E0DA1}" srcOrd="0" destOrd="0" parTransId="{B690EAE6-C5F6-4C5F-8272-4D0814D46179}" sibTransId="{7A4C9855-8810-46E8-9E4E-9EA93FB74B44}"/>
    <dgm:cxn modelId="{FDE8D981-B7DB-4165-A9F8-A45F036C5103}" srcId="{78CEA538-E94D-44B2-83C1-CCEC65E67121}" destId="{B6F12003-AAD6-460D-A201-1F9D28B15378}" srcOrd="2" destOrd="0" parTransId="{2E2E4CAA-3C80-4DB2-AE60-05AA92E4447D}" sibTransId="{D2760265-7E35-4B6D-9C7D-7D21F080984F}"/>
    <dgm:cxn modelId="{75C17846-042F-459D-91D7-CDEB240E8EB1}" type="presOf" srcId="{B690EAE6-C5F6-4C5F-8272-4D0814D46179}" destId="{717E7576-9BA7-44D7-9208-E88CE2D6A5C9}" srcOrd="0" destOrd="0" presId="urn:microsoft.com/office/officeart/2005/8/layout/hierarchy1"/>
    <dgm:cxn modelId="{E5890A29-A727-4CF7-BB9F-CA0A6F392378}" srcId="{78CEA538-E94D-44B2-83C1-CCEC65E67121}" destId="{2C38AC20-451A-497F-BA56-08C90485439D}" srcOrd="1" destOrd="0" parTransId="{B7204062-EA0C-4022-9907-81402113BDCB}" sibTransId="{80B4ACFF-FF8F-4908-A5FF-4EE55457685E}"/>
    <dgm:cxn modelId="{D1758A69-CCF4-495F-B517-4701CE576FE6}" srcId="{A560A544-9197-4993-9B6E-8916415B9179}" destId="{C536BF7A-8943-4058-A3F6-C68E2ED916C8}" srcOrd="2" destOrd="0" parTransId="{12C79773-62D0-4FA4-BB0F-8BBEAD3A6C9C}" sibTransId="{51704EF4-63B1-4795-AC7A-A401B8E2F727}"/>
    <dgm:cxn modelId="{CA47130A-B914-4CEC-8179-A15F70EC1C48}" type="presOf" srcId="{12C79773-62D0-4FA4-BB0F-8BBEAD3A6C9C}" destId="{9D33FCF8-41D7-497D-8D39-9CECB8912587}" srcOrd="0" destOrd="0" presId="urn:microsoft.com/office/officeart/2005/8/layout/hierarchy1"/>
    <dgm:cxn modelId="{AB88AB92-3C04-483B-90C9-FC595F7E5A38}" srcId="{89DD3C31-9A52-445A-B065-698F39144104}" destId="{A560A544-9197-4993-9B6E-8916415B9179}" srcOrd="0" destOrd="0" parTransId="{58946C59-34E5-451F-9598-0E47E35072BD}" sibTransId="{160102BA-B985-4E37-B73B-8C6EEA67DBA3}"/>
    <dgm:cxn modelId="{FE9FFF91-1033-4E42-AACA-69878149897E}" type="presParOf" srcId="{B539A221-DCA5-48E0-BE88-BA417F3C8851}" destId="{BEA66782-6343-4D06-A127-778F2DEDDAAA}" srcOrd="0" destOrd="0" presId="urn:microsoft.com/office/officeart/2005/8/layout/hierarchy1"/>
    <dgm:cxn modelId="{A8260CDF-306F-4CD3-8515-54BBC033663B}" type="presParOf" srcId="{BEA66782-6343-4D06-A127-778F2DEDDAAA}" destId="{9EFA639C-BF0D-42F0-9420-4B5B3C054032}" srcOrd="0" destOrd="0" presId="urn:microsoft.com/office/officeart/2005/8/layout/hierarchy1"/>
    <dgm:cxn modelId="{6F51347B-97C1-4AA2-893E-2FE5DD9CA01E}" type="presParOf" srcId="{9EFA639C-BF0D-42F0-9420-4B5B3C054032}" destId="{18EACD07-84CB-4E78-99A6-309D29D94C61}" srcOrd="0" destOrd="0" presId="urn:microsoft.com/office/officeart/2005/8/layout/hierarchy1"/>
    <dgm:cxn modelId="{2FC6AF2F-1E60-4A98-8B0D-337D11316C97}" type="presParOf" srcId="{9EFA639C-BF0D-42F0-9420-4B5B3C054032}" destId="{10F3E017-09AB-415F-9891-BEBE7C6C5034}" srcOrd="1" destOrd="0" presId="urn:microsoft.com/office/officeart/2005/8/layout/hierarchy1"/>
    <dgm:cxn modelId="{CAF928F9-46E8-4D8A-9C89-D24B37EA7276}" type="presParOf" srcId="{BEA66782-6343-4D06-A127-778F2DEDDAAA}" destId="{952BE102-F292-4CE0-974D-EB29DE4CF9B4}" srcOrd="1" destOrd="0" presId="urn:microsoft.com/office/officeart/2005/8/layout/hierarchy1"/>
    <dgm:cxn modelId="{8AD68374-733A-4DF7-8D23-EE89EBC43A57}" type="presParOf" srcId="{952BE102-F292-4CE0-974D-EB29DE4CF9B4}" destId="{717E7576-9BA7-44D7-9208-E88CE2D6A5C9}" srcOrd="0" destOrd="0" presId="urn:microsoft.com/office/officeart/2005/8/layout/hierarchy1"/>
    <dgm:cxn modelId="{809F1171-7C74-463D-9C0C-9DADA55A53F9}" type="presParOf" srcId="{952BE102-F292-4CE0-974D-EB29DE4CF9B4}" destId="{A42BEC9F-9642-4E7A-965F-6B4CF77EDDA5}" srcOrd="1" destOrd="0" presId="urn:microsoft.com/office/officeart/2005/8/layout/hierarchy1"/>
    <dgm:cxn modelId="{D343C84E-E416-456F-BD79-287F6B3AF848}" type="presParOf" srcId="{A42BEC9F-9642-4E7A-965F-6B4CF77EDDA5}" destId="{0F0D9954-F48B-485A-AC11-B535CF8AF1FF}" srcOrd="0" destOrd="0" presId="urn:microsoft.com/office/officeart/2005/8/layout/hierarchy1"/>
    <dgm:cxn modelId="{824755B6-D1CC-416E-AD72-4A0C792561C5}" type="presParOf" srcId="{0F0D9954-F48B-485A-AC11-B535CF8AF1FF}" destId="{BFFC67D3-D350-4653-8CAB-41FACA192DEB}" srcOrd="0" destOrd="0" presId="urn:microsoft.com/office/officeart/2005/8/layout/hierarchy1"/>
    <dgm:cxn modelId="{5576C0C9-E97C-4504-97AC-42EF54D7595B}" type="presParOf" srcId="{0F0D9954-F48B-485A-AC11-B535CF8AF1FF}" destId="{19879527-EAD6-46FB-AE1E-659A08A5A36A}" srcOrd="1" destOrd="0" presId="urn:microsoft.com/office/officeart/2005/8/layout/hierarchy1"/>
    <dgm:cxn modelId="{60782E0D-15D9-4B6B-B32E-40672884B90F}" type="presParOf" srcId="{A42BEC9F-9642-4E7A-965F-6B4CF77EDDA5}" destId="{EB652B06-B91F-435A-9AE8-0BB6FF81C20F}" srcOrd="1" destOrd="0" presId="urn:microsoft.com/office/officeart/2005/8/layout/hierarchy1"/>
    <dgm:cxn modelId="{CC3D84F6-CBA9-45F9-8E37-6D9273C9F8A9}" type="presParOf" srcId="{952BE102-F292-4CE0-974D-EB29DE4CF9B4}" destId="{D6A3FEB8-86EE-45CA-99AB-6FA3B44CF60C}" srcOrd="2" destOrd="0" presId="urn:microsoft.com/office/officeart/2005/8/layout/hierarchy1"/>
    <dgm:cxn modelId="{10BB8BF0-DFAE-4101-B32A-FDE67307D3A2}" type="presParOf" srcId="{952BE102-F292-4CE0-974D-EB29DE4CF9B4}" destId="{0466AD72-5BE8-40F2-9689-E2C0BEC631E5}" srcOrd="3" destOrd="0" presId="urn:microsoft.com/office/officeart/2005/8/layout/hierarchy1"/>
    <dgm:cxn modelId="{85D63087-B361-4FE8-A684-6DEB559575E2}" type="presParOf" srcId="{0466AD72-5BE8-40F2-9689-E2C0BEC631E5}" destId="{7A49EF83-5C12-4177-A112-38F42CB37E82}" srcOrd="0" destOrd="0" presId="urn:microsoft.com/office/officeart/2005/8/layout/hierarchy1"/>
    <dgm:cxn modelId="{7FC4669F-E990-41CB-A098-58F2B50A339C}" type="presParOf" srcId="{7A49EF83-5C12-4177-A112-38F42CB37E82}" destId="{F7CE70EB-9E58-4C55-AD0B-1B3590CB2D48}" srcOrd="0" destOrd="0" presId="urn:microsoft.com/office/officeart/2005/8/layout/hierarchy1"/>
    <dgm:cxn modelId="{EB29344C-C780-41A7-AC99-931FFB9B4F3D}" type="presParOf" srcId="{7A49EF83-5C12-4177-A112-38F42CB37E82}" destId="{B59AEF0B-DF5B-4576-A559-7BA5CC329508}" srcOrd="1" destOrd="0" presId="urn:microsoft.com/office/officeart/2005/8/layout/hierarchy1"/>
    <dgm:cxn modelId="{3839D681-75A6-4503-8338-E8BCBF8BA12F}" type="presParOf" srcId="{0466AD72-5BE8-40F2-9689-E2C0BEC631E5}" destId="{391FF351-E6F2-4C83-BB44-126D8274C0F3}" srcOrd="1" destOrd="0" presId="urn:microsoft.com/office/officeart/2005/8/layout/hierarchy1"/>
    <dgm:cxn modelId="{6D8976B3-0636-4A92-A7CC-2A6560E8663B}" type="presParOf" srcId="{391FF351-E6F2-4C83-BB44-126D8274C0F3}" destId="{939E8EC8-D097-4F89-83FF-9C3CAE5DCB5F}" srcOrd="0" destOrd="0" presId="urn:microsoft.com/office/officeart/2005/8/layout/hierarchy1"/>
    <dgm:cxn modelId="{19460145-76CC-43C8-ABEE-9CA2B611B751}" type="presParOf" srcId="{391FF351-E6F2-4C83-BB44-126D8274C0F3}" destId="{13404BBA-FE07-4B3B-9860-1090296B80C3}" srcOrd="1" destOrd="0" presId="urn:microsoft.com/office/officeart/2005/8/layout/hierarchy1"/>
    <dgm:cxn modelId="{050A43F3-ED61-454B-972B-E8FF929C08CE}" type="presParOf" srcId="{13404BBA-FE07-4B3B-9860-1090296B80C3}" destId="{F62B6945-D586-4593-95E6-21151F84A432}" srcOrd="0" destOrd="0" presId="urn:microsoft.com/office/officeart/2005/8/layout/hierarchy1"/>
    <dgm:cxn modelId="{03DE9BA8-80D6-426C-BCB6-4819BBF9E56A}" type="presParOf" srcId="{F62B6945-D586-4593-95E6-21151F84A432}" destId="{57D92DE2-CBF0-476B-A570-F7F51101F2FC}" srcOrd="0" destOrd="0" presId="urn:microsoft.com/office/officeart/2005/8/layout/hierarchy1"/>
    <dgm:cxn modelId="{038571F9-2B5E-4873-9E83-FA329404CA64}" type="presParOf" srcId="{F62B6945-D586-4593-95E6-21151F84A432}" destId="{87F64A34-A36B-4620-9FAB-15C54DA93000}" srcOrd="1" destOrd="0" presId="urn:microsoft.com/office/officeart/2005/8/layout/hierarchy1"/>
    <dgm:cxn modelId="{6E2E5486-BCF7-4C48-901C-4D415E74B735}" type="presParOf" srcId="{13404BBA-FE07-4B3B-9860-1090296B80C3}" destId="{B7FAC480-9E23-46B6-A0F1-13DAB8562A72}" srcOrd="1" destOrd="0" presId="urn:microsoft.com/office/officeart/2005/8/layout/hierarchy1"/>
    <dgm:cxn modelId="{29B453A7-5555-48C6-A904-3024ADDDA30B}" type="presParOf" srcId="{391FF351-E6F2-4C83-BB44-126D8274C0F3}" destId="{90C95791-E35F-438A-A3B2-54DDA4FED4F7}" srcOrd="2" destOrd="0" presId="urn:microsoft.com/office/officeart/2005/8/layout/hierarchy1"/>
    <dgm:cxn modelId="{E92FCDA2-9000-4C25-A84E-8D75F4EA92C9}" type="presParOf" srcId="{391FF351-E6F2-4C83-BB44-126D8274C0F3}" destId="{8236CCC1-FD15-4708-BDD5-954EC8A70692}" srcOrd="3" destOrd="0" presId="urn:microsoft.com/office/officeart/2005/8/layout/hierarchy1"/>
    <dgm:cxn modelId="{8AAB6F5E-1644-4B53-9161-76DDC7D16800}" type="presParOf" srcId="{8236CCC1-FD15-4708-BDD5-954EC8A70692}" destId="{BBB096B9-C655-4E6C-A412-4DB239C8CAD1}" srcOrd="0" destOrd="0" presId="urn:microsoft.com/office/officeart/2005/8/layout/hierarchy1"/>
    <dgm:cxn modelId="{E50A3C2C-3071-4F58-8705-165F1EED1206}" type="presParOf" srcId="{BBB096B9-C655-4E6C-A412-4DB239C8CAD1}" destId="{B42E0C08-3889-4337-8F2C-20FB93A75EA4}" srcOrd="0" destOrd="0" presId="urn:microsoft.com/office/officeart/2005/8/layout/hierarchy1"/>
    <dgm:cxn modelId="{5DE34B31-C563-4C9D-BA37-C2BD55AF0FE4}" type="presParOf" srcId="{BBB096B9-C655-4E6C-A412-4DB239C8CAD1}" destId="{FC85F672-82F6-41CD-A7F8-30E7B726AFBE}" srcOrd="1" destOrd="0" presId="urn:microsoft.com/office/officeart/2005/8/layout/hierarchy1"/>
    <dgm:cxn modelId="{6CA41107-82B7-436A-92EB-F6008E310E0D}" type="presParOf" srcId="{8236CCC1-FD15-4708-BDD5-954EC8A70692}" destId="{D833FB6A-F5EA-4076-92AB-790D730DF01E}" srcOrd="1" destOrd="0" presId="urn:microsoft.com/office/officeart/2005/8/layout/hierarchy1"/>
    <dgm:cxn modelId="{87181F33-5893-452A-9536-0753D627AFB7}" type="presParOf" srcId="{391FF351-E6F2-4C83-BB44-126D8274C0F3}" destId="{F552CAD9-7807-4707-9EEB-FBA021FA8443}" srcOrd="4" destOrd="0" presId="urn:microsoft.com/office/officeart/2005/8/layout/hierarchy1"/>
    <dgm:cxn modelId="{64A3A0E7-CDE3-43D1-AFB7-6A1B77486CDC}" type="presParOf" srcId="{391FF351-E6F2-4C83-BB44-126D8274C0F3}" destId="{8C6D3B05-10C2-4AB9-BFCF-DFDA2D1979E3}" srcOrd="5" destOrd="0" presId="urn:microsoft.com/office/officeart/2005/8/layout/hierarchy1"/>
    <dgm:cxn modelId="{A514EAC0-182E-4E4E-ACE8-612E8EF361E8}" type="presParOf" srcId="{8C6D3B05-10C2-4AB9-BFCF-DFDA2D1979E3}" destId="{2BC3FD05-5A53-44BD-9251-5F9407803B99}" srcOrd="0" destOrd="0" presId="urn:microsoft.com/office/officeart/2005/8/layout/hierarchy1"/>
    <dgm:cxn modelId="{B4BFDF9B-3466-4432-A62C-A22A045E04A4}" type="presParOf" srcId="{2BC3FD05-5A53-44BD-9251-5F9407803B99}" destId="{69D89973-89CA-4BC1-AFB6-7B9696962D20}" srcOrd="0" destOrd="0" presId="urn:microsoft.com/office/officeart/2005/8/layout/hierarchy1"/>
    <dgm:cxn modelId="{C4CC3CDC-5F6A-4939-9548-1F494ACB58D8}" type="presParOf" srcId="{2BC3FD05-5A53-44BD-9251-5F9407803B99}" destId="{E0C14D20-5255-44BA-859A-21BEB636B989}" srcOrd="1" destOrd="0" presId="urn:microsoft.com/office/officeart/2005/8/layout/hierarchy1"/>
    <dgm:cxn modelId="{1EC54A69-A81E-4F69-9E16-97696C209A7A}" type="presParOf" srcId="{8C6D3B05-10C2-4AB9-BFCF-DFDA2D1979E3}" destId="{EC0051CF-746A-471E-9F1C-EFDE515DD736}" srcOrd="1" destOrd="0" presId="urn:microsoft.com/office/officeart/2005/8/layout/hierarchy1"/>
    <dgm:cxn modelId="{CB598EB9-EBD9-4A87-A08A-E8B902B081DF}" type="presParOf" srcId="{952BE102-F292-4CE0-974D-EB29DE4CF9B4}" destId="{9D33FCF8-41D7-497D-8D39-9CECB8912587}" srcOrd="4" destOrd="0" presId="urn:microsoft.com/office/officeart/2005/8/layout/hierarchy1"/>
    <dgm:cxn modelId="{CE26BB42-F9BA-403F-B6F7-6977C5CF4318}" type="presParOf" srcId="{952BE102-F292-4CE0-974D-EB29DE4CF9B4}" destId="{1F6F3FBA-C233-4897-A3C4-E6A6D61C3290}" srcOrd="5" destOrd="0" presId="urn:microsoft.com/office/officeart/2005/8/layout/hierarchy1"/>
    <dgm:cxn modelId="{D6BDED9C-9855-4DBA-A9E2-708A738263E3}" type="presParOf" srcId="{1F6F3FBA-C233-4897-A3C4-E6A6D61C3290}" destId="{A715F25E-D798-4CDE-85A3-F7B05F3CEE72}" srcOrd="0" destOrd="0" presId="urn:microsoft.com/office/officeart/2005/8/layout/hierarchy1"/>
    <dgm:cxn modelId="{B205D71A-7037-495E-993A-8B92E71EEFA0}" type="presParOf" srcId="{A715F25E-D798-4CDE-85A3-F7B05F3CEE72}" destId="{5C4A3888-00DC-4993-A542-B871E5C87EB5}" srcOrd="0" destOrd="0" presId="urn:microsoft.com/office/officeart/2005/8/layout/hierarchy1"/>
    <dgm:cxn modelId="{9443B995-FEDA-4837-B6C1-1507545CD118}" type="presParOf" srcId="{A715F25E-D798-4CDE-85A3-F7B05F3CEE72}" destId="{2B254F21-66F4-48EB-B003-78EF4D3D73EA}" srcOrd="1" destOrd="0" presId="urn:microsoft.com/office/officeart/2005/8/layout/hierarchy1"/>
    <dgm:cxn modelId="{C45653C1-CAA1-465C-9807-A49D7A04F70B}" type="presParOf" srcId="{1F6F3FBA-C233-4897-A3C4-E6A6D61C3290}" destId="{60C12EF7-6A47-4328-A90F-0877C1A89E7F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8C66F38-CDDD-4FE3-ADF7-DBCF7577716F}" type="datetimeFigureOut">
              <a:rPr lang="en-US"/>
              <a:pPr/>
              <a:t>11/11/2014</a:t>
            </a:fld>
            <a:endParaRPr lang="en-US"/>
          </a:p>
        </p:txBody>
      </p:sp>
      <p:sp>
        <p:nvSpPr>
          <p:cNvPr id="1546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4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4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54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7075EC9-D1C7-4454-84F3-CFEEDC4CC5D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/>
            <a:r>
              <a:rPr lang="zh-TW" altLang="en-US" sz="1000" i="1">
                <a:latin typeface="Times New Roman" pitchFamily="18" charset="0"/>
              </a:rPr>
              <a:t>34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5654" name="Rectangle 6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556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pPr eaLnBrk="0" hangingPunct="0">
              <a:spcBef>
                <a:spcPct val="0"/>
              </a:spcBef>
            </a:pPr>
            <a:endParaRPr lang="zh-TW" altLang="en-US" sz="2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/>
            <a:r>
              <a:rPr lang="de-CH" sz="1000" i="1">
                <a:latin typeface="Times New Roman" pitchFamily="18" charset="0"/>
                <a:ea typeface="新細明體" pitchFamily="18" charset="-120"/>
              </a:rPr>
              <a:t>30</a:t>
            </a: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7702" name="Rectangle 6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57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de-C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/>
            <a:r>
              <a:rPr lang="de-CH" sz="1000" i="1">
                <a:latin typeface="Times New Roman" pitchFamily="18" charset="0"/>
                <a:ea typeface="新細明體" pitchFamily="18" charset="-120"/>
              </a:rPr>
              <a:t>31</a:t>
            </a:r>
          </a:p>
        </p:txBody>
      </p:sp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0774" name="Rectangle 6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607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de-C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/>
            <a:r>
              <a:rPr lang="zh-TW" altLang="en-US" sz="1000" i="1">
                <a:latin typeface="Times New Roman" pitchFamily="18" charset="0"/>
              </a:rPr>
              <a:t>22</a:t>
            </a:r>
          </a:p>
        </p:txBody>
      </p:sp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9206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9207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/>
            <a:r>
              <a:rPr lang="zh-TW" altLang="en-US" sz="1000" i="1">
                <a:latin typeface="Times New Roman" pitchFamily="18" charset="0"/>
              </a:rPr>
              <a:t>22</a:t>
            </a:r>
          </a:p>
        </p:txBody>
      </p:sp>
      <p:sp>
        <p:nvSpPr>
          <p:cNvPr id="179208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9209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9210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9211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/>
            <a:r>
              <a:rPr lang="zh-TW" altLang="en-US" sz="1000" i="1">
                <a:latin typeface="Times New Roman" pitchFamily="18" charset="0"/>
              </a:rPr>
              <a:t>22</a:t>
            </a:r>
          </a:p>
        </p:txBody>
      </p:sp>
      <p:sp>
        <p:nvSpPr>
          <p:cNvPr id="179212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9213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9214" name="Rectangle 14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7921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pPr eaLnBrk="0" hangingPunct="0">
              <a:spcBef>
                <a:spcPct val="0"/>
              </a:spcBef>
            </a:pPr>
            <a:endParaRPr lang="zh-TW" altLang="en-US" sz="2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/>
            <a:r>
              <a:rPr lang="zh-TW" altLang="en-US" sz="1000" i="1">
                <a:latin typeface="Times New Roman" pitchFamily="18" charset="0"/>
              </a:rPr>
              <a:t>23</a:t>
            </a:r>
          </a:p>
        </p:txBody>
      </p:sp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33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3302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3303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/>
            <a:r>
              <a:rPr lang="zh-TW" altLang="en-US" sz="1000" i="1">
                <a:latin typeface="Times New Roman" pitchFamily="18" charset="0"/>
              </a:rPr>
              <a:t>23</a:t>
            </a:r>
          </a:p>
        </p:txBody>
      </p:sp>
      <p:sp>
        <p:nvSpPr>
          <p:cNvPr id="183304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3305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3306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3307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/>
            <a:r>
              <a:rPr lang="zh-TW" altLang="en-US" sz="1000" i="1">
                <a:latin typeface="Times New Roman" pitchFamily="18" charset="0"/>
              </a:rPr>
              <a:t>23</a:t>
            </a:r>
          </a:p>
        </p:txBody>
      </p:sp>
      <p:sp>
        <p:nvSpPr>
          <p:cNvPr id="183308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3309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3310" name="Rectangle 14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8331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pPr eaLnBrk="0" hangingPunct="0">
              <a:spcBef>
                <a:spcPct val="0"/>
              </a:spcBef>
            </a:pPr>
            <a:endParaRPr lang="zh-TW" altLang="en-US" sz="2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6388"/>
          </a:xfrm>
          <a:noFill/>
          <a:ln w="9525"/>
        </p:spPr>
        <p:txBody>
          <a:bodyPr/>
          <a:lstStyle/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6388"/>
          </a:xfrm>
          <a:noFill/>
          <a:ln w="9525"/>
        </p:spPr>
        <p:txBody>
          <a:bodyPr/>
          <a:lstStyle/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F9809-05F5-465D-A167-E6C4E3B7863C}" type="datetimeFigureOut">
              <a:rPr lang="sr-Latn-CS"/>
              <a:pPr>
                <a:defRPr/>
              </a:pPr>
              <a:t>11.11.2014.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8EBD8-FC37-41C2-B077-F836648BB2A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14EC4-9763-41C4-8012-9C294D6B5633}" type="datetimeFigureOut">
              <a:rPr lang="sr-Latn-CS"/>
              <a:pPr>
                <a:defRPr/>
              </a:pPr>
              <a:t>11.11.2014.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BD8CA-F080-4CAD-AF3E-BE75F88A283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55EAF-C37A-4344-8FC3-316EE514C85C}" type="datetimeFigureOut">
              <a:rPr lang="sr-Latn-CS"/>
              <a:pPr>
                <a:defRPr/>
              </a:pPr>
              <a:t>11.11.2014.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3DC9C-3855-4395-AA83-467772F156C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2B0F6-F58D-4CDF-A740-C3CDEFF529D8}" type="datetimeFigureOut">
              <a:rPr lang="sr-Latn-CS"/>
              <a:pPr>
                <a:defRPr/>
              </a:pPr>
              <a:t>11.11.2014.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B34A9-E613-49A8-A30D-9904D2AB27F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BE079-D11F-4DC5-AD25-6FD5FE45DF6A}" type="datetimeFigureOut">
              <a:rPr lang="sr-Latn-CS"/>
              <a:pPr>
                <a:defRPr/>
              </a:pPr>
              <a:t>11.11.2014.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6BFEA-C983-4ACF-9CF0-35E792E8D5D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17C94-43DD-4F5A-91C5-03363DA26146}" type="datetimeFigureOut">
              <a:rPr lang="sr-Latn-CS"/>
              <a:pPr>
                <a:defRPr/>
              </a:pPr>
              <a:t>11.11.2014.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1378F-06DB-4F2C-8F96-F8F7F1D489A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17F7C-24C4-47AF-8B76-C1D7EEF70B35}" type="datetimeFigureOut">
              <a:rPr lang="sr-Latn-CS"/>
              <a:pPr>
                <a:defRPr/>
              </a:pPr>
              <a:t>11.11.2014.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BF0F7-6069-46FC-B21C-548C6F667F5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1A654-7DB0-4628-B586-4BD3521B1718}" type="datetimeFigureOut">
              <a:rPr lang="sr-Latn-CS"/>
              <a:pPr>
                <a:defRPr/>
              </a:pPr>
              <a:t>11.11.2014.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FD94B-2F77-4156-99C1-1B2433B9FC3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8C0CB-C17C-4FFD-9F2E-F3B149717906}" type="datetimeFigureOut">
              <a:rPr lang="sr-Latn-CS"/>
              <a:pPr>
                <a:defRPr/>
              </a:pPr>
              <a:t>11.11.2014.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52969-0097-44C9-A268-E4EF742F1EB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2F09D-933A-492C-82D0-48A622018C18}" type="datetimeFigureOut">
              <a:rPr lang="sr-Latn-CS"/>
              <a:pPr>
                <a:defRPr/>
              </a:pPr>
              <a:t>11.11.2014.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4A88F-288D-4A48-8639-8F32692D5EE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38985-B172-4257-8655-46F34397B9FA}" type="datetimeFigureOut">
              <a:rPr lang="sr-Latn-CS"/>
              <a:pPr>
                <a:defRPr/>
              </a:pPr>
              <a:t>11.11.2014.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6A0BC-0F34-4793-B42D-1542D7B6EB3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C89340-8FC9-45AF-801A-A764F09E459F}" type="datetimeFigureOut">
              <a:rPr lang="sr-Latn-CS"/>
              <a:pPr>
                <a:defRPr/>
              </a:pPr>
              <a:t>11.11.2014.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15C65A-22A3-4D89-8D54-0745E273FC3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gif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gif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4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u="sng" smtClean="0"/>
              <a:t>Seminar V2</a:t>
            </a:r>
            <a:r>
              <a:rPr lang="hr-HR" b="1" smtClean="0"/>
              <a:t> </a:t>
            </a:r>
            <a:r>
              <a:rPr lang="hr-HR" b="1" i="1" smtClean="0"/>
              <a:t>: </a:t>
            </a:r>
            <a:r>
              <a:rPr lang="hr-HR" i="1" smtClean="0"/>
              <a:t>Herpesviridae. </a:t>
            </a:r>
            <a:r>
              <a:rPr lang="hr-HR" smtClean="0"/>
              <a:t>Hepatitis B,C and 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herpes-replication-2"/>
          <p:cNvPicPr>
            <a:picLocks noChangeAspect="1" noChangeArrowheads="1"/>
          </p:cNvPicPr>
          <p:nvPr/>
        </p:nvPicPr>
        <p:blipFill>
          <a:blip r:embed="rId2"/>
          <a:srcRect l="1157" t="4166" r="24654" b="70862"/>
          <a:stretch>
            <a:fillRect/>
          </a:stretch>
        </p:blipFill>
        <p:spPr bwMode="auto">
          <a:xfrm>
            <a:off x="142875" y="214313"/>
            <a:ext cx="878681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 descr="http://classes.midlandstech.edu/carterp/Courses/bio225/chap13/fig13.15.jpg"/>
          <p:cNvPicPr>
            <a:picLocks noChangeAspect="1" noChangeArrowheads="1"/>
          </p:cNvPicPr>
          <p:nvPr/>
        </p:nvPicPr>
        <p:blipFill>
          <a:blip r:embed="rId3"/>
          <a:srcRect t="52464" r="626" b="4610"/>
          <a:stretch>
            <a:fillRect/>
          </a:stretch>
        </p:blipFill>
        <p:spPr bwMode="auto">
          <a:xfrm>
            <a:off x="714375" y="4000500"/>
            <a:ext cx="75723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>
                <a:latin typeface="Arial" pitchFamily="34" charset="0"/>
              </a:rPr>
              <a:t>HBV - </a:t>
            </a:r>
            <a:r>
              <a:rPr lang="en-US" smtClean="0"/>
              <a:t>structure</a:t>
            </a:r>
          </a:p>
        </p:txBody>
      </p:sp>
      <p:sp>
        <p:nvSpPr>
          <p:cNvPr id="1423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Virion (Dane particle), unusually stabile for enveloped virus: resist treatment with ether, low pH, freezing and moderate heating</a:t>
            </a:r>
          </a:p>
          <a:p>
            <a:endParaRPr lang="en-US" sz="2800" smtClean="0"/>
          </a:p>
        </p:txBody>
      </p:sp>
      <p:pic>
        <p:nvPicPr>
          <p:cNvPr id="142340" name="Picture 4" descr="hepatitisB_635x3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3068638"/>
            <a:ext cx="6264275" cy="3300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>
                <a:latin typeface="Arial" pitchFamily="34" charset="0"/>
              </a:rPr>
              <a:t>HBV - </a:t>
            </a:r>
            <a:r>
              <a:rPr lang="en-US" smtClean="0"/>
              <a:t>structure</a:t>
            </a:r>
          </a:p>
        </p:txBody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The HBV virion includes </a:t>
            </a:r>
            <a:r>
              <a:rPr lang="en-US" sz="2800" b="1" smtClean="0"/>
              <a:t>a protein kinase and a polymerase</a:t>
            </a:r>
            <a:r>
              <a:rPr lang="en-US" sz="2800" smtClean="0"/>
              <a:t> (reverse transcriptase and ribonuclease H activity)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P protein attached to genome</a:t>
            </a:r>
          </a:p>
          <a:p>
            <a:pPr>
              <a:lnSpc>
                <a:spcPct val="90000"/>
              </a:lnSpc>
            </a:pPr>
            <a:r>
              <a:rPr lang="en-US" sz="2800" b="1" smtClean="0"/>
              <a:t>HBcAg</a:t>
            </a:r>
            <a:r>
              <a:rPr lang="en-US" sz="2800" smtClean="0"/>
              <a:t> hepatitis core antigen</a:t>
            </a:r>
          </a:p>
          <a:p>
            <a:pPr>
              <a:lnSpc>
                <a:spcPct val="90000"/>
              </a:lnSpc>
            </a:pPr>
            <a:r>
              <a:rPr lang="en-US" sz="2800" b="1" smtClean="0"/>
              <a:t>HBeAg</a:t>
            </a:r>
            <a:r>
              <a:rPr lang="en-US" sz="2800" smtClean="0"/>
              <a:t> minor component of the virion, does not self assemble like HBcAg, is primarily secreted into serum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envelope containing </a:t>
            </a:r>
            <a:r>
              <a:rPr lang="en-US" sz="2800" b="1" smtClean="0"/>
              <a:t>HBsAg</a:t>
            </a:r>
          </a:p>
          <a:p>
            <a:pPr>
              <a:lnSpc>
                <a:spcPct val="90000"/>
              </a:lnSpc>
            </a:pPr>
            <a:endParaRPr lang="en-US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4" name="Picture 4" descr="hb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5384800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7" name="Rectangle 7"/>
          <p:cNvSpPr>
            <a:spLocks noGrp="1"/>
          </p:cNvSpPr>
          <p:nvPr>
            <p:ph type="body" sz="half" idx="2"/>
          </p:nvPr>
        </p:nvSpPr>
        <p:spPr>
          <a:xfrm>
            <a:off x="5724525" y="404813"/>
            <a:ext cx="2962275" cy="5721350"/>
          </a:xfrm>
        </p:spPr>
        <p:txBody>
          <a:bodyPr/>
          <a:lstStyle/>
          <a:p>
            <a:r>
              <a:rPr lang="hr-HR" smtClean="0">
                <a:latin typeface="Arial" pitchFamily="34" charset="0"/>
              </a:rPr>
              <a:t>Schematic represantation of three HBsAg containing forms present in serum from HBV carriers</a:t>
            </a:r>
          </a:p>
          <a:p>
            <a:r>
              <a:rPr lang="hr-HR" smtClean="0">
                <a:latin typeface="Arial" pitchFamily="34" charset="0"/>
              </a:rPr>
              <a:t>S, M, L</a:t>
            </a: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HBV genome</a:t>
            </a:r>
            <a:endParaRPr lang="en-US" dirty="0" smtClean="0"/>
          </a:p>
        </p:txBody>
      </p:sp>
      <p:pic>
        <p:nvPicPr>
          <p:cNvPr id="124934" name="Picture 6" descr="imag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500174"/>
            <a:ext cx="4478078" cy="4943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7" name="Picture 5" descr="HBV%20Replication%20Cyc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5321300" cy="6337300"/>
          </a:xfrm>
          <a:prstGeom prst="rect">
            <a:avLst/>
          </a:prstGeom>
          <a:noFill/>
        </p:spPr>
      </p:pic>
      <p:sp>
        <p:nvSpPr>
          <p:cNvPr id="141319" name="Rectangle 7"/>
          <p:cNvSpPr>
            <a:spLocks noGrp="1"/>
          </p:cNvSpPr>
          <p:nvPr>
            <p:ph type="body" idx="1"/>
          </p:nvPr>
        </p:nvSpPr>
        <p:spPr>
          <a:xfrm>
            <a:off x="5867400" y="260350"/>
            <a:ext cx="2819400" cy="5865813"/>
          </a:xfrm>
        </p:spPr>
        <p:txBody>
          <a:bodyPr/>
          <a:lstStyle/>
          <a:p>
            <a:r>
              <a:rPr lang="en-US" sz="2800" smtClean="0"/>
              <a:t>HBV has a strict tissue tropism to the liver</a:t>
            </a:r>
          </a:p>
          <a:p>
            <a:r>
              <a:rPr lang="en-US" sz="2800" smtClean="0"/>
              <a:t>Replication is through a </a:t>
            </a:r>
            <a:r>
              <a:rPr lang="en-US" sz="2800" b="1" smtClean="0"/>
              <a:t>circular RNA intermediate</a:t>
            </a:r>
          </a:p>
          <a:p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6" name="Picture 4" descr="HBV-spre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60350"/>
            <a:ext cx="6200775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7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4" descr="HBV-acu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2"/>
            <a:ext cx="8611799" cy="616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8" name="Picture 4" descr="HBV-chron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404812"/>
            <a:ext cx="5985324" cy="631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1" name="Picture 5" descr="hbv-clinical-outco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857232"/>
            <a:ext cx="7175522" cy="565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2474913" y="4968875"/>
            <a:ext cx="24098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b="1">
                <a:solidFill>
                  <a:srgbClr val="FFFFFF"/>
                </a:solidFill>
                <a:latin typeface="Times New Roman" pitchFamily="18" charset="0"/>
              </a:rPr>
              <a:t>Symptomatic Infection</a:t>
            </a:r>
            <a:endParaRPr lang="en-US" altLang="zh-TW" b="1">
              <a:solidFill>
                <a:srgbClr val="FFFFFF"/>
              </a:solidFill>
            </a:endParaRPr>
          </a:p>
        </p:txBody>
      </p:sp>
      <p:sp>
        <p:nvSpPr>
          <p:cNvPr id="153605" name="Freeform 5"/>
          <p:cNvSpPr>
            <a:spLocks/>
          </p:cNvSpPr>
          <p:nvPr/>
        </p:nvSpPr>
        <p:spPr bwMode="auto">
          <a:xfrm>
            <a:off x="1390650" y="1498600"/>
            <a:ext cx="1609725" cy="458788"/>
          </a:xfrm>
          <a:custGeom>
            <a:avLst/>
            <a:gdLst/>
            <a:ahLst/>
            <a:cxnLst>
              <a:cxn ang="0">
                <a:pos x="1139" y="266"/>
              </a:cxn>
              <a:cxn ang="0">
                <a:pos x="1136" y="265"/>
              </a:cxn>
              <a:cxn ang="0">
                <a:pos x="5" y="0"/>
              </a:cxn>
              <a:cxn ang="0">
                <a:pos x="0" y="23"/>
              </a:cxn>
              <a:cxn ang="0">
                <a:pos x="1130" y="288"/>
              </a:cxn>
              <a:cxn ang="0">
                <a:pos x="1127" y="286"/>
              </a:cxn>
              <a:cxn ang="0">
                <a:pos x="1139" y="266"/>
              </a:cxn>
              <a:cxn ang="0">
                <a:pos x="1137" y="265"/>
              </a:cxn>
              <a:cxn ang="0">
                <a:pos x="1136" y="265"/>
              </a:cxn>
              <a:cxn ang="0">
                <a:pos x="1139" y="266"/>
              </a:cxn>
            </a:cxnLst>
            <a:rect l="0" t="0" r="r" b="b"/>
            <a:pathLst>
              <a:path w="1140" h="289">
                <a:moveTo>
                  <a:pt x="1139" y="266"/>
                </a:moveTo>
                <a:lnTo>
                  <a:pt x="1136" y="265"/>
                </a:lnTo>
                <a:lnTo>
                  <a:pt x="5" y="0"/>
                </a:lnTo>
                <a:lnTo>
                  <a:pt x="0" y="23"/>
                </a:lnTo>
                <a:lnTo>
                  <a:pt x="1130" y="288"/>
                </a:lnTo>
                <a:lnTo>
                  <a:pt x="1127" y="286"/>
                </a:lnTo>
                <a:lnTo>
                  <a:pt x="1139" y="266"/>
                </a:lnTo>
                <a:lnTo>
                  <a:pt x="1137" y="265"/>
                </a:lnTo>
                <a:lnTo>
                  <a:pt x="1136" y="265"/>
                </a:lnTo>
                <a:lnTo>
                  <a:pt x="1139" y="266"/>
                </a:lnTo>
              </a:path>
            </a:pathLst>
          </a:custGeom>
          <a:solidFill>
            <a:srgbClr val="FF54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3606" name="Freeform 6"/>
          <p:cNvSpPr>
            <a:spLocks/>
          </p:cNvSpPr>
          <p:nvPr/>
        </p:nvSpPr>
        <p:spPr bwMode="auto">
          <a:xfrm>
            <a:off x="2990850" y="1930400"/>
            <a:ext cx="1617663" cy="1106488"/>
          </a:xfrm>
          <a:custGeom>
            <a:avLst/>
            <a:gdLst/>
            <a:ahLst/>
            <a:cxnLst>
              <a:cxn ang="0">
                <a:pos x="1145" y="675"/>
              </a:cxn>
              <a:cxn ang="0">
                <a:pos x="12" y="0"/>
              </a:cxn>
              <a:cxn ang="0">
                <a:pos x="0" y="20"/>
              </a:cxn>
              <a:cxn ang="0">
                <a:pos x="1133" y="696"/>
              </a:cxn>
              <a:cxn ang="0">
                <a:pos x="1145" y="675"/>
              </a:cxn>
            </a:cxnLst>
            <a:rect l="0" t="0" r="r" b="b"/>
            <a:pathLst>
              <a:path w="1146" h="697">
                <a:moveTo>
                  <a:pt x="1145" y="675"/>
                </a:moveTo>
                <a:lnTo>
                  <a:pt x="12" y="0"/>
                </a:lnTo>
                <a:lnTo>
                  <a:pt x="0" y="20"/>
                </a:lnTo>
                <a:lnTo>
                  <a:pt x="1133" y="696"/>
                </a:lnTo>
                <a:lnTo>
                  <a:pt x="1145" y="675"/>
                </a:lnTo>
              </a:path>
            </a:pathLst>
          </a:custGeom>
          <a:solidFill>
            <a:srgbClr val="FF54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3607" name="Freeform 7"/>
          <p:cNvSpPr>
            <a:spLocks/>
          </p:cNvSpPr>
          <p:nvPr/>
        </p:nvSpPr>
        <p:spPr bwMode="auto">
          <a:xfrm>
            <a:off x="4597400" y="3011488"/>
            <a:ext cx="1616075" cy="1192212"/>
          </a:xfrm>
          <a:custGeom>
            <a:avLst/>
            <a:gdLst/>
            <a:ahLst/>
            <a:cxnLst>
              <a:cxn ang="0">
                <a:pos x="1142" y="728"/>
              </a:cxn>
              <a:cxn ang="0">
                <a:pos x="1143" y="729"/>
              </a:cxn>
              <a:cxn ang="0">
                <a:pos x="12" y="0"/>
              </a:cxn>
              <a:cxn ang="0">
                <a:pos x="0" y="21"/>
              </a:cxn>
              <a:cxn ang="0">
                <a:pos x="1131" y="750"/>
              </a:cxn>
              <a:cxn ang="0">
                <a:pos x="1132" y="750"/>
              </a:cxn>
              <a:cxn ang="0">
                <a:pos x="1131" y="750"/>
              </a:cxn>
              <a:cxn ang="0">
                <a:pos x="1132" y="750"/>
              </a:cxn>
              <a:cxn ang="0">
                <a:pos x="1142" y="728"/>
              </a:cxn>
            </a:cxnLst>
            <a:rect l="0" t="0" r="r" b="b"/>
            <a:pathLst>
              <a:path w="1144" h="751">
                <a:moveTo>
                  <a:pt x="1142" y="728"/>
                </a:moveTo>
                <a:lnTo>
                  <a:pt x="1143" y="729"/>
                </a:lnTo>
                <a:lnTo>
                  <a:pt x="12" y="0"/>
                </a:lnTo>
                <a:lnTo>
                  <a:pt x="0" y="21"/>
                </a:lnTo>
                <a:lnTo>
                  <a:pt x="1131" y="750"/>
                </a:lnTo>
                <a:lnTo>
                  <a:pt x="1132" y="750"/>
                </a:lnTo>
                <a:lnTo>
                  <a:pt x="1131" y="750"/>
                </a:lnTo>
                <a:lnTo>
                  <a:pt x="1132" y="750"/>
                </a:lnTo>
                <a:lnTo>
                  <a:pt x="1142" y="728"/>
                </a:lnTo>
              </a:path>
            </a:pathLst>
          </a:custGeom>
          <a:solidFill>
            <a:srgbClr val="FF54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3608" name="Freeform 8"/>
          <p:cNvSpPr>
            <a:spLocks/>
          </p:cNvSpPr>
          <p:nvPr/>
        </p:nvSpPr>
        <p:spPr bwMode="auto">
          <a:xfrm>
            <a:off x="6203950" y="4176713"/>
            <a:ext cx="1609725" cy="806450"/>
          </a:xfrm>
          <a:custGeom>
            <a:avLst/>
            <a:gdLst/>
            <a:ahLst/>
            <a:cxnLst>
              <a:cxn ang="0">
                <a:pos x="1135" y="496"/>
              </a:cxn>
              <a:cxn ang="0">
                <a:pos x="1139" y="485"/>
              </a:cxn>
              <a:cxn ang="0">
                <a:pos x="10" y="0"/>
              </a:cxn>
              <a:cxn ang="0">
                <a:pos x="0" y="22"/>
              </a:cxn>
              <a:cxn ang="0">
                <a:pos x="1130" y="507"/>
              </a:cxn>
              <a:cxn ang="0">
                <a:pos x="1135" y="496"/>
              </a:cxn>
            </a:cxnLst>
            <a:rect l="0" t="0" r="r" b="b"/>
            <a:pathLst>
              <a:path w="1140" h="508">
                <a:moveTo>
                  <a:pt x="1135" y="496"/>
                </a:moveTo>
                <a:lnTo>
                  <a:pt x="1139" y="485"/>
                </a:lnTo>
                <a:lnTo>
                  <a:pt x="10" y="0"/>
                </a:lnTo>
                <a:lnTo>
                  <a:pt x="0" y="22"/>
                </a:lnTo>
                <a:lnTo>
                  <a:pt x="1130" y="507"/>
                </a:lnTo>
                <a:lnTo>
                  <a:pt x="1135" y="496"/>
                </a:lnTo>
              </a:path>
            </a:pathLst>
          </a:custGeom>
          <a:solidFill>
            <a:srgbClr val="FF54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3609" name="Freeform 9"/>
          <p:cNvSpPr>
            <a:spLocks/>
          </p:cNvSpPr>
          <p:nvPr/>
        </p:nvSpPr>
        <p:spPr bwMode="auto">
          <a:xfrm>
            <a:off x="1387475" y="5451475"/>
            <a:ext cx="25400" cy="109538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0" y="0"/>
              </a:cxn>
              <a:cxn ang="0">
                <a:pos x="0" y="68"/>
              </a:cxn>
              <a:cxn ang="0">
                <a:pos x="16" y="68"/>
              </a:cxn>
              <a:cxn ang="0">
                <a:pos x="16" y="0"/>
              </a:cxn>
              <a:cxn ang="0">
                <a:pos x="8" y="0"/>
              </a:cxn>
            </a:cxnLst>
            <a:rect l="0" t="0" r="r" b="b"/>
            <a:pathLst>
              <a:path w="17" h="69">
                <a:moveTo>
                  <a:pt x="8" y="0"/>
                </a:moveTo>
                <a:lnTo>
                  <a:pt x="0" y="0"/>
                </a:lnTo>
                <a:lnTo>
                  <a:pt x="0" y="68"/>
                </a:lnTo>
                <a:lnTo>
                  <a:pt x="16" y="68"/>
                </a:lnTo>
                <a:lnTo>
                  <a:pt x="16" y="0"/>
                </a:lnTo>
                <a:lnTo>
                  <a:pt x="8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3610" name="Freeform 10"/>
          <p:cNvSpPr>
            <a:spLocks/>
          </p:cNvSpPr>
          <p:nvPr/>
        </p:nvSpPr>
        <p:spPr bwMode="auto">
          <a:xfrm>
            <a:off x="2990850" y="5451475"/>
            <a:ext cx="25400" cy="109538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0" y="0"/>
              </a:cxn>
              <a:cxn ang="0">
                <a:pos x="0" y="68"/>
              </a:cxn>
              <a:cxn ang="0">
                <a:pos x="16" y="68"/>
              </a:cxn>
              <a:cxn ang="0">
                <a:pos x="16" y="0"/>
              </a:cxn>
              <a:cxn ang="0">
                <a:pos x="8" y="0"/>
              </a:cxn>
            </a:cxnLst>
            <a:rect l="0" t="0" r="r" b="b"/>
            <a:pathLst>
              <a:path w="17" h="69">
                <a:moveTo>
                  <a:pt x="8" y="0"/>
                </a:moveTo>
                <a:lnTo>
                  <a:pt x="0" y="0"/>
                </a:lnTo>
                <a:lnTo>
                  <a:pt x="0" y="68"/>
                </a:lnTo>
                <a:lnTo>
                  <a:pt x="16" y="68"/>
                </a:lnTo>
                <a:lnTo>
                  <a:pt x="16" y="0"/>
                </a:lnTo>
                <a:lnTo>
                  <a:pt x="8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3611" name="Freeform 11"/>
          <p:cNvSpPr>
            <a:spLocks/>
          </p:cNvSpPr>
          <p:nvPr/>
        </p:nvSpPr>
        <p:spPr bwMode="auto">
          <a:xfrm>
            <a:off x="4600575" y="5451475"/>
            <a:ext cx="22225" cy="109538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0" y="0"/>
              </a:cxn>
              <a:cxn ang="0">
                <a:pos x="0" y="68"/>
              </a:cxn>
              <a:cxn ang="0">
                <a:pos x="16" y="68"/>
              </a:cxn>
              <a:cxn ang="0">
                <a:pos x="16" y="0"/>
              </a:cxn>
              <a:cxn ang="0">
                <a:pos x="7" y="0"/>
              </a:cxn>
            </a:cxnLst>
            <a:rect l="0" t="0" r="r" b="b"/>
            <a:pathLst>
              <a:path w="17" h="69">
                <a:moveTo>
                  <a:pt x="7" y="0"/>
                </a:moveTo>
                <a:lnTo>
                  <a:pt x="0" y="0"/>
                </a:lnTo>
                <a:lnTo>
                  <a:pt x="0" y="68"/>
                </a:lnTo>
                <a:lnTo>
                  <a:pt x="16" y="68"/>
                </a:lnTo>
                <a:lnTo>
                  <a:pt x="16" y="0"/>
                </a:lnTo>
                <a:lnTo>
                  <a:pt x="7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3612" name="Freeform 12"/>
          <p:cNvSpPr>
            <a:spLocks/>
          </p:cNvSpPr>
          <p:nvPr/>
        </p:nvSpPr>
        <p:spPr bwMode="auto">
          <a:xfrm>
            <a:off x="6202363" y="5451475"/>
            <a:ext cx="23812" cy="109538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0" y="0"/>
              </a:cxn>
              <a:cxn ang="0">
                <a:pos x="0" y="68"/>
              </a:cxn>
              <a:cxn ang="0">
                <a:pos x="16" y="68"/>
              </a:cxn>
              <a:cxn ang="0">
                <a:pos x="16" y="0"/>
              </a:cxn>
              <a:cxn ang="0">
                <a:pos x="8" y="0"/>
              </a:cxn>
            </a:cxnLst>
            <a:rect l="0" t="0" r="r" b="b"/>
            <a:pathLst>
              <a:path w="17" h="69">
                <a:moveTo>
                  <a:pt x="8" y="0"/>
                </a:moveTo>
                <a:lnTo>
                  <a:pt x="0" y="0"/>
                </a:lnTo>
                <a:lnTo>
                  <a:pt x="0" y="68"/>
                </a:lnTo>
                <a:lnTo>
                  <a:pt x="16" y="68"/>
                </a:lnTo>
                <a:lnTo>
                  <a:pt x="16" y="0"/>
                </a:lnTo>
                <a:lnTo>
                  <a:pt x="8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3613" name="Freeform 13"/>
          <p:cNvSpPr>
            <a:spLocks/>
          </p:cNvSpPr>
          <p:nvPr/>
        </p:nvSpPr>
        <p:spPr bwMode="auto">
          <a:xfrm>
            <a:off x="7805738" y="5451475"/>
            <a:ext cx="23812" cy="109538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0" y="0"/>
              </a:cxn>
              <a:cxn ang="0">
                <a:pos x="0" y="68"/>
              </a:cxn>
              <a:cxn ang="0">
                <a:pos x="16" y="68"/>
              </a:cxn>
              <a:cxn ang="0">
                <a:pos x="16" y="0"/>
              </a:cxn>
              <a:cxn ang="0">
                <a:pos x="8" y="0"/>
              </a:cxn>
            </a:cxnLst>
            <a:rect l="0" t="0" r="r" b="b"/>
            <a:pathLst>
              <a:path w="17" h="69">
                <a:moveTo>
                  <a:pt x="8" y="0"/>
                </a:moveTo>
                <a:lnTo>
                  <a:pt x="0" y="0"/>
                </a:lnTo>
                <a:lnTo>
                  <a:pt x="0" y="68"/>
                </a:lnTo>
                <a:lnTo>
                  <a:pt x="16" y="68"/>
                </a:lnTo>
                <a:lnTo>
                  <a:pt x="16" y="0"/>
                </a:lnTo>
                <a:lnTo>
                  <a:pt x="8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3614" name="Freeform 14"/>
          <p:cNvSpPr>
            <a:spLocks/>
          </p:cNvSpPr>
          <p:nvPr/>
        </p:nvSpPr>
        <p:spPr bwMode="auto">
          <a:xfrm>
            <a:off x="1201738" y="1077913"/>
            <a:ext cx="23812" cy="4370387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0" y="0"/>
              </a:cxn>
              <a:cxn ang="0">
                <a:pos x="0" y="2752"/>
              </a:cxn>
              <a:cxn ang="0">
                <a:pos x="16" y="2752"/>
              </a:cxn>
              <a:cxn ang="0">
                <a:pos x="16" y="0"/>
              </a:cxn>
              <a:cxn ang="0">
                <a:pos x="8" y="0"/>
              </a:cxn>
            </a:cxnLst>
            <a:rect l="0" t="0" r="r" b="b"/>
            <a:pathLst>
              <a:path w="17" h="2753">
                <a:moveTo>
                  <a:pt x="8" y="0"/>
                </a:moveTo>
                <a:lnTo>
                  <a:pt x="0" y="0"/>
                </a:lnTo>
                <a:lnTo>
                  <a:pt x="0" y="2752"/>
                </a:lnTo>
                <a:lnTo>
                  <a:pt x="16" y="2752"/>
                </a:lnTo>
                <a:lnTo>
                  <a:pt x="16" y="0"/>
                </a:lnTo>
                <a:lnTo>
                  <a:pt x="8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3615" name="Freeform 15"/>
          <p:cNvSpPr>
            <a:spLocks/>
          </p:cNvSpPr>
          <p:nvPr/>
        </p:nvSpPr>
        <p:spPr bwMode="auto">
          <a:xfrm>
            <a:off x="1212850" y="5443538"/>
            <a:ext cx="6811963" cy="26987"/>
          </a:xfrm>
          <a:custGeom>
            <a:avLst/>
            <a:gdLst/>
            <a:ahLst/>
            <a:cxnLst>
              <a:cxn ang="0">
                <a:pos x="4826" y="8"/>
              </a:cxn>
              <a:cxn ang="0">
                <a:pos x="4826" y="0"/>
              </a:cxn>
              <a:cxn ang="0">
                <a:pos x="0" y="0"/>
              </a:cxn>
              <a:cxn ang="0">
                <a:pos x="0" y="16"/>
              </a:cxn>
              <a:cxn ang="0">
                <a:pos x="4826" y="16"/>
              </a:cxn>
              <a:cxn ang="0">
                <a:pos x="4826" y="8"/>
              </a:cxn>
            </a:cxnLst>
            <a:rect l="0" t="0" r="r" b="b"/>
            <a:pathLst>
              <a:path w="4827" h="17">
                <a:moveTo>
                  <a:pt x="4826" y="8"/>
                </a:moveTo>
                <a:lnTo>
                  <a:pt x="4826" y="0"/>
                </a:lnTo>
                <a:lnTo>
                  <a:pt x="0" y="0"/>
                </a:lnTo>
                <a:lnTo>
                  <a:pt x="0" y="16"/>
                </a:lnTo>
                <a:lnTo>
                  <a:pt x="4826" y="16"/>
                </a:lnTo>
                <a:lnTo>
                  <a:pt x="4826" y="8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3616" name="Freeform 16"/>
          <p:cNvSpPr>
            <a:spLocks/>
          </p:cNvSpPr>
          <p:nvPr/>
        </p:nvSpPr>
        <p:spPr bwMode="auto">
          <a:xfrm>
            <a:off x="1135063" y="5434013"/>
            <a:ext cx="69850" cy="26987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16"/>
              </a:cxn>
              <a:cxn ang="0">
                <a:pos x="48" y="16"/>
              </a:cxn>
              <a:cxn ang="0">
                <a:pos x="48" y="0"/>
              </a:cxn>
              <a:cxn ang="0">
                <a:pos x="0" y="0"/>
              </a:cxn>
              <a:cxn ang="0">
                <a:pos x="0" y="8"/>
              </a:cxn>
            </a:cxnLst>
            <a:rect l="0" t="0" r="r" b="b"/>
            <a:pathLst>
              <a:path w="49" h="17">
                <a:moveTo>
                  <a:pt x="0" y="8"/>
                </a:moveTo>
                <a:lnTo>
                  <a:pt x="0" y="16"/>
                </a:lnTo>
                <a:lnTo>
                  <a:pt x="48" y="16"/>
                </a:lnTo>
                <a:lnTo>
                  <a:pt x="48" y="0"/>
                </a:lnTo>
                <a:lnTo>
                  <a:pt x="0" y="0"/>
                </a:lnTo>
                <a:lnTo>
                  <a:pt x="0" y="8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3617" name="Freeform 17"/>
          <p:cNvSpPr>
            <a:spLocks/>
          </p:cNvSpPr>
          <p:nvPr/>
        </p:nvSpPr>
        <p:spPr bwMode="auto">
          <a:xfrm>
            <a:off x="1135063" y="4535488"/>
            <a:ext cx="69850" cy="26987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16"/>
              </a:cxn>
              <a:cxn ang="0">
                <a:pos x="48" y="16"/>
              </a:cxn>
              <a:cxn ang="0">
                <a:pos x="48" y="0"/>
              </a:cxn>
              <a:cxn ang="0">
                <a:pos x="0" y="0"/>
              </a:cxn>
              <a:cxn ang="0">
                <a:pos x="0" y="8"/>
              </a:cxn>
            </a:cxnLst>
            <a:rect l="0" t="0" r="r" b="b"/>
            <a:pathLst>
              <a:path w="49" h="17">
                <a:moveTo>
                  <a:pt x="0" y="8"/>
                </a:moveTo>
                <a:lnTo>
                  <a:pt x="0" y="16"/>
                </a:lnTo>
                <a:lnTo>
                  <a:pt x="48" y="16"/>
                </a:lnTo>
                <a:lnTo>
                  <a:pt x="48" y="0"/>
                </a:lnTo>
                <a:lnTo>
                  <a:pt x="0" y="0"/>
                </a:lnTo>
                <a:lnTo>
                  <a:pt x="0" y="8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3618" name="Freeform 18"/>
          <p:cNvSpPr>
            <a:spLocks/>
          </p:cNvSpPr>
          <p:nvPr/>
        </p:nvSpPr>
        <p:spPr bwMode="auto">
          <a:xfrm>
            <a:off x="1135063" y="3633788"/>
            <a:ext cx="69850" cy="26987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16"/>
              </a:cxn>
              <a:cxn ang="0">
                <a:pos x="48" y="16"/>
              </a:cxn>
              <a:cxn ang="0">
                <a:pos x="48" y="0"/>
              </a:cxn>
              <a:cxn ang="0">
                <a:pos x="0" y="0"/>
              </a:cxn>
              <a:cxn ang="0">
                <a:pos x="0" y="8"/>
              </a:cxn>
            </a:cxnLst>
            <a:rect l="0" t="0" r="r" b="b"/>
            <a:pathLst>
              <a:path w="49" h="17">
                <a:moveTo>
                  <a:pt x="0" y="8"/>
                </a:moveTo>
                <a:lnTo>
                  <a:pt x="0" y="16"/>
                </a:lnTo>
                <a:lnTo>
                  <a:pt x="48" y="16"/>
                </a:lnTo>
                <a:lnTo>
                  <a:pt x="48" y="0"/>
                </a:lnTo>
                <a:lnTo>
                  <a:pt x="0" y="0"/>
                </a:lnTo>
                <a:lnTo>
                  <a:pt x="0" y="8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3619" name="Freeform 19"/>
          <p:cNvSpPr>
            <a:spLocks/>
          </p:cNvSpPr>
          <p:nvPr/>
        </p:nvSpPr>
        <p:spPr bwMode="auto">
          <a:xfrm>
            <a:off x="1135063" y="2774950"/>
            <a:ext cx="69850" cy="26988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16"/>
              </a:cxn>
              <a:cxn ang="0">
                <a:pos x="48" y="16"/>
              </a:cxn>
              <a:cxn ang="0">
                <a:pos x="48" y="0"/>
              </a:cxn>
              <a:cxn ang="0">
                <a:pos x="0" y="0"/>
              </a:cxn>
              <a:cxn ang="0">
                <a:pos x="0" y="8"/>
              </a:cxn>
            </a:cxnLst>
            <a:rect l="0" t="0" r="r" b="b"/>
            <a:pathLst>
              <a:path w="49" h="17">
                <a:moveTo>
                  <a:pt x="0" y="8"/>
                </a:moveTo>
                <a:lnTo>
                  <a:pt x="0" y="16"/>
                </a:lnTo>
                <a:lnTo>
                  <a:pt x="48" y="16"/>
                </a:lnTo>
                <a:lnTo>
                  <a:pt x="48" y="0"/>
                </a:lnTo>
                <a:lnTo>
                  <a:pt x="0" y="0"/>
                </a:lnTo>
                <a:lnTo>
                  <a:pt x="0" y="8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3620" name="Freeform 20"/>
          <p:cNvSpPr>
            <a:spLocks/>
          </p:cNvSpPr>
          <p:nvPr/>
        </p:nvSpPr>
        <p:spPr bwMode="auto">
          <a:xfrm>
            <a:off x="1135063" y="1914525"/>
            <a:ext cx="69850" cy="26988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16"/>
              </a:cxn>
              <a:cxn ang="0">
                <a:pos x="48" y="16"/>
              </a:cxn>
              <a:cxn ang="0">
                <a:pos x="48" y="0"/>
              </a:cxn>
              <a:cxn ang="0">
                <a:pos x="0" y="0"/>
              </a:cxn>
              <a:cxn ang="0">
                <a:pos x="0" y="8"/>
              </a:cxn>
            </a:cxnLst>
            <a:rect l="0" t="0" r="r" b="b"/>
            <a:pathLst>
              <a:path w="49" h="17">
                <a:moveTo>
                  <a:pt x="0" y="8"/>
                </a:moveTo>
                <a:lnTo>
                  <a:pt x="0" y="16"/>
                </a:lnTo>
                <a:lnTo>
                  <a:pt x="48" y="16"/>
                </a:lnTo>
                <a:lnTo>
                  <a:pt x="48" y="0"/>
                </a:lnTo>
                <a:lnTo>
                  <a:pt x="0" y="0"/>
                </a:lnTo>
                <a:lnTo>
                  <a:pt x="0" y="8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3621" name="Freeform 21"/>
          <p:cNvSpPr>
            <a:spLocks/>
          </p:cNvSpPr>
          <p:nvPr/>
        </p:nvSpPr>
        <p:spPr bwMode="auto">
          <a:xfrm>
            <a:off x="1135063" y="1060450"/>
            <a:ext cx="69850" cy="26988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16"/>
              </a:cxn>
              <a:cxn ang="0">
                <a:pos x="48" y="16"/>
              </a:cxn>
              <a:cxn ang="0">
                <a:pos x="48" y="0"/>
              </a:cxn>
              <a:cxn ang="0">
                <a:pos x="0" y="0"/>
              </a:cxn>
              <a:cxn ang="0">
                <a:pos x="0" y="8"/>
              </a:cxn>
            </a:cxnLst>
            <a:rect l="0" t="0" r="r" b="b"/>
            <a:pathLst>
              <a:path w="49" h="17">
                <a:moveTo>
                  <a:pt x="0" y="8"/>
                </a:moveTo>
                <a:lnTo>
                  <a:pt x="0" y="16"/>
                </a:lnTo>
                <a:lnTo>
                  <a:pt x="48" y="16"/>
                </a:lnTo>
                <a:lnTo>
                  <a:pt x="48" y="0"/>
                </a:lnTo>
                <a:lnTo>
                  <a:pt x="0" y="0"/>
                </a:lnTo>
                <a:lnTo>
                  <a:pt x="0" y="8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3622" name="Freeform 22"/>
          <p:cNvSpPr>
            <a:spLocks/>
          </p:cNvSpPr>
          <p:nvPr/>
        </p:nvSpPr>
        <p:spPr bwMode="auto">
          <a:xfrm>
            <a:off x="8029575" y="1077913"/>
            <a:ext cx="25400" cy="4370387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0" y="0"/>
              </a:cxn>
              <a:cxn ang="0">
                <a:pos x="0" y="2752"/>
              </a:cxn>
              <a:cxn ang="0">
                <a:pos x="18" y="2752"/>
              </a:cxn>
              <a:cxn ang="0">
                <a:pos x="18" y="0"/>
              </a:cxn>
              <a:cxn ang="0">
                <a:pos x="9" y="0"/>
              </a:cxn>
            </a:cxnLst>
            <a:rect l="0" t="0" r="r" b="b"/>
            <a:pathLst>
              <a:path w="19" h="2753">
                <a:moveTo>
                  <a:pt x="9" y="0"/>
                </a:moveTo>
                <a:lnTo>
                  <a:pt x="0" y="0"/>
                </a:lnTo>
                <a:lnTo>
                  <a:pt x="0" y="2752"/>
                </a:lnTo>
                <a:lnTo>
                  <a:pt x="18" y="2752"/>
                </a:lnTo>
                <a:lnTo>
                  <a:pt x="18" y="0"/>
                </a:lnTo>
                <a:lnTo>
                  <a:pt x="9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3623" name="Freeform 23"/>
          <p:cNvSpPr>
            <a:spLocks/>
          </p:cNvSpPr>
          <p:nvPr/>
        </p:nvSpPr>
        <p:spPr bwMode="auto">
          <a:xfrm>
            <a:off x="8056563" y="5434013"/>
            <a:ext cx="69850" cy="26987"/>
          </a:xfrm>
          <a:custGeom>
            <a:avLst/>
            <a:gdLst/>
            <a:ahLst/>
            <a:cxnLst>
              <a:cxn ang="0">
                <a:pos x="48" y="8"/>
              </a:cxn>
              <a:cxn ang="0">
                <a:pos x="48" y="0"/>
              </a:cxn>
              <a:cxn ang="0">
                <a:pos x="0" y="0"/>
              </a:cxn>
              <a:cxn ang="0">
                <a:pos x="0" y="16"/>
              </a:cxn>
              <a:cxn ang="0">
                <a:pos x="48" y="16"/>
              </a:cxn>
              <a:cxn ang="0">
                <a:pos x="48" y="8"/>
              </a:cxn>
            </a:cxnLst>
            <a:rect l="0" t="0" r="r" b="b"/>
            <a:pathLst>
              <a:path w="49" h="17">
                <a:moveTo>
                  <a:pt x="48" y="8"/>
                </a:moveTo>
                <a:lnTo>
                  <a:pt x="48" y="0"/>
                </a:lnTo>
                <a:lnTo>
                  <a:pt x="0" y="0"/>
                </a:lnTo>
                <a:lnTo>
                  <a:pt x="0" y="16"/>
                </a:lnTo>
                <a:lnTo>
                  <a:pt x="48" y="16"/>
                </a:lnTo>
                <a:lnTo>
                  <a:pt x="48" y="8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3624" name="Freeform 24"/>
          <p:cNvSpPr>
            <a:spLocks/>
          </p:cNvSpPr>
          <p:nvPr/>
        </p:nvSpPr>
        <p:spPr bwMode="auto">
          <a:xfrm>
            <a:off x="8056563" y="4535488"/>
            <a:ext cx="69850" cy="26987"/>
          </a:xfrm>
          <a:custGeom>
            <a:avLst/>
            <a:gdLst/>
            <a:ahLst/>
            <a:cxnLst>
              <a:cxn ang="0">
                <a:pos x="48" y="8"/>
              </a:cxn>
              <a:cxn ang="0">
                <a:pos x="48" y="0"/>
              </a:cxn>
              <a:cxn ang="0">
                <a:pos x="0" y="0"/>
              </a:cxn>
              <a:cxn ang="0">
                <a:pos x="0" y="16"/>
              </a:cxn>
              <a:cxn ang="0">
                <a:pos x="48" y="16"/>
              </a:cxn>
              <a:cxn ang="0">
                <a:pos x="48" y="8"/>
              </a:cxn>
            </a:cxnLst>
            <a:rect l="0" t="0" r="r" b="b"/>
            <a:pathLst>
              <a:path w="49" h="17">
                <a:moveTo>
                  <a:pt x="48" y="8"/>
                </a:moveTo>
                <a:lnTo>
                  <a:pt x="48" y="0"/>
                </a:lnTo>
                <a:lnTo>
                  <a:pt x="0" y="0"/>
                </a:lnTo>
                <a:lnTo>
                  <a:pt x="0" y="16"/>
                </a:lnTo>
                <a:lnTo>
                  <a:pt x="48" y="16"/>
                </a:lnTo>
                <a:lnTo>
                  <a:pt x="48" y="8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3625" name="Freeform 25"/>
          <p:cNvSpPr>
            <a:spLocks/>
          </p:cNvSpPr>
          <p:nvPr/>
        </p:nvSpPr>
        <p:spPr bwMode="auto">
          <a:xfrm>
            <a:off x="8056563" y="3633788"/>
            <a:ext cx="69850" cy="26987"/>
          </a:xfrm>
          <a:custGeom>
            <a:avLst/>
            <a:gdLst/>
            <a:ahLst/>
            <a:cxnLst>
              <a:cxn ang="0">
                <a:pos x="48" y="8"/>
              </a:cxn>
              <a:cxn ang="0">
                <a:pos x="48" y="0"/>
              </a:cxn>
              <a:cxn ang="0">
                <a:pos x="0" y="0"/>
              </a:cxn>
              <a:cxn ang="0">
                <a:pos x="0" y="16"/>
              </a:cxn>
              <a:cxn ang="0">
                <a:pos x="48" y="16"/>
              </a:cxn>
              <a:cxn ang="0">
                <a:pos x="48" y="8"/>
              </a:cxn>
            </a:cxnLst>
            <a:rect l="0" t="0" r="r" b="b"/>
            <a:pathLst>
              <a:path w="49" h="17">
                <a:moveTo>
                  <a:pt x="48" y="8"/>
                </a:moveTo>
                <a:lnTo>
                  <a:pt x="48" y="0"/>
                </a:lnTo>
                <a:lnTo>
                  <a:pt x="0" y="0"/>
                </a:lnTo>
                <a:lnTo>
                  <a:pt x="0" y="16"/>
                </a:lnTo>
                <a:lnTo>
                  <a:pt x="48" y="16"/>
                </a:lnTo>
                <a:lnTo>
                  <a:pt x="48" y="8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3626" name="Freeform 26"/>
          <p:cNvSpPr>
            <a:spLocks/>
          </p:cNvSpPr>
          <p:nvPr/>
        </p:nvSpPr>
        <p:spPr bwMode="auto">
          <a:xfrm>
            <a:off x="8056563" y="2774950"/>
            <a:ext cx="69850" cy="26988"/>
          </a:xfrm>
          <a:custGeom>
            <a:avLst/>
            <a:gdLst/>
            <a:ahLst/>
            <a:cxnLst>
              <a:cxn ang="0">
                <a:pos x="48" y="8"/>
              </a:cxn>
              <a:cxn ang="0">
                <a:pos x="48" y="0"/>
              </a:cxn>
              <a:cxn ang="0">
                <a:pos x="0" y="0"/>
              </a:cxn>
              <a:cxn ang="0">
                <a:pos x="0" y="16"/>
              </a:cxn>
              <a:cxn ang="0">
                <a:pos x="48" y="16"/>
              </a:cxn>
              <a:cxn ang="0">
                <a:pos x="48" y="8"/>
              </a:cxn>
            </a:cxnLst>
            <a:rect l="0" t="0" r="r" b="b"/>
            <a:pathLst>
              <a:path w="49" h="17">
                <a:moveTo>
                  <a:pt x="48" y="8"/>
                </a:moveTo>
                <a:lnTo>
                  <a:pt x="48" y="0"/>
                </a:lnTo>
                <a:lnTo>
                  <a:pt x="0" y="0"/>
                </a:lnTo>
                <a:lnTo>
                  <a:pt x="0" y="16"/>
                </a:lnTo>
                <a:lnTo>
                  <a:pt x="48" y="16"/>
                </a:lnTo>
                <a:lnTo>
                  <a:pt x="48" y="8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3627" name="Freeform 27"/>
          <p:cNvSpPr>
            <a:spLocks/>
          </p:cNvSpPr>
          <p:nvPr/>
        </p:nvSpPr>
        <p:spPr bwMode="auto">
          <a:xfrm>
            <a:off x="8056563" y="1914525"/>
            <a:ext cx="69850" cy="26988"/>
          </a:xfrm>
          <a:custGeom>
            <a:avLst/>
            <a:gdLst/>
            <a:ahLst/>
            <a:cxnLst>
              <a:cxn ang="0">
                <a:pos x="48" y="8"/>
              </a:cxn>
              <a:cxn ang="0">
                <a:pos x="48" y="0"/>
              </a:cxn>
              <a:cxn ang="0">
                <a:pos x="0" y="0"/>
              </a:cxn>
              <a:cxn ang="0">
                <a:pos x="0" y="16"/>
              </a:cxn>
              <a:cxn ang="0">
                <a:pos x="48" y="16"/>
              </a:cxn>
              <a:cxn ang="0">
                <a:pos x="48" y="8"/>
              </a:cxn>
            </a:cxnLst>
            <a:rect l="0" t="0" r="r" b="b"/>
            <a:pathLst>
              <a:path w="49" h="17">
                <a:moveTo>
                  <a:pt x="48" y="8"/>
                </a:moveTo>
                <a:lnTo>
                  <a:pt x="48" y="0"/>
                </a:lnTo>
                <a:lnTo>
                  <a:pt x="0" y="0"/>
                </a:lnTo>
                <a:lnTo>
                  <a:pt x="0" y="16"/>
                </a:lnTo>
                <a:lnTo>
                  <a:pt x="48" y="16"/>
                </a:lnTo>
                <a:lnTo>
                  <a:pt x="48" y="8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3628" name="Freeform 28"/>
          <p:cNvSpPr>
            <a:spLocks/>
          </p:cNvSpPr>
          <p:nvPr/>
        </p:nvSpPr>
        <p:spPr bwMode="auto">
          <a:xfrm>
            <a:off x="8056563" y="1060450"/>
            <a:ext cx="69850" cy="26988"/>
          </a:xfrm>
          <a:custGeom>
            <a:avLst/>
            <a:gdLst/>
            <a:ahLst/>
            <a:cxnLst>
              <a:cxn ang="0">
                <a:pos x="48" y="8"/>
              </a:cxn>
              <a:cxn ang="0">
                <a:pos x="48" y="0"/>
              </a:cxn>
              <a:cxn ang="0">
                <a:pos x="0" y="0"/>
              </a:cxn>
              <a:cxn ang="0">
                <a:pos x="0" y="16"/>
              </a:cxn>
              <a:cxn ang="0">
                <a:pos x="48" y="16"/>
              </a:cxn>
              <a:cxn ang="0">
                <a:pos x="48" y="8"/>
              </a:cxn>
            </a:cxnLst>
            <a:rect l="0" t="0" r="r" b="b"/>
            <a:pathLst>
              <a:path w="49" h="17">
                <a:moveTo>
                  <a:pt x="48" y="8"/>
                </a:moveTo>
                <a:lnTo>
                  <a:pt x="48" y="0"/>
                </a:lnTo>
                <a:lnTo>
                  <a:pt x="0" y="0"/>
                </a:lnTo>
                <a:lnTo>
                  <a:pt x="0" y="16"/>
                </a:lnTo>
                <a:lnTo>
                  <a:pt x="48" y="16"/>
                </a:lnTo>
                <a:lnTo>
                  <a:pt x="48" y="8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3629" name="Freeform 29"/>
          <p:cNvSpPr>
            <a:spLocks/>
          </p:cNvSpPr>
          <p:nvPr/>
        </p:nvSpPr>
        <p:spPr bwMode="auto">
          <a:xfrm>
            <a:off x="1395413" y="5399088"/>
            <a:ext cx="3213100" cy="30162"/>
          </a:xfrm>
          <a:custGeom>
            <a:avLst/>
            <a:gdLst/>
            <a:ahLst/>
            <a:cxnLst>
              <a:cxn ang="0">
                <a:pos x="2270" y="0"/>
              </a:cxn>
              <a:cxn ang="0">
                <a:pos x="2272" y="0"/>
              </a:cxn>
              <a:cxn ang="0">
                <a:pos x="0" y="0"/>
              </a:cxn>
              <a:cxn ang="0">
                <a:pos x="0" y="18"/>
              </a:cxn>
              <a:cxn ang="0">
                <a:pos x="2272" y="18"/>
              </a:cxn>
              <a:cxn ang="0">
                <a:pos x="2275" y="17"/>
              </a:cxn>
              <a:cxn ang="0">
                <a:pos x="2272" y="18"/>
              </a:cxn>
              <a:cxn ang="0">
                <a:pos x="2274" y="18"/>
              </a:cxn>
              <a:cxn ang="0">
                <a:pos x="2275" y="17"/>
              </a:cxn>
              <a:cxn ang="0">
                <a:pos x="2270" y="0"/>
              </a:cxn>
            </a:cxnLst>
            <a:rect l="0" t="0" r="r" b="b"/>
            <a:pathLst>
              <a:path w="2276" h="19">
                <a:moveTo>
                  <a:pt x="2270" y="0"/>
                </a:moveTo>
                <a:lnTo>
                  <a:pt x="2272" y="0"/>
                </a:lnTo>
                <a:lnTo>
                  <a:pt x="0" y="0"/>
                </a:lnTo>
                <a:lnTo>
                  <a:pt x="0" y="18"/>
                </a:lnTo>
                <a:lnTo>
                  <a:pt x="2272" y="18"/>
                </a:lnTo>
                <a:lnTo>
                  <a:pt x="2275" y="17"/>
                </a:lnTo>
                <a:lnTo>
                  <a:pt x="2272" y="18"/>
                </a:lnTo>
                <a:lnTo>
                  <a:pt x="2274" y="18"/>
                </a:lnTo>
                <a:lnTo>
                  <a:pt x="2275" y="17"/>
                </a:lnTo>
                <a:lnTo>
                  <a:pt x="2270" y="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3630" name="Freeform 30"/>
          <p:cNvSpPr>
            <a:spLocks/>
          </p:cNvSpPr>
          <p:nvPr/>
        </p:nvSpPr>
        <p:spPr bwMode="auto">
          <a:xfrm>
            <a:off x="4608513" y="4964113"/>
            <a:ext cx="1612900" cy="463550"/>
          </a:xfrm>
          <a:custGeom>
            <a:avLst/>
            <a:gdLst/>
            <a:ahLst/>
            <a:cxnLst>
              <a:cxn ang="0">
                <a:pos x="1129" y="1"/>
              </a:cxn>
              <a:cxn ang="0">
                <a:pos x="1133" y="0"/>
              </a:cxn>
              <a:cxn ang="0">
                <a:pos x="0" y="268"/>
              </a:cxn>
              <a:cxn ang="0">
                <a:pos x="5" y="291"/>
              </a:cxn>
              <a:cxn ang="0">
                <a:pos x="1139" y="23"/>
              </a:cxn>
              <a:cxn ang="0">
                <a:pos x="1142" y="22"/>
              </a:cxn>
              <a:cxn ang="0">
                <a:pos x="1139" y="23"/>
              </a:cxn>
              <a:cxn ang="0">
                <a:pos x="1140" y="23"/>
              </a:cxn>
              <a:cxn ang="0">
                <a:pos x="1142" y="22"/>
              </a:cxn>
              <a:cxn ang="0">
                <a:pos x="1129" y="1"/>
              </a:cxn>
            </a:cxnLst>
            <a:rect l="0" t="0" r="r" b="b"/>
            <a:pathLst>
              <a:path w="1143" h="292">
                <a:moveTo>
                  <a:pt x="1129" y="1"/>
                </a:moveTo>
                <a:lnTo>
                  <a:pt x="1133" y="0"/>
                </a:lnTo>
                <a:lnTo>
                  <a:pt x="0" y="268"/>
                </a:lnTo>
                <a:lnTo>
                  <a:pt x="5" y="291"/>
                </a:lnTo>
                <a:lnTo>
                  <a:pt x="1139" y="23"/>
                </a:lnTo>
                <a:lnTo>
                  <a:pt x="1142" y="22"/>
                </a:lnTo>
                <a:lnTo>
                  <a:pt x="1139" y="23"/>
                </a:lnTo>
                <a:lnTo>
                  <a:pt x="1140" y="23"/>
                </a:lnTo>
                <a:lnTo>
                  <a:pt x="1142" y="22"/>
                </a:lnTo>
                <a:lnTo>
                  <a:pt x="1129" y="1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3631" name="Freeform 31"/>
          <p:cNvSpPr>
            <a:spLocks/>
          </p:cNvSpPr>
          <p:nvPr/>
        </p:nvSpPr>
        <p:spPr bwMode="auto">
          <a:xfrm>
            <a:off x="6208713" y="3856038"/>
            <a:ext cx="1609725" cy="1135062"/>
          </a:xfrm>
          <a:custGeom>
            <a:avLst/>
            <a:gdLst/>
            <a:ahLst/>
            <a:cxnLst>
              <a:cxn ang="0">
                <a:pos x="1134" y="11"/>
              </a:cxn>
              <a:cxn ang="0">
                <a:pos x="1128" y="0"/>
              </a:cxn>
              <a:cxn ang="0">
                <a:pos x="0" y="693"/>
              </a:cxn>
              <a:cxn ang="0">
                <a:pos x="13" y="714"/>
              </a:cxn>
              <a:cxn ang="0">
                <a:pos x="1140" y="21"/>
              </a:cxn>
              <a:cxn ang="0">
                <a:pos x="1134" y="11"/>
              </a:cxn>
            </a:cxnLst>
            <a:rect l="0" t="0" r="r" b="b"/>
            <a:pathLst>
              <a:path w="1141" h="715">
                <a:moveTo>
                  <a:pt x="1134" y="11"/>
                </a:moveTo>
                <a:lnTo>
                  <a:pt x="1128" y="0"/>
                </a:lnTo>
                <a:lnTo>
                  <a:pt x="0" y="693"/>
                </a:lnTo>
                <a:lnTo>
                  <a:pt x="13" y="714"/>
                </a:lnTo>
                <a:lnTo>
                  <a:pt x="1140" y="21"/>
                </a:lnTo>
                <a:lnTo>
                  <a:pt x="1134" y="11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3632" name="Rectangle 32"/>
          <p:cNvSpPr>
            <a:spLocks noChangeArrowheads="1"/>
          </p:cNvSpPr>
          <p:nvPr/>
        </p:nvSpPr>
        <p:spPr bwMode="auto">
          <a:xfrm>
            <a:off x="4608513" y="2797175"/>
            <a:ext cx="19145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b="1">
                <a:solidFill>
                  <a:srgbClr val="FFFFFF"/>
                </a:solidFill>
                <a:latin typeface="Times New Roman" pitchFamily="18" charset="0"/>
              </a:rPr>
              <a:t>Chronic Infection</a:t>
            </a:r>
            <a:endParaRPr lang="en-US" altLang="zh-TW" b="1">
              <a:solidFill>
                <a:srgbClr val="FFFFFF"/>
              </a:solidFill>
            </a:endParaRPr>
          </a:p>
        </p:txBody>
      </p:sp>
      <p:sp>
        <p:nvSpPr>
          <p:cNvPr id="153633" name="Rectangle 33"/>
          <p:cNvSpPr>
            <a:spLocks noChangeArrowheads="1"/>
          </p:cNvSpPr>
          <p:nvPr/>
        </p:nvSpPr>
        <p:spPr bwMode="auto">
          <a:xfrm>
            <a:off x="3429000" y="6142038"/>
            <a:ext cx="229870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zh-TW" sz="2200" b="1">
                <a:solidFill>
                  <a:srgbClr val="FCFEB9"/>
                </a:solidFill>
              </a:rPr>
              <a:t>Age at Infection</a:t>
            </a:r>
          </a:p>
        </p:txBody>
      </p:sp>
      <p:sp>
        <p:nvSpPr>
          <p:cNvPr id="153634" name="Rectangle 34"/>
          <p:cNvSpPr>
            <a:spLocks noChangeArrowheads="1"/>
          </p:cNvSpPr>
          <p:nvPr/>
        </p:nvSpPr>
        <p:spPr bwMode="auto">
          <a:xfrm>
            <a:off x="1371600" y="3505200"/>
            <a:ext cx="2659063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zh-TW" sz="1600" b="1">
                <a:solidFill>
                  <a:srgbClr val="FCFEB9"/>
                </a:solidFill>
              </a:rPr>
              <a:t>Chronic Infection (%)</a:t>
            </a:r>
            <a:endParaRPr lang="en-US" altLang="zh-TW" sz="2200" b="1">
              <a:solidFill>
                <a:srgbClr val="FCFEB9"/>
              </a:solidFill>
            </a:endParaRPr>
          </a:p>
        </p:txBody>
      </p:sp>
      <p:sp>
        <p:nvSpPr>
          <p:cNvPr id="153635" name="Rectangle 35"/>
          <p:cNvSpPr>
            <a:spLocks noChangeArrowheads="1"/>
          </p:cNvSpPr>
          <p:nvPr/>
        </p:nvSpPr>
        <p:spPr bwMode="auto">
          <a:xfrm rot="5400000">
            <a:off x="7408863" y="3030537"/>
            <a:ext cx="273685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600" b="1">
                <a:solidFill>
                  <a:srgbClr val="FCFEB9"/>
                </a:solidFill>
              </a:rPr>
              <a:t>Symptomatic Infection (%)</a:t>
            </a:r>
            <a:endParaRPr lang="en-US" altLang="zh-TW" sz="2200" b="1">
              <a:solidFill>
                <a:srgbClr val="FCFEB9"/>
              </a:solidFill>
            </a:endParaRPr>
          </a:p>
        </p:txBody>
      </p:sp>
      <p:sp>
        <p:nvSpPr>
          <p:cNvPr id="153636" name="Rectangle 36"/>
          <p:cNvSpPr>
            <a:spLocks noChangeArrowheads="1"/>
          </p:cNvSpPr>
          <p:nvPr/>
        </p:nvSpPr>
        <p:spPr bwMode="auto">
          <a:xfrm>
            <a:off x="1077913" y="5576888"/>
            <a:ext cx="6350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b="1">
                <a:solidFill>
                  <a:srgbClr val="FFFFFF"/>
                </a:solidFill>
              </a:rPr>
              <a:t>Birth</a:t>
            </a:r>
          </a:p>
        </p:txBody>
      </p:sp>
      <p:sp>
        <p:nvSpPr>
          <p:cNvPr id="153637" name="Rectangle 37"/>
          <p:cNvSpPr>
            <a:spLocks noChangeArrowheads="1"/>
          </p:cNvSpPr>
          <p:nvPr/>
        </p:nvSpPr>
        <p:spPr bwMode="auto">
          <a:xfrm>
            <a:off x="2374900" y="5570538"/>
            <a:ext cx="12446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zh-TW" altLang="en-US" b="1">
                <a:solidFill>
                  <a:srgbClr val="FFFFFF"/>
                </a:solidFill>
              </a:rPr>
              <a:t>1-6 </a:t>
            </a:r>
            <a:r>
              <a:rPr lang="en-US" altLang="zh-TW" b="1">
                <a:solidFill>
                  <a:srgbClr val="FFFFFF"/>
                </a:solidFill>
              </a:rPr>
              <a:t>months</a:t>
            </a:r>
          </a:p>
        </p:txBody>
      </p:sp>
      <p:sp>
        <p:nvSpPr>
          <p:cNvPr id="153638" name="Rectangle 38"/>
          <p:cNvSpPr>
            <a:spLocks noChangeArrowheads="1"/>
          </p:cNvSpPr>
          <p:nvPr/>
        </p:nvSpPr>
        <p:spPr bwMode="auto">
          <a:xfrm>
            <a:off x="3932238" y="5570538"/>
            <a:ext cx="135731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zh-TW" altLang="en-US" b="1">
                <a:solidFill>
                  <a:srgbClr val="FFFFFF"/>
                </a:solidFill>
              </a:rPr>
              <a:t>7-12 </a:t>
            </a:r>
            <a:r>
              <a:rPr lang="en-US" altLang="zh-TW" b="1">
                <a:solidFill>
                  <a:srgbClr val="FFFFFF"/>
                </a:solidFill>
              </a:rPr>
              <a:t>months</a:t>
            </a:r>
          </a:p>
        </p:txBody>
      </p:sp>
      <p:sp>
        <p:nvSpPr>
          <p:cNvPr id="153639" name="Rectangle 39"/>
          <p:cNvSpPr>
            <a:spLocks noChangeArrowheads="1"/>
          </p:cNvSpPr>
          <p:nvPr/>
        </p:nvSpPr>
        <p:spPr bwMode="auto">
          <a:xfrm>
            <a:off x="5688013" y="5576888"/>
            <a:ext cx="10414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zh-TW" altLang="en-US" b="1">
                <a:solidFill>
                  <a:srgbClr val="FFFFFF"/>
                </a:solidFill>
              </a:rPr>
              <a:t>1-4 </a:t>
            </a:r>
            <a:r>
              <a:rPr lang="en-US" altLang="zh-TW" b="1">
                <a:solidFill>
                  <a:srgbClr val="FFFFFF"/>
                </a:solidFill>
              </a:rPr>
              <a:t>years</a:t>
            </a:r>
          </a:p>
        </p:txBody>
      </p:sp>
      <p:sp>
        <p:nvSpPr>
          <p:cNvPr id="153640" name="Rectangle 40"/>
          <p:cNvSpPr>
            <a:spLocks noChangeArrowheads="1"/>
          </p:cNvSpPr>
          <p:nvPr/>
        </p:nvSpPr>
        <p:spPr bwMode="auto">
          <a:xfrm>
            <a:off x="7029450" y="5570538"/>
            <a:ext cx="1573213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altLang="zh-TW" b="1">
                <a:solidFill>
                  <a:srgbClr val="FFFFFF"/>
                </a:solidFill>
              </a:rPr>
              <a:t>Older Children</a:t>
            </a:r>
          </a:p>
          <a:p>
            <a:pPr algn="ctr" eaLnBrk="0" hangingPunct="0"/>
            <a:r>
              <a:rPr lang="en-US" altLang="zh-TW" b="1">
                <a:solidFill>
                  <a:srgbClr val="FFFFFF"/>
                </a:solidFill>
              </a:rPr>
              <a:t>and Adults</a:t>
            </a:r>
          </a:p>
        </p:txBody>
      </p:sp>
      <p:sp>
        <p:nvSpPr>
          <p:cNvPr id="153641" name="Rectangle 41"/>
          <p:cNvSpPr>
            <a:spLocks noChangeArrowheads="1"/>
          </p:cNvSpPr>
          <p:nvPr/>
        </p:nvSpPr>
        <p:spPr bwMode="auto">
          <a:xfrm>
            <a:off x="8135938" y="5259388"/>
            <a:ext cx="274637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zh-TW" altLang="en-US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53642" name="Rectangle 42"/>
          <p:cNvSpPr>
            <a:spLocks noChangeArrowheads="1"/>
          </p:cNvSpPr>
          <p:nvPr/>
        </p:nvSpPr>
        <p:spPr bwMode="auto">
          <a:xfrm>
            <a:off x="8131175" y="4357688"/>
            <a:ext cx="3857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zh-TW" altLang="en-US" b="1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153643" name="Rectangle 43"/>
          <p:cNvSpPr>
            <a:spLocks noChangeArrowheads="1"/>
          </p:cNvSpPr>
          <p:nvPr/>
        </p:nvSpPr>
        <p:spPr bwMode="auto">
          <a:xfrm>
            <a:off x="8135938" y="3462338"/>
            <a:ext cx="388937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zh-TW" altLang="en-US" b="1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153644" name="Rectangle 44"/>
          <p:cNvSpPr>
            <a:spLocks noChangeArrowheads="1"/>
          </p:cNvSpPr>
          <p:nvPr/>
        </p:nvSpPr>
        <p:spPr bwMode="auto">
          <a:xfrm>
            <a:off x="8131175" y="2600325"/>
            <a:ext cx="385763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zh-TW" altLang="en-US" b="1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153645" name="Rectangle 45"/>
          <p:cNvSpPr>
            <a:spLocks noChangeArrowheads="1"/>
          </p:cNvSpPr>
          <p:nvPr/>
        </p:nvSpPr>
        <p:spPr bwMode="auto">
          <a:xfrm>
            <a:off x="8229600" y="1524000"/>
            <a:ext cx="434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zh-TW" altLang="en-US" b="1">
                <a:solidFill>
                  <a:srgbClr val="FFFFFF"/>
                </a:solidFill>
              </a:rPr>
              <a:t>80</a:t>
            </a:r>
          </a:p>
        </p:txBody>
      </p:sp>
      <p:sp>
        <p:nvSpPr>
          <p:cNvPr id="153646" name="Rectangle 46"/>
          <p:cNvSpPr>
            <a:spLocks noChangeArrowheads="1"/>
          </p:cNvSpPr>
          <p:nvPr/>
        </p:nvSpPr>
        <p:spPr bwMode="auto">
          <a:xfrm>
            <a:off x="8135938" y="885825"/>
            <a:ext cx="500062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zh-TW" altLang="en-US" b="1">
                <a:solidFill>
                  <a:srgbClr val="FFFFFF"/>
                </a:solidFill>
              </a:rPr>
              <a:t>100</a:t>
            </a:r>
          </a:p>
        </p:txBody>
      </p:sp>
      <p:sp>
        <p:nvSpPr>
          <p:cNvPr id="153647" name="Rectangle 47"/>
          <p:cNvSpPr>
            <a:spLocks noChangeArrowheads="1"/>
          </p:cNvSpPr>
          <p:nvPr/>
        </p:nvSpPr>
        <p:spPr bwMode="auto">
          <a:xfrm>
            <a:off x="633413" y="882650"/>
            <a:ext cx="500062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zh-TW" altLang="en-US" b="1">
                <a:solidFill>
                  <a:srgbClr val="FFFFFF"/>
                </a:solidFill>
              </a:rPr>
              <a:t>100</a:t>
            </a:r>
          </a:p>
        </p:txBody>
      </p:sp>
      <p:sp>
        <p:nvSpPr>
          <p:cNvPr id="153648" name="Rectangle 48"/>
          <p:cNvSpPr>
            <a:spLocks noChangeArrowheads="1"/>
          </p:cNvSpPr>
          <p:nvPr/>
        </p:nvSpPr>
        <p:spPr bwMode="auto">
          <a:xfrm>
            <a:off x="742950" y="1739900"/>
            <a:ext cx="385763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zh-TW" altLang="en-US" b="1">
                <a:solidFill>
                  <a:srgbClr val="FFFFFF"/>
                </a:solidFill>
              </a:rPr>
              <a:t>80</a:t>
            </a:r>
          </a:p>
        </p:txBody>
      </p:sp>
      <p:sp>
        <p:nvSpPr>
          <p:cNvPr id="153649" name="Rectangle 49"/>
          <p:cNvSpPr>
            <a:spLocks noChangeArrowheads="1"/>
          </p:cNvSpPr>
          <p:nvPr/>
        </p:nvSpPr>
        <p:spPr bwMode="auto">
          <a:xfrm>
            <a:off x="742950" y="2601913"/>
            <a:ext cx="3857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zh-TW" altLang="en-US" b="1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153650" name="Rectangle 50"/>
          <p:cNvSpPr>
            <a:spLocks noChangeArrowheads="1"/>
          </p:cNvSpPr>
          <p:nvPr/>
        </p:nvSpPr>
        <p:spPr bwMode="auto">
          <a:xfrm>
            <a:off x="742950" y="3452813"/>
            <a:ext cx="3857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zh-TW" altLang="en-US" b="1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153651" name="Rectangle 51"/>
          <p:cNvSpPr>
            <a:spLocks noChangeArrowheads="1"/>
          </p:cNvSpPr>
          <p:nvPr/>
        </p:nvSpPr>
        <p:spPr bwMode="auto">
          <a:xfrm>
            <a:off x="742950" y="4357688"/>
            <a:ext cx="3857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zh-TW" altLang="en-US" b="1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153652" name="Rectangle 52"/>
          <p:cNvSpPr>
            <a:spLocks noChangeArrowheads="1"/>
          </p:cNvSpPr>
          <p:nvPr/>
        </p:nvSpPr>
        <p:spPr bwMode="auto">
          <a:xfrm>
            <a:off x="857250" y="5253038"/>
            <a:ext cx="2730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zh-TW" altLang="en-US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53653" name="Text Box 53"/>
          <p:cNvSpPr txBox="1">
            <a:spLocks noChangeArrowheads="1"/>
          </p:cNvSpPr>
          <p:nvPr/>
        </p:nvSpPr>
        <p:spPr bwMode="auto">
          <a:xfrm>
            <a:off x="881063" y="152400"/>
            <a:ext cx="7315200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altLang="zh-TW" sz="3200">
                <a:solidFill>
                  <a:srgbClr val="FAFD00"/>
                </a:solidFill>
                <a:latin typeface="ZapfHumnst Dm BT" charset="0"/>
              </a:rPr>
              <a:t>Outcome of Hepatitis B Virus Infection</a:t>
            </a:r>
          </a:p>
          <a:p>
            <a:pPr algn="ctr" eaLnBrk="0" hangingPunct="0"/>
            <a:r>
              <a:rPr lang="en-US" altLang="zh-TW" sz="3200">
                <a:solidFill>
                  <a:srgbClr val="FAFD00"/>
                </a:solidFill>
                <a:latin typeface="ZapfHumnst Dm BT" charset="0"/>
              </a:rPr>
              <a:t>by Age at Infection</a:t>
            </a:r>
          </a:p>
        </p:txBody>
      </p:sp>
      <p:sp>
        <p:nvSpPr>
          <p:cNvPr id="153654" name="Rectangle 54"/>
          <p:cNvSpPr>
            <a:spLocks noChangeArrowheads="1"/>
          </p:cNvSpPr>
          <p:nvPr/>
        </p:nvSpPr>
        <p:spPr bwMode="auto">
          <a:xfrm>
            <a:off x="1230313" y="-412750"/>
            <a:ext cx="16192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zh-TW" altLang="en-US" sz="3200" b="1">
              <a:solidFill>
                <a:srgbClr val="FAFD00"/>
              </a:solidFill>
              <a:latin typeface="ZapfHumnst Dm BT" charset="0"/>
            </a:endParaRPr>
          </a:p>
        </p:txBody>
      </p:sp>
      <p:sp>
        <p:nvSpPr>
          <p:cNvPr id="153655" name="Text Box 55"/>
          <p:cNvSpPr txBox="1">
            <a:spLocks noChangeArrowheads="1"/>
          </p:cNvSpPr>
          <p:nvPr/>
        </p:nvSpPr>
        <p:spPr bwMode="auto">
          <a:xfrm rot="10800000">
            <a:off x="180975" y="1752600"/>
            <a:ext cx="428625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600" b="1">
                <a:solidFill>
                  <a:srgbClr val="FCFEB9"/>
                </a:solidFill>
              </a:rPr>
              <a:t>Chronic Infection (%)</a:t>
            </a:r>
            <a:endParaRPr lang="zh-TW" altLang="en-US" sz="1600" b="1">
              <a:solidFill>
                <a:srgbClr val="FCFEB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herpes-replication-2"/>
          <p:cNvPicPr>
            <a:picLocks noChangeAspect="1" noChangeArrowheads="1"/>
          </p:cNvPicPr>
          <p:nvPr/>
        </p:nvPicPr>
        <p:blipFill>
          <a:blip r:embed="rId2"/>
          <a:srcRect l="1157" t="4166" r="24768" b="57291"/>
          <a:stretch>
            <a:fillRect/>
          </a:stretch>
        </p:blipFill>
        <p:spPr bwMode="auto">
          <a:xfrm>
            <a:off x="214313" y="357188"/>
            <a:ext cx="8774112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8" name="Picture 6" descr="Hepatitis_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8208963" cy="5726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0" y="38100"/>
            <a:ext cx="9102725" cy="1085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0488" tIns="44450" rIns="90488" bIns="44450" anchor="ctr"/>
          <a:lstStyle/>
          <a:p>
            <a:pPr algn="ctr" eaLnBrk="0" hangingPunct="0"/>
            <a:r>
              <a:rPr lang="de-CH" sz="2400" b="1">
                <a:solidFill>
                  <a:srgbClr val="FAFD00"/>
                </a:solidFill>
                <a:ea typeface="新細明體" pitchFamily="18" charset="-120"/>
              </a:rPr>
              <a:t>Acute Hepatitis B Virus Infection with Recovery</a:t>
            </a:r>
          </a:p>
        </p:txBody>
      </p:sp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304800" y="457200"/>
            <a:ext cx="8534400" cy="1085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0488" tIns="44450" rIns="90488" bIns="44450" anchor="ctr"/>
          <a:lstStyle/>
          <a:p>
            <a:pPr algn="ctr" eaLnBrk="0" hangingPunct="0"/>
            <a:r>
              <a:rPr lang="de-CH" sz="20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Typical Serologic Course</a:t>
            </a:r>
          </a:p>
        </p:txBody>
      </p:sp>
      <p:sp>
        <p:nvSpPr>
          <p:cNvPr id="156678" name="Line 6"/>
          <p:cNvSpPr>
            <a:spLocks noChangeShapeType="1"/>
          </p:cNvSpPr>
          <p:nvPr/>
        </p:nvSpPr>
        <p:spPr bwMode="auto">
          <a:xfrm flipV="1">
            <a:off x="1568450" y="5732463"/>
            <a:ext cx="0" cy="1174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679" name="Line 7"/>
          <p:cNvSpPr>
            <a:spLocks noChangeShapeType="1"/>
          </p:cNvSpPr>
          <p:nvPr/>
        </p:nvSpPr>
        <p:spPr bwMode="auto">
          <a:xfrm flipV="1">
            <a:off x="2025650" y="5732463"/>
            <a:ext cx="0" cy="1174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680" name="Line 8"/>
          <p:cNvSpPr>
            <a:spLocks noChangeShapeType="1"/>
          </p:cNvSpPr>
          <p:nvPr/>
        </p:nvSpPr>
        <p:spPr bwMode="auto">
          <a:xfrm flipV="1">
            <a:off x="2486025" y="5732463"/>
            <a:ext cx="0" cy="1174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681" name="Line 9"/>
          <p:cNvSpPr>
            <a:spLocks noChangeShapeType="1"/>
          </p:cNvSpPr>
          <p:nvPr/>
        </p:nvSpPr>
        <p:spPr bwMode="auto">
          <a:xfrm flipV="1">
            <a:off x="2947988" y="5732463"/>
            <a:ext cx="0" cy="1174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682" name="Line 10"/>
          <p:cNvSpPr>
            <a:spLocks noChangeShapeType="1"/>
          </p:cNvSpPr>
          <p:nvPr/>
        </p:nvSpPr>
        <p:spPr bwMode="auto">
          <a:xfrm flipV="1">
            <a:off x="3408363" y="5732463"/>
            <a:ext cx="0" cy="1174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683" name="Line 11"/>
          <p:cNvSpPr>
            <a:spLocks noChangeShapeType="1"/>
          </p:cNvSpPr>
          <p:nvPr/>
        </p:nvSpPr>
        <p:spPr bwMode="auto">
          <a:xfrm flipV="1">
            <a:off x="3868738" y="5732463"/>
            <a:ext cx="0" cy="1174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684" name="Line 12"/>
          <p:cNvSpPr>
            <a:spLocks noChangeShapeType="1"/>
          </p:cNvSpPr>
          <p:nvPr/>
        </p:nvSpPr>
        <p:spPr bwMode="auto">
          <a:xfrm flipV="1">
            <a:off x="4330700" y="5732463"/>
            <a:ext cx="0" cy="1174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685" name="Line 13"/>
          <p:cNvSpPr>
            <a:spLocks noChangeShapeType="1"/>
          </p:cNvSpPr>
          <p:nvPr/>
        </p:nvSpPr>
        <p:spPr bwMode="auto">
          <a:xfrm flipV="1">
            <a:off x="4791075" y="5732463"/>
            <a:ext cx="0" cy="1174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686" name="Line 14"/>
          <p:cNvSpPr>
            <a:spLocks noChangeShapeType="1"/>
          </p:cNvSpPr>
          <p:nvPr/>
        </p:nvSpPr>
        <p:spPr bwMode="auto">
          <a:xfrm flipV="1">
            <a:off x="5251450" y="5732463"/>
            <a:ext cx="0" cy="1174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687" name="Line 15"/>
          <p:cNvSpPr>
            <a:spLocks noChangeShapeType="1"/>
          </p:cNvSpPr>
          <p:nvPr/>
        </p:nvSpPr>
        <p:spPr bwMode="auto">
          <a:xfrm flipV="1">
            <a:off x="5713413" y="5732463"/>
            <a:ext cx="0" cy="1174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688" name="Line 16"/>
          <p:cNvSpPr>
            <a:spLocks noChangeShapeType="1"/>
          </p:cNvSpPr>
          <p:nvPr/>
        </p:nvSpPr>
        <p:spPr bwMode="auto">
          <a:xfrm flipV="1">
            <a:off x="6632575" y="5732463"/>
            <a:ext cx="0" cy="1174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689" name="Line 17"/>
          <p:cNvSpPr>
            <a:spLocks noChangeShapeType="1"/>
          </p:cNvSpPr>
          <p:nvPr/>
        </p:nvSpPr>
        <p:spPr bwMode="auto">
          <a:xfrm flipV="1">
            <a:off x="7553325" y="5732463"/>
            <a:ext cx="0" cy="1174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690" name="Freeform 18"/>
          <p:cNvSpPr>
            <a:spLocks/>
          </p:cNvSpPr>
          <p:nvPr/>
        </p:nvSpPr>
        <p:spPr bwMode="auto">
          <a:xfrm>
            <a:off x="1223963" y="1331913"/>
            <a:ext cx="23812" cy="4406900"/>
          </a:xfrm>
          <a:custGeom>
            <a:avLst/>
            <a:gdLst/>
            <a:ahLst/>
            <a:cxnLst>
              <a:cxn ang="0">
                <a:pos x="8" y="2757"/>
              </a:cxn>
              <a:cxn ang="0">
                <a:pos x="16" y="2766"/>
              </a:cxn>
              <a:cxn ang="0">
                <a:pos x="16" y="0"/>
              </a:cxn>
              <a:cxn ang="0">
                <a:pos x="0" y="0"/>
              </a:cxn>
              <a:cxn ang="0">
                <a:pos x="0" y="2766"/>
              </a:cxn>
              <a:cxn ang="0">
                <a:pos x="8" y="2775"/>
              </a:cxn>
              <a:cxn ang="0">
                <a:pos x="0" y="2766"/>
              </a:cxn>
              <a:cxn ang="0">
                <a:pos x="0" y="2775"/>
              </a:cxn>
              <a:cxn ang="0">
                <a:pos x="8" y="2775"/>
              </a:cxn>
              <a:cxn ang="0">
                <a:pos x="8" y="2757"/>
              </a:cxn>
            </a:cxnLst>
            <a:rect l="0" t="0" r="r" b="b"/>
            <a:pathLst>
              <a:path w="17" h="2776">
                <a:moveTo>
                  <a:pt x="8" y="2757"/>
                </a:moveTo>
                <a:lnTo>
                  <a:pt x="16" y="2766"/>
                </a:lnTo>
                <a:lnTo>
                  <a:pt x="16" y="0"/>
                </a:lnTo>
                <a:lnTo>
                  <a:pt x="0" y="0"/>
                </a:lnTo>
                <a:lnTo>
                  <a:pt x="0" y="2766"/>
                </a:lnTo>
                <a:lnTo>
                  <a:pt x="8" y="2775"/>
                </a:lnTo>
                <a:lnTo>
                  <a:pt x="0" y="2766"/>
                </a:lnTo>
                <a:lnTo>
                  <a:pt x="0" y="2775"/>
                </a:lnTo>
                <a:lnTo>
                  <a:pt x="8" y="2775"/>
                </a:lnTo>
                <a:lnTo>
                  <a:pt x="8" y="2757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691" name="Freeform 19"/>
          <p:cNvSpPr>
            <a:spLocks/>
          </p:cNvSpPr>
          <p:nvPr/>
        </p:nvSpPr>
        <p:spPr bwMode="auto">
          <a:xfrm>
            <a:off x="1236663" y="5718175"/>
            <a:ext cx="6642100" cy="26988"/>
          </a:xfrm>
          <a:custGeom>
            <a:avLst/>
            <a:gdLst/>
            <a:ahLst/>
            <a:cxnLst>
              <a:cxn ang="0">
                <a:pos x="4706" y="8"/>
              </a:cxn>
              <a:cxn ang="0">
                <a:pos x="4706" y="0"/>
              </a:cxn>
              <a:cxn ang="0">
                <a:pos x="0" y="0"/>
              </a:cxn>
              <a:cxn ang="0">
                <a:pos x="0" y="16"/>
              </a:cxn>
              <a:cxn ang="0">
                <a:pos x="4706" y="16"/>
              </a:cxn>
              <a:cxn ang="0">
                <a:pos x="4706" y="8"/>
              </a:cxn>
            </a:cxnLst>
            <a:rect l="0" t="0" r="r" b="b"/>
            <a:pathLst>
              <a:path w="4707" h="17">
                <a:moveTo>
                  <a:pt x="4706" y="8"/>
                </a:moveTo>
                <a:lnTo>
                  <a:pt x="4706" y="0"/>
                </a:lnTo>
                <a:lnTo>
                  <a:pt x="0" y="0"/>
                </a:lnTo>
                <a:lnTo>
                  <a:pt x="0" y="16"/>
                </a:lnTo>
                <a:lnTo>
                  <a:pt x="4706" y="16"/>
                </a:lnTo>
                <a:lnTo>
                  <a:pt x="4706" y="8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692" name="Freeform 20"/>
          <p:cNvSpPr>
            <a:spLocks/>
          </p:cNvSpPr>
          <p:nvPr/>
        </p:nvSpPr>
        <p:spPr bwMode="auto">
          <a:xfrm>
            <a:off x="6099175" y="5641975"/>
            <a:ext cx="79375" cy="214313"/>
          </a:xfrm>
          <a:custGeom>
            <a:avLst/>
            <a:gdLst/>
            <a:ahLst/>
            <a:cxnLst>
              <a:cxn ang="0">
                <a:pos x="7" y="131"/>
              </a:cxn>
              <a:cxn ang="0">
                <a:pos x="15" y="134"/>
              </a:cxn>
              <a:cxn ang="0">
                <a:pos x="56" y="5"/>
              </a:cxn>
              <a:cxn ang="0">
                <a:pos x="41" y="0"/>
              </a:cxn>
              <a:cxn ang="0">
                <a:pos x="0" y="128"/>
              </a:cxn>
              <a:cxn ang="0">
                <a:pos x="7" y="131"/>
              </a:cxn>
            </a:cxnLst>
            <a:rect l="0" t="0" r="r" b="b"/>
            <a:pathLst>
              <a:path w="57" h="135">
                <a:moveTo>
                  <a:pt x="7" y="131"/>
                </a:moveTo>
                <a:lnTo>
                  <a:pt x="15" y="134"/>
                </a:lnTo>
                <a:lnTo>
                  <a:pt x="56" y="5"/>
                </a:lnTo>
                <a:lnTo>
                  <a:pt x="41" y="0"/>
                </a:lnTo>
                <a:lnTo>
                  <a:pt x="0" y="128"/>
                </a:lnTo>
                <a:lnTo>
                  <a:pt x="7" y="131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693" name="Freeform 21"/>
          <p:cNvSpPr>
            <a:spLocks/>
          </p:cNvSpPr>
          <p:nvPr/>
        </p:nvSpPr>
        <p:spPr bwMode="auto">
          <a:xfrm>
            <a:off x="6162675" y="5641975"/>
            <a:ext cx="80963" cy="214313"/>
          </a:xfrm>
          <a:custGeom>
            <a:avLst/>
            <a:gdLst/>
            <a:ahLst/>
            <a:cxnLst>
              <a:cxn ang="0">
                <a:pos x="8" y="131"/>
              </a:cxn>
              <a:cxn ang="0">
                <a:pos x="15" y="134"/>
              </a:cxn>
              <a:cxn ang="0">
                <a:pos x="57" y="5"/>
              </a:cxn>
              <a:cxn ang="0">
                <a:pos x="42" y="0"/>
              </a:cxn>
              <a:cxn ang="0">
                <a:pos x="0" y="128"/>
              </a:cxn>
              <a:cxn ang="0">
                <a:pos x="8" y="131"/>
              </a:cxn>
            </a:cxnLst>
            <a:rect l="0" t="0" r="r" b="b"/>
            <a:pathLst>
              <a:path w="58" h="135">
                <a:moveTo>
                  <a:pt x="8" y="131"/>
                </a:moveTo>
                <a:lnTo>
                  <a:pt x="15" y="134"/>
                </a:lnTo>
                <a:lnTo>
                  <a:pt x="57" y="5"/>
                </a:lnTo>
                <a:lnTo>
                  <a:pt x="42" y="0"/>
                </a:lnTo>
                <a:lnTo>
                  <a:pt x="0" y="128"/>
                </a:lnTo>
                <a:lnTo>
                  <a:pt x="8" y="131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694" name="Freeform 22"/>
          <p:cNvSpPr>
            <a:spLocks/>
          </p:cNvSpPr>
          <p:nvPr/>
        </p:nvSpPr>
        <p:spPr bwMode="auto">
          <a:xfrm>
            <a:off x="7067550" y="5641975"/>
            <a:ext cx="82550" cy="214313"/>
          </a:xfrm>
          <a:custGeom>
            <a:avLst/>
            <a:gdLst/>
            <a:ahLst/>
            <a:cxnLst>
              <a:cxn ang="0">
                <a:pos x="8" y="131"/>
              </a:cxn>
              <a:cxn ang="0">
                <a:pos x="15" y="134"/>
              </a:cxn>
              <a:cxn ang="0">
                <a:pos x="57" y="5"/>
              </a:cxn>
              <a:cxn ang="0">
                <a:pos x="42" y="0"/>
              </a:cxn>
              <a:cxn ang="0">
                <a:pos x="0" y="128"/>
              </a:cxn>
              <a:cxn ang="0">
                <a:pos x="8" y="131"/>
              </a:cxn>
            </a:cxnLst>
            <a:rect l="0" t="0" r="r" b="b"/>
            <a:pathLst>
              <a:path w="58" h="135">
                <a:moveTo>
                  <a:pt x="8" y="131"/>
                </a:moveTo>
                <a:lnTo>
                  <a:pt x="15" y="134"/>
                </a:lnTo>
                <a:lnTo>
                  <a:pt x="57" y="5"/>
                </a:lnTo>
                <a:lnTo>
                  <a:pt x="42" y="0"/>
                </a:lnTo>
                <a:lnTo>
                  <a:pt x="0" y="128"/>
                </a:lnTo>
                <a:lnTo>
                  <a:pt x="8" y="131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695" name="Freeform 23"/>
          <p:cNvSpPr>
            <a:spLocks/>
          </p:cNvSpPr>
          <p:nvPr/>
        </p:nvSpPr>
        <p:spPr bwMode="auto">
          <a:xfrm>
            <a:off x="7132638" y="5641975"/>
            <a:ext cx="82550" cy="214313"/>
          </a:xfrm>
          <a:custGeom>
            <a:avLst/>
            <a:gdLst/>
            <a:ahLst/>
            <a:cxnLst>
              <a:cxn ang="0">
                <a:pos x="8" y="131"/>
              </a:cxn>
              <a:cxn ang="0">
                <a:pos x="15" y="134"/>
              </a:cxn>
              <a:cxn ang="0">
                <a:pos x="57" y="5"/>
              </a:cxn>
              <a:cxn ang="0">
                <a:pos x="42" y="0"/>
              </a:cxn>
              <a:cxn ang="0">
                <a:pos x="0" y="128"/>
              </a:cxn>
              <a:cxn ang="0">
                <a:pos x="8" y="131"/>
              </a:cxn>
            </a:cxnLst>
            <a:rect l="0" t="0" r="r" b="b"/>
            <a:pathLst>
              <a:path w="58" h="135">
                <a:moveTo>
                  <a:pt x="8" y="131"/>
                </a:moveTo>
                <a:lnTo>
                  <a:pt x="15" y="134"/>
                </a:lnTo>
                <a:lnTo>
                  <a:pt x="57" y="5"/>
                </a:lnTo>
                <a:lnTo>
                  <a:pt x="42" y="0"/>
                </a:lnTo>
                <a:lnTo>
                  <a:pt x="0" y="128"/>
                </a:lnTo>
                <a:lnTo>
                  <a:pt x="8" y="131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696" name="Freeform 24"/>
          <p:cNvSpPr>
            <a:spLocks/>
          </p:cNvSpPr>
          <p:nvPr/>
        </p:nvSpPr>
        <p:spPr bwMode="auto">
          <a:xfrm>
            <a:off x="2728913" y="1608138"/>
            <a:ext cx="1125537" cy="284162"/>
          </a:xfrm>
          <a:custGeom>
            <a:avLst/>
            <a:gdLst/>
            <a:ahLst/>
            <a:cxnLst>
              <a:cxn ang="0">
                <a:pos x="0" y="178"/>
              </a:cxn>
              <a:cxn ang="0">
                <a:pos x="796" y="178"/>
              </a:cxn>
              <a:cxn ang="0">
                <a:pos x="796" y="0"/>
              </a:cxn>
              <a:cxn ang="0">
                <a:pos x="0" y="0"/>
              </a:cxn>
              <a:cxn ang="0">
                <a:pos x="0" y="178"/>
              </a:cxn>
            </a:cxnLst>
            <a:rect l="0" t="0" r="r" b="b"/>
            <a:pathLst>
              <a:path w="797" h="179">
                <a:moveTo>
                  <a:pt x="0" y="178"/>
                </a:moveTo>
                <a:lnTo>
                  <a:pt x="796" y="178"/>
                </a:lnTo>
                <a:lnTo>
                  <a:pt x="796" y="0"/>
                </a:lnTo>
                <a:lnTo>
                  <a:pt x="0" y="0"/>
                </a:lnTo>
                <a:lnTo>
                  <a:pt x="0" y="178"/>
                </a:lnTo>
              </a:path>
            </a:pathLst>
          </a:custGeom>
          <a:solidFill>
            <a:srgbClr val="00CC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697" name="Freeform 25"/>
          <p:cNvSpPr>
            <a:spLocks/>
          </p:cNvSpPr>
          <p:nvPr/>
        </p:nvSpPr>
        <p:spPr bwMode="auto">
          <a:xfrm>
            <a:off x="2165350" y="2044700"/>
            <a:ext cx="1001713" cy="282575"/>
          </a:xfrm>
          <a:custGeom>
            <a:avLst/>
            <a:gdLst/>
            <a:ahLst/>
            <a:cxnLst>
              <a:cxn ang="0">
                <a:pos x="0" y="177"/>
              </a:cxn>
              <a:cxn ang="0">
                <a:pos x="708" y="177"/>
              </a:cxn>
              <a:cxn ang="0">
                <a:pos x="708" y="0"/>
              </a:cxn>
              <a:cxn ang="0">
                <a:pos x="0" y="0"/>
              </a:cxn>
              <a:cxn ang="0">
                <a:pos x="0" y="177"/>
              </a:cxn>
            </a:cxnLst>
            <a:rect l="0" t="0" r="r" b="b"/>
            <a:pathLst>
              <a:path w="709" h="178">
                <a:moveTo>
                  <a:pt x="0" y="177"/>
                </a:moveTo>
                <a:lnTo>
                  <a:pt x="708" y="177"/>
                </a:lnTo>
                <a:lnTo>
                  <a:pt x="708" y="0"/>
                </a:lnTo>
                <a:lnTo>
                  <a:pt x="0" y="0"/>
                </a:lnTo>
                <a:lnTo>
                  <a:pt x="0" y="177"/>
                </a:lnTo>
              </a:path>
            </a:pathLst>
          </a:custGeom>
          <a:solidFill>
            <a:srgbClr val="FF00AB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698" name="Freeform 26"/>
          <p:cNvSpPr>
            <a:spLocks/>
          </p:cNvSpPr>
          <p:nvPr/>
        </p:nvSpPr>
        <p:spPr bwMode="auto">
          <a:xfrm>
            <a:off x="3214688" y="2044700"/>
            <a:ext cx="4360862" cy="282575"/>
          </a:xfrm>
          <a:custGeom>
            <a:avLst/>
            <a:gdLst/>
            <a:ahLst/>
            <a:cxnLst>
              <a:cxn ang="0">
                <a:pos x="0" y="177"/>
              </a:cxn>
              <a:cxn ang="0">
                <a:pos x="3089" y="177"/>
              </a:cxn>
              <a:cxn ang="0">
                <a:pos x="3089" y="0"/>
              </a:cxn>
              <a:cxn ang="0">
                <a:pos x="0" y="0"/>
              </a:cxn>
              <a:cxn ang="0">
                <a:pos x="0" y="177"/>
              </a:cxn>
            </a:cxnLst>
            <a:rect l="0" t="0" r="r" b="b"/>
            <a:pathLst>
              <a:path w="3090" h="178">
                <a:moveTo>
                  <a:pt x="0" y="177"/>
                </a:moveTo>
                <a:lnTo>
                  <a:pt x="3089" y="177"/>
                </a:lnTo>
                <a:lnTo>
                  <a:pt x="3089" y="0"/>
                </a:lnTo>
                <a:lnTo>
                  <a:pt x="0" y="0"/>
                </a:lnTo>
                <a:lnTo>
                  <a:pt x="0" y="177"/>
                </a:lnTo>
              </a:path>
            </a:pathLst>
          </a:custGeom>
          <a:solidFill>
            <a:srgbClr val="FF00AB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699" name="Freeform 27"/>
          <p:cNvSpPr>
            <a:spLocks/>
          </p:cNvSpPr>
          <p:nvPr/>
        </p:nvSpPr>
        <p:spPr bwMode="auto">
          <a:xfrm>
            <a:off x="5232400" y="5656263"/>
            <a:ext cx="26988" cy="52387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3" y="0"/>
              </a:cxn>
              <a:cxn ang="0">
                <a:pos x="0" y="29"/>
              </a:cxn>
              <a:cxn ang="0">
                <a:pos x="5" y="32"/>
              </a:cxn>
              <a:cxn ang="0">
                <a:pos x="17" y="3"/>
              </a:cxn>
              <a:cxn ang="0">
                <a:pos x="18" y="3"/>
              </a:cxn>
              <a:cxn ang="0">
                <a:pos x="17" y="3"/>
              </a:cxn>
              <a:cxn ang="0">
                <a:pos x="18" y="3"/>
              </a:cxn>
              <a:cxn ang="0">
                <a:pos x="12" y="0"/>
              </a:cxn>
            </a:cxnLst>
            <a:rect l="0" t="0" r="r" b="b"/>
            <a:pathLst>
              <a:path w="19" h="33">
                <a:moveTo>
                  <a:pt x="12" y="0"/>
                </a:moveTo>
                <a:lnTo>
                  <a:pt x="13" y="0"/>
                </a:lnTo>
                <a:lnTo>
                  <a:pt x="0" y="29"/>
                </a:lnTo>
                <a:lnTo>
                  <a:pt x="5" y="32"/>
                </a:lnTo>
                <a:lnTo>
                  <a:pt x="17" y="3"/>
                </a:lnTo>
                <a:lnTo>
                  <a:pt x="18" y="3"/>
                </a:lnTo>
                <a:lnTo>
                  <a:pt x="17" y="3"/>
                </a:lnTo>
                <a:lnTo>
                  <a:pt x="18" y="3"/>
                </a:lnTo>
                <a:lnTo>
                  <a:pt x="12" y="0"/>
                </a:lnTo>
              </a:path>
            </a:pathLst>
          </a:custGeom>
          <a:solidFill>
            <a:srgbClr val="000033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00" name="Freeform 28"/>
          <p:cNvSpPr>
            <a:spLocks/>
          </p:cNvSpPr>
          <p:nvPr/>
        </p:nvSpPr>
        <p:spPr bwMode="auto">
          <a:xfrm>
            <a:off x="1963738" y="5067300"/>
            <a:ext cx="207962" cy="674688"/>
          </a:xfrm>
          <a:custGeom>
            <a:avLst/>
            <a:gdLst/>
            <a:ahLst/>
            <a:cxnLst>
              <a:cxn ang="0">
                <a:pos x="130" y="0"/>
              </a:cxn>
              <a:cxn ang="0">
                <a:pos x="130" y="1"/>
              </a:cxn>
              <a:cxn ang="0">
                <a:pos x="0" y="419"/>
              </a:cxn>
              <a:cxn ang="0">
                <a:pos x="17" y="424"/>
              </a:cxn>
              <a:cxn ang="0">
                <a:pos x="146" y="6"/>
              </a:cxn>
              <a:cxn ang="0">
                <a:pos x="146" y="7"/>
              </a:cxn>
              <a:cxn ang="0">
                <a:pos x="130" y="0"/>
              </a:cxn>
              <a:cxn ang="0">
                <a:pos x="130" y="1"/>
              </a:cxn>
              <a:cxn ang="0">
                <a:pos x="130" y="0"/>
              </a:cxn>
            </a:cxnLst>
            <a:rect l="0" t="0" r="r" b="b"/>
            <a:pathLst>
              <a:path w="147" h="425">
                <a:moveTo>
                  <a:pt x="130" y="0"/>
                </a:moveTo>
                <a:lnTo>
                  <a:pt x="130" y="1"/>
                </a:lnTo>
                <a:lnTo>
                  <a:pt x="0" y="419"/>
                </a:lnTo>
                <a:lnTo>
                  <a:pt x="17" y="424"/>
                </a:lnTo>
                <a:lnTo>
                  <a:pt x="146" y="6"/>
                </a:lnTo>
                <a:lnTo>
                  <a:pt x="146" y="7"/>
                </a:lnTo>
                <a:lnTo>
                  <a:pt x="130" y="0"/>
                </a:lnTo>
                <a:lnTo>
                  <a:pt x="130" y="1"/>
                </a:lnTo>
                <a:lnTo>
                  <a:pt x="130" y="0"/>
                </a:lnTo>
              </a:path>
            </a:pathLst>
          </a:custGeom>
          <a:solidFill>
            <a:srgbClr val="FF54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01" name="Freeform 29"/>
          <p:cNvSpPr>
            <a:spLocks/>
          </p:cNvSpPr>
          <p:nvPr/>
        </p:nvSpPr>
        <p:spPr bwMode="auto">
          <a:xfrm>
            <a:off x="2154238" y="4803775"/>
            <a:ext cx="98425" cy="266700"/>
          </a:xfrm>
          <a:custGeom>
            <a:avLst/>
            <a:gdLst/>
            <a:ahLst/>
            <a:cxnLst>
              <a:cxn ang="0">
                <a:pos x="52" y="0"/>
              </a:cxn>
              <a:cxn ang="0">
                <a:pos x="0" y="160"/>
              </a:cxn>
              <a:cxn ang="0">
                <a:pos x="16" y="167"/>
              </a:cxn>
              <a:cxn ang="0">
                <a:pos x="68" y="6"/>
              </a:cxn>
              <a:cxn ang="0">
                <a:pos x="52" y="0"/>
              </a:cxn>
            </a:cxnLst>
            <a:rect l="0" t="0" r="r" b="b"/>
            <a:pathLst>
              <a:path w="69" h="168">
                <a:moveTo>
                  <a:pt x="52" y="0"/>
                </a:moveTo>
                <a:lnTo>
                  <a:pt x="0" y="160"/>
                </a:lnTo>
                <a:lnTo>
                  <a:pt x="16" y="167"/>
                </a:lnTo>
                <a:lnTo>
                  <a:pt x="68" y="6"/>
                </a:lnTo>
                <a:lnTo>
                  <a:pt x="52" y="0"/>
                </a:lnTo>
              </a:path>
            </a:pathLst>
          </a:custGeom>
          <a:solidFill>
            <a:srgbClr val="FF54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02" name="Freeform 30"/>
          <p:cNvSpPr>
            <a:spLocks/>
          </p:cNvSpPr>
          <p:nvPr/>
        </p:nvSpPr>
        <p:spPr bwMode="auto">
          <a:xfrm>
            <a:off x="2235200" y="4567238"/>
            <a:ext cx="98425" cy="238125"/>
          </a:xfrm>
          <a:custGeom>
            <a:avLst/>
            <a:gdLst/>
            <a:ahLst/>
            <a:cxnLst>
              <a:cxn ang="0">
                <a:pos x="52" y="0"/>
              </a:cxn>
              <a:cxn ang="0">
                <a:pos x="0" y="143"/>
              </a:cxn>
              <a:cxn ang="0">
                <a:pos x="16" y="149"/>
              </a:cxn>
              <a:cxn ang="0">
                <a:pos x="69" y="7"/>
              </a:cxn>
              <a:cxn ang="0">
                <a:pos x="52" y="0"/>
              </a:cxn>
            </a:cxnLst>
            <a:rect l="0" t="0" r="r" b="b"/>
            <a:pathLst>
              <a:path w="70" h="150">
                <a:moveTo>
                  <a:pt x="52" y="0"/>
                </a:moveTo>
                <a:lnTo>
                  <a:pt x="0" y="143"/>
                </a:lnTo>
                <a:lnTo>
                  <a:pt x="16" y="149"/>
                </a:lnTo>
                <a:lnTo>
                  <a:pt x="69" y="7"/>
                </a:lnTo>
                <a:lnTo>
                  <a:pt x="52" y="0"/>
                </a:lnTo>
              </a:path>
            </a:pathLst>
          </a:custGeom>
          <a:solidFill>
            <a:srgbClr val="FF54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03" name="Freeform 31"/>
          <p:cNvSpPr>
            <a:spLocks/>
          </p:cNvSpPr>
          <p:nvPr/>
        </p:nvSpPr>
        <p:spPr bwMode="auto">
          <a:xfrm>
            <a:off x="2316163" y="4325938"/>
            <a:ext cx="106362" cy="244475"/>
          </a:xfrm>
          <a:custGeom>
            <a:avLst/>
            <a:gdLst/>
            <a:ahLst/>
            <a:cxnLst>
              <a:cxn ang="0">
                <a:pos x="59" y="0"/>
              </a:cxn>
              <a:cxn ang="0">
                <a:pos x="59" y="1"/>
              </a:cxn>
              <a:cxn ang="0">
                <a:pos x="0" y="146"/>
              </a:cxn>
              <a:cxn ang="0">
                <a:pos x="17" y="153"/>
              </a:cxn>
              <a:cxn ang="0">
                <a:pos x="75" y="7"/>
              </a:cxn>
              <a:cxn ang="0">
                <a:pos x="75" y="8"/>
              </a:cxn>
              <a:cxn ang="0">
                <a:pos x="59" y="0"/>
              </a:cxn>
              <a:cxn ang="0">
                <a:pos x="59" y="1"/>
              </a:cxn>
              <a:cxn ang="0">
                <a:pos x="59" y="0"/>
              </a:cxn>
            </a:cxnLst>
            <a:rect l="0" t="0" r="r" b="b"/>
            <a:pathLst>
              <a:path w="76" h="154">
                <a:moveTo>
                  <a:pt x="59" y="0"/>
                </a:moveTo>
                <a:lnTo>
                  <a:pt x="59" y="1"/>
                </a:lnTo>
                <a:lnTo>
                  <a:pt x="0" y="146"/>
                </a:lnTo>
                <a:lnTo>
                  <a:pt x="17" y="153"/>
                </a:lnTo>
                <a:lnTo>
                  <a:pt x="75" y="7"/>
                </a:lnTo>
                <a:lnTo>
                  <a:pt x="75" y="8"/>
                </a:lnTo>
                <a:lnTo>
                  <a:pt x="59" y="0"/>
                </a:lnTo>
                <a:lnTo>
                  <a:pt x="59" y="1"/>
                </a:lnTo>
                <a:lnTo>
                  <a:pt x="59" y="0"/>
                </a:lnTo>
              </a:path>
            </a:pathLst>
          </a:custGeom>
          <a:solidFill>
            <a:srgbClr val="FF54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04" name="Freeform 32"/>
          <p:cNvSpPr>
            <a:spLocks/>
          </p:cNvSpPr>
          <p:nvPr/>
        </p:nvSpPr>
        <p:spPr bwMode="auto">
          <a:xfrm>
            <a:off x="2406650" y="4111625"/>
            <a:ext cx="101600" cy="219075"/>
          </a:xfrm>
          <a:custGeom>
            <a:avLst/>
            <a:gdLst/>
            <a:ahLst/>
            <a:cxnLst>
              <a:cxn ang="0">
                <a:pos x="55" y="0"/>
              </a:cxn>
              <a:cxn ang="0">
                <a:pos x="0" y="129"/>
              </a:cxn>
              <a:cxn ang="0">
                <a:pos x="16" y="137"/>
              </a:cxn>
              <a:cxn ang="0">
                <a:pos x="71" y="8"/>
              </a:cxn>
              <a:cxn ang="0">
                <a:pos x="55" y="0"/>
              </a:cxn>
            </a:cxnLst>
            <a:rect l="0" t="0" r="r" b="b"/>
            <a:pathLst>
              <a:path w="72" h="138">
                <a:moveTo>
                  <a:pt x="55" y="0"/>
                </a:moveTo>
                <a:lnTo>
                  <a:pt x="0" y="129"/>
                </a:lnTo>
                <a:lnTo>
                  <a:pt x="16" y="137"/>
                </a:lnTo>
                <a:lnTo>
                  <a:pt x="71" y="8"/>
                </a:lnTo>
                <a:lnTo>
                  <a:pt x="55" y="0"/>
                </a:lnTo>
              </a:path>
            </a:pathLst>
          </a:custGeom>
          <a:solidFill>
            <a:srgbClr val="FF54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05" name="Freeform 33"/>
          <p:cNvSpPr>
            <a:spLocks/>
          </p:cNvSpPr>
          <p:nvPr/>
        </p:nvSpPr>
        <p:spPr bwMode="auto">
          <a:xfrm>
            <a:off x="2490788" y="3924300"/>
            <a:ext cx="96837" cy="192088"/>
          </a:xfrm>
          <a:custGeom>
            <a:avLst/>
            <a:gdLst/>
            <a:ahLst/>
            <a:cxnLst>
              <a:cxn ang="0">
                <a:pos x="53" y="0"/>
              </a:cxn>
              <a:cxn ang="0">
                <a:pos x="52" y="1"/>
              </a:cxn>
              <a:cxn ang="0">
                <a:pos x="0" y="112"/>
              </a:cxn>
              <a:cxn ang="0">
                <a:pos x="16" y="120"/>
              </a:cxn>
              <a:cxn ang="0">
                <a:pos x="68" y="9"/>
              </a:cxn>
              <a:cxn ang="0">
                <a:pos x="67" y="10"/>
              </a:cxn>
              <a:cxn ang="0">
                <a:pos x="53" y="0"/>
              </a:cxn>
              <a:cxn ang="0">
                <a:pos x="53" y="1"/>
              </a:cxn>
              <a:cxn ang="0">
                <a:pos x="52" y="1"/>
              </a:cxn>
              <a:cxn ang="0">
                <a:pos x="53" y="0"/>
              </a:cxn>
            </a:cxnLst>
            <a:rect l="0" t="0" r="r" b="b"/>
            <a:pathLst>
              <a:path w="69" h="121">
                <a:moveTo>
                  <a:pt x="53" y="0"/>
                </a:moveTo>
                <a:lnTo>
                  <a:pt x="52" y="1"/>
                </a:lnTo>
                <a:lnTo>
                  <a:pt x="0" y="112"/>
                </a:lnTo>
                <a:lnTo>
                  <a:pt x="16" y="120"/>
                </a:lnTo>
                <a:lnTo>
                  <a:pt x="68" y="9"/>
                </a:lnTo>
                <a:lnTo>
                  <a:pt x="67" y="10"/>
                </a:lnTo>
                <a:lnTo>
                  <a:pt x="53" y="0"/>
                </a:lnTo>
                <a:lnTo>
                  <a:pt x="53" y="1"/>
                </a:lnTo>
                <a:lnTo>
                  <a:pt x="52" y="1"/>
                </a:lnTo>
                <a:lnTo>
                  <a:pt x="53" y="0"/>
                </a:lnTo>
              </a:path>
            </a:pathLst>
          </a:custGeom>
          <a:solidFill>
            <a:srgbClr val="FF54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06" name="Freeform 34"/>
          <p:cNvSpPr>
            <a:spLocks/>
          </p:cNvSpPr>
          <p:nvPr/>
        </p:nvSpPr>
        <p:spPr bwMode="auto">
          <a:xfrm>
            <a:off x="2571750" y="3743325"/>
            <a:ext cx="101600" cy="188913"/>
          </a:xfrm>
          <a:custGeom>
            <a:avLst/>
            <a:gdLst/>
            <a:ahLst/>
            <a:cxnLst>
              <a:cxn ang="0">
                <a:pos x="55" y="0"/>
              </a:cxn>
              <a:cxn ang="0">
                <a:pos x="0" y="108"/>
              </a:cxn>
              <a:cxn ang="0">
                <a:pos x="14" y="118"/>
              </a:cxn>
              <a:cxn ang="0">
                <a:pos x="70" y="9"/>
              </a:cxn>
              <a:cxn ang="0">
                <a:pos x="55" y="0"/>
              </a:cxn>
            </a:cxnLst>
            <a:rect l="0" t="0" r="r" b="b"/>
            <a:pathLst>
              <a:path w="71" h="119">
                <a:moveTo>
                  <a:pt x="55" y="0"/>
                </a:moveTo>
                <a:lnTo>
                  <a:pt x="0" y="108"/>
                </a:lnTo>
                <a:lnTo>
                  <a:pt x="14" y="118"/>
                </a:lnTo>
                <a:lnTo>
                  <a:pt x="70" y="9"/>
                </a:lnTo>
                <a:lnTo>
                  <a:pt x="55" y="0"/>
                </a:lnTo>
              </a:path>
            </a:pathLst>
          </a:custGeom>
          <a:solidFill>
            <a:srgbClr val="FF54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07" name="Freeform 35"/>
          <p:cNvSpPr>
            <a:spLocks/>
          </p:cNvSpPr>
          <p:nvPr/>
        </p:nvSpPr>
        <p:spPr bwMode="auto">
          <a:xfrm>
            <a:off x="2657475" y="3603625"/>
            <a:ext cx="92075" cy="146050"/>
          </a:xfrm>
          <a:custGeom>
            <a:avLst/>
            <a:gdLst/>
            <a:ahLst/>
            <a:cxnLst>
              <a:cxn ang="0">
                <a:pos x="50" y="0"/>
              </a:cxn>
              <a:cxn ang="0">
                <a:pos x="49" y="2"/>
              </a:cxn>
              <a:cxn ang="0">
                <a:pos x="0" y="83"/>
              </a:cxn>
              <a:cxn ang="0">
                <a:pos x="15" y="91"/>
              </a:cxn>
              <a:cxn ang="0">
                <a:pos x="64" y="10"/>
              </a:cxn>
              <a:cxn ang="0">
                <a:pos x="63" y="11"/>
              </a:cxn>
              <a:cxn ang="0">
                <a:pos x="50" y="0"/>
              </a:cxn>
              <a:cxn ang="0">
                <a:pos x="50" y="1"/>
              </a:cxn>
              <a:cxn ang="0">
                <a:pos x="49" y="2"/>
              </a:cxn>
              <a:cxn ang="0">
                <a:pos x="50" y="0"/>
              </a:cxn>
            </a:cxnLst>
            <a:rect l="0" t="0" r="r" b="b"/>
            <a:pathLst>
              <a:path w="65" h="92">
                <a:moveTo>
                  <a:pt x="50" y="0"/>
                </a:moveTo>
                <a:lnTo>
                  <a:pt x="49" y="2"/>
                </a:lnTo>
                <a:lnTo>
                  <a:pt x="0" y="83"/>
                </a:lnTo>
                <a:lnTo>
                  <a:pt x="15" y="91"/>
                </a:lnTo>
                <a:lnTo>
                  <a:pt x="64" y="10"/>
                </a:lnTo>
                <a:lnTo>
                  <a:pt x="63" y="11"/>
                </a:lnTo>
                <a:lnTo>
                  <a:pt x="50" y="0"/>
                </a:lnTo>
                <a:lnTo>
                  <a:pt x="50" y="1"/>
                </a:lnTo>
                <a:lnTo>
                  <a:pt x="49" y="2"/>
                </a:lnTo>
                <a:lnTo>
                  <a:pt x="50" y="0"/>
                </a:lnTo>
              </a:path>
            </a:pathLst>
          </a:custGeom>
          <a:solidFill>
            <a:srgbClr val="FF54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08" name="Freeform 36"/>
          <p:cNvSpPr>
            <a:spLocks/>
          </p:cNvSpPr>
          <p:nvPr/>
        </p:nvSpPr>
        <p:spPr bwMode="auto">
          <a:xfrm>
            <a:off x="2735263" y="3484563"/>
            <a:ext cx="93662" cy="130175"/>
          </a:xfrm>
          <a:custGeom>
            <a:avLst/>
            <a:gdLst/>
            <a:ahLst/>
            <a:cxnLst>
              <a:cxn ang="0">
                <a:pos x="53" y="0"/>
              </a:cxn>
              <a:cxn ang="0">
                <a:pos x="52" y="1"/>
              </a:cxn>
              <a:cxn ang="0">
                <a:pos x="0" y="70"/>
              </a:cxn>
              <a:cxn ang="0">
                <a:pos x="13" y="81"/>
              </a:cxn>
              <a:cxn ang="0">
                <a:pos x="66" y="12"/>
              </a:cxn>
              <a:cxn ang="0">
                <a:pos x="64" y="13"/>
              </a:cxn>
              <a:cxn ang="0">
                <a:pos x="53" y="0"/>
              </a:cxn>
              <a:cxn ang="0">
                <a:pos x="52" y="1"/>
              </a:cxn>
              <a:cxn ang="0">
                <a:pos x="53" y="0"/>
              </a:cxn>
            </a:cxnLst>
            <a:rect l="0" t="0" r="r" b="b"/>
            <a:pathLst>
              <a:path w="67" h="82">
                <a:moveTo>
                  <a:pt x="53" y="0"/>
                </a:moveTo>
                <a:lnTo>
                  <a:pt x="52" y="1"/>
                </a:lnTo>
                <a:lnTo>
                  <a:pt x="0" y="70"/>
                </a:lnTo>
                <a:lnTo>
                  <a:pt x="13" y="81"/>
                </a:lnTo>
                <a:lnTo>
                  <a:pt x="66" y="12"/>
                </a:lnTo>
                <a:lnTo>
                  <a:pt x="64" y="13"/>
                </a:lnTo>
                <a:lnTo>
                  <a:pt x="53" y="0"/>
                </a:lnTo>
                <a:lnTo>
                  <a:pt x="52" y="1"/>
                </a:lnTo>
                <a:lnTo>
                  <a:pt x="53" y="0"/>
                </a:lnTo>
              </a:path>
            </a:pathLst>
          </a:custGeom>
          <a:solidFill>
            <a:srgbClr val="FF54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09" name="Freeform 37"/>
          <p:cNvSpPr>
            <a:spLocks/>
          </p:cNvSpPr>
          <p:nvPr/>
        </p:nvSpPr>
        <p:spPr bwMode="auto">
          <a:xfrm>
            <a:off x="2816225" y="3425825"/>
            <a:ext cx="73025" cy="73025"/>
          </a:xfrm>
          <a:custGeom>
            <a:avLst/>
            <a:gdLst/>
            <a:ahLst/>
            <a:cxnLst>
              <a:cxn ang="0">
                <a:pos x="43" y="0"/>
              </a:cxn>
              <a:cxn ang="0">
                <a:pos x="39" y="2"/>
              </a:cxn>
              <a:cxn ang="0">
                <a:pos x="0" y="33"/>
              </a:cxn>
              <a:cxn ang="0">
                <a:pos x="11" y="45"/>
              </a:cxn>
              <a:cxn ang="0">
                <a:pos x="50" y="15"/>
              </a:cxn>
              <a:cxn ang="0">
                <a:pos x="46" y="17"/>
              </a:cxn>
              <a:cxn ang="0">
                <a:pos x="43" y="0"/>
              </a:cxn>
              <a:cxn ang="0">
                <a:pos x="41" y="1"/>
              </a:cxn>
              <a:cxn ang="0">
                <a:pos x="39" y="2"/>
              </a:cxn>
              <a:cxn ang="0">
                <a:pos x="43" y="0"/>
              </a:cxn>
            </a:cxnLst>
            <a:rect l="0" t="0" r="r" b="b"/>
            <a:pathLst>
              <a:path w="51" h="46">
                <a:moveTo>
                  <a:pt x="43" y="0"/>
                </a:moveTo>
                <a:lnTo>
                  <a:pt x="39" y="2"/>
                </a:lnTo>
                <a:lnTo>
                  <a:pt x="0" y="33"/>
                </a:lnTo>
                <a:lnTo>
                  <a:pt x="11" y="45"/>
                </a:lnTo>
                <a:lnTo>
                  <a:pt x="50" y="15"/>
                </a:lnTo>
                <a:lnTo>
                  <a:pt x="46" y="17"/>
                </a:lnTo>
                <a:lnTo>
                  <a:pt x="43" y="0"/>
                </a:lnTo>
                <a:lnTo>
                  <a:pt x="41" y="1"/>
                </a:lnTo>
                <a:lnTo>
                  <a:pt x="39" y="2"/>
                </a:lnTo>
                <a:lnTo>
                  <a:pt x="43" y="0"/>
                </a:lnTo>
              </a:path>
            </a:pathLst>
          </a:custGeom>
          <a:solidFill>
            <a:srgbClr val="FF54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10" name="Freeform 38"/>
          <p:cNvSpPr>
            <a:spLocks/>
          </p:cNvSpPr>
          <p:nvPr/>
        </p:nvSpPr>
        <p:spPr bwMode="auto">
          <a:xfrm>
            <a:off x="2884488" y="3413125"/>
            <a:ext cx="55562" cy="34925"/>
          </a:xfrm>
          <a:custGeom>
            <a:avLst/>
            <a:gdLst/>
            <a:ahLst/>
            <a:cxnLst>
              <a:cxn ang="0">
                <a:pos x="37" y="0"/>
              </a:cxn>
              <a:cxn ang="0">
                <a:pos x="35" y="0"/>
              </a:cxn>
              <a:cxn ang="0">
                <a:pos x="0" y="6"/>
              </a:cxn>
              <a:cxn ang="0">
                <a:pos x="3" y="21"/>
              </a:cxn>
              <a:cxn ang="0">
                <a:pos x="38" y="14"/>
              </a:cxn>
              <a:cxn ang="0">
                <a:pos x="35" y="14"/>
              </a:cxn>
              <a:cxn ang="0">
                <a:pos x="37" y="0"/>
              </a:cxn>
              <a:cxn ang="0">
                <a:pos x="36" y="0"/>
              </a:cxn>
              <a:cxn ang="0">
                <a:pos x="35" y="0"/>
              </a:cxn>
              <a:cxn ang="0">
                <a:pos x="37" y="0"/>
              </a:cxn>
            </a:cxnLst>
            <a:rect l="0" t="0" r="r" b="b"/>
            <a:pathLst>
              <a:path w="39" h="22">
                <a:moveTo>
                  <a:pt x="37" y="0"/>
                </a:moveTo>
                <a:lnTo>
                  <a:pt x="35" y="0"/>
                </a:lnTo>
                <a:lnTo>
                  <a:pt x="0" y="6"/>
                </a:lnTo>
                <a:lnTo>
                  <a:pt x="3" y="21"/>
                </a:lnTo>
                <a:lnTo>
                  <a:pt x="38" y="14"/>
                </a:lnTo>
                <a:lnTo>
                  <a:pt x="35" y="14"/>
                </a:lnTo>
                <a:lnTo>
                  <a:pt x="37" y="0"/>
                </a:lnTo>
                <a:lnTo>
                  <a:pt x="36" y="0"/>
                </a:lnTo>
                <a:lnTo>
                  <a:pt x="35" y="0"/>
                </a:lnTo>
                <a:lnTo>
                  <a:pt x="37" y="0"/>
                </a:lnTo>
              </a:path>
            </a:pathLst>
          </a:custGeom>
          <a:solidFill>
            <a:srgbClr val="FF54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11" name="Freeform 39"/>
          <p:cNvSpPr>
            <a:spLocks/>
          </p:cNvSpPr>
          <p:nvPr/>
        </p:nvSpPr>
        <p:spPr bwMode="auto">
          <a:xfrm>
            <a:off x="2941638" y="3413125"/>
            <a:ext cx="52387" cy="30163"/>
          </a:xfrm>
          <a:custGeom>
            <a:avLst/>
            <a:gdLst/>
            <a:ahLst/>
            <a:cxnLst>
              <a:cxn ang="0">
                <a:pos x="36" y="5"/>
              </a:cxn>
              <a:cxn ang="0">
                <a:pos x="33" y="4"/>
              </a:cxn>
              <a:cxn ang="0">
                <a:pos x="2" y="0"/>
              </a:cxn>
              <a:cxn ang="0">
                <a:pos x="0" y="14"/>
              </a:cxn>
              <a:cxn ang="0">
                <a:pos x="32" y="18"/>
              </a:cxn>
              <a:cxn ang="0">
                <a:pos x="29" y="17"/>
              </a:cxn>
              <a:cxn ang="0">
                <a:pos x="36" y="5"/>
              </a:cxn>
              <a:cxn ang="0">
                <a:pos x="35" y="4"/>
              </a:cxn>
              <a:cxn ang="0">
                <a:pos x="33" y="4"/>
              </a:cxn>
              <a:cxn ang="0">
                <a:pos x="36" y="5"/>
              </a:cxn>
            </a:cxnLst>
            <a:rect l="0" t="0" r="r" b="b"/>
            <a:pathLst>
              <a:path w="37" h="19">
                <a:moveTo>
                  <a:pt x="36" y="5"/>
                </a:moveTo>
                <a:lnTo>
                  <a:pt x="33" y="4"/>
                </a:lnTo>
                <a:lnTo>
                  <a:pt x="2" y="0"/>
                </a:lnTo>
                <a:lnTo>
                  <a:pt x="0" y="14"/>
                </a:lnTo>
                <a:lnTo>
                  <a:pt x="32" y="18"/>
                </a:lnTo>
                <a:lnTo>
                  <a:pt x="29" y="17"/>
                </a:lnTo>
                <a:lnTo>
                  <a:pt x="36" y="5"/>
                </a:lnTo>
                <a:lnTo>
                  <a:pt x="35" y="4"/>
                </a:lnTo>
                <a:lnTo>
                  <a:pt x="33" y="4"/>
                </a:lnTo>
                <a:lnTo>
                  <a:pt x="36" y="5"/>
                </a:lnTo>
              </a:path>
            </a:pathLst>
          </a:custGeom>
          <a:solidFill>
            <a:srgbClr val="FF54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12" name="Freeform 40"/>
          <p:cNvSpPr>
            <a:spLocks/>
          </p:cNvSpPr>
          <p:nvPr/>
        </p:nvSpPr>
        <p:spPr bwMode="auto">
          <a:xfrm>
            <a:off x="2990850" y="3422650"/>
            <a:ext cx="77788" cy="55563"/>
          </a:xfrm>
          <a:custGeom>
            <a:avLst/>
            <a:gdLst/>
            <a:ahLst/>
            <a:cxnLst>
              <a:cxn ang="0">
                <a:pos x="55" y="20"/>
              </a:cxn>
              <a:cxn ang="0">
                <a:pos x="53" y="20"/>
              </a:cxn>
              <a:cxn ang="0">
                <a:pos x="7" y="0"/>
              </a:cxn>
              <a:cxn ang="0">
                <a:pos x="0" y="14"/>
              </a:cxn>
              <a:cxn ang="0">
                <a:pos x="46" y="34"/>
              </a:cxn>
              <a:cxn ang="0">
                <a:pos x="45" y="33"/>
              </a:cxn>
              <a:cxn ang="0">
                <a:pos x="55" y="20"/>
              </a:cxn>
              <a:cxn ang="0">
                <a:pos x="54" y="20"/>
              </a:cxn>
              <a:cxn ang="0">
                <a:pos x="53" y="20"/>
              </a:cxn>
              <a:cxn ang="0">
                <a:pos x="55" y="20"/>
              </a:cxn>
            </a:cxnLst>
            <a:rect l="0" t="0" r="r" b="b"/>
            <a:pathLst>
              <a:path w="56" h="35">
                <a:moveTo>
                  <a:pt x="55" y="20"/>
                </a:moveTo>
                <a:lnTo>
                  <a:pt x="53" y="20"/>
                </a:lnTo>
                <a:lnTo>
                  <a:pt x="7" y="0"/>
                </a:lnTo>
                <a:lnTo>
                  <a:pt x="0" y="14"/>
                </a:lnTo>
                <a:lnTo>
                  <a:pt x="46" y="34"/>
                </a:lnTo>
                <a:lnTo>
                  <a:pt x="45" y="33"/>
                </a:lnTo>
                <a:lnTo>
                  <a:pt x="55" y="20"/>
                </a:lnTo>
                <a:lnTo>
                  <a:pt x="54" y="20"/>
                </a:lnTo>
                <a:lnTo>
                  <a:pt x="53" y="20"/>
                </a:lnTo>
                <a:lnTo>
                  <a:pt x="55" y="20"/>
                </a:lnTo>
              </a:path>
            </a:pathLst>
          </a:custGeom>
          <a:solidFill>
            <a:srgbClr val="FF54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13" name="Freeform 41"/>
          <p:cNvSpPr>
            <a:spLocks/>
          </p:cNvSpPr>
          <p:nvPr/>
        </p:nvSpPr>
        <p:spPr bwMode="auto">
          <a:xfrm>
            <a:off x="3060700" y="3459163"/>
            <a:ext cx="128588" cy="107950"/>
          </a:xfrm>
          <a:custGeom>
            <a:avLst/>
            <a:gdLst/>
            <a:ahLst/>
            <a:cxnLst>
              <a:cxn ang="0">
                <a:pos x="90" y="54"/>
              </a:cxn>
              <a:cxn ang="0">
                <a:pos x="88" y="53"/>
              </a:cxn>
              <a:cxn ang="0">
                <a:pos x="10" y="0"/>
              </a:cxn>
              <a:cxn ang="0">
                <a:pos x="0" y="15"/>
              </a:cxn>
              <a:cxn ang="0">
                <a:pos x="79" y="67"/>
              </a:cxn>
              <a:cxn ang="0">
                <a:pos x="77" y="66"/>
              </a:cxn>
              <a:cxn ang="0">
                <a:pos x="90" y="54"/>
              </a:cxn>
              <a:cxn ang="0">
                <a:pos x="89" y="53"/>
              </a:cxn>
              <a:cxn ang="0">
                <a:pos x="88" y="53"/>
              </a:cxn>
              <a:cxn ang="0">
                <a:pos x="90" y="54"/>
              </a:cxn>
            </a:cxnLst>
            <a:rect l="0" t="0" r="r" b="b"/>
            <a:pathLst>
              <a:path w="91" h="68">
                <a:moveTo>
                  <a:pt x="90" y="54"/>
                </a:moveTo>
                <a:lnTo>
                  <a:pt x="88" y="53"/>
                </a:lnTo>
                <a:lnTo>
                  <a:pt x="10" y="0"/>
                </a:lnTo>
                <a:lnTo>
                  <a:pt x="0" y="15"/>
                </a:lnTo>
                <a:lnTo>
                  <a:pt x="79" y="67"/>
                </a:lnTo>
                <a:lnTo>
                  <a:pt x="77" y="66"/>
                </a:lnTo>
                <a:lnTo>
                  <a:pt x="90" y="54"/>
                </a:lnTo>
                <a:lnTo>
                  <a:pt x="89" y="53"/>
                </a:lnTo>
                <a:lnTo>
                  <a:pt x="88" y="53"/>
                </a:lnTo>
                <a:lnTo>
                  <a:pt x="90" y="54"/>
                </a:lnTo>
              </a:path>
            </a:pathLst>
          </a:custGeom>
          <a:solidFill>
            <a:srgbClr val="FF54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14" name="Freeform 42"/>
          <p:cNvSpPr>
            <a:spLocks/>
          </p:cNvSpPr>
          <p:nvPr/>
        </p:nvSpPr>
        <p:spPr bwMode="auto">
          <a:xfrm>
            <a:off x="3176588" y="3552825"/>
            <a:ext cx="76200" cy="80963"/>
          </a:xfrm>
          <a:custGeom>
            <a:avLst/>
            <a:gdLst/>
            <a:ahLst/>
            <a:cxnLst>
              <a:cxn ang="0">
                <a:pos x="53" y="38"/>
              </a:cxn>
              <a:cxn ang="0">
                <a:pos x="13" y="0"/>
              </a:cxn>
              <a:cxn ang="0">
                <a:pos x="0" y="12"/>
              </a:cxn>
              <a:cxn ang="0">
                <a:pos x="41" y="50"/>
              </a:cxn>
              <a:cxn ang="0">
                <a:pos x="41" y="49"/>
              </a:cxn>
              <a:cxn ang="0">
                <a:pos x="53" y="38"/>
              </a:cxn>
            </a:cxnLst>
            <a:rect l="0" t="0" r="r" b="b"/>
            <a:pathLst>
              <a:path w="54" h="51">
                <a:moveTo>
                  <a:pt x="53" y="38"/>
                </a:moveTo>
                <a:lnTo>
                  <a:pt x="13" y="0"/>
                </a:lnTo>
                <a:lnTo>
                  <a:pt x="0" y="12"/>
                </a:lnTo>
                <a:lnTo>
                  <a:pt x="41" y="50"/>
                </a:lnTo>
                <a:lnTo>
                  <a:pt x="41" y="49"/>
                </a:lnTo>
                <a:lnTo>
                  <a:pt x="53" y="38"/>
                </a:lnTo>
              </a:path>
            </a:pathLst>
          </a:custGeom>
          <a:solidFill>
            <a:srgbClr val="FF54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15" name="Freeform 43"/>
          <p:cNvSpPr>
            <a:spLocks/>
          </p:cNvSpPr>
          <p:nvPr/>
        </p:nvSpPr>
        <p:spPr bwMode="auto">
          <a:xfrm>
            <a:off x="3241675" y="3621088"/>
            <a:ext cx="79375" cy="98425"/>
          </a:xfrm>
          <a:custGeom>
            <a:avLst/>
            <a:gdLst/>
            <a:ahLst/>
            <a:cxnLst>
              <a:cxn ang="0">
                <a:pos x="56" y="50"/>
              </a:cxn>
              <a:cxn ang="0">
                <a:pos x="12" y="0"/>
              </a:cxn>
              <a:cxn ang="0">
                <a:pos x="0" y="11"/>
              </a:cxn>
              <a:cxn ang="0">
                <a:pos x="44" y="61"/>
              </a:cxn>
              <a:cxn ang="0">
                <a:pos x="43" y="61"/>
              </a:cxn>
              <a:cxn ang="0">
                <a:pos x="56" y="50"/>
              </a:cxn>
            </a:cxnLst>
            <a:rect l="0" t="0" r="r" b="b"/>
            <a:pathLst>
              <a:path w="57" h="62">
                <a:moveTo>
                  <a:pt x="56" y="50"/>
                </a:moveTo>
                <a:lnTo>
                  <a:pt x="12" y="0"/>
                </a:lnTo>
                <a:lnTo>
                  <a:pt x="0" y="11"/>
                </a:lnTo>
                <a:lnTo>
                  <a:pt x="44" y="61"/>
                </a:lnTo>
                <a:lnTo>
                  <a:pt x="43" y="61"/>
                </a:lnTo>
                <a:lnTo>
                  <a:pt x="56" y="50"/>
                </a:lnTo>
              </a:path>
            </a:pathLst>
          </a:custGeom>
          <a:solidFill>
            <a:srgbClr val="FF54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16" name="Freeform 44"/>
          <p:cNvSpPr>
            <a:spLocks/>
          </p:cNvSpPr>
          <p:nvPr/>
        </p:nvSpPr>
        <p:spPr bwMode="auto">
          <a:xfrm>
            <a:off x="3308350" y="3708400"/>
            <a:ext cx="79375" cy="101600"/>
          </a:xfrm>
          <a:custGeom>
            <a:avLst/>
            <a:gdLst/>
            <a:ahLst/>
            <a:cxnLst>
              <a:cxn ang="0">
                <a:pos x="55" y="53"/>
              </a:cxn>
              <a:cxn ang="0">
                <a:pos x="55" y="52"/>
              </a:cxn>
              <a:cxn ang="0">
                <a:pos x="13" y="0"/>
              </a:cxn>
              <a:cxn ang="0">
                <a:pos x="0" y="11"/>
              </a:cxn>
              <a:cxn ang="0">
                <a:pos x="41" y="63"/>
              </a:cxn>
              <a:cxn ang="0">
                <a:pos x="55" y="53"/>
              </a:cxn>
              <a:cxn ang="0">
                <a:pos x="55" y="52"/>
              </a:cxn>
              <a:cxn ang="0">
                <a:pos x="55" y="53"/>
              </a:cxn>
            </a:cxnLst>
            <a:rect l="0" t="0" r="r" b="b"/>
            <a:pathLst>
              <a:path w="56" h="64">
                <a:moveTo>
                  <a:pt x="55" y="53"/>
                </a:moveTo>
                <a:lnTo>
                  <a:pt x="55" y="52"/>
                </a:lnTo>
                <a:lnTo>
                  <a:pt x="13" y="0"/>
                </a:lnTo>
                <a:lnTo>
                  <a:pt x="0" y="11"/>
                </a:lnTo>
                <a:lnTo>
                  <a:pt x="41" y="63"/>
                </a:lnTo>
                <a:lnTo>
                  <a:pt x="55" y="53"/>
                </a:lnTo>
                <a:lnTo>
                  <a:pt x="55" y="52"/>
                </a:lnTo>
                <a:lnTo>
                  <a:pt x="55" y="53"/>
                </a:lnTo>
              </a:path>
            </a:pathLst>
          </a:custGeom>
          <a:solidFill>
            <a:srgbClr val="FF54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17" name="Freeform 45"/>
          <p:cNvSpPr>
            <a:spLocks/>
          </p:cNvSpPr>
          <p:nvPr/>
        </p:nvSpPr>
        <p:spPr bwMode="auto">
          <a:xfrm>
            <a:off x="3371850" y="3800475"/>
            <a:ext cx="80963" cy="119063"/>
          </a:xfrm>
          <a:custGeom>
            <a:avLst/>
            <a:gdLst/>
            <a:ahLst/>
            <a:cxnLst>
              <a:cxn ang="0">
                <a:pos x="56" y="65"/>
              </a:cxn>
              <a:cxn ang="0">
                <a:pos x="56" y="64"/>
              </a:cxn>
              <a:cxn ang="0">
                <a:pos x="14" y="0"/>
              </a:cxn>
              <a:cxn ang="0">
                <a:pos x="0" y="10"/>
              </a:cxn>
              <a:cxn ang="0">
                <a:pos x="42" y="74"/>
              </a:cxn>
              <a:cxn ang="0">
                <a:pos x="42" y="73"/>
              </a:cxn>
              <a:cxn ang="0">
                <a:pos x="56" y="65"/>
              </a:cxn>
              <a:cxn ang="0">
                <a:pos x="56" y="64"/>
              </a:cxn>
              <a:cxn ang="0">
                <a:pos x="56" y="65"/>
              </a:cxn>
            </a:cxnLst>
            <a:rect l="0" t="0" r="r" b="b"/>
            <a:pathLst>
              <a:path w="57" h="75">
                <a:moveTo>
                  <a:pt x="56" y="65"/>
                </a:moveTo>
                <a:lnTo>
                  <a:pt x="56" y="64"/>
                </a:lnTo>
                <a:lnTo>
                  <a:pt x="14" y="0"/>
                </a:lnTo>
                <a:lnTo>
                  <a:pt x="0" y="10"/>
                </a:lnTo>
                <a:lnTo>
                  <a:pt x="42" y="74"/>
                </a:lnTo>
                <a:lnTo>
                  <a:pt x="42" y="73"/>
                </a:lnTo>
                <a:lnTo>
                  <a:pt x="56" y="65"/>
                </a:lnTo>
                <a:lnTo>
                  <a:pt x="56" y="64"/>
                </a:lnTo>
                <a:lnTo>
                  <a:pt x="56" y="65"/>
                </a:lnTo>
              </a:path>
            </a:pathLst>
          </a:custGeom>
          <a:solidFill>
            <a:srgbClr val="FF54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18" name="Freeform 46"/>
          <p:cNvSpPr>
            <a:spLocks/>
          </p:cNvSpPr>
          <p:nvPr/>
        </p:nvSpPr>
        <p:spPr bwMode="auto">
          <a:xfrm>
            <a:off x="3436938" y="3911600"/>
            <a:ext cx="84137" cy="128588"/>
          </a:xfrm>
          <a:custGeom>
            <a:avLst/>
            <a:gdLst/>
            <a:ahLst/>
            <a:cxnLst>
              <a:cxn ang="0">
                <a:pos x="58" y="72"/>
              </a:cxn>
              <a:cxn ang="0">
                <a:pos x="15" y="0"/>
              </a:cxn>
              <a:cxn ang="0">
                <a:pos x="0" y="8"/>
              </a:cxn>
              <a:cxn ang="0">
                <a:pos x="44" y="80"/>
              </a:cxn>
              <a:cxn ang="0">
                <a:pos x="58" y="72"/>
              </a:cxn>
            </a:cxnLst>
            <a:rect l="0" t="0" r="r" b="b"/>
            <a:pathLst>
              <a:path w="59" h="81">
                <a:moveTo>
                  <a:pt x="58" y="72"/>
                </a:moveTo>
                <a:lnTo>
                  <a:pt x="15" y="0"/>
                </a:lnTo>
                <a:lnTo>
                  <a:pt x="0" y="8"/>
                </a:lnTo>
                <a:lnTo>
                  <a:pt x="44" y="80"/>
                </a:lnTo>
                <a:lnTo>
                  <a:pt x="58" y="72"/>
                </a:lnTo>
              </a:path>
            </a:pathLst>
          </a:custGeom>
          <a:solidFill>
            <a:srgbClr val="FF54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19" name="Freeform 47"/>
          <p:cNvSpPr>
            <a:spLocks/>
          </p:cNvSpPr>
          <p:nvPr/>
        </p:nvSpPr>
        <p:spPr bwMode="auto">
          <a:xfrm>
            <a:off x="3506788" y="4033838"/>
            <a:ext cx="82550" cy="138112"/>
          </a:xfrm>
          <a:custGeom>
            <a:avLst/>
            <a:gdLst/>
            <a:ahLst/>
            <a:cxnLst>
              <a:cxn ang="0">
                <a:pos x="58" y="78"/>
              </a:cxn>
              <a:cxn ang="0">
                <a:pos x="14" y="0"/>
              </a:cxn>
              <a:cxn ang="0">
                <a:pos x="0" y="8"/>
              </a:cxn>
              <a:cxn ang="0">
                <a:pos x="44" y="86"/>
              </a:cxn>
              <a:cxn ang="0">
                <a:pos x="58" y="78"/>
              </a:cxn>
            </a:cxnLst>
            <a:rect l="0" t="0" r="r" b="b"/>
            <a:pathLst>
              <a:path w="59" h="87">
                <a:moveTo>
                  <a:pt x="58" y="78"/>
                </a:moveTo>
                <a:lnTo>
                  <a:pt x="14" y="0"/>
                </a:lnTo>
                <a:lnTo>
                  <a:pt x="0" y="8"/>
                </a:lnTo>
                <a:lnTo>
                  <a:pt x="44" y="86"/>
                </a:lnTo>
                <a:lnTo>
                  <a:pt x="58" y="78"/>
                </a:lnTo>
              </a:path>
            </a:pathLst>
          </a:custGeom>
          <a:solidFill>
            <a:srgbClr val="FF54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20" name="Freeform 48"/>
          <p:cNvSpPr>
            <a:spLocks/>
          </p:cNvSpPr>
          <p:nvPr/>
        </p:nvSpPr>
        <p:spPr bwMode="auto">
          <a:xfrm>
            <a:off x="3575050" y="4165600"/>
            <a:ext cx="68263" cy="111125"/>
          </a:xfrm>
          <a:custGeom>
            <a:avLst/>
            <a:gdLst/>
            <a:ahLst/>
            <a:cxnLst>
              <a:cxn ang="0">
                <a:pos x="48" y="60"/>
              </a:cxn>
              <a:cxn ang="0">
                <a:pos x="14" y="0"/>
              </a:cxn>
              <a:cxn ang="0">
                <a:pos x="0" y="8"/>
              </a:cxn>
              <a:cxn ang="0">
                <a:pos x="34" y="69"/>
              </a:cxn>
              <a:cxn ang="0">
                <a:pos x="48" y="60"/>
              </a:cxn>
            </a:cxnLst>
            <a:rect l="0" t="0" r="r" b="b"/>
            <a:pathLst>
              <a:path w="49" h="70">
                <a:moveTo>
                  <a:pt x="48" y="60"/>
                </a:moveTo>
                <a:lnTo>
                  <a:pt x="14" y="0"/>
                </a:lnTo>
                <a:lnTo>
                  <a:pt x="0" y="8"/>
                </a:lnTo>
                <a:lnTo>
                  <a:pt x="34" y="69"/>
                </a:lnTo>
                <a:lnTo>
                  <a:pt x="48" y="60"/>
                </a:lnTo>
              </a:path>
            </a:pathLst>
          </a:custGeom>
          <a:solidFill>
            <a:srgbClr val="FF54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21" name="Freeform 49"/>
          <p:cNvSpPr>
            <a:spLocks/>
          </p:cNvSpPr>
          <p:nvPr/>
        </p:nvSpPr>
        <p:spPr bwMode="auto">
          <a:xfrm>
            <a:off x="3627438" y="4268788"/>
            <a:ext cx="74612" cy="130175"/>
          </a:xfrm>
          <a:custGeom>
            <a:avLst/>
            <a:gdLst/>
            <a:ahLst/>
            <a:cxnLst>
              <a:cxn ang="0">
                <a:pos x="52" y="73"/>
              </a:cxn>
              <a:cxn ang="0">
                <a:pos x="14" y="0"/>
              </a:cxn>
              <a:cxn ang="0">
                <a:pos x="0" y="9"/>
              </a:cxn>
              <a:cxn ang="0">
                <a:pos x="39" y="81"/>
              </a:cxn>
              <a:cxn ang="0">
                <a:pos x="52" y="73"/>
              </a:cxn>
            </a:cxnLst>
            <a:rect l="0" t="0" r="r" b="b"/>
            <a:pathLst>
              <a:path w="53" h="82">
                <a:moveTo>
                  <a:pt x="52" y="73"/>
                </a:moveTo>
                <a:lnTo>
                  <a:pt x="14" y="0"/>
                </a:lnTo>
                <a:lnTo>
                  <a:pt x="0" y="9"/>
                </a:lnTo>
                <a:lnTo>
                  <a:pt x="39" y="81"/>
                </a:lnTo>
                <a:lnTo>
                  <a:pt x="52" y="73"/>
                </a:lnTo>
              </a:path>
            </a:pathLst>
          </a:custGeom>
          <a:solidFill>
            <a:srgbClr val="FF54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22" name="Freeform 50"/>
          <p:cNvSpPr>
            <a:spLocks/>
          </p:cNvSpPr>
          <p:nvPr/>
        </p:nvSpPr>
        <p:spPr bwMode="auto">
          <a:xfrm>
            <a:off x="3689350" y="4392613"/>
            <a:ext cx="66675" cy="115887"/>
          </a:xfrm>
          <a:custGeom>
            <a:avLst/>
            <a:gdLst/>
            <a:ahLst/>
            <a:cxnLst>
              <a:cxn ang="0">
                <a:pos x="47" y="64"/>
              </a:cxn>
              <a:cxn ang="0">
                <a:pos x="13" y="0"/>
              </a:cxn>
              <a:cxn ang="0">
                <a:pos x="0" y="8"/>
              </a:cxn>
              <a:cxn ang="0">
                <a:pos x="33" y="72"/>
              </a:cxn>
              <a:cxn ang="0">
                <a:pos x="33" y="71"/>
              </a:cxn>
              <a:cxn ang="0">
                <a:pos x="47" y="64"/>
              </a:cxn>
            </a:cxnLst>
            <a:rect l="0" t="0" r="r" b="b"/>
            <a:pathLst>
              <a:path w="48" h="73">
                <a:moveTo>
                  <a:pt x="47" y="64"/>
                </a:moveTo>
                <a:lnTo>
                  <a:pt x="13" y="0"/>
                </a:lnTo>
                <a:lnTo>
                  <a:pt x="0" y="8"/>
                </a:lnTo>
                <a:lnTo>
                  <a:pt x="33" y="72"/>
                </a:lnTo>
                <a:lnTo>
                  <a:pt x="33" y="71"/>
                </a:lnTo>
                <a:lnTo>
                  <a:pt x="47" y="64"/>
                </a:lnTo>
              </a:path>
            </a:pathLst>
          </a:custGeom>
          <a:solidFill>
            <a:srgbClr val="FF54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23" name="Freeform 51"/>
          <p:cNvSpPr>
            <a:spLocks/>
          </p:cNvSpPr>
          <p:nvPr/>
        </p:nvSpPr>
        <p:spPr bwMode="auto">
          <a:xfrm>
            <a:off x="3740150" y="4502150"/>
            <a:ext cx="73025" cy="128588"/>
          </a:xfrm>
          <a:custGeom>
            <a:avLst/>
            <a:gdLst/>
            <a:ahLst/>
            <a:cxnLst>
              <a:cxn ang="0">
                <a:pos x="50" y="72"/>
              </a:cxn>
              <a:cxn ang="0">
                <a:pos x="50" y="73"/>
              </a:cxn>
              <a:cxn ang="0">
                <a:pos x="14" y="0"/>
              </a:cxn>
              <a:cxn ang="0">
                <a:pos x="0" y="7"/>
              </a:cxn>
              <a:cxn ang="0">
                <a:pos x="36" y="80"/>
              </a:cxn>
              <a:cxn ang="0">
                <a:pos x="50" y="72"/>
              </a:cxn>
            </a:cxnLst>
            <a:rect l="0" t="0" r="r" b="b"/>
            <a:pathLst>
              <a:path w="51" h="81">
                <a:moveTo>
                  <a:pt x="50" y="72"/>
                </a:moveTo>
                <a:lnTo>
                  <a:pt x="50" y="73"/>
                </a:lnTo>
                <a:lnTo>
                  <a:pt x="14" y="0"/>
                </a:lnTo>
                <a:lnTo>
                  <a:pt x="0" y="7"/>
                </a:lnTo>
                <a:lnTo>
                  <a:pt x="36" y="80"/>
                </a:lnTo>
                <a:lnTo>
                  <a:pt x="50" y="72"/>
                </a:lnTo>
              </a:path>
            </a:pathLst>
          </a:custGeom>
          <a:solidFill>
            <a:srgbClr val="FF54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24" name="Freeform 52"/>
          <p:cNvSpPr>
            <a:spLocks/>
          </p:cNvSpPr>
          <p:nvPr/>
        </p:nvSpPr>
        <p:spPr bwMode="auto">
          <a:xfrm>
            <a:off x="3797300" y="4624388"/>
            <a:ext cx="546100" cy="1106487"/>
          </a:xfrm>
          <a:custGeom>
            <a:avLst/>
            <a:gdLst/>
            <a:ahLst/>
            <a:cxnLst>
              <a:cxn ang="0">
                <a:pos x="378" y="692"/>
              </a:cxn>
              <a:cxn ang="0">
                <a:pos x="386" y="687"/>
              </a:cxn>
              <a:cxn ang="0">
                <a:pos x="16" y="0"/>
              </a:cxn>
              <a:cxn ang="0">
                <a:pos x="0" y="9"/>
              </a:cxn>
              <a:cxn ang="0">
                <a:pos x="370" y="696"/>
              </a:cxn>
              <a:cxn ang="0">
                <a:pos x="378" y="692"/>
              </a:cxn>
            </a:cxnLst>
            <a:rect l="0" t="0" r="r" b="b"/>
            <a:pathLst>
              <a:path w="387" h="697">
                <a:moveTo>
                  <a:pt x="378" y="692"/>
                </a:moveTo>
                <a:lnTo>
                  <a:pt x="386" y="687"/>
                </a:lnTo>
                <a:lnTo>
                  <a:pt x="16" y="0"/>
                </a:lnTo>
                <a:lnTo>
                  <a:pt x="0" y="9"/>
                </a:lnTo>
                <a:lnTo>
                  <a:pt x="370" y="696"/>
                </a:lnTo>
                <a:lnTo>
                  <a:pt x="378" y="692"/>
                </a:lnTo>
              </a:path>
            </a:pathLst>
          </a:custGeom>
          <a:solidFill>
            <a:srgbClr val="FF54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25" name="Freeform 53"/>
          <p:cNvSpPr>
            <a:spLocks/>
          </p:cNvSpPr>
          <p:nvPr/>
        </p:nvSpPr>
        <p:spPr bwMode="auto">
          <a:xfrm>
            <a:off x="2254250" y="5624513"/>
            <a:ext cx="66675" cy="106362"/>
          </a:xfrm>
          <a:custGeom>
            <a:avLst/>
            <a:gdLst/>
            <a:ahLst/>
            <a:cxnLst>
              <a:cxn ang="0">
                <a:pos x="32" y="1"/>
              </a:cxn>
              <a:cxn ang="0">
                <a:pos x="33" y="0"/>
              </a:cxn>
              <a:cxn ang="0">
                <a:pos x="0" y="58"/>
              </a:cxn>
              <a:cxn ang="0">
                <a:pos x="13" y="66"/>
              </a:cxn>
              <a:cxn ang="0">
                <a:pos x="46" y="8"/>
              </a:cxn>
              <a:cxn ang="0">
                <a:pos x="47" y="8"/>
              </a:cxn>
              <a:cxn ang="0">
                <a:pos x="46" y="8"/>
              </a:cxn>
              <a:cxn ang="0">
                <a:pos x="47" y="8"/>
              </a:cxn>
              <a:cxn ang="0">
                <a:pos x="32" y="1"/>
              </a:cxn>
            </a:cxnLst>
            <a:rect l="0" t="0" r="r" b="b"/>
            <a:pathLst>
              <a:path w="48" h="67">
                <a:moveTo>
                  <a:pt x="32" y="1"/>
                </a:moveTo>
                <a:lnTo>
                  <a:pt x="33" y="0"/>
                </a:lnTo>
                <a:lnTo>
                  <a:pt x="0" y="58"/>
                </a:lnTo>
                <a:lnTo>
                  <a:pt x="13" y="66"/>
                </a:lnTo>
                <a:lnTo>
                  <a:pt x="46" y="8"/>
                </a:lnTo>
                <a:lnTo>
                  <a:pt x="47" y="8"/>
                </a:lnTo>
                <a:lnTo>
                  <a:pt x="46" y="8"/>
                </a:lnTo>
                <a:lnTo>
                  <a:pt x="47" y="8"/>
                </a:lnTo>
                <a:lnTo>
                  <a:pt x="32" y="1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26" name="Freeform 54"/>
          <p:cNvSpPr>
            <a:spLocks/>
          </p:cNvSpPr>
          <p:nvPr/>
        </p:nvSpPr>
        <p:spPr bwMode="auto">
          <a:xfrm>
            <a:off x="2305050" y="5521325"/>
            <a:ext cx="61913" cy="109538"/>
          </a:xfrm>
          <a:custGeom>
            <a:avLst/>
            <a:gdLst/>
            <a:ahLst/>
            <a:cxnLst>
              <a:cxn ang="0">
                <a:pos x="28" y="1"/>
              </a:cxn>
              <a:cxn ang="0">
                <a:pos x="28" y="0"/>
              </a:cxn>
              <a:cxn ang="0">
                <a:pos x="0" y="61"/>
              </a:cxn>
              <a:cxn ang="0">
                <a:pos x="15" y="68"/>
              </a:cxn>
              <a:cxn ang="0">
                <a:pos x="43" y="7"/>
              </a:cxn>
              <a:cxn ang="0">
                <a:pos x="43" y="6"/>
              </a:cxn>
              <a:cxn ang="0">
                <a:pos x="43" y="7"/>
              </a:cxn>
              <a:cxn ang="0">
                <a:pos x="43" y="6"/>
              </a:cxn>
              <a:cxn ang="0">
                <a:pos x="28" y="1"/>
              </a:cxn>
            </a:cxnLst>
            <a:rect l="0" t="0" r="r" b="b"/>
            <a:pathLst>
              <a:path w="44" h="69">
                <a:moveTo>
                  <a:pt x="28" y="1"/>
                </a:moveTo>
                <a:lnTo>
                  <a:pt x="28" y="0"/>
                </a:lnTo>
                <a:lnTo>
                  <a:pt x="0" y="61"/>
                </a:lnTo>
                <a:lnTo>
                  <a:pt x="15" y="68"/>
                </a:lnTo>
                <a:lnTo>
                  <a:pt x="43" y="7"/>
                </a:lnTo>
                <a:lnTo>
                  <a:pt x="43" y="6"/>
                </a:lnTo>
                <a:lnTo>
                  <a:pt x="43" y="7"/>
                </a:lnTo>
                <a:lnTo>
                  <a:pt x="43" y="6"/>
                </a:lnTo>
                <a:lnTo>
                  <a:pt x="28" y="1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27" name="Freeform 55"/>
          <p:cNvSpPr>
            <a:spLocks/>
          </p:cNvSpPr>
          <p:nvPr/>
        </p:nvSpPr>
        <p:spPr bwMode="auto">
          <a:xfrm>
            <a:off x="2349500" y="5289550"/>
            <a:ext cx="101600" cy="234950"/>
          </a:xfrm>
          <a:custGeom>
            <a:avLst/>
            <a:gdLst/>
            <a:ahLst/>
            <a:cxnLst>
              <a:cxn ang="0">
                <a:pos x="54" y="0"/>
              </a:cxn>
              <a:cxn ang="0">
                <a:pos x="0" y="141"/>
              </a:cxn>
              <a:cxn ang="0">
                <a:pos x="16" y="147"/>
              </a:cxn>
              <a:cxn ang="0">
                <a:pos x="71" y="7"/>
              </a:cxn>
              <a:cxn ang="0">
                <a:pos x="54" y="0"/>
              </a:cxn>
            </a:cxnLst>
            <a:rect l="0" t="0" r="r" b="b"/>
            <a:pathLst>
              <a:path w="72" h="148">
                <a:moveTo>
                  <a:pt x="54" y="0"/>
                </a:moveTo>
                <a:lnTo>
                  <a:pt x="0" y="141"/>
                </a:lnTo>
                <a:lnTo>
                  <a:pt x="16" y="147"/>
                </a:lnTo>
                <a:lnTo>
                  <a:pt x="71" y="7"/>
                </a:lnTo>
                <a:lnTo>
                  <a:pt x="54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28" name="Freeform 56"/>
          <p:cNvSpPr>
            <a:spLocks/>
          </p:cNvSpPr>
          <p:nvPr/>
        </p:nvSpPr>
        <p:spPr bwMode="auto">
          <a:xfrm>
            <a:off x="2432050" y="4899025"/>
            <a:ext cx="149225" cy="393700"/>
          </a:xfrm>
          <a:custGeom>
            <a:avLst/>
            <a:gdLst/>
            <a:ahLst/>
            <a:cxnLst>
              <a:cxn ang="0">
                <a:pos x="88" y="0"/>
              </a:cxn>
              <a:cxn ang="0">
                <a:pos x="0" y="240"/>
              </a:cxn>
              <a:cxn ang="0">
                <a:pos x="17" y="247"/>
              </a:cxn>
              <a:cxn ang="0">
                <a:pos x="104" y="7"/>
              </a:cxn>
              <a:cxn ang="0">
                <a:pos x="88" y="0"/>
              </a:cxn>
            </a:cxnLst>
            <a:rect l="0" t="0" r="r" b="b"/>
            <a:pathLst>
              <a:path w="105" h="248">
                <a:moveTo>
                  <a:pt x="88" y="0"/>
                </a:moveTo>
                <a:lnTo>
                  <a:pt x="0" y="240"/>
                </a:lnTo>
                <a:lnTo>
                  <a:pt x="17" y="247"/>
                </a:lnTo>
                <a:lnTo>
                  <a:pt x="104" y="7"/>
                </a:lnTo>
                <a:lnTo>
                  <a:pt x="88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29" name="Freeform 57"/>
          <p:cNvSpPr>
            <a:spLocks/>
          </p:cNvSpPr>
          <p:nvPr/>
        </p:nvSpPr>
        <p:spPr bwMode="auto">
          <a:xfrm>
            <a:off x="2563813" y="4311650"/>
            <a:ext cx="206375" cy="590550"/>
          </a:xfrm>
          <a:custGeom>
            <a:avLst/>
            <a:gdLst/>
            <a:ahLst/>
            <a:cxnLst>
              <a:cxn ang="0">
                <a:pos x="129" y="0"/>
              </a:cxn>
              <a:cxn ang="0">
                <a:pos x="0" y="364"/>
              </a:cxn>
              <a:cxn ang="0">
                <a:pos x="16" y="371"/>
              </a:cxn>
              <a:cxn ang="0">
                <a:pos x="145" y="7"/>
              </a:cxn>
              <a:cxn ang="0">
                <a:pos x="129" y="0"/>
              </a:cxn>
            </a:cxnLst>
            <a:rect l="0" t="0" r="r" b="b"/>
            <a:pathLst>
              <a:path w="146" h="372">
                <a:moveTo>
                  <a:pt x="129" y="0"/>
                </a:moveTo>
                <a:lnTo>
                  <a:pt x="0" y="364"/>
                </a:lnTo>
                <a:lnTo>
                  <a:pt x="16" y="371"/>
                </a:lnTo>
                <a:lnTo>
                  <a:pt x="145" y="7"/>
                </a:lnTo>
                <a:lnTo>
                  <a:pt x="129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30" name="Freeform 58"/>
          <p:cNvSpPr>
            <a:spLocks/>
          </p:cNvSpPr>
          <p:nvPr/>
        </p:nvSpPr>
        <p:spPr bwMode="auto">
          <a:xfrm>
            <a:off x="2752725" y="4152900"/>
            <a:ext cx="77788" cy="161925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0" y="94"/>
              </a:cxn>
              <a:cxn ang="0">
                <a:pos x="15" y="101"/>
              </a:cxn>
              <a:cxn ang="0">
                <a:pos x="54" y="7"/>
              </a:cxn>
              <a:cxn ang="0">
                <a:pos x="54" y="8"/>
              </a:cxn>
              <a:cxn ang="0">
                <a:pos x="39" y="0"/>
              </a:cxn>
            </a:cxnLst>
            <a:rect l="0" t="0" r="r" b="b"/>
            <a:pathLst>
              <a:path w="55" h="102">
                <a:moveTo>
                  <a:pt x="39" y="0"/>
                </a:moveTo>
                <a:lnTo>
                  <a:pt x="0" y="94"/>
                </a:lnTo>
                <a:lnTo>
                  <a:pt x="15" y="101"/>
                </a:lnTo>
                <a:lnTo>
                  <a:pt x="54" y="7"/>
                </a:lnTo>
                <a:lnTo>
                  <a:pt x="54" y="8"/>
                </a:lnTo>
                <a:lnTo>
                  <a:pt x="39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31" name="Freeform 59"/>
          <p:cNvSpPr>
            <a:spLocks/>
          </p:cNvSpPr>
          <p:nvPr/>
        </p:nvSpPr>
        <p:spPr bwMode="auto">
          <a:xfrm>
            <a:off x="2813050" y="4003675"/>
            <a:ext cx="77788" cy="153988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0" y="88"/>
              </a:cxn>
              <a:cxn ang="0">
                <a:pos x="15" y="96"/>
              </a:cxn>
              <a:cxn ang="0">
                <a:pos x="54" y="8"/>
              </a:cxn>
              <a:cxn ang="0">
                <a:pos x="39" y="0"/>
              </a:cxn>
            </a:cxnLst>
            <a:rect l="0" t="0" r="r" b="b"/>
            <a:pathLst>
              <a:path w="55" h="97">
                <a:moveTo>
                  <a:pt x="39" y="0"/>
                </a:moveTo>
                <a:lnTo>
                  <a:pt x="0" y="88"/>
                </a:lnTo>
                <a:lnTo>
                  <a:pt x="15" y="96"/>
                </a:lnTo>
                <a:lnTo>
                  <a:pt x="54" y="8"/>
                </a:lnTo>
                <a:lnTo>
                  <a:pt x="39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32" name="Freeform 60"/>
          <p:cNvSpPr>
            <a:spLocks/>
          </p:cNvSpPr>
          <p:nvPr/>
        </p:nvSpPr>
        <p:spPr bwMode="auto">
          <a:xfrm>
            <a:off x="2874963" y="3863975"/>
            <a:ext cx="77787" cy="144463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39" y="1"/>
              </a:cxn>
              <a:cxn ang="0">
                <a:pos x="0" y="83"/>
              </a:cxn>
              <a:cxn ang="0">
                <a:pos x="15" y="90"/>
              </a:cxn>
              <a:cxn ang="0">
                <a:pos x="54" y="8"/>
              </a:cxn>
              <a:cxn ang="0">
                <a:pos x="54" y="10"/>
              </a:cxn>
              <a:cxn ang="0">
                <a:pos x="40" y="0"/>
              </a:cxn>
              <a:cxn ang="0">
                <a:pos x="40" y="1"/>
              </a:cxn>
              <a:cxn ang="0">
                <a:pos x="39" y="1"/>
              </a:cxn>
              <a:cxn ang="0">
                <a:pos x="40" y="0"/>
              </a:cxn>
            </a:cxnLst>
            <a:rect l="0" t="0" r="r" b="b"/>
            <a:pathLst>
              <a:path w="55" h="91">
                <a:moveTo>
                  <a:pt x="40" y="0"/>
                </a:moveTo>
                <a:lnTo>
                  <a:pt x="39" y="1"/>
                </a:lnTo>
                <a:lnTo>
                  <a:pt x="0" y="83"/>
                </a:lnTo>
                <a:lnTo>
                  <a:pt x="15" y="90"/>
                </a:lnTo>
                <a:lnTo>
                  <a:pt x="54" y="8"/>
                </a:lnTo>
                <a:lnTo>
                  <a:pt x="54" y="10"/>
                </a:lnTo>
                <a:lnTo>
                  <a:pt x="40" y="0"/>
                </a:lnTo>
                <a:lnTo>
                  <a:pt x="40" y="1"/>
                </a:lnTo>
                <a:lnTo>
                  <a:pt x="39" y="1"/>
                </a:lnTo>
                <a:lnTo>
                  <a:pt x="40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33" name="Freeform 61"/>
          <p:cNvSpPr>
            <a:spLocks/>
          </p:cNvSpPr>
          <p:nvPr/>
        </p:nvSpPr>
        <p:spPr bwMode="auto">
          <a:xfrm>
            <a:off x="2936875" y="3741738"/>
            <a:ext cx="87313" cy="131762"/>
          </a:xfrm>
          <a:custGeom>
            <a:avLst/>
            <a:gdLst/>
            <a:ahLst/>
            <a:cxnLst>
              <a:cxn ang="0">
                <a:pos x="46" y="0"/>
              </a:cxn>
              <a:cxn ang="0">
                <a:pos x="0" y="72"/>
              </a:cxn>
              <a:cxn ang="0">
                <a:pos x="15" y="82"/>
              </a:cxn>
              <a:cxn ang="0">
                <a:pos x="61" y="10"/>
              </a:cxn>
              <a:cxn ang="0">
                <a:pos x="46" y="0"/>
              </a:cxn>
            </a:cxnLst>
            <a:rect l="0" t="0" r="r" b="b"/>
            <a:pathLst>
              <a:path w="62" h="83">
                <a:moveTo>
                  <a:pt x="46" y="0"/>
                </a:moveTo>
                <a:lnTo>
                  <a:pt x="0" y="72"/>
                </a:lnTo>
                <a:lnTo>
                  <a:pt x="15" y="82"/>
                </a:lnTo>
                <a:lnTo>
                  <a:pt x="61" y="10"/>
                </a:lnTo>
                <a:lnTo>
                  <a:pt x="46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34" name="Freeform 62"/>
          <p:cNvSpPr>
            <a:spLocks/>
          </p:cNvSpPr>
          <p:nvPr/>
        </p:nvSpPr>
        <p:spPr bwMode="auto">
          <a:xfrm>
            <a:off x="3008313" y="3625850"/>
            <a:ext cx="84137" cy="125413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4" y="1"/>
              </a:cxn>
              <a:cxn ang="0">
                <a:pos x="0" y="68"/>
              </a:cxn>
              <a:cxn ang="0">
                <a:pos x="15" y="78"/>
              </a:cxn>
              <a:cxn ang="0">
                <a:pos x="59" y="11"/>
              </a:cxn>
              <a:cxn ang="0">
                <a:pos x="57" y="12"/>
              </a:cxn>
              <a:cxn ang="0">
                <a:pos x="45" y="0"/>
              </a:cxn>
              <a:cxn ang="0">
                <a:pos x="45" y="1"/>
              </a:cxn>
              <a:cxn ang="0">
                <a:pos x="44" y="1"/>
              </a:cxn>
              <a:cxn ang="0">
                <a:pos x="45" y="0"/>
              </a:cxn>
            </a:cxnLst>
            <a:rect l="0" t="0" r="r" b="b"/>
            <a:pathLst>
              <a:path w="60" h="79">
                <a:moveTo>
                  <a:pt x="45" y="0"/>
                </a:moveTo>
                <a:lnTo>
                  <a:pt x="44" y="1"/>
                </a:lnTo>
                <a:lnTo>
                  <a:pt x="0" y="68"/>
                </a:lnTo>
                <a:lnTo>
                  <a:pt x="15" y="78"/>
                </a:lnTo>
                <a:lnTo>
                  <a:pt x="59" y="11"/>
                </a:lnTo>
                <a:lnTo>
                  <a:pt x="57" y="12"/>
                </a:lnTo>
                <a:lnTo>
                  <a:pt x="45" y="0"/>
                </a:lnTo>
                <a:lnTo>
                  <a:pt x="45" y="1"/>
                </a:lnTo>
                <a:lnTo>
                  <a:pt x="44" y="1"/>
                </a:lnTo>
                <a:lnTo>
                  <a:pt x="45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35" name="Freeform 63"/>
          <p:cNvSpPr>
            <a:spLocks/>
          </p:cNvSpPr>
          <p:nvPr/>
        </p:nvSpPr>
        <p:spPr bwMode="auto">
          <a:xfrm>
            <a:off x="3079750" y="3525838"/>
            <a:ext cx="96838" cy="112712"/>
          </a:xfrm>
          <a:custGeom>
            <a:avLst/>
            <a:gdLst/>
            <a:ahLst/>
            <a:cxnLst>
              <a:cxn ang="0">
                <a:pos x="56" y="0"/>
              </a:cxn>
              <a:cxn ang="0">
                <a:pos x="0" y="58"/>
              </a:cxn>
              <a:cxn ang="0">
                <a:pos x="12" y="70"/>
              </a:cxn>
              <a:cxn ang="0">
                <a:pos x="68" y="12"/>
              </a:cxn>
              <a:cxn ang="0">
                <a:pos x="67" y="12"/>
              </a:cxn>
              <a:cxn ang="0">
                <a:pos x="56" y="0"/>
              </a:cxn>
            </a:cxnLst>
            <a:rect l="0" t="0" r="r" b="b"/>
            <a:pathLst>
              <a:path w="69" h="71">
                <a:moveTo>
                  <a:pt x="56" y="0"/>
                </a:moveTo>
                <a:lnTo>
                  <a:pt x="0" y="58"/>
                </a:lnTo>
                <a:lnTo>
                  <a:pt x="12" y="70"/>
                </a:lnTo>
                <a:lnTo>
                  <a:pt x="68" y="12"/>
                </a:lnTo>
                <a:lnTo>
                  <a:pt x="67" y="12"/>
                </a:lnTo>
                <a:lnTo>
                  <a:pt x="56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36" name="Freeform 64"/>
          <p:cNvSpPr>
            <a:spLocks/>
          </p:cNvSpPr>
          <p:nvPr/>
        </p:nvSpPr>
        <p:spPr bwMode="auto">
          <a:xfrm>
            <a:off x="3165475" y="3438525"/>
            <a:ext cx="93663" cy="100013"/>
          </a:xfrm>
          <a:custGeom>
            <a:avLst/>
            <a:gdLst/>
            <a:ahLst/>
            <a:cxnLst>
              <a:cxn ang="0">
                <a:pos x="56" y="0"/>
              </a:cxn>
              <a:cxn ang="0">
                <a:pos x="55" y="0"/>
              </a:cxn>
              <a:cxn ang="0">
                <a:pos x="0" y="50"/>
              </a:cxn>
              <a:cxn ang="0">
                <a:pos x="11" y="62"/>
              </a:cxn>
              <a:cxn ang="0">
                <a:pos x="66" y="12"/>
              </a:cxn>
              <a:cxn ang="0">
                <a:pos x="66" y="13"/>
              </a:cxn>
              <a:cxn ang="0">
                <a:pos x="56" y="0"/>
              </a:cxn>
              <a:cxn ang="0">
                <a:pos x="55" y="0"/>
              </a:cxn>
              <a:cxn ang="0">
                <a:pos x="56" y="0"/>
              </a:cxn>
            </a:cxnLst>
            <a:rect l="0" t="0" r="r" b="b"/>
            <a:pathLst>
              <a:path w="67" h="63">
                <a:moveTo>
                  <a:pt x="56" y="0"/>
                </a:moveTo>
                <a:lnTo>
                  <a:pt x="55" y="0"/>
                </a:lnTo>
                <a:lnTo>
                  <a:pt x="0" y="50"/>
                </a:lnTo>
                <a:lnTo>
                  <a:pt x="11" y="62"/>
                </a:lnTo>
                <a:lnTo>
                  <a:pt x="66" y="12"/>
                </a:lnTo>
                <a:lnTo>
                  <a:pt x="66" y="13"/>
                </a:lnTo>
                <a:lnTo>
                  <a:pt x="56" y="0"/>
                </a:lnTo>
                <a:lnTo>
                  <a:pt x="55" y="0"/>
                </a:lnTo>
                <a:lnTo>
                  <a:pt x="56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37" name="Freeform 65"/>
          <p:cNvSpPr>
            <a:spLocks/>
          </p:cNvSpPr>
          <p:nvPr/>
        </p:nvSpPr>
        <p:spPr bwMode="auto">
          <a:xfrm>
            <a:off x="3251200" y="3359150"/>
            <a:ext cx="104775" cy="93663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64" y="1"/>
              </a:cxn>
              <a:cxn ang="0">
                <a:pos x="0" y="45"/>
              </a:cxn>
              <a:cxn ang="0">
                <a:pos x="10" y="58"/>
              </a:cxn>
              <a:cxn ang="0">
                <a:pos x="73" y="14"/>
              </a:cxn>
              <a:cxn ang="0">
                <a:pos x="72" y="15"/>
              </a:cxn>
              <a:cxn ang="0">
                <a:pos x="64" y="0"/>
              </a:cxn>
              <a:cxn ang="0">
                <a:pos x="64" y="1"/>
              </a:cxn>
              <a:cxn ang="0">
                <a:pos x="64" y="0"/>
              </a:cxn>
            </a:cxnLst>
            <a:rect l="0" t="0" r="r" b="b"/>
            <a:pathLst>
              <a:path w="74" h="59">
                <a:moveTo>
                  <a:pt x="64" y="0"/>
                </a:moveTo>
                <a:lnTo>
                  <a:pt x="64" y="1"/>
                </a:lnTo>
                <a:lnTo>
                  <a:pt x="0" y="45"/>
                </a:lnTo>
                <a:lnTo>
                  <a:pt x="10" y="58"/>
                </a:lnTo>
                <a:lnTo>
                  <a:pt x="73" y="14"/>
                </a:lnTo>
                <a:lnTo>
                  <a:pt x="72" y="15"/>
                </a:lnTo>
                <a:lnTo>
                  <a:pt x="64" y="0"/>
                </a:lnTo>
                <a:lnTo>
                  <a:pt x="64" y="1"/>
                </a:lnTo>
                <a:lnTo>
                  <a:pt x="64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38" name="Freeform 66"/>
          <p:cNvSpPr>
            <a:spLocks/>
          </p:cNvSpPr>
          <p:nvPr/>
        </p:nvSpPr>
        <p:spPr bwMode="auto">
          <a:xfrm>
            <a:off x="3348038" y="3294063"/>
            <a:ext cx="107950" cy="82550"/>
          </a:xfrm>
          <a:custGeom>
            <a:avLst/>
            <a:gdLst/>
            <a:ahLst/>
            <a:cxnLst>
              <a:cxn ang="0">
                <a:pos x="68" y="0"/>
              </a:cxn>
              <a:cxn ang="0">
                <a:pos x="67" y="1"/>
              </a:cxn>
              <a:cxn ang="0">
                <a:pos x="0" y="37"/>
              </a:cxn>
              <a:cxn ang="0">
                <a:pos x="8" y="51"/>
              </a:cxn>
              <a:cxn ang="0">
                <a:pos x="75" y="15"/>
              </a:cxn>
              <a:cxn ang="0">
                <a:pos x="75" y="16"/>
              </a:cxn>
              <a:cxn ang="0">
                <a:pos x="68" y="0"/>
              </a:cxn>
              <a:cxn ang="0">
                <a:pos x="68" y="1"/>
              </a:cxn>
              <a:cxn ang="0">
                <a:pos x="67" y="1"/>
              </a:cxn>
              <a:cxn ang="0">
                <a:pos x="68" y="0"/>
              </a:cxn>
            </a:cxnLst>
            <a:rect l="0" t="0" r="r" b="b"/>
            <a:pathLst>
              <a:path w="76" h="52">
                <a:moveTo>
                  <a:pt x="68" y="0"/>
                </a:moveTo>
                <a:lnTo>
                  <a:pt x="67" y="1"/>
                </a:lnTo>
                <a:lnTo>
                  <a:pt x="0" y="37"/>
                </a:lnTo>
                <a:lnTo>
                  <a:pt x="8" y="51"/>
                </a:lnTo>
                <a:lnTo>
                  <a:pt x="75" y="15"/>
                </a:lnTo>
                <a:lnTo>
                  <a:pt x="75" y="16"/>
                </a:lnTo>
                <a:lnTo>
                  <a:pt x="68" y="0"/>
                </a:lnTo>
                <a:lnTo>
                  <a:pt x="68" y="1"/>
                </a:lnTo>
                <a:lnTo>
                  <a:pt x="67" y="1"/>
                </a:lnTo>
                <a:lnTo>
                  <a:pt x="68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39" name="Freeform 67"/>
          <p:cNvSpPr>
            <a:spLocks/>
          </p:cNvSpPr>
          <p:nvPr/>
        </p:nvSpPr>
        <p:spPr bwMode="auto">
          <a:xfrm>
            <a:off x="3451225" y="3236913"/>
            <a:ext cx="112713" cy="77787"/>
          </a:xfrm>
          <a:custGeom>
            <a:avLst/>
            <a:gdLst/>
            <a:ahLst/>
            <a:cxnLst>
              <a:cxn ang="0">
                <a:pos x="73" y="0"/>
              </a:cxn>
              <a:cxn ang="0">
                <a:pos x="72" y="0"/>
              </a:cxn>
              <a:cxn ang="0">
                <a:pos x="0" y="32"/>
              </a:cxn>
              <a:cxn ang="0">
                <a:pos x="7" y="48"/>
              </a:cxn>
              <a:cxn ang="0">
                <a:pos x="79" y="15"/>
              </a:cxn>
              <a:cxn ang="0">
                <a:pos x="78" y="15"/>
              </a:cxn>
              <a:cxn ang="0">
                <a:pos x="73" y="0"/>
              </a:cxn>
              <a:cxn ang="0">
                <a:pos x="72" y="0"/>
              </a:cxn>
              <a:cxn ang="0">
                <a:pos x="73" y="0"/>
              </a:cxn>
            </a:cxnLst>
            <a:rect l="0" t="0" r="r" b="b"/>
            <a:pathLst>
              <a:path w="80" h="49">
                <a:moveTo>
                  <a:pt x="73" y="0"/>
                </a:moveTo>
                <a:lnTo>
                  <a:pt x="72" y="0"/>
                </a:lnTo>
                <a:lnTo>
                  <a:pt x="0" y="32"/>
                </a:lnTo>
                <a:lnTo>
                  <a:pt x="7" y="48"/>
                </a:lnTo>
                <a:lnTo>
                  <a:pt x="79" y="15"/>
                </a:lnTo>
                <a:lnTo>
                  <a:pt x="78" y="15"/>
                </a:lnTo>
                <a:lnTo>
                  <a:pt x="73" y="0"/>
                </a:lnTo>
                <a:lnTo>
                  <a:pt x="72" y="0"/>
                </a:lnTo>
                <a:lnTo>
                  <a:pt x="73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40" name="Freeform 68"/>
          <p:cNvSpPr>
            <a:spLocks/>
          </p:cNvSpPr>
          <p:nvPr/>
        </p:nvSpPr>
        <p:spPr bwMode="auto">
          <a:xfrm>
            <a:off x="3562350" y="3189288"/>
            <a:ext cx="122238" cy="66675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79" y="1"/>
              </a:cxn>
              <a:cxn ang="0">
                <a:pos x="0" y="26"/>
              </a:cxn>
              <a:cxn ang="0">
                <a:pos x="5" y="41"/>
              </a:cxn>
              <a:cxn ang="0">
                <a:pos x="85" y="16"/>
              </a:cxn>
              <a:cxn ang="0">
                <a:pos x="84" y="16"/>
              </a:cxn>
              <a:cxn ang="0">
                <a:pos x="80" y="0"/>
              </a:cxn>
              <a:cxn ang="0">
                <a:pos x="79" y="1"/>
              </a:cxn>
              <a:cxn ang="0">
                <a:pos x="80" y="0"/>
              </a:cxn>
            </a:cxnLst>
            <a:rect l="0" t="0" r="r" b="b"/>
            <a:pathLst>
              <a:path w="86" h="42">
                <a:moveTo>
                  <a:pt x="80" y="0"/>
                </a:moveTo>
                <a:lnTo>
                  <a:pt x="79" y="1"/>
                </a:lnTo>
                <a:lnTo>
                  <a:pt x="0" y="26"/>
                </a:lnTo>
                <a:lnTo>
                  <a:pt x="5" y="41"/>
                </a:lnTo>
                <a:lnTo>
                  <a:pt x="85" y="16"/>
                </a:lnTo>
                <a:lnTo>
                  <a:pt x="84" y="16"/>
                </a:lnTo>
                <a:lnTo>
                  <a:pt x="80" y="0"/>
                </a:lnTo>
                <a:lnTo>
                  <a:pt x="79" y="1"/>
                </a:lnTo>
                <a:lnTo>
                  <a:pt x="80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41" name="Freeform 69"/>
          <p:cNvSpPr>
            <a:spLocks/>
          </p:cNvSpPr>
          <p:nvPr/>
        </p:nvSpPr>
        <p:spPr bwMode="auto">
          <a:xfrm>
            <a:off x="3684588" y="3154363"/>
            <a:ext cx="123825" cy="55562"/>
          </a:xfrm>
          <a:custGeom>
            <a:avLst/>
            <a:gdLst/>
            <a:ahLst/>
            <a:cxnLst>
              <a:cxn ang="0">
                <a:pos x="84" y="0"/>
              </a:cxn>
              <a:cxn ang="0">
                <a:pos x="83" y="0"/>
              </a:cxn>
              <a:cxn ang="0">
                <a:pos x="0" y="19"/>
              </a:cxn>
              <a:cxn ang="0">
                <a:pos x="4" y="34"/>
              </a:cxn>
              <a:cxn ang="0">
                <a:pos x="87" y="15"/>
              </a:cxn>
              <a:cxn ang="0">
                <a:pos x="86" y="15"/>
              </a:cxn>
              <a:cxn ang="0">
                <a:pos x="84" y="0"/>
              </a:cxn>
              <a:cxn ang="0">
                <a:pos x="83" y="0"/>
              </a:cxn>
              <a:cxn ang="0">
                <a:pos x="84" y="0"/>
              </a:cxn>
            </a:cxnLst>
            <a:rect l="0" t="0" r="r" b="b"/>
            <a:pathLst>
              <a:path w="88" h="35">
                <a:moveTo>
                  <a:pt x="84" y="0"/>
                </a:moveTo>
                <a:lnTo>
                  <a:pt x="83" y="0"/>
                </a:lnTo>
                <a:lnTo>
                  <a:pt x="0" y="19"/>
                </a:lnTo>
                <a:lnTo>
                  <a:pt x="4" y="34"/>
                </a:lnTo>
                <a:lnTo>
                  <a:pt x="87" y="15"/>
                </a:lnTo>
                <a:lnTo>
                  <a:pt x="86" y="15"/>
                </a:lnTo>
                <a:lnTo>
                  <a:pt x="84" y="0"/>
                </a:lnTo>
                <a:lnTo>
                  <a:pt x="83" y="0"/>
                </a:lnTo>
                <a:lnTo>
                  <a:pt x="84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42" name="Freeform 70"/>
          <p:cNvSpPr>
            <a:spLocks/>
          </p:cNvSpPr>
          <p:nvPr/>
        </p:nvSpPr>
        <p:spPr bwMode="auto">
          <a:xfrm>
            <a:off x="3811588" y="3125788"/>
            <a:ext cx="136525" cy="49212"/>
          </a:xfrm>
          <a:custGeom>
            <a:avLst/>
            <a:gdLst/>
            <a:ahLst/>
            <a:cxnLst>
              <a:cxn ang="0">
                <a:pos x="94" y="0"/>
              </a:cxn>
              <a:cxn ang="0">
                <a:pos x="0" y="15"/>
              </a:cxn>
              <a:cxn ang="0">
                <a:pos x="2" y="30"/>
              </a:cxn>
              <a:cxn ang="0">
                <a:pos x="96" y="15"/>
              </a:cxn>
              <a:cxn ang="0">
                <a:pos x="94" y="0"/>
              </a:cxn>
            </a:cxnLst>
            <a:rect l="0" t="0" r="r" b="b"/>
            <a:pathLst>
              <a:path w="97" h="31">
                <a:moveTo>
                  <a:pt x="94" y="0"/>
                </a:moveTo>
                <a:lnTo>
                  <a:pt x="0" y="15"/>
                </a:lnTo>
                <a:lnTo>
                  <a:pt x="2" y="30"/>
                </a:lnTo>
                <a:lnTo>
                  <a:pt x="96" y="15"/>
                </a:lnTo>
                <a:lnTo>
                  <a:pt x="94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43" name="Freeform 71"/>
          <p:cNvSpPr>
            <a:spLocks/>
          </p:cNvSpPr>
          <p:nvPr/>
        </p:nvSpPr>
        <p:spPr bwMode="auto">
          <a:xfrm>
            <a:off x="3952875" y="3108325"/>
            <a:ext cx="144463" cy="38100"/>
          </a:xfrm>
          <a:custGeom>
            <a:avLst/>
            <a:gdLst/>
            <a:ahLst/>
            <a:cxnLst>
              <a:cxn ang="0">
                <a:pos x="100" y="0"/>
              </a:cxn>
              <a:cxn ang="0">
                <a:pos x="0" y="9"/>
              </a:cxn>
              <a:cxn ang="0">
                <a:pos x="2" y="23"/>
              </a:cxn>
              <a:cxn ang="0">
                <a:pos x="102" y="14"/>
              </a:cxn>
              <a:cxn ang="0">
                <a:pos x="100" y="0"/>
              </a:cxn>
            </a:cxnLst>
            <a:rect l="0" t="0" r="r" b="b"/>
            <a:pathLst>
              <a:path w="103" h="24">
                <a:moveTo>
                  <a:pt x="100" y="0"/>
                </a:moveTo>
                <a:lnTo>
                  <a:pt x="0" y="9"/>
                </a:lnTo>
                <a:lnTo>
                  <a:pt x="2" y="23"/>
                </a:lnTo>
                <a:lnTo>
                  <a:pt x="102" y="14"/>
                </a:lnTo>
                <a:lnTo>
                  <a:pt x="100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44" name="Freeform 72"/>
          <p:cNvSpPr>
            <a:spLocks/>
          </p:cNvSpPr>
          <p:nvPr/>
        </p:nvSpPr>
        <p:spPr bwMode="auto">
          <a:xfrm>
            <a:off x="4102100" y="3098800"/>
            <a:ext cx="153988" cy="30163"/>
          </a:xfrm>
          <a:custGeom>
            <a:avLst/>
            <a:gdLst/>
            <a:ahLst/>
            <a:cxnLst>
              <a:cxn ang="0">
                <a:pos x="107" y="0"/>
              </a:cxn>
              <a:cxn ang="0">
                <a:pos x="106" y="0"/>
              </a:cxn>
              <a:cxn ang="0">
                <a:pos x="0" y="5"/>
              </a:cxn>
              <a:cxn ang="0">
                <a:pos x="2" y="18"/>
              </a:cxn>
              <a:cxn ang="0">
                <a:pos x="108" y="14"/>
              </a:cxn>
              <a:cxn ang="0">
                <a:pos x="107" y="14"/>
              </a:cxn>
              <a:cxn ang="0">
                <a:pos x="107" y="0"/>
              </a:cxn>
              <a:cxn ang="0">
                <a:pos x="106" y="0"/>
              </a:cxn>
              <a:cxn ang="0">
                <a:pos x="107" y="0"/>
              </a:cxn>
            </a:cxnLst>
            <a:rect l="0" t="0" r="r" b="b"/>
            <a:pathLst>
              <a:path w="109" h="19">
                <a:moveTo>
                  <a:pt x="107" y="0"/>
                </a:moveTo>
                <a:lnTo>
                  <a:pt x="106" y="0"/>
                </a:lnTo>
                <a:lnTo>
                  <a:pt x="0" y="5"/>
                </a:lnTo>
                <a:lnTo>
                  <a:pt x="2" y="18"/>
                </a:lnTo>
                <a:lnTo>
                  <a:pt x="108" y="14"/>
                </a:lnTo>
                <a:lnTo>
                  <a:pt x="107" y="14"/>
                </a:lnTo>
                <a:lnTo>
                  <a:pt x="107" y="0"/>
                </a:lnTo>
                <a:lnTo>
                  <a:pt x="106" y="0"/>
                </a:lnTo>
                <a:lnTo>
                  <a:pt x="107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45" name="Freeform 73"/>
          <p:cNvSpPr>
            <a:spLocks/>
          </p:cNvSpPr>
          <p:nvPr/>
        </p:nvSpPr>
        <p:spPr bwMode="auto">
          <a:xfrm>
            <a:off x="4260850" y="3098800"/>
            <a:ext cx="3294063" cy="26988"/>
          </a:xfrm>
          <a:custGeom>
            <a:avLst/>
            <a:gdLst/>
            <a:ahLst/>
            <a:cxnLst>
              <a:cxn ang="0">
                <a:pos x="2333" y="8"/>
              </a:cxn>
              <a:cxn ang="0">
                <a:pos x="2333" y="0"/>
              </a:cxn>
              <a:cxn ang="0">
                <a:pos x="0" y="0"/>
              </a:cxn>
              <a:cxn ang="0">
                <a:pos x="0" y="16"/>
              </a:cxn>
              <a:cxn ang="0">
                <a:pos x="2333" y="16"/>
              </a:cxn>
              <a:cxn ang="0">
                <a:pos x="2333" y="8"/>
              </a:cxn>
            </a:cxnLst>
            <a:rect l="0" t="0" r="r" b="b"/>
            <a:pathLst>
              <a:path w="2334" h="17">
                <a:moveTo>
                  <a:pt x="2333" y="8"/>
                </a:moveTo>
                <a:lnTo>
                  <a:pt x="2333" y="0"/>
                </a:lnTo>
                <a:lnTo>
                  <a:pt x="0" y="0"/>
                </a:lnTo>
                <a:lnTo>
                  <a:pt x="0" y="16"/>
                </a:lnTo>
                <a:lnTo>
                  <a:pt x="2333" y="16"/>
                </a:lnTo>
                <a:lnTo>
                  <a:pt x="2333" y="8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46" name="Freeform 74"/>
          <p:cNvSpPr>
            <a:spLocks/>
          </p:cNvSpPr>
          <p:nvPr/>
        </p:nvSpPr>
        <p:spPr bwMode="auto">
          <a:xfrm>
            <a:off x="5162550" y="5673725"/>
            <a:ext cx="42863" cy="53975"/>
          </a:xfrm>
          <a:custGeom>
            <a:avLst/>
            <a:gdLst/>
            <a:ahLst/>
            <a:cxnLst>
              <a:cxn ang="0">
                <a:pos x="23" y="1"/>
              </a:cxn>
              <a:cxn ang="0">
                <a:pos x="23" y="0"/>
              </a:cxn>
              <a:cxn ang="0">
                <a:pos x="0" y="29"/>
              </a:cxn>
              <a:cxn ang="0">
                <a:pos x="6" y="33"/>
              </a:cxn>
              <a:cxn ang="0">
                <a:pos x="29" y="4"/>
              </a:cxn>
              <a:cxn ang="0">
                <a:pos x="23" y="1"/>
              </a:cxn>
            </a:cxnLst>
            <a:rect l="0" t="0" r="r" b="b"/>
            <a:pathLst>
              <a:path w="30" h="34">
                <a:moveTo>
                  <a:pt x="23" y="1"/>
                </a:moveTo>
                <a:lnTo>
                  <a:pt x="23" y="0"/>
                </a:lnTo>
                <a:lnTo>
                  <a:pt x="0" y="29"/>
                </a:lnTo>
                <a:lnTo>
                  <a:pt x="6" y="33"/>
                </a:lnTo>
                <a:lnTo>
                  <a:pt x="29" y="4"/>
                </a:lnTo>
                <a:lnTo>
                  <a:pt x="23" y="1"/>
                </a:lnTo>
              </a:path>
            </a:pathLst>
          </a:custGeom>
          <a:solidFill>
            <a:srgbClr val="FFAB00"/>
          </a:solidFill>
          <a:ln w="12700" cap="rnd" cmpd="sng">
            <a:solidFill>
              <a:srgbClr val="FE9B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47" name="Freeform 75"/>
          <p:cNvSpPr>
            <a:spLocks/>
          </p:cNvSpPr>
          <p:nvPr/>
        </p:nvSpPr>
        <p:spPr bwMode="auto">
          <a:xfrm>
            <a:off x="5202238" y="5619750"/>
            <a:ext cx="28575" cy="53975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30"/>
              </a:cxn>
              <a:cxn ang="0">
                <a:pos x="5" y="33"/>
              </a:cxn>
              <a:cxn ang="0">
                <a:pos x="18" y="3"/>
              </a:cxn>
              <a:cxn ang="0">
                <a:pos x="19" y="3"/>
              </a:cxn>
              <a:cxn ang="0">
                <a:pos x="18" y="3"/>
              </a:cxn>
              <a:cxn ang="0">
                <a:pos x="19" y="3"/>
              </a:cxn>
              <a:cxn ang="0">
                <a:pos x="13" y="0"/>
              </a:cxn>
            </a:cxnLst>
            <a:rect l="0" t="0" r="r" b="b"/>
            <a:pathLst>
              <a:path w="20" h="34">
                <a:moveTo>
                  <a:pt x="13" y="0"/>
                </a:moveTo>
                <a:lnTo>
                  <a:pt x="0" y="30"/>
                </a:lnTo>
                <a:lnTo>
                  <a:pt x="5" y="33"/>
                </a:lnTo>
                <a:lnTo>
                  <a:pt x="18" y="3"/>
                </a:lnTo>
                <a:lnTo>
                  <a:pt x="19" y="3"/>
                </a:lnTo>
                <a:lnTo>
                  <a:pt x="18" y="3"/>
                </a:lnTo>
                <a:lnTo>
                  <a:pt x="19" y="3"/>
                </a:lnTo>
                <a:lnTo>
                  <a:pt x="13" y="0"/>
                </a:lnTo>
              </a:path>
            </a:pathLst>
          </a:custGeom>
          <a:solidFill>
            <a:srgbClr val="FFAB00"/>
          </a:solidFill>
          <a:ln w="12700" cap="rnd" cmpd="sng">
            <a:solidFill>
              <a:srgbClr val="FE9B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48" name="Freeform 76"/>
          <p:cNvSpPr>
            <a:spLocks/>
          </p:cNvSpPr>
          <p:nvPr/>
        </p:nvSpPr>
        <p:spPr bwMode="auto">
          <a:xfrm>
            <a:off x="5226050" y="5502275"/>
            <a:ext cx="49213" cy="114300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0" y="68"/>
              </a:cxn>
              <a:cxn ang="0">
                <a:pos x="7" y="71"/>
              </a:cxn>
              <a:cxn ang="0">
                <a:pos x="33" y="3"/>
              </a:cxn>
              <a:cxn ang="0">
                <a:pos x="26" y="0"/>
              </a:cxn>
            </a:cxnLst>
            <a:rect l="0" t="0" r="r" b="b"/>
            <a:pathLst>
              <a:path w="34" h="72">
                <a:moveTo>
                  <a:pt x="26" y="0"/>
                </a:moveTo>
                <a:lnTo>
                  <a:pt x="0" y="68"/>
                </a:lnTo>
                <a:lnTo>
                  <a:pt x="7" y="71"/>
                </a:lnTo>
                <a:lnTo>
                  <a:pt x="33" y="3"/>
                </a:lnTo>
                <a:lnTo>
                  <a:pt x="26" y="0"/>
                </a:lnTo>
              </a:path>
            </a:pathLst>
          </a:custGeom>
          <a:solidFill>
            <a:srgbClr val="FFAB00"/>
          </a:solidFill>
          <a:ln w="12700" cap="rnd" cmpd="sng">
            <a:solidFill>
              <a:srgbClr val="FE9B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49" name="Freeform 77"/>
          <p:cNvSpPr>
            <a:spLocks/>
          </p:cNvSpPr>
          <p:nvPr/>
        </p:nvSpPr>
        <p:spPr bwMode="auto">
          <a:xfrm>
            <a:off x="5270500" y="5311775"/>
            <a:ext cx="73025" cy="187325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0" y="114"/>
              </a:cxn>
              <a:cxn ang="0">
                <a:pos x="7" y="117"/>
              </a:cxn>
              <a:cxn ang="0">
                <a:pos x="51" y="2"/>
              </a:cxn>
              <a:cxn ang="0">
                <a:pos x="44" y="0"/>
              </a:cxn>
            </a:cxnLst>
            <a:rect l="0" t="0" r="r" b="b"/>
            <a:pathLst>
              <a:path w="52" h="118">
                <a:moveTo>
                  <a:pt x="44" y="0"/>
                </a:moveTo>
                <a:lnTo>
                  <a:pt x="0" y="114"/>
                </a:lnTo>
                <a:lnTo>
                  <a:pt x="7" y="117"/>
                </a:lnTo>
                <a:lnTo>
                  <a:pt x="51" y="2"/>
                </a:lnTo>
                <a:lnTo>
                  <a:pt x="44" y="0"/>
                </a:lnTo>
              </a:path>
            </a:pathLst>
          </a:custGeom>
          <a:solidFill>
            <a:srgbClr val="FFAB00"/>
          </a:solidFill>
          <a:ln w="12700" cap="rnd" cmpd="sng">
            <a:solidFill>
              <a:srgbClr val="FE9B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50" name="Freeform 78"/>
          <p:cNvSpPr>
            <a:spLocks/>
          </p:cNvSpPr>
          <p:nvPr/>
        </p:nvSpPr>
        <p:spPr bwMode="auto">
          <a:xfrm>
            <a:off x="5340350" y="5033963"/>
            <a:ext cx="101600" cy="273050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0" y="169"/>
              </a:cxn>
              <a:cxn ang="0">
                <a:pos x="7" y="171"/>
              </a:cxn>
              <a:cxn ang="0">
                <a:pos x="71" y="3"/>
              </a:cxn>
              <a:cxn ang="0">
                <a:pos x="64" y="0"/>
              </a:cxn>
            </a:cxnLst>
            <a:rect l="0" t="0" r="r" b="b"/>
            <a:pathLst>
              <a:path w="72" h="172">
                <a:moveTo>
                  <a:pt x="64" y="0"/>
                </a:moveTo>
                <a:lnTo>
                  <a:pt x="0" y="169"/>
                </a:lnTo>
                <a:lnTo>
                  <a:pt x="7" y="171"/>
                </a:lnTo>
                <a:lnTo>
                  <a:pt x="71" y="3"/>
                </a:lnTo>
                <a:lnTo>
                  <a:pt x="64" y="0"/>
                </a:lnTo>
              </a:path>
            </a:pathLst>
          </a:custGeom>
          <a:solidFill>
            <a:srgbClr val="FFAB00"/>
          </a:solidFill>
          <a:ln w="12700" cap="rnd" cmpd="sng">
            <a:solidFill>
              <a:srgbClr val="FE9B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51" name="Freeform 79"/>
          <p:cNvSpPr>
            <a:spLocks/>
          </p:cNvSpPr>
          <p:nvPr/>
        </p:nvSpPr>
        <p:spPr bwMode="auto">
          <a:xfrm>
            <a:off x="5437188" y="4751388"/>
            <a:ext cx="109537" cy="279400"/>
          </a:xfrm>
          <a:custGeom>
            <a:avLst/>
            <a:gdLst/>
            <a:ahLst/>
            <a:cxnLst>
              <a:cxn ang="0">
                <a:pos x="70" y="0"/>
              </a:cxn>
              <a:cxn ang="0">
                <a:pos x="70" y="1"/>
              </a:cxn>
              <a:cxn ang="0">
                <a:pos x="0" y="172"/>
              </a:cxn>
              <a:cxn ang="0">
                <a:pos x="7" y="175"/>
              </a:cxn>
              <a:cxn ang="0">
                <a:pos x="77" y="3"/>
              </a:cxn>
              <a:cxn ang="0">
                <a:pos x="76" y="4"/>
              </a:cxn>
              <a:cxn ang="0">
                <a:pos x="70" y="0"/>
              </a:cxn>
              <a:cxn ang="0">
                <a:pos x="70" y="1"/>
              </a:cxn>
              <a:cxn ang="0">
                <a:pos x="70" y="0"/>
              </a:cxn>
            </a:cxnLst>
            <a:rect l="0" t="0" r="r" b="b"/>
            <a:pathLst>
              <a:path w="78" h="176">
                <a:moveTo>
                  <a:pt x="70" y="0"/>
                </a:moveTo>
                <a:lnTo>
                  <a:pt x="70" y="1"/>
                </a:lnTo>
                <a:lnTo>
                  <a:pt x="0" y="172"/>
                </a:lnTo>
                <a:lnTo>
                  <a:pt x="7" y="175"/>
                </a:lnTo>
                <a:lnTo>
                  <a:pt x="77" y="3"/>
                </a:lnTo>
                <a:lnTo>
                  <a:pt x="76" y="4"/>
                </a:lnTo>
                <a:lnTo>
                  <a:pt x="70" y="0"/>
                </a:lnTo>
                <a:lnTo>
                  <a:pt x="70" y="1"/>
                </a:lnTo>
                <a:lnTo>
                  <a:pt x="70" y="0"/>
                </a:lnTo>
              </a:path>
            </a:pathLst>
          </a:custGeom>
          <a:solidFill>
            <a:srgbClr val="FFAB00"/>
          </a:solidFill>
          <a:ln w="12700" cap="rnd" cmpd="sng">
            <a:solidFill>
              <a:srgbClr val="FE9B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52" name="Freeform 80"/>
          <p:cNvSpPr>
            <a:spLocks/>
          </p:cNvSpPr>
          <p:nvPr/>
        </p:nvSpPr>
        <p:spPr bwMode="auto">
          <a:xfrm>
            <a:off x="5543550" y="4541838"/>
            <a:ext cx="90488" cy="207962"/>
          </a:xfrm>
          <a:custGeom>
            <a:avLst/>
            <a:gdLst/>
            <a:ahLst/>
            <a:cxnLst>
              <a:cxn ang="0">
                <a:pos x="59" y="0"/>
              </a:cxn>
              <a:cxn ang="0">
                <a:pos x="0" y="126"/>
              </a:cxn>
              <a:cxn ang="0">
                <a:pos x="6" y="130"/>
              </a:cxn>
              <a:cxn ang="0">
                <a:pos x="64" y="4"/>
              </a:cxn>
              <a:cxn ang="0">
                <a:pos x="59" y="0"/>
              </a:cxn>
            </a:cxnLst>
            <a:rect l="0" t="0" r="r" b="b"/>
            <a:pathLst>
              <a:path w="65" h="131">
                <a:moveTo>
                  <a:pt x="59" y="0"/>
                </a:moveTo>
                <a:lnTo>
                  <a:pt x="0" y="126"/>
                </a:lnTo>
                <a:lnTo>
                  <a:pt x="6" y="130"/>
                </a:lnTo>
                <a:lnTo>
                  <a:pt x="64" y="4"/>
                </a:lnTo>
                <a:lnTo>
                  <a:pt x="59" y="0"/>
                </a:lnTo>
              </a:path>
            </a:pathLst>
          </a:custGeom>
          <a:solidFill>
            <a:srgbClr val="FFAB00"/>
          </a:solidFill>
          <a:ln w="12700" cap="rnd" cmpd="sng">
            <a:solidFill>
              <a:srgbClr val="FE9B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53" name="Freeform 81"/>
          <p:cNvSpPr>
            <a:spLocks/>
          </p:cNvSpPr>
          <p:nvPr/>
        </p:nvSpPr>
        <p:spPr bwMode="auto">
          <a:xfrm>
            <a:off x="5632450" y="4386263"/>
            <a:ext cx="87313" cy="153987"/>
          </a:xfrm>
          <a:custGeom>
            <a:avLst/>
            <a:gdLst/>
            <a:ahLst/>
            <a:cxnLst>
              <a:cxn ang="0">
                <a:pos x="55" y="0"/>
              </a:cxn>
              <a:cxn ang="0">
                <a:pos x="54" y="1"/>
              </a:cxn>
              <a:cxn ang="0">
                <a:pos x="0" y="92"/>
              </a:cxn>
              <a:cxn ang="0">
                <a:pos x="5" y="96"/>
              </a:cxn>
              <a:cxn ang="0">
                <a:pos x="60" y="5"/>
              </a:cxn>
              <a:cxn ang="0">
                <a:pos x="59" y="5"/>
              </a:cxn>
              <a:cxn ang="0">
                <a:pos x="55" y="0"/>
              </a:cxn>
              <a:cxn ang="0">
                <a:pos x="54" y="0"/>
              </a:cxn>
              <a:cxn ang="0">
                <a:pos x="54" y="1"/>
              </a:cxn>
              <a:cxn ang="0">
                <a:pos x="55" y="0"/>
              </a:cxn>
            </a:cxnLst>
            <a:rect l="0" t="0" r="r" b="b"/>
            <a:pathLst>
              <a:path w="61" h="97">
                <a:moveTo>
                  <a:pt x="55" y="0"/>
                </a:moveTo>
                <a:lnTo>
                  <a:pt x="54" y="1"/>
                </a:lnTo>
                <a:lnTo>
                  <a:pt x="0" y="92"/>
                </a:lnTo>
                <a:lnTo>
                  <a:pt x="5" y="96"/>
                </a:lnTo>
                <a:lnTo>
                  <a:pt x="60" y="5"/>
                </a:lnTo>
                <a:lnTo>
                  <a:pt x="59" y="5"/>
                </a:lnTo>
                <a:lnTo>
                  <a:pt x="55" y="0"/>
                </a:lnTo>
                <a:lnTo>
                  <a:pt x="54" y="0"/>
                </a:lnTo>
                <a:lnTo>
                  <a:pt x="54" y="1"/>
                </a:lnTo>
                <a:lnTo>
                  <a:pt x="55" y="0"/>
                </a:lnTo>
              </a:path>
            </a:pathLst>
          </a:custGeom>
          <a:solidFill>
            <a:srgbClr val="FFAB00"/>
          </a:solidFill>
          <a:ln w="12700" cap="rnd" cmpd="sng">
            <a:solidFill>
              <a:srgbClr val="FE9B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54" name="Freeform 82"/>
          <p:cNvSpPr>
            <a:spLocks/>
          </p:cNvSpPr>
          <p:nvPr/>
        </p:nvSpPr>
        <p:spPr bwMode="auto">
          <a:xfrm>
            <a:off x="5718175" y="4267200"/>
            <a:ext cx="92075" cy="119063"/>
          </a:xfrm>
          <a:custGeom>
            <a:avLst/>
            <a:gdLst/>
            <a:ahLst/>
            <a:cxnLst>
              <a:cxn ang="0">
                <a:pos x="60" y="0"/>
              </a:cxn>
              <a:cxn ang="0">
                <a:pos x="60" y="1"/>
              </a:cxn>
              <a:cxn ang="0">
                <a:pos x="0" y="69"/>
              </a:cxn>
              <a:cxn ang="0">
                <a:pos x="5" y="74"/>
              </a:cxn>
              <a:cxn ang="0">
                <a:pos x="65" y="6"/>
              </a:cxn>
              <a:cxn ang="0">
                <a:pos x="60" y="0"/>
              </a:cxn>
              <a:cxn ang="0">
                <a:pos x="60" y="1"/>
              </a:cxn>
              <a:cxn ang="0">
                <a:pos x="60" y="0"/>
              </a:cxn>
            </a:cxnLst>
            <a:rect l="0" t="0" r="r" b="b"/>
            <a:pathLst>
              <a:path w="66" h="75">
                <a:moveTo>
                  <a:pt x="60" y="0"/>
                </a:moveTo>
                <a:lnTo>
                  <a:pt x="60" y="1"/>
                </a:lnTo>
                <a:lnTo>
                  <a:pt x="0" y="69"/>
                </a:lnTo>
                <a:lnTo>
                  <a:pt x="5" y="74"/>
                </a:lnTo>
                <a:lnTo>
                  <a:pt x="65" y="6"/>
                </a:lnTo>
                <a:lnTo>
                  <a:pt x="60" y="0"/>
                </a:lnTo>
                <a:lnTo>
                  <a:pt x="60" y="1"/>
                </a:lnTo>
                <a:lnTo>
                  <a:pt x="60" y="0"/>
                </a:lnTo>
              </a:path>
            </a:pathLst>
          </a:custGeom>
          <a:solidFill>
            <a:srgbClr val="FFAB00"/>
          </a:solidFill>
          <a:ln w="12700" cap="rnd" cmpd="sng">
            <a:solidFill>
              <a:srgbClr val="FE9B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55" name="Freeform 83"/>
          <p:cNvSpPr>
            <a:spLocks/>
          </p:cNvSpPr>
          <p:nvPr/>
        </p:nvSpPr>
        <p:spPr bwMode="auto">
          <a:xfrm>
            <a:off x="5810250" y="4184650"/>
            <a:ext cx="98425" cy="85725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63" y="1"/>
              </a:cxn>
              <a:cxn ang="0">
                <a:pos x="0" y="47"/>
              </a:cxn>
              <a:cxn ang="0">
                <a:pos x="5" y="53"/>
              </a:cxn>
              <a:cxn ang="0">
                <a:pos x="68" y="6"/>
              </a:cxn>
              <a:cxn ang="0">
                <a:pos x="66" y="7"/>
              </a:cxn>
              <a:cxn ang="0">
                <a:pos x="64" y="0"/>
              </a:cxn>
              <a:cxn ang="0">
                <a:pos x="63" y="1"/>
              </a:cxn>
              <a:cxn ang="0">
                <a:pos x="64" y="0"/>
              </a:cxn>
            </a:cxnLst>
            <a:rect l="0" t="0" r="r" b="b"/>
            <a:pathLst>
              <a:path w="69" h="54">
                <a:moveTo>
                  <a:pt x="64" y="0"/>
                </a:moveTo>
                <a:lnTo>
                  <a:pt x="63" y="1"/>
                </a:lnTo>
                <a:lnTo>
                  <a:pt x="0" y="47"/>
                </a:lnTo>
                <a:lnTo>
                  <a:pt x="5" y="53"/>
                </a:lnTo>
                <a:lnTo>
                  <a:pt x="68" y="6"/>
                </a:lnTo>
                <a:lnTo>
                  <a:pt x="66" y="7"/>
                </a:lnTo>
                <a:lnTo>
                  <a:pt x="64" y="0"/>
                </a:lnTo>
                <a:lnTo>
                  <a:pt x="63" y="1"/>
                </a:lnTo>
                <a:lnTo>
                  <a:pt x="64" y="0"/>
                </a:lnTo>
              </a:path>
            </a:pathLst>
          </a:custGeom>
          <a:solidFill>
            <a:srgbClr val="FFAB00"/>
          </a:solidFill>
          <a:ln w="12700" cap="rnd" cmpd="sng">
            <a:solidFill>
              <a:srgbClr val="FE9B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56" name="Freeform 84"/>
          <p:cNvSpPr>
            <a:spLocks/>
          </p:cNvSpPr>
          <p:nvPr/>
        </p:nvSpPr>
        <p:spPr bwMode="auto">
          <a:xfrm>
            <a:off x="5910263" y="4138613"/>
            <a:ext cx="96837" cy="50800"/>
          </a:xfrm>
          <a:custGeom>
            <a:avLst/>
            <a:gdLst/>
            <a:ahLst/>
            <a:cxnLst>
              <a:cxn ang="0">
                <a:pos x="67" y="0"/>
              </a:cxn>
              <a:cxn ang="0">
                <a:pos x="66" y="0"/>
              </a:cxn>
              <a:cxn ang="0">
                <a:pos x="0" y="24"/>
              </a:cxn>
              <a:cxn ang="0">
                <a:pos x="2" y="31"/>
              </a:cxn>
              <a:cxn ang="0">
                <a:pos x="68" y="7"/>
              </a:cxn>
              <a:cxn ang="0">
                <a:pos x="67" y="7"/>
              </a:cxn>
              <a:cxn ang="0">
                <a:pos x="67" y="0"/>
              </a:cxn>
              <a:cxn ang="0">
                <a:pos x="66" y="0"/>
              </a:cxn>
              <a:cxn ang="0">
                <a:pos x="67" y="0"/>
              </a:cxn>
            </a:cxnLst>
            <a:rect l="0" t="0" r="r" b="b"/>
            <a:pathLst>
              <a:path w="69" h="32">
                <a:moveTo>
                  <a:pt x="67" y="0"/>
                </a:moveTo>
                <a:lnTo>
                  <a:pt x="66" y="0"/>
                </a:lnTo>
                <a:lnTo>
                  <a:pt x="0" y="24"/>
                </a:lnTo>
                <a:lnTo>
                  <a:pt x="2" y="31"/>
                </a:lnTo>
                <a:lnTo>
                  <a:pt x="68" y="7"/>
                </a:lnTo>
                <a:lnTo>
                  <a:pt x="67" y="7"/>
                </a:lnTo>
                <a:lnTo>
                  <a:pt x="67" y="0"/>
                </a:lnTo>
                <a:lnTo>
                  <a:pt x="66" y="0"/>
                </a:lnTo>
                <a:lnTo>
                  <a:pt x="67" y="0"/>
                </a:lnTo>
              </a:path>
            </a:pathLst>
          </a:custGeom>
          <a:solidFill>
            <a:srgbClr val="FFAB00"/>
          </a:solidFill>
          <a:ln w="12700" cap="rnd" cmpd="sng">
            <a:solidFill>
              <a:srgbClr val="FE9B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57" name="Freeform 85"/>
          <p:cNvSpPr>
            <a:spLocks/>
          </p:cNvSpPr>
          <p:nvPr/>
        </p:nvSpPr>
        <p:spPr bwMode="auto">
          <a:xfrm>
            <a:off x="6013450" y="4141788"/>
            <a:ext cx="111125" cy="26987"/>
          </a:xfrm>
          <a:custGeom>
            <a:avLst/>
            <a:gdLst/>
            <a:ahLst/>
            <a:cxnLst>
              <a:cxn ang="0">
                <a:pos x="78" y="0"/>
              </a:cxn>
              <a:cxn ang="0">
                <a:pos x="77" y="0"/>
              </a:cxn>
              <a:cxn ang="0">
                <a:pos x="0" y="4"/>
              </a:cxn>
              <a:cxn ang="0">
                <a:pos x="0" y="16"/>
              </a:cxn>
              <a:cxn ang="0">
                <a:pos x="77" y="12"/>
              </a:cxn>
              <a:cxn ang="0">
                <a:pos x="76" y="12"/>
              </a:cxn>
              <a:cxn ang="0">
                <a:pos x="78" y="0"/>
              </a:cxn>
              <a:cxn ang="0">
                <a:pos x="77" y="0"/>
              </a:cxn>
              <a:cxn ang="0">
                <a:pos x="78" y="0"/>
              </a:cxn>
            </a:cxnLst>
            <a:rect l="0" t="0" r="r" b="b"/>
            <a:pathLst>
              <a:path w="79" h="17">
                <a:moveTo>
                  <a:pt x="78" y="0"/>
                </a:moveTo>
                <a:lnTo>
                  <a:pt x="77" y="0"/>
                </a:lnTo>
                <a:lnTo>
                  <a:pt x="0" y="4"/>
                </a:lnTo>
                <a:lnTo>
                  <a:pt x="0" y="16"/>
                </a:lnTo>
                <a:lnTo>
                  <a:pt x="77" y="12"/>
                </a:lnTo>
                <a:lnTo>
                  <a:pt x="76" y="12"/>
                </a:lnTo>
                <a:lnTo>
                  <a:pt x="78" y="0"/>
                </a:lnTo>
                <a:lnTo>
                  <a:pt x="77" y="0"/>
                </a:lnTo>
                <a:lnTo>
                  <a:pt x="78" y="0"/>
                </a:lnTo>
              </a:path>
            </a:pathLst>
          </a:custGeom>
          <a:solidFill>
            <a:srgbClr val="FFAB00"/>
          </a:solidFill>
          <a:ln w="12700" cap="rnd" cmpd="sng">
            <a:solidFill>
              <a:srgbClr val="FE9B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58" name="Freeform 86"/>
          <p:cNvSpPr>
            <a:spLocks/>
          </p:cNvSpPr>
          <p:nvPr/>
        </p:nvSpPr>
        <p:spPr bwMode="auto">
          <a:xfrm>
            <a:off x="6127750" y="4141788"/>
            <a:ext cx="150813" cy="31750"/>
          </a:xfrm>
          <a:custGeom>
            <a:avLst/>
            <a:gdLst/>
            <a:ahLst/>
            <a:cxnLst>
              <a:cxn ang="0">
                <a:pos x="105" y="13"/>
              </a:cxn>
              <a:cxn ang="0">
                <a:pos x="2" y="0"/>
              </a:cxn>
              <a:cxn ang="0">
                <a:pos x="0" y="5"/>
              </a:cxn>
              <a:cxn ang="0">
                <a:pos x="104" y="19"/>
              </a:cxn>
              <a:cxn ang="0">
                <a:pos x="105" y="13"/>
              </a:cxn>
            </a:cxnLst>
            <a:rect l="0" t="0" r="r" b="b"/>
            <a:pathLst>
              <a:path w="106" h="20">
                <a:moveTo>
                  <a:pt x="105" y="13"/>
                </a:moveTo>
                <a:lnTo>
                  <a:pt x="2" y="0"/>
                </a:lnTo>
                <a:lnTo>
                  <a:pt x="0" y="5"/>
                </a:lnTo>
                <a:lnTo>
                  <a:pt x="104" y="19"/>
                </a:lnTo>
                <a:lnTo>
                  <a:pt x="105" y="13"/>
                </a:lnTo>
              </a:path>
            </a:pathLst>
          </a:custGeom>
          <a:solidFill>
            <a:srgbClr val="FFAB00"/>
          </a:solidFill>
          <a:ln w="12700" cap="rnd" cmpd="sng">
            <a:solidFill>
              <a:srgbClr val="FE9B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59" name="Freeform 87"/>
          <p:cNvSpPr>
            <a:spLocks/>
          </p:cNvSpPr>
          <p:nvPr/>
        </p:nvSpPr>
        <p:spPr bwMode="auto">
          <a:xfrm>
            <a:off x="6283325" y="4162425"/>
            <a:ext cx="1266825" cy="322263"/>
          </a:xfrm>
          <a:custGeom>
            <a:avLst/>
            <a:gdLst/>
            <a:ahLst/>
            <a:cxnLst>
              <a:cxn ang="0">
                <a:pos x="897" y="198"/>
              </a:cxn>
              <a:cxn ang="0">
                <a:pos x="897" y="194"/>
              </a:cxn>
              <a:cxn ang="0">
                <a:pos x="1" y="0"/>
              </a:cxn>
              <a:cxn ang="0">
                <a:pos x="0" y="8"/>
              </a:cxn>
              <a:cxn ang="0">
                <a:pos x="896" y="202"/>
              </a:cxn>
              <a:cxn ang="0">
                <a:pos x="897" y="198"/>
              </a:cxn>
            </a:cxnLst>
            <a:rect l="0" t="0" r="r" b="b"/>
            <a:pathLst>
              <a:path w="898" h="203">
                <a:moveTo>
                  <a:pt x="897" y="198"/>
                </a:moveTo>
                <a:lnTo>
                  <a:pt x="897" y="194"/>
                </a:lnTo>
                <a:lnTo>
                  <a:pt x="1" y="0"/>
                </a:lnTo>
                <a:lnTo>
                  <a:pt x="0" y="8"/>
                </a:lnTo>
                <a:lnTo>
                  <a:pt x="896" y="202"/>
                </a:lnTo>
                <a:lnTo>
                  <a:pt x="897" y="198"/>
                </a:lnTo>
              </a:path>
            </a:pathLst>
          </a:custGeom>
          <a:solidFill>
            <a:srgbClr val="FFAB00"/>
          </a:solidFill>
          <a:ln w="12700" cap="rnd" cmpd="sng">
            <a:solidFill>
              <a:srgbClr val="FE9B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60" name="Freeform 88"/>
          <p:cNvSpPr>
            <a:spLocks/>
          </p:cNvSpPr>
          <p:nvPr/>
        </p:nvSpPr>
        <p:spPr bwMode="auto">
          <a:xfrm>
            <a:off x="2289175" y="5648325"/>
            <a:ext cx="55563" cy="82550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0" y="43"/>
              </a:cxn>
              <a:cxn ang="0">
                <a:pos x="14" y="51"/>
              </a:cxn>
              <a:cxn ang="0">
                <a:pos x="38" y="8"/>
              </a:cxn>
              <a:cxn ang="0">
                <a:pos x="38" y="7"/>
              </a:cxn>
              <a:cxn ang="0">
                <a:pos x="38" y="8"/>
              </a:cxn>
              <a:cxn ang="0">
                <a:pos x="39" y="7"/>
              </a:cxn>
              <a:cxn ang="0">
                <a:pos x="25" y="0"/>
              </a:cxn>
            </a:cxnLst>
            <a:rect l="0" t="0" r="r" b="b"/>
            <a:pathLst>
              <a:path w="40" h="52">
                <a:moveTo>
                  <a:pt x="25" y="0"/>
                </a:moveTo>
                <a:lnTo>
                  <a:pt x="0" y="43"/>
                </a:lnTo>
                <a:lnTo>
                  <a:pt x="14" y="51"/>
                </a:lnTo>
                <a:lnTo>
                  <a:pt x="38" y="8"/>
                </a:lnTo>
                <a:lnTo>
                  <a:pt x="38" y="7"/>
                </a:lnTo>
                <a:lnTo>
                  <a:pt x="38" y="8"/>
                </a:lnTo>
                <a:lnTo>
                  <a:pt x="39" y="7"/>
                </a:lnTo>
                <a:lnTo>
                  <a:pt x="25" y="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61" name="Freeform 89"/>
          <p:cNvSpPr>
            <a:spLocks/>
          </p:cNvSpPr>
          <p:nvPr/>
        </p:nvSpPr>
        <p:spPr bwMode="auto">
          <a:xfrm>
            <a:off x="2330450" y="5548313"/>
            <a:ext cx="60325" cy="104775"/>
          </a:xfrm>
          <a:custGeom>
            <a:avLst/>
            <a:gdLst/>
            <a:ahLst/>
            <a:cxnLst>
              <a:cxn ang="0">
                <a:pos x="27" y="1"/>
              </a:cxn>
              <a:cxn ang="0">
                <a:pos x="27" y="0"/>
              </a:cxn>
              <a:cxn ang="0">
                <a:pos x="0" y="58"/>
              </a:cxn>
              <a:cxn ang="0">
                <a:pos x="13" y="65"/>
              </a:cxn>
              <a:cxn ang="0">
                <a:pos x="41" y="7"/>
              </a:cxn>
              <a:cxn ang="0">
                <a:pos x="42" y="6"/>
              </a:cxn>
              <a:cxn ang="0">
                <a:pos x="42" y="7"/>
              </a:cxn>
              <a:cxn ang="0">
                <a:pos x="42" y="6"/>
              </a:cxn>
              <a:cxn ang="0">
                <a:pos x="27" y="1"/>
              </a:cxn>
            </a:cxnLst>
            <a:rect l="0" t="0" r="r" b="b"/>
            <a:pathLst>
              <a:path w="43" h="66">
                <a:moveTo>
                  <a:pt x="27" y="1"/>
                </a:moveTo>
                <a:lnTo>
                  <a:pt x="27" y="0"/>
                </a:lnTo>
                <a:lnTo>
                  <a:pt x="0" y="58"/>
                </a:lnTo>
                <a:lnTo>
                  <a:pt x="13" y="65"/>
                </a:lnTo>
                <a:lnTo>
                  <a:pt x="41" y="7"/>
                </a:lnTo>
                <a:lnTo>
                  <a:pt x="42" y="6"/>
                </a:lnTo>
                <a:lnTo>
                  <a:pt x="42" y="7"/>
                </a:lnTo>
                <a:lnTo>
                  <a:pt x="42" y="6"/>
                </a:lnTo>
                <a:lnTo>
                  <a:pt x="27" y="1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62" name="Freeform 90"/>
          <p:cNvSpPr>
            <a:spLocks/>
          </p:cNvSpPr>
          <p:nvPr/>
        </p:nvSpPr>
        <p:spPr bwMode="auto">
          <a:xfrm>
            <a:off x="2373313" y="5321300"/>
            <a:ext cx="101600" cy="230188"/>
          </a:xfrm>
          <a:custGeom>
            <a:avLst/>
            <a:gdLst/>
            <a:ahLst/>
            <a:cxnLst>
              <a:cxn ang="0">
                <a:pos x="55" y="0"/>
              </a:cxn>
              <a:cxn ang="0">
                <a:pos x="0" y="138"/>
              </a:cxn>
              <a:cxn ang="0">
                <a:pos x="16" y="144"/>
              </a:cxn>
              <a:cxn ang="0">
                <a:pos x="71" y="7"/>
              </a:cxn>
              <a:cxn ang="0">
                <a:pos x="55" y="0"/>
              </a:cxn>
            </a:cxnLst>
            <a:rect l="0" t="0" r="r" b="b"/>
            <a:pathLst>
              <a:path w="72" h="145">
                <a:moveTo>
                  <a:pt x="55" y="0"/>
                </a:moveTo>
                <a:lnTo>
                  <a:pt x="0" y="138"/>
                </a:lnTo>
                <a:lnTo>
                  <a:pt x="16" y="144"/>
                </a:lnTo>
                <a:lnTo>
                  <a:pt x="71" y="7"/>
                </a:lnTo>
                <a:lnTo>
                  <a:pt x="55" y="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63" name="Freeform 91"/>
          <p:cNvSpPr>
            <a:spLocks/>
          </p:cNvSpPr>
          <p:nvPr/>
        </p:nvSpPr>
        <p:spPr bwMode="auto">
          <a:xfrm>
            <a:off x="2457450" y="4930775"/>
            <a:ext cx="147638" cy="393700"/>
          </a:xfrm>
          <a:custGeom>
            <a:avLst/>
            <a:gdLst/>
            <a:ahLst/>
            <a:cxnLst>
              <a:cxn ang="0">
                <a:pos x="87" y="0"/>
              </a:cxn>
              <a:cxn ang="0">
                <a:pos x="0" y="240"/>
              </a:cxn>
              <a:cxn ang="0">
                <a:pos x="16" y="247"/>
              </a:cxn>
              <a:cxn ang="0">
                <a:pos x="103" y="7"/>
              </a:cxn>
              <a:cxn ang="0">
                <a:pos x="87" y="0"/>
              </a:cxn>
            </a:cxnLst>
            <a:rect l="0" t="0" r="r" b="b"/>
            <a:pathLst>
              <a:path w="104" h="248">
                <a:moveTo>
                  <a:pt x="87" y="0"/>
                </a:moveTo>
                <a:lnTo>
                  <a:pt x="0" y="240"/>
                </a:lnTo>
                <a:lnTo>
                  <a:pt x="16" y="247"/>
                </a:lnTo>
                <a:lnTo>
                  <a:pt x="103" y="7"/>
                </a:lnTo>
                <a:lnTo>
                  <a:pt x="87" y="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64" name="Freeform 92"/>
          <p:cNvSpPr>
            <a:spLocks/>
          </p:cNvSpPr>
          <p:nvPr/>
        </p:nvSpPr>
        <p:spPr bwMode="auto">
          <a:xfrm>
            <a:off x="2587625" y="4344988"/>
            <a:ext cx="206375" cy="588962"/>
          </a:xfrm>
          <a:custGeom>
            <a:avLst/>
            <a:gdLst/>
            <a:ahLst/>
            <a:cxnLst>
              <a:cxn ang="0">
                <a:pos x="129" y="0"/>
              </a:cxn>
              <a:cxn ang="0">
                <a:pos x="0" y="363"/>
              </a:cxn>
              <a:cxn ang="0">
                <a:pos x="16" y="370"/>
              </a:cxn>
              <a:cxn ang="0">
                <a:pos x="145" y="6"/>
              </a:cxn>
              <a:cxn ang="0">
                <a:pos x="129" y="0"/>
              </a:cxn>
            </a:cxnLst>
            <a:rect l="0" t="0" r="r" b="b"/>
            <a:pathLst>
              <a:path w="146" h="371">
                <a:moveTo>
                  <a:pt x="129" y="0"/>
                </a:moveTo>
                <a:lnTo>
                  <a:pt x="0" y="363"/>
                </a:lnTo>
                <a:lnTo>
                  <a:pt x="16" y="370"/>
                </a:lnTo>
                <a:lnTo>
                  <a:pt x="145" y="6"/>
                </a:lnTo>
                <a:lnTo>
                  <a:pt x="129" y="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65" name="Freeform 93"/>
          <p:cNvSpPr>
            <a:spLocks/>
          </p:cNvSpPr>
          <p:nvPr/>
        </p:nvSpPr>
        <p:spPr bwMode="auto">
          <a:xfrm>
            <a:off x="2776538" y="4181475"/>
            <a:ext cx="77787" cy="165100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0" y="97"/>
              </a:cxn>
              <a:cxn ang="0">
                <a:pos x="15" y="103"/>
              </a:cxn>
              <a:cxn ang="0">
                <a:pos x="54" y="6"/>
              </a:cxn>
              <a:cxn ang="0">
                <a:pos x="39" y="0"/>
              </a:cxn>
            </a:cxnLst>
            <a:rect l="0" t="0" r="r" b="b"/>
            <a:pathLst>
              <a:path w="55" h="104">
                <a:moveTo>
                  <a:pt x="39" y="0"/>
                </a:moveTo>
                <a:lnTo>
                  <a:pt x="0" y="97"/>
                </a:lnTo>
                <a:lnTo>
                  <a:pt x="15" y="103"/>
                </a:lnTo>
                <a:lnTo>
                  <a:pt x="54" y="6"/>
                </a:lnTo>
                <a:lnTo>
                  <a:pt x="39" y="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66" name="Freeform 94"/>
          <p:cNvSpPr>
            <a:spLocks/>
          </p:cNvSpPr>
          <p:nvPr/>
        </p:nvSpPr>
        <p:spPr bwMode="auto">
          <a:xfrm>
            <a:off x="2838450" y="4038600"/>
            <a:ext cx="69850" cy="144463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34" y="1"/>
              </a:cxn>
              <a:cxn ang="0">
                <a:pos x="0" y="84"/>
              </a:cxn>
              <a:cxn ang="0">
                <a:pos x="15" y="90"/>
              </a:cxn>
              <a:cxn ang="0">
                <a:pos x="49" y="7"/>
              </a:cxn>
              <a:cxn ang="0">
                <a:pos x="48" y="8"/>
              </a:cxn>
              <a:cxn ang="0">
                <a:pos x="34" y="0"/>
              </a:cxn>
              <a:cxn ang="0">
                <a:pos x="34" y="1"/>
              </a:cxn>
              <a:cxn ang="0">
                <a:pos x="34" y="0"/>
              </a:cxn>
            </a:cxnLst>
            <a:rect l="0" t="0" r="r" b="b"/>
            <a:pathLst>
              <a:path w="50" h="91">
                <a:moveTo>
                  <a:pt x="34" y="0"/>
                </a:moveTo>
                <a:lnTo>
                  <a:pt x="34" y="1"/>
                </a:lnTo>
                <a:lnTo>
                  <a:pt x="0" y="84"/>
                </a:lnTo>
                <a:lnTo>
                  <a:pt x="15" y="90"/>
                </a:lnTo>
                <a:lnTo>
                  <a:pt x="49" y="7"/>
                </a:lnTo>
                <a:lnTo>
                  <a:pt x="48" y="8"/>
                </a:lnTo>
                <a:lnTo>
                  <a:pt x="34" y="0"/>
                </a:lnTo>
                <a:lnTo>
                  <a:pt x="34" y="1"/>
                </a:lnTo>
                <a:lnTo>
                  <a:pt x="34" y="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67" name="Freeform 95"/>
          <p:cNvSpPr>
            <a:spLocks/>
          </p:cNvSpPr>
          <p:nvPr/>
        </p:nvSpPr>
        <p:spPr bwMode="auto">
          <a:xfrm>
            <a:off x="2890838" y="3897313"/>
            <a:ext cx="80962" cy="146050"/>
          </a:xfrm>
          <a:custGeom>
            <a:avLst/>
            <a:gdLst/>
            <a:ahLst/>
            <a:cxnLst>
              <a:cxn ang="0">
                <a:pos x="42" y="0"/>
              </a:cxn>
              <a:cxn ang="0">
                <a:pos x="0" y="83"/>
              </a:cxn>
              <a:cxn ang="0">
                <a:pos x="14" y="91"/>
              </a:cxn>
              <a:cxn ang="0">
                <a:pos x="56" y="8"/>
              </a:cxn>
              <a:cxn ang="0">
                <a:pos x="42" y="0"/>
              </a:cxn>
            </a:cxnLst>
            <a:rect l="0" t="0" r="r" b="b"/>
            <a:pathLst>
              <a:path w="57" h="92">
                <a:moveTo>
                  <a:pt x="42" y="0"/>
                </a:moveTo>
                <a:lnTo>
                  <a:pt x="0" y="83"/>
                </a:lnTo>
                <a:lnTo>
                  <a:pt x="14" y="91"/>
                </a:lnTo>
                <a:lnTo>
                  <a:pt x="56" y="8"/>
                </a:lnTo>
                <a:lnTo>
                  <a:pt x="42" y="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68" name="Freeform 96"/>
          <p:cNvSpPr>
            <a:spLocks/>
          </p:cNvSpPr>
          <p:nvPr/>
        </p:nvSpPr>
        <p:spPr bwMode="auto">
          <a:xfrm>
            <a:off x="2955925" y="3763963"/>
            <a:ext cx="87313" cy="139700"/>
          </a:xfrm>
          <a:custGeom>
            <a:avLst/>
            <a:gdLst/>
            <a:ahLst/>
            <a:cxnLst>
              <a:cxn ang="0">
                <a:pos x="47" y="0"/>
              </a:cxn>
              <a:cxn ang="0">
                <a:pos x="47" y="1"/>
              </a:cxn>
              <a:cxn ang="0">
                <a:pos x="0" y="79"/>
              </a:cxn>
              <a:cxn ang="0">
                <a:pos x="15" y="87"/>
              </a:cxn>
              <a:cxn ang="0">
                <a:pos x="61" y="9"/>
              </a:cxn>
              <a:cxn ang="0">
                <a:pos x="47" y="0"/>
              </a:cxn>
              <a:cxn ang="0">
                <a:pos x="47" y="1"/>
              </a:cxn>
              <a:cxn ang="0">
                <a:pos x="47" y="0"/>
              </a:cxn>
            </a:cxnLst>
            <a:rect l="0" t="0" r="r" b="b"/>
            <a:pathLst>
              <a:path w="62" h="88">
                <a:moveTo>
                  <a:pt x="47" y="0"/>
                </a:moveTo>
                <a:lnTo>
                  <a:pt x="47" y="1"/>
                </a:lnTo>
                <a:lnTo>
                  <a:pt x="0" y="79"/>
                </a:lnTo>
                <a:lnTo>
                  <a:pt x="15" y="87"/>
                </a:lnTo>
                <a:lnTo>
                  <a:pt x="61" y="9"/>
                </a:lnTo>
                <a:lnTo>
                  <a:pt x="47" y="0"/>
                </a:lnTo>
                <a:lnTo>
                  <a:pt x="47" y="1"/>
                </a:lnTo>
                <a:lnTo>
                  <a:pt x="47" y="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69" name="Freeform 97"/>
          <p:cNvSpPr>
            <a:spLocks/>
          </p:cNvSpPr>
          <p:nvPr/>
        </p:nvSpPr>
        <p:spPr bwMode="auto">
          <a:xfrm>
            <a:off x="3028950" y="3649663"/>
            <a:ext cx="84138" cy="122237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44" y="1"/>
              </a:cxn>
              <a:cxn ang="0">
                <a:pos x="0" y="67"/>
              </a:cxn>
              <a:cxn ang="0">
                <a:pos x="14" y="76"/>
              </a:cxn>
              <a:cxn ang="0">
                <a:pos x="58" y="10"/>
              </a:cxn>
              <a:cxn ang="0">
                <a:pos x="58" y="11"/>
              </a:cxn>
              <a:cxn ang="0">
                <a:pos x="44" y="0"/>
              </a:cxn>
              <a:cxn ang="0">
                <a:pos x="44" y="1"/>
              </a:cxn>
              <a:cxn ang="0">
                <a:pos x="44" y="0"/>
              </a:cxn>
            </a:cxnLst>
            <a:rect l="0" t="0" r="r" b="b"/>
            <a:pathLst>
              <a:path w="59" h="77">
                <a:moveTo>
                  <a:pt x="44" y="0"/>
                </a:moveTo>
                <a:lnTo>
                  <a:pt x="44" y="1"/>
                </a:lnTo>
                <a:lnTo>
                  <a:pt x="0" y="67"/>
                </a:lnTo>
                <a:lnTo>
                  <a:pt x="14" y="76"/>
                </a:lnTo>
                <a:lnTo>
                  <a:pt x="58" y="10"/>
                </a:lnTo>
                <a:lnTo>
                  <a:pt x="58" y="11"/>
                </a:lnTo>
                <a:lnTo>
                  <a:pt x="44" y="0"/>
                </a:lnTo>
                <a:lnTo>
                  <a:pt x="44" y="1"/>
                </a:lnTo>
                <a:lnTo>
                  <a:pt x="44" y="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70" name="Freeform 98"/>
          <p:cNvSpPr>
            <a:spLocks/>
          </p:cNvSpPr>
          <p:nvPr/>
        </p:nvSpPr>
        <p:spPr bwMode="auto">
          <a:xfrm>
            <a:off x="3098800" y="3543300"/>
            <a:ext cx="95250" cy="117475"/>
          </a:xfrm>
          <a:custGeom>
            <a:avLst/>
            <a:gdLst/>
            <a:ahLst/>
            <a:cxnLst>
              <a:cxn ang="0">
                <a:pos x="54" y="0"/>
              </a:cxn>
              <a:cxn ang="0">
                <a:pos x="52" y="1"/>
              </a:cxn>
              <a:cxn ang="0">
                <a:pos x="0" y="62"/>
              </a:cxn>
              <a:cxn ang="0">
                <a:pos x="14" y="73"/>
              </a:cxn>
              <a:cxn ang="0">
                <a:pos x="66" y="12"/>
              </a:cxn>
              <a:cxn ang="0">
                <a:pos x="65" y="12"/>
              </a:cxn>
              <a:cxn ang="0">
                <a:pos x="54" y="0"/>
              </a:cxn>
              <a:cxn ang="0">
                <a:pos x="53" y="0"/>
              </a:cxn>
              <a:cxn ang="0">
                <a:pos x="52" y="1"/>
              </a:cxn>
              <a:cxn ang="0">
                <a:pos x="54" y="0"/>
              </a:cxn>
            </a:cxnLst>
            <a:rect l="0" t="0" r="r" b="b"/>
            <a:pathLst>
              <a:path w="67" h="74">
                <a:moveTo>
                  <a:pt x="54" y="0"/>
                </a:moveTo>
                <a:lnTo>
                  <a:pt x="52" y="1"/>
                </a:lnTo>
                <a:lnTo>
                  <a:pt x="0" y="62"/>
                </a:lnTo>
                <a:lnTo>
                  <a:pt x="14" y="73"/>
                </a:lnTo>
                <a:lnTo>
                  <a:pt x="66" y="12"/>
                </a:lnTo>
                <a:lnTo>
                  <a:pt x="65" y="12"/>
                </a:lnTo>
                <a:lnTo>
                  <a:pt x="54" y="0"/>
                </a:lnTo>
                <a:lnTo>
                  <a:pt x="53" y="0"/>
                </a:lnTo>
                <a:lnTo>
                  <a:pt x="52" y="1"/>
                </a:lnTo>
                <a:lnTo>
                  <a:pt x="54" y="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71" name="Freeform 99"/>
          <p:cNvSpPr>
            <a:spLocks/>
          </p:cNvSpPr>
          <p:nvPr/>
        </p:nvSpPr>
        <p:spPr bwMode="auto">
          <a:xfrm>
            <a:off x="3181350" y="3486150"/>
            <a:ext cx="63500" cy="69850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32" y="2"/>
              </a:cxn>
              <a:cxn ang="0">
                <a:pos x="0" y="32"/>
              </a:cxn>
              <a:cxn ang="0">
                <a:pos x="11" y="43"/>
              </a:cxn>
              <a:cxn ang="0">
                <a:pos x="43" y="13"/>
              </a:cxn>
              <a:cxn ang="0">
                <a:pos x="40" y="15"/>
              </a:cxn>
              <a:cxn ang="0">
                <a:pos x="36" y="0"/>
              </a:cxn>
              <a:cxn ang="0">
                <a:pos x="34" y="1"/>
              </a:cxn>
              <a:cxn ang="0">
                <a:pos x="32" y="2"/>
              </a:cxn>
              <a:cxn ang="0">
                <a:pos x="36" y="0"/>
              </a:cxn>
            </a:cxnLst>
            <a:rect l="0" t="0" r="r" b="b"/>
            <a:pathLst>
              <a:path w="44" h="44">
                <a:moveTo>
                  <a:pt x="36" y="0"/>
                </a:moveTo>
                <a:lnTo>
                  <a:pt x="32" y="2"/>
                </a:lnTo>
                <a:lnTo>
                  <a:pt x="0" y="32"/>
                </a:lnTo>
                <a:lnTo>
                  <a:pt x="11" y="43"/>
                </a:lnTo>
                <a:lnTo>
                  <a:pt x="43" y="13"/>
                </a:lnTo>
                <a:lnTo>
                  <a:pt x="40" y="15"/>
                </a:lnTo>
                <a:lnTo>
                  <a:pt x="36" y="0"/>
                </a:lnTo>
                <a:lnTo>
                  <a:pt x="34" y="1"/>
                </a:lnTo>
                <a:lnTo>
                  <a:pt x="32" y="2"/>
                </a:lnTo>
                <a:lnTo>
                  <a:pt x="36" y="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72" name="Freeform 100"/>
          <p:cNvSpPr>
            <a:spLocks/>
          </p:cNvSpPr>
          <p:nvPr/>
        </p:nvSpPr>
        <p:spPr bwMode="auto">
          <a:xfrm>
            <a:off x="3240088" y="3467100"/>
            <a:ext cx="52387" cy="38100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31" y="1"/>
              </a:cxn>
              <a:cxn ang="0">
                <a:pos x="0" y="10"/>
              </a:cxn>
              <a:cxn ang="0">
                <a:pos x="4" y="23"/>
              </a:cxn>
              <a:cxn ang="0">
                <a:pos x="36" y="14"/>
              </a:cxn>
              <a:cxn ang="0">
                <a:pos x="32" y="14"/>
              </a:cxn>
              <a:cxn ang="0">
                <a:pos x="35" y="0"/>
              </a:cxn>
              <a:cxn ang="0">
                <a:pos x="33" y="0"/>
              </a:cxn>
              <a:cxn ang="0">
                <a:pos x="31" y="1"/>
              </a:cxn>
              <a:cxn ang="0">
                <a:pos x="35" y="0"/>
              </a:cxn>
            </a:cxnLst>
            <a:rect l="0" t="0" r="r" b="b"/>
            <a:pathLst>
              <a:path w="37" h="24">
                <a:moveTo>
                  <a:pt x="35" y="0"/>
                </a:moveTo>
                <a:lnTo>
                  <a:pt x="31" y="1"/>
                </a:lnTo>
                <a:lnTo>
                  <a:pt x="0" y="10"/>
                </a:lnTo>
                <a:lnTo>
                  <a:pt x="4" y="23"/>
                </a:lnTo>
                <a:lnTo>
                  <a:pt x="36" y="14"/>
                </a:lnTo>
                <a:lnTo>
                  <a:pt x="32" y="14"/>
                </a:lnTo>
                <a:lnTo>
                  <a:pt x="35" y="0"/>
                </a:lnTo>
                <a:lnTo>
                  <a:pt x="33" y="0"/>
                </a:lnTo>
                <a:lnTo>
                  <a:pt x="31" y="1"/>
                </a:lnTo>
                <a:lnTo>
                  <a:pt x="35" y="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73" name="Freeform 101"/>
          <p:cNvSpPr>
            <a:spLocks/>
          </p:cNvSpPr>
          <p:nvPr/>
        </p:nvSpPr>
        <p:spPr bwMode="auto">
          <a:xfrm>
            <a:off x="3292475" y="3467100"/>
            <a:ext cx="53975" cy="34925"/>
          </a:xfrm>
          <a:custGeom>
            <a:avLst/>
            <a:gdLst/>
            <a:ahLst/>
            <a:cxnLst>
              <a:cxn ang="0">
                <a:pos x="38" y="8"/>
              </a:cxn>
              <a:cxn ang="0">
                <a:pos x="36" y="7"/>
              </a:cxn>
              <a:cxn ang="0">
                <a:pos x="3" y="0"/>
              </a:cxn>
              <a:cxn ang="0">
                <a:pos x="0" y="14"/>
              </a:cxn>
              <a:cxn ang="0">
                <a:pos x="33" y="21"/>
              </a:cxn>
              <a:cxn ang="0">
                <a:pos x="30" y="20"/>
              </a:cxn>
              <a:cxn ang="0">
                <a:pos x="38" y="8"/>
              </a:cxn>
              <a:cxn ang="0">
                <a:pos x="37" y="7"/>
              </a:cxn>
              <a:cxn ang="0">
                <a:pos x="36" y="7"/>
              </a:cxn>
              <a:cxn ang="0">
                <a:pos x="38" y="8"/>
              </a:cxn>
            </a:cxnLst>
            <a:rect l="0" t="0" r="r" b="b"/>
            <a:pathLst>
              <a:path w="39" h="22">
                <a:moveTo>
                  <a:pt x="38" y="8"/>
                </a:moveTo>
                <a:lnTo>
                  <a:pt x="36" y="7"/>
                </a:lnTo>
                <a:lnTo>
                  <a:pt x="3" y="0"/>
                </a:lnTo>
                <a:lnTo>
                  <a:pt x="0" y="14"/>
                </a:lnTo>
                <a:lnTo>
                  <a:pt x="33" y="21"/>
                </a:lnTo>
                <a:lnTo>
                  <a:pt x="30" y="20"/>
                </a:lnTo>
                <a:lnTo>
                  <a:pt x="38" y="8"/>
                </a:lnTo>
                <a:lnTo>
                  <a:pt x="37" y="7"/>
                </a:lnTo>
                <a:lnTo>
                  <a:pt x="36" y="7"/>
                </a:lnTo>
                <a:lnTo>
                  <a:pt x="38" y="8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74" name="Freeform 102"/>
          <p:cNvSpPr>
            <a:spLocks/>
          </p:cNvSpPr>
          <p:nvPr/>
        </p:nvSpPr>
        <p:spPr bwMode="auto">
          <a:xfrm>
            <a:off x="3341688" y="3482975"/>
            <a:ext cx="88900" cy="71438"/>
          </a:xfrm>
          <a:custGeom>
            <a:avLst/>
            <a:gdLst/>
            <a:ahLst/>
            <a:cxnLst>
              <a:cxn ang="0">
                <a:pos x="62" y="31"/>
              </a:cxn>
              <a:cxn ang="0">
                <a:pos x="60" y="30"/>
              </a:cxn>
              <a:cxn ang="0">
                <a:pos x="8" y="0"/>
              </a:cxn>
              <a:cxn ang="0">
                <a:pos x="0" y="14"/>
              </a:cxn>
              <a:cxn ang="0">
                <a:pos x="52" y="44"/>
              </a:cxn>
              <a:cxn ang="0">
                <a:pos x="51" y="43"/>
              </a:cxn>
              <a:cxn ang="0">
                <a:pos x="62" y="31"/>
              </a:cxn>
              <a:cxn ang="0">
                <a:pos x="61" y="31"/>
              </a:cxn>
              <a:cxn ang="0">
                <a:pos x="60" y="30"/>
              </a:cxn>
              <a:cxn ang="0">
                <a:pos x="62" y="31"/>
              </a:cxn>
            </a:cxnLst>
            <a:rect l="0" t="0" r="r" b="b"/>
            <a:pathLst>
              <a:path w="63" h="45">
                <a:moveTo>
                  <a:pt x="62" y="31"/>
                </a:moveTo>
                <a:lnTo>
                  <a:pt x="60" y="30"/>
                </a:lnTo>
                <a:lnTo>
                  <a:pt x="8" y="0"/>
                </a:lnTo>
                <a:lnTo>
                  <a:pt x="0" y="14"/>
                </a:lnTo>
                <a:lnTo>
                  <a:pt x="52" y="44"/>
                </a:lnTo>
                <a:lnTo>
                  <a:pt x="51" y="43"/>
                </a:lnTo>
                <a:lnTo>
                  <a:pt x="62" y="31"/>
                </a:lnTo>
                <a:lnTo>
                  <a:pt x="61" y="31"/>
                </a:lnTo>
                <a:lnTo>
                  <a:pt x="60" y="30"/>
                </a:lnTo>
                <a:lnTo>
                  <a:pt x="62" y="31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75" name="Freeform 103"/>
          <p:cNvSpPr>
            <a:spLocks/>
          </p:cNvSpPr>
          <p:nvPr/>
        </p:nvSpPr>
        <p:spPr bwMode="auto">
          <a:xfrm>
            <a:off x="3421063" y="3538538"/>
            <a:ext cx="77787" cy="77787"/>
          </a:xfrm>
          <a:custGeom>
            <a:avLst/>
            <a:gdLst/>
            <a:ahLst/>
            <a:cxnLst>
              <a:cxn ang="0">
                <a:pos x="55" y="36"/>
              </a:cxn>
              <a:cxn ang="0">
                <a:pos x="11" y="0"/>
              </a:cxn>
              <a:cxn ang="0">
                <a:pos x="0" y="12"/>
              </a:cxn>
              <a:cxn ang="0">
                <a:pos x="44" y="48"/>
              </a:cxn>
              <a:cxn ang="0">
                <a:pos x="43" y="48"/>
              </a:cxn>
              <a:cxn ang="0">
                <a:pos x="55" y="36"/>
              </a:cxn>
            </a:cxnLst>
            <a:rect l="0" t="0" r="r" b="b"/>
            <a:pathLst>
              <a:path w="56" h="49">
                <a:moveTo>
                  <a:pt x="55" y="36"/>
                </a:moveTo>
                <a:lnTo>
                  <a:pt x="11" y="0"/>
                </a:lnTo>
                <a:lnTo>
                  <a:pt x="0" y="12"/>
                </a:lnTo>
                <a:lnTo>
                  <a:pt x="44" y="48"/>
                </a:lnTo>
                <a:lnTo>
                  <a:pt x="43" y="48"/>
                </a:lnTo>
                <a:lnTo>
                  <a:pt x="55" y="36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76" name="Freeform 104"/>
          <p:cNvSpPr>
            <a:spLocks/>
          </p:cNvSpPr>
          <p:nvPr/>
        </p:nvSpPr>
        <p:spPr bwMode="auto">
          <a:xfrm>
            <a:off x="3487738" y="3603625"/>
            <a:ext cx="93662" cy="98425"/>
          </a:xfrm>
          <a:custGeom>
            <a:avLst/>
            <a:gdLst/>
            <a:ahLst/>
            <a:cxnLst>
              <a:cxn ang="0">
                <a:pos x="65" y="49"/>
              </a:cxn>
              <a:cxn ang="0">
                <a:pos x="12" y="0"/>
              </a:cxn>
              <a:cxn ang="0">
                <a:pos x="0" y="12"/>
              </a:cxn>
              <a:cxn ang="0">
                <a:pos x="52" y="61"/>
              </a:cxn>
              <a:cxn ang="0">
                <a:pos x="65" y="49"/>
              </a:cxn>
            </a:cxnLst>
            <a:rect l="0" t="0" r="r" b="b"/>
            <a:pathLst>
              <a:path w="66" h="62">
                <a:moveTo>
                  <a:pt x="65" y="49"/>
                </a:moveTo>
                <a:lnTo>
                  <a:pt x="12" y="0"/>
                </a:lnTo>
                <a:lnTo>
                  <a:pt x="0" y="12"/>
                </a:lnTo>
                <a:lnTo>
                  <a:pt x="52" y="61"/>
                </a:lnTo>
                <a:lnTo>
                  <a:pt x="65" y="49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77" name="Freeform 105"/>
          <p:cNvSpPr>
            <a:spLocks/>
          </p:cNvSpPr>
          <p:nvPr/>
        </p:nvSpPr>
        <p:spPr bwMode="auto">
          <a:xfrm>
            <a:off x="3568700" y="3689350"/>
            <a:ext cx="195263" cy="227013"/>
          </a:xfrm>
          <a:custGeom>
            <a:avLst/>
            <a:gdLst/>
            <a:ahLst/>
            <a:cxnLst>
              <a:cxn ang="0">
                <a:pos x="137" y="129"/>
              </a:cxn>
              <a:cxn ang="0">
                <a:pos x="13" y="0"/>
              </a:cxn>
              <a:cxn ang="0">
                <a:pos x="0" y="12"/>
              </a:cxn>
              <a:cxn ang="0">
                <a:pos x="124" y="142"/>
              </a:cxn>
              <a:cxn ang="0">
                <a:pos x="137" y="129"/>
              </a:cxn>
            </a:cxnLst>
            <a:rect l="0" t="0" r="r" b="b"/>
            <a:pathLst>
              <a:path w="138" h="143">
                <a:moveTo>
                  <a:pt x="137" y="129"/>
                </a:moveTo>
                <a:lnTo>
                  <a:pt x="13" y="0"/>
                </a:lnTo>
                <a:lnTo>
                  <a:pt x="0" y="12"/>
                </a:lnTo>
                <a:lnTo>
                  <a:pt x="124" y="142"/>
                </a:lnTo>
                <a:lnTo>
                  <a:pt x="137" y="129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78" name="Freeform 106"/>
          <p:cNvSpPr>
            <a:spLocks/>
          </p:cNvSpPr>
          <p:nvPr/>
        </p:nvSpPr>
        <p:spPr bwMode="auto">
          <a:xfrm>
            <a:off x="3751263" y="3902075"/>
            <a:ext cx="1435100" cy="1736725"/>
          </a:xfrm>
          <a:custGeom>
            <a:avLst/>
            <a:gdLst/>
            <a:ahLst/>
            <a:cxnLst>
              <a:cxn ang="0">
                <a:pos x="1015" y="1080"/>
              </a:cxn>
              <a:cxn ang="0">
                <a:pos x="1016" y="1080"/>
              </a:cxn>
              <a:cxn ang="0">
                <a:pos x="14" y="0"/>
              </a:cxn>
              <a:cxn ang="0">
                <a:pos x="0" y="14"/>
              </a:cxn>
              <a:cxn ang="0">
                <a:pos x="1003" y="1093"/>
              </a:cxn>
              <a:cxn ang="0">
                <a:pos x="1015" y="1080"/>
              </a:cxn>
            </a:cxnLst>
            <a:rect l="0" t="0" r="r" b="b"/>
            <a:pathLst>
              <a:path w="1017" h="1094">
                <a:moveTo>
                  <a:pt x="1015" y="1080"/>
                </a:moveTo>
                <a:lnTo>
                  <a:pt x="1016" y="1080"/>
                </a:lnTo>
                <a:lnTo>
                  <a:pt x="14" y="0"/>
                </a:lnTo>
                <a:lnTo>
                  <a:pt x="0" y="14"/>
                </a:lnTo>
                <a:lnTo>
                  <a:pt x="1003" y="1093"/>
                </a:lnTo>
                <a:lnTo>
                  <a:pt x="1015" y="108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79" name="Freeform 107"/>
          <p:cNvSpPr>
            <a:spLocks/>
          </p:cNvSpPr>
          <p:nvPr/>
        </p:nvSpPr>
        <p:spPr bwMode="auto">
          <a:xfrm>
            <a:off x="5175250" y="5626100"/>
            <a:ext cx="100013" cy="103188"/>
          </a:xfrm>
          <a:custGeom>
            <a:avLst/>
            <a:gdLst/>
            <a:ahLst/>
            <a:cxnLst>
              <a:cxn ang="0">
                <a:pos x="64" y="59"/>
              </a:cxn>
              <a:cxn ang="0">
                <a:pos x="70" y="52"/>
              </a:cxn>
              <a:cxn ang="0">
                <a:pos x="11" y="0"/>
              </a:cxn>
              <a:cxn ang="0">
                <a:pos x="0" y="12"/>
              </a:cxn>
              <a:cxn ang="0">
                <a:pos x="59" y="64"/>
              </a:cxn>
              <a:cxn ang="0">
                <a:pos x="64" y="59"/>
              </a:cxn>
            </a:cxnLst>
            <a:rect l="0" t="0" r="r" b="b"/>
            <a:pathLst>
              <a:path w="71" h="65">
                <a:moveTo>
                  <a:pt x="64" y="59"/>
                </a:moveTo>
                <a:lnTo>
                  <a:pt x="70" y="52"/>
                </a:lnTo>
                <a:lnTo>
                  <a:pt x="11" y="0"/>
                </a:lnTo>
                <a:lnTo>
                  <a:pt x="0" y="12"/>
                </a:lnTo>
                <a:lnTo>
                  <a:pt x="59" y="64"/>
                </a:lnTo>
                <a:lnTo>
                  <a:pt x="64" y="59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6780" name="Rectangle 108"/>
          <p:cNvSpPr>
            <a:spLocks noChangeArrowheads="1"/>
          </p:cNvSpPr>
          <p:nvPr/>
        </p:nvSpPr>
        <p:spPr bwMode="auto">
          <a:xfrm>
            <a:off x="5929322" y="6245225"/>
            <a:ext cx="2357454" cy="2559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hr-HR" sz="1200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新細明體" pitchFamily="18" charset="-120"/>
              </a:rPr>
              <a:t>Weeks after exposure</a:t>
            </a:r>
            <a:endParaRPr lang="de-CH" sz="1200" b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新細明體" pitchFamily="18" charset="-120"/>
            </a:endParaRPr>
          </a:p>
        </p:txBody>
      </p:sp>
      <p:sp>
        <p:nvSpPr>
          <p:cNvPr id="156781" name="Rectangle 109"/>
          <p:cNvSpPr>
            <a:spLocks noChangeArrowheads="1"/>
          </p:cNvSpPr>
          <p:nvPr/>
        </p:nvSpPr>
        <p:spPr bwMode="auto">
          <a:xfrm>
            <a:off x="400050" y="3219450"/>
            <a:ext cx="1052513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de-CH" sz="24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  <a:ea typeface="新細明體" pitchFamily="18" charset="-120"/>
              </a:rPr>
              <a:t>Titer</a:t>
            </a:r>
          </a:p>
        </p:txBody>
      </p:sp>
      <p:sp>
        <p:nvSpPr>
          <p:cNvPr id="156782" name="Rectangle 110"/>
          <p:cNvSpPr>
            <a:spLocks noChangeArrowheads="1"/>
          </p:cNvSpPr>
          <p:nvPr/>
        </p:nvSpPr>
        <p:spPr bwMode="auto">
          <a:xfrm>
            <a:off x="2684463" y="1570038"/>
            <a:ext cx="1198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de-CH" b="1">
                <a:solidFill>
                  <a:srgbClr val="FFFFFF"/>
                </a:solidFill>
                <a:ea typeface="新細明體" pitchFamily="18" charset="-120"/>
              </a:rPr>
              <a:t>Symptoms</a:t>
            </a:r>
          </a:p>
        </p:txBody>
      </p:sp>
      <p:sp>
        <p:nvSpPr>
          <p:cNvPr id="156783" name="Rectangle 111"/>
          <p:cNvSpPr>
            <a:spLocks noChangeArrowheads="1"/>
          </p:cNvSpPr>
          <p:nvPr/>
        </p:nvSpPr>
        <p:spPr bwMode="auto">
          <a:xfrm>
            <a:off x="2243138" y="2017713"/>
            <a:ext cx="8382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de-CH" b="1">
                <a:solidFill>
                  <a:srgbClr val="FFFFFF"/>
                </a:solidFill>
                <a:ea typeface="新細明體" pitchFamily="18" charset="-120"/>
              </a:rPr>
              <a:t>HBeAg</a:t>
            </a:r>
          </a:p>
        </p:txBody>
      </p:sp>
      <p:sp>
        <p:nvSpPr>
          <p:cNvPr id="156784" name="Rectangle 112"/>
          <p:cNvSpPr>
            <a:spLocks noChangeArrowheads="1"/>
          </p:cNvSpPr>
          <p:nvPr/>
        </p:nvSpPr>
        <p:spPr bwMode="auto">
          <a:xfrm>
            <a:off x="4908550" y="2008188"/>
            <a:ext cx="9969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de-CH" b="1">
                <a:solidFill>
                  <a:srgbClr val="FFFFFF"/>
                </a:solidFill>
                <a:ea typeface="新細明體" pitchFamily="18" charset="-120"/>
              </a:rPr>
              <a:t>anti-HBe</a:t>
            </a:r>
          </a:p>
        </p:txBody>
      </p:sp>
      <p:sp>
        <p:nvSpPr>
          <p:cNvPr id="156785" name="Rectangle 113"/>
          <p:cNvSpPr>
            <a:spLocks noChangeArrowheads="1"/>
          </p:cNvSpPr>
          <p:nvPr/>
        </p:nvSpPr>
        <p:spPr bwMode="auto">
          <a:xfrm>
            <a:off x="4892675" y="2762250"/>
            <a:ext cx="169068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de-CH" sz="2000" b="1">
                <a:solidFill>
                  <a:srgbClr val="FFFFFF"/>
                </a:solidFill>
                <a:ea typeface="新細明體" pitchFamily="18" charset="-120"/>
              </a:rPr>
              <a:t>Total anti-HBc</a:t>
            </a:r>
          </a:p>
        </p:txBody>
      </p:sp>
      <p:sp>
        <p:nvSpPr>
          <p:cNvPr id="156786" name="Rectangle 114"/>
          <p:cNvSpPr>
            <a:spLocks noChangeArrowheads="1"/>
          </p:cNvSpPr>
          <p:nvPr/>
        </p:nvSpPr>
        <p:spPr bwMode="auto">
          <a:xfrm>
            <a:off x="4070350" y="4030663"/>
            <a:ext cx="154146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de-CH" sz="2000" b="1">
                <a:solidFill>
                  <a:srgbClr val="FFFFFF"/>
                </a:solidFill>
                <a:ea typeface="新細明體" pitchFamily="18" charset="-120"/>
              </a:rPr>
              <a:t>IgM anti-HBc</a:t>
            </a:r>
          </a:p>
        </p:txBody>
      </p:sp>
      <p:sp>
        <p:nvSpPr>
          <p:cNvPr id="156787" name="Rectangle 115"/>
          <p:cNvSpPr>
            <a:spLocks noChangeArrowheads="1"/>
          </p:cNvSpPr>
          <p:nvPr/>
        </p:nvSpPr>
        <p:spPr bwMode="auto">
          <a:xfrm>
            <a:off x="6813550" y="3975100"/>
            <a:ext cx="109061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de-CH" sz="2000" b="1">
                <a:solidFill>
                  <a:srgbClr val="FFFFFF"/>
                </a:solidFill>
                <a:ea typeface="新細明體" pitchFamily="18" charset="-120"/>
              </a:rPr>
              <a:t>anti-HBs</a:t>
            </a:r>
          </a:p>
        </p:txBody>
      </p:sp>
      <p:sp>
        <p:nvSpPr>
          <p:cNvPr id="156788" name="Rectangle 116"/>
          <p:cNvSpPr>
            <a:spLocks noChangeArrowheads="1"/>
          </p:cNvSpPr>
          <p:nvPr/>
        </p:nvSpPr>
        <p:spPr bwMode="auto">
          <a:xfrm>
            <a:off x="1498600" y="4040188"/>
            <a:ext cx="91281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de-CH" sz="2000" b="1">
                <a:solidFill>
                  <a:srgbClr val="FFFFFF"/>
                </a:solidFill>
                <a:ea typeface="新細明體" pitchFamily="18" charset="-120"/>
              </a:rPr>
              <a:t>HBsAg</a:t>
            </a:r>
          </a:p>
        </p:txBody>
      </p:sp>
      <p:sp>
        <p:nvSpPr>
          <p:cNvPr id="156789" name="Rectangle 117"/>
          <p:cNvSpPr>
            <a:spLocks noChangeArrowheads="1"/>
          </p:cNvSpPr>
          <p:nvPr/>
        </p:nvSpPr>
        <p:spPr bwMode="auto">
          <a:xfrm>
            <a:off x="1430338" y="5853113"/>
            <a:ext cx="274637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de-CH" b="1">
                <a:solidFill>
                  <a:srgbClr val="FFFFFF"/>
                </a:solidFill>
                <a:ea typeface="新細明體" pitchFamily="18" charset="-120"/>
              </a:rPr>
              <a:t>0</a:t>
            </a:r>
          </a:p>
        </p:txBody>
      </p:sp>
      <p:sp>
        <p:nvSpPr>
          <p:cNvPr id="156790" name="Rectangle 118"/>
          <p:cNvSpPr>
            <a:spLocks noChangeArrowheads="1"/>
          </p:cNvSpPr>
          <p:nvPr/>
        </p:nvSpPr>
        <p:spPr bwMode="auto">
          <a:xfrm>
            <a:off x="1882775" y="5853113"/>
            <a:ext cx="2730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de-CH" b="1">
                <a:solidFill>
                  <a:srgbClr val="FFFFFF"/>
                </a:solidFill>
                <a:ea typeface="新細明體" pitchFamily="18" charset="-120"/>
              </a:rPr>
              <a:t>4</a:t>
            </a:r>
          </a:p>
        </p:txBody>
      </p:sp>
      <p:sp>
        <p:nvSpPr>
          <p:cNvPr id="156791" name="Rectangle 119"/>
          <p:cNvSpPr>
            <a:spLocks noChangeArrowheads="1"/>
          </p:cNvSpPr>
          <p:nvPr/>
        </p:nvSpPr>
        <p:spPr bwMode="auto">
          <a:xfrm>
            <a:off x="2344738" y="5853113"/>
            <a:ext cx="274637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de-CH" b="1">
                <a:solidFill>
                  <a:srgbClr val="FFFFFF"/>
                </a:solidFill>
                <a:ea typeface="新細明體" pitchFamily="18" charset="-120"/>
              </a:rPr>
              <a:t>8</a:t>
            </a:r>
          </a:p>
        </p:txBody>
      </p:sp>
      <p:sp>
        <p:nvSpPr>
          <p:cNvPr id="156792" name="Rectangle 120"/>
          <p:cNvSpPr>
            <a:spLocks noChangeArrowheads="1"/>
          </p:cNvSpPr>
          <p:nvPr/>
        </p:nvSpPr>
        <p:spPr bwMode="auto">
          <a:xfrm>
            <a:off x="2746375" y="5853113"/>
            <a:ext cx="3857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de-CH" b="1">
                <a:solidFill>
                  <a:srgbClr val="FFFFFF"/>
                </a:solidFill>
                <a:ea typeface="新細明體" pitchFamily="18" charset="-120"/>
              </a:rPr>
              <a:t>12</a:t>
            </a:r>
          </a:p>
        </p:txBody>
      </p:sp>
      <p:sp>
        <p:nvSpPr>
          <p:cNvPr id="156793" name="Rectangle 121"/>
          <p:cNvSpPr>
            <a:spLocks noChangeArrowheads="1"/>
          </p:cNvSpPr>
          <p:nvPr/>
        </p:nvSpPr>
        <p:spPr bwMode="auto">
          <a:xfrm>
            <a:off x="3208338" y="5853113"/>
            <a:ext cx="3873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de-CH" b="1">
                <a:solidFill>
                  <a:srgbClr val="FFFFFF"/>
                </a:solidFill>
                <a:ea typeface="新細明體" pitchFamily="18" charset="-120"/>
              </a:rPr>
              <a:t>16</a:t>
            </a:r>
          </a:p>
        </p:txBody>
      </p:sp>
      <p:sp>
        <p:nvSpPr>
          <p:cNvPr id="156794" name="Rectangle 122"/>
          <p:cNvSpPr>
            <a:spLocks noChangeArrowheads="1"/>
          </p:cNvSpPr>
          <p:nvPr/>
        </p:nvSpPr>
        <p:spPr bwMode="auto">
          <a:xfrm>
            <a:off x="3671888" y="5859463"/>
            <a:ext cx="3857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de-CH" b="1">
                <a:solidFill>
                  <a:srgbClr val="FFFFFF"/>
                </a:solidFill>
                <a:ea typeface="新細明體" pitchFamily="18" charset="-120"/>
              </a:rPr>
              <a:t>20</a:t>
            </a:r>
          </a:p>
        </p:txBody>
      </p:sp>
      <p:sp>
        <p:nvSpPr>
          <p:cNvPr id="156795" name="Rectangle 123"/>
          <p:cNvSpPr>
            <a:spLocks noChangeArrowheads="1"/>
          </p:cNvSpPr>
          <p:nvPr/>
        </p:nvSpPr>
        <p:spPr bwMode="auto">
          <a:xfrm>
            <a:off x="4129088" y="5853113"/>
            <a:ext cx="3857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de-CH" b="1">
                <a:solidFill>
                  <a:srgbClr val="FFFFFF"/>
                </a:solidFill>
                <a:ea typeface="新細明體" pitchFamily="18" charset="-120"/>
              </a:rPr>
              <a:t>24</a:t>
            </a:r>
          </a:p>
        </p:txBody>
      </p:sp>
      <p:sp>
        <p:nvSpPr>
          <p:cNvPr id="156796" name="Rectangle 124"/>
          <p:cNvSpPr>
            <a:spLocks noChangeArrowheads="1"/>
          </p:cNvSpPr>
          <p:nvPr/>
        </p:nvSpPr>
        <p:spPr bwMode="auto">
          <a:xfrm>
            <a:off x="4591050" y="5853113"/>
            <a:ext cx="3857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de-CH" b="1">
                <a:solidFill>
                  <a:srgbClr val="FFFFFF"/>
                </a:solidFill>
                <a:ea typeface="新細明體" pitchFamily="18" charset="-120"/>
              </a:rPr>
              <a:t>28</a:t>
            </a:r>
          </a:p>
        </p:txBody>
      </p:sp>
      <p:sp>
        <p:nvSpPr>
          <p:cNvPr id="156797" name="Rectangle 125"/>
          <p:cNvSpPr>
            <a:spLocks noChangeArrowheads="1"/>
          </p:cNvSpPr>
          <p:nvPr/>
        </p:nvSpPr>
        <p:spPr bwMode="auto">
          <a:xfrm>
            <a:off x="5059363" y="5853113"/>
            <a:ext cx="3857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de-CH" b="1">
                <a:solidFill>
                  <a:srgbClr val="FFFFFF"/>
                </a:solidFill>
                <a:ea typeface="新細明體" pitchFamily="18" charset="-120"/>
              </a:rPr>
              <a:t>32</a:t>
            </a:r>
          </a:p>
        </p:txBody>
      </p:sp>
      <p:sp>
        <p:nvSpPr>
          <p:cNvPr id="156798" name="Rectangle 126"/>
          <p:cNvSpPr>
            <a:spLocks noChangeArrowheads="1"/>
          </p:cNvSpPr>
          <p:nvPr/>
        </p:nvSpPr>
        <p:spPr bwMode="auto">
          <a:xfrm>
            <a:off x="5516563" y="5859463"/>
            <a:ext cx="3857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de-CH" b="1">
                <a:solidFill>
                  <a:srgbClr val="FFFFFF"/>
                </a:solidFill>
                <a:ea typeface="新細明體" pitchFamily="18" charset="-120"/>
              </a:rPr>
              <a:t>36</a:t>
            </a:r>
          </a:p>
        </p:txBody>
      </p:sp>
      <p:sp>
        <p:nvSpPr>
          <p:cNvPr id="156799" name="Rectangle 127"/>
          <p:cNvSpPr>
            <a:spLocks noChangeArrowheads="1"/>
          </p:cNvSpPr>
          <p:nvPr/>
        </p:nvSpPr>
        <p:spPr bwMode="auto">
          <a:xfrm>
            <a:off x="6435725" y="5853113"/>
            <a:ext cx="3873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de-CH" b="1">
                <a:solidFill>
                  <a:srgbClr val="FFFFFF"/>
                </a:solidFill>
                <a:ea typeface="新細明體" pitchFamily="18" charset="-120"/>
              </a:rPr>
              <a:t>52</a:t>
            </a:r>
          </a:p>
        </p:txBody>
      </p:sp>
      <p:sp>
        <p:nvSpPr>
          <p:cNvPr id="156800" name="Rectangle 128"/>
          <p:cNvSpPr>
            <a:spLocks noChangeArrowheads="1"/>
          </p:cNvSpPr>
          <p:nvPr/>
        </p:nvSpPr>
        <p:spPr bwMode="auto">
          <a:xfrm>
            <a:off x="7294563" y="5853113"/>
            <a:ext cx="4984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de-CH" b="1">
                <a:solidFill>
                  <a:srgbClr val="FFFFFF"/>
                </a:solidFill>
                <a:ea typeface="新細明體" pitchFamily="18" charset="-120"/>
              </a:rPr>
              <a:t>100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0" y="0"/>
            <a:ext cx="9144000" cy="1085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0488" tIns="44450" rIns="90488" bIns="44450" anchor="ctr"/>
          <a:lstStyle/>
          <a:p>
            <a:pPr algn="ctr" eaLnBrk="0" hangingPunct="0"/>
            <a:r>
              <a:rPr lang="de-CH" sz="24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Dm BT" charset="0"/>
                <a:ea typeface="新細明體" pitchFamily="18" charset="-120"/>
              </a:rPr>
              <a:t>Progression to Chronic Hepatitis B Virus</a:t>
            </a:r>
            <a:r>
              <a:rPr lang="de-CH" sz="2400">
                <a:solidFill>
                  <a:srgbClr val="FAFD00"/>
                </a:solidFill>
                <a:latin typeface="ZapfHumnst Dm BT" charset="0"/>
                <a:ea typeface="新細明體" pitchFamily="18" charset="-120"/>
              </a:rPr>
              <a:t> </a:t>
            </a:r>
            <a:r>
              <a:rPr lang="de-CH" sz="24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Dm BT" charset="0"/>
                <a:ea typeface="新細明體" pitchFamily="18" charset="-120"/>
              </a:rPr>
              <a:t>Infection</a:t>
            </a:r>
          </a:p>
        </p:txBody>
      </p:sp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304800" y="476250"/>
            <a:ext cx="8534400" cy="1085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0488" tIns="44450" rIns="90488" bIns="44450" anchor="ctr"/>
          <a:lstStyle/>
          <a:p>
            <a:pPr algn="ctr" eaLnBrk="0" hangingPunct="0"/>
            <a:r>
              <a:rPr lang="de-CH" sz="24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Dm BT" charset="0"/>
                <a:ea typeface="新細明體" pitchFamily="18" charset="-120"/>
              </a:rPr>
              <a:t>Typical Serologic Course</a:t>
            </a:r>
          </a:p>
        </p:txBody>
      </p:sp>
      <p:sp>
        <p:nvSpPr>
          <p:cNvPr id="159750" name="Rectangle 6"/>
          <p:cNvSpPr>
            <a:spLocks noChangeArrowheads="1"/>
          </p:cNvSpPr>
          <p:nvPr/>
        </p:nvSpPr>
        <p:spPr bwMode="auto">
          <a:xfrm>
            <a:off x="1581150" y="6264275"/>
            <a:ext cx="3922713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de-CH" sz="24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  <a:ea typeface="新細明體" pitchFamily="18" charset="-120"/>
              </a:rPr>
              <a:t>Weeks after Exposure</a:t>
            </a:r>
          </a:p>
        </p:txBody>
      </p:sp>
      <p:sp>
        <p:nvSpPr>
          <p:cNvPr id="159751" name="Rectangle 7"/>
          <p:cNvSpPr>
            <a:spLocks noChangeArrowheads="1"/>
          </p:cNvSpPr>
          <p:nvPr/>
        </p:nvSpPr>
        <p:spPr bwMode="auto">
          <a:xfrm>
            <a:off x="458788" y="3179763"/>
            <a:ext cx="1098550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de-CH" sz="24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  <a:ea typeface="新細明體" pitchFamily="18" charset="-120"/>
              </a:rPr>
              <a:t>Titer</a:t>
            </a:r>
          </a:p>
        </p:txBody>
      </p:sp>
      <p:sp>
        <p:nvSpPr>
          <p:cNvPr id="159752" name="Rectangle 8"/>
          <p:cNvSpPr>
            <a:spLocks noChangeArrowheads="1"/>
          </p:cNvSpPr>
          <p:nvPr/>
        </p:nvSpPr>
        <p:spPr bwMode="auto">
          <a:xfrm>
            <a:off x="3736975" y="4489450"/>
            <a:ext cx="16002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de-CH" b="1">
                <a:solidFill>
                  <a:srgbClr val="FFFFFF"/>
                </a:solidFill>
                <a:ea typeface="新細明體" pitchFamily="18" charset="-120"/>
              </a:rPr>
              <a:t>IgM anti-HBc</a:t>
            </a:r>
          </a:p>
        </p:txBody>
      </p:sp>
      <p:sp>
        <p:nvSpPr>
          <p:cNvPr id="159753" name="Line 9"/>
          <p:cNvSpPr>
            <a:spLocks noChangeShapeType="1"/>
          </p:cNvSpPr>
          <p:nvPr/>
        </p:nvSpPr>
        <p:spPr bwMode="auto">
          <a:xfrm flipV="1">
            <a:off x="1376363" y="5816600"/>
            <a:ext cx="0" cy="96838"/>
          </a:xfrm>
          <a:prstGeom prst="line">
            <a:avLst/>
          </a:prstGeom>
          <a:noFill/>
          <a:ln w="12700">
            <a:solidFill>
              <a:srgbClr val="0000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754" name="Line 10"/>
          <p:cNvSpPr>
            <a:spLocks noChangeShapeType="1"/>
          </p:cNvSpPr>
          <p:nvPr/>
        </p:nvSpPr>
        <p:spPr bwMode="auto">
          <a:xfrm flipV="1">
            <a:off x="1717675" y="5816600"/>
            <a:ext cx="0" cy="96838"/>
          </a:xfrm>
          <a:prstGeom prst="line">
            <a:avLst/>
          </a:prstGeom>
          <a:noFill/>
          <a:ln w="12700">
            <a:solidFill>
              <a:srgbClr val="0000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755" name="Line 11"/>
          <p:cNvSpPr>
            <a:spLocks noChangeShapeType="1"/>
          </p:cNvSpPr>
          <p:nvPr/>
        </p:nvSpPr>
        <p:spPr bwMode="auto">
          <a:xfrm flipV="1">
            <a:off x="2052638" y="5816600"/>
            <a:ext cx="0" cy="96838"/>
          </a:xfrm>
          <a:prstGeom prst="line">
            <a:avLst/>
          </a:prstGeom>
          <a:noFill/>
          <a:ln w="12700">
            <a:solidFill>
              <a:srgbClr val="0000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756" name="Line 12"/>
          <p:cNvSpPr>
            <a:spLocks noChangeShapeType="1"/>
          </p:cNvSpPr>
          <p:nvPr/>
        </p:nvSpPr>
        <p:spPr bwMode="auto">
          <a:xfrm flipV="1">
            <a:off x="2386013" y="5816600"/>
            <a:ext cx="0" cy="96838"/>
          </a:xfrm>
          <a:prstGeom prst="line">
            <a:avLst/>
          </a:prstGeom>
          <a:noFill/>
          <a:ln w="12700">
            <a:solidFill>
              <a:srgbClr val="0000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757" name="Line 13"/>
          <p:cNvSpPr>
            <a:spLocks noChangeShapeType="1"/>
          </p:cNvSpPr>
          <p:nvPr/>
        </p:nvSpPr>
        <p:spPr bwMode="auto">
          <a:xfrm flipV="1">
            <a:off x="2727325" y="5816600"/>
            <a:ext cx="0" cy="96838"/>
          </a:xfrm>
          <a:prstGeom prst="line">
            <a:avLst/>
          </a:prstGeom>
          <a:noFill/>
          <a:ln w="12700">
            <a:solidFill>
              <a:srgbClr val="0000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758" name="Line 14"/>
          <p:cNvSpPr>
            <a:spLocks noChangeShapeType="1"/>
          </p:cNvSpPr>
          <p:nvPr/>
        </p:nvSpPr>
        <p:spPr bwMode="auto">
          <a:xfrm flipV="1">
            <a:off x="3059113" y="5816600"/>
            <a:ext cx="0" cy="96838"/>
          </a:xfrm>
          <a:prstGeom prst="line">
            <a:avLst/>
          </a:prstGeom>
          <a:noFill/>
          <a:ln w="12700">
            <a:solidFill>
              <a:srgbClr val="0000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759" name="Line 15"/>
          <p:cNvSpPr>
            <a:spLocks noChangeShapeType="1"/>
          </p:cNvSpPr>
          <p:nvPr/>
        </p:nvSpPr>
        <p:spPr bwMode="auto">
          <a:xfrm flipV="1">
            <a:off x="3390900" y="5816600"/>
            <a:ext cx="0" cy="96838"/>
          </a:xfrm>
          <a:prstGeom prst="line">
            <a:avLst/>
          </a:prstGeom>
          <a:noFill/>
          <a:ln w="12700">
            <a:solidFill>
              <a:srgbClr val="0000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760" name="Line 16"/>
          <p:cNvSpPr>
            <a:spLocks noChangeShapeType="1"/>
          </p:cNvSpPr>
          <p:nvPr/>
        </p:nvSpPr>
        <p:spPr bwMode="auto">
          <a:xfrm flipV="1">
            <a:off x="3732213" y="5816600"/>
            <a:ext cx="0" cy="96838"/>
          </a:xfrm>
          <a:prstGeom prst="line">
            <a:avLst/>
          </a:prstGeom>
          <a:noFill/>
          <a:ln w="12700">
            <a:solidFill>
              <a:srgbClr val="0000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761" name="Line 17"/>
          <p:cNvSpPr>
            <a:spLocks noChangeShapeType="1"/>
          </p:cNvSpPr>
          <p:nvPr/>
        </p:nvSpPr>
        <p:spPr bwMode="auto">
          <a:xfrm flipV="1">
            <a:off x="4065588" y="5816600"/>
            <a:ext cx="0" cy="96838"/>
          </a:xfrm>
          <a:prstGeom prst="line">
            <a:avLst/>
          </a:prstGeom>
          <a:noFill/>
          <a:ln w="12700">
            <a:solidFill>
              <a:srgbClr val="0000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762" name="Line 18"/>
          <p:cNvSpPr>
            <a:spLocks noChangeShapeType="1"/>
          </p:cNvSpPr>
          <p:nvPr/>
        </p:nvSpPr>
        <p:spPr bwMode="auto">
          <a:xfrm flipV="1">
            <a:off x="4398963" y="5816600"/>
            <a:ext cx="0" cy="96838"/>
          </a:xfrm>
          <a:prstGeom prst="line">
            <a:avLst/>
          </a:prstGeom>
          <a:noFill/>
          <a:ln w="12700">
            <a:solidFill>
              <a:srgbClr val="0000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763" name="Freeform 19"/>
          <p:cNvSpPr>
            <a:spLocks/>
          </p:cNvSpPr>
          <p:nvPr/>
        </p:nvSpPr>
        <p:spPr bwMode="auto">
          <a:xfrm>
            <a:off x="1200150" y="1339850"/>
            <a:ext cx="23813" cy="4471988"/>
          </a:xfrm>
          <a:custGeom>
            <a:avLst/>
            <a:gdLst/>
            <a:ahLst/>
            <a:cxnLst>
              <a:cxn ang="0">
                <a:pos x="8" y="2797"/>
              </a:cxn>
              <a:cxn ang="0">
                <a:pos x="16" y="2807"/>
              </a:cxn>
              <a:cxn ang="0">
                <a:pos x="16" y="0"/>
              </a:cxn>
              <a:cxn ang="0">
                <a:pos x="0" y="0"/>
              </a:cxn>
              <a:cxn ang="0">
                <a:pos x="0" y="2807"/>
              </a:cxn>
              <a:cxn ang="0">
                <a:pos x="8" y="2816"/>
              </a:cxn>
              <a:cxn ang="0">
                <a:pos x="0" y="2807"/>
              </a:cxn>
              <a:cxn ang="0">
                <a:pos x="0" y="2816"/>
              </a:cxn>
              <a:cxn ang="0">
                <a:pos x="8" y="2816"/>
              </a:cxn>
              <a:cxn ang="0">
                <a:pos x="8" y="2797"/>
              </a:cxn>
            </a:cxnLst>
            <a:rect l="0" t="0" r="r" b="b"/>
            <a:pathLst>
              <a:path w="17" h="2817">
                <a:moveTo>
                  <a:pt x="8" y="2797"/>
                </a:moveTo>
                <a:lnTo>
                  <a:pt x="16" y="2807"/>
                </a:lnTo>
                <a:lnTo>
                  <a:pt x="16" y="0"/>
                </a:lnTo>
                <a:lnTo>
                  <a:pt x="0" y="0"/>
                </a:lnTo>
                <a:lnTo>
                  <a:pt x="0" y="2807"/>
                </a:lnTo>
                <a:lnTo>
                  <a:pt x="8" y="2816"/>
                </a:lnTo>
                <a:lnTo>
                  <a:pt x="0" y="2807"/>
                </a:lnTo>
                <a:lnTo>
                  <a:pt x="0" y="2816"/>
                </a:lnTo>
                <a:lnTo>
                  <a:pt x="8" y="2816"/>
                </a:lnTo>
                <a:lnTo>
                  <a:pt x="8" y="2797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764" name="Freeform 20"/>
          <p:cNvSpPr>
            <a:spLocks/>
          </p:cNvSpPr>
          <p:nvPr/>
        </p:nvSpPr>
        <p:spPr bwMode="auto">
          <a:xfrm>
            <a:off x="1212850" y="5789613"/>
            <a:ext cx="6683375" cy="26987"/>
          </a:xfrm>
          <a:custGeom>
            <a:avLst/>
            <a:gdLst/>
            <a:ahLst/>
            <a:cxnLst>
              <a:cxn ang="0">
                <a:pos x="4736" y="8"/>
              </a:cxn>
              <a:cxn ang="0">
                <a:pos x="4736" y="0"/>
              </a:cxn>
              <a:cxn ang="0">
                <a:pos x="0" y="0"/>
              </a:cxn>
              <a:cxn ang="0">
                <a:pos x="0" y="16"/>
              </a:cxn>
              <a:cxn ang="0">
                <a:pos x="4736" y="16"/>
              </a:cxn>
              <a:cxn ang="0">
                <a:pos x="4736" y="8"/>
              </a:cxn>
            </a:cxnLst>
            <a:rect l="0" t="0" r="r" b="b"/>
            <a:pathLst>
              <a:path w="4737" h="17">
                <a:moveTo>
                  <a:pt x="4736" y="8"/>
                </a:moveTo>
                <a:lnTo>
                  <a:pt x="4736" y="0"/>
                </a:lnTo>
                <a:lnTo>
                  <a:pt x="0" y="0"/>
                </a:lnTo>
                <a:lnTo>
                  <a:pt x="0" y="16"/>
                </a:lnTo>
                <a:lnTo>
                  <a:pt x="4736" y="16"/>
                </a:lnTo>
                <a:lnTo>
                  <a:pt x="4736" y="8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765" name="Line 21"/>
          <p:cNvSpPr>
            <a:spLocks noChangeShapeType="1"/>
          </p:cNvSpPr>
          <p:nvPr/>
        </p:nvSpPr>
        <p:spPr bwMode="auto">
          <a:xfrm flipV="1">
            <a:off x="1363663" y="5805488"/>
            <a:ext cx="0" cy="952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766" name="Line 22"/>
          <p:cNvSpPr>
            <a:spLocks noChangeShapeType="1"/>
          </p:cNvSpPr>
          <p:nvPr/>
        </p:nvSpPr>
        <p:spPr bwMode="auto">
          <a:xfrm flipV="1">
            <a:off x="1704975" y="5805488"/>
            <a:ext cx="0" cy="952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767" name="Line 23"/>
          <p:cNvSpPr>
            <a:spLocks noChangeShapeType="1"/>
          </p:cNvSpPr>
          <p:nvPr/>
        </p:nvSpPr>
        <p:spPr bwMode="auto">
          <a:xfrm flipV="1">
            <a:off x="2039938" y="5805488"/>
            <a:ext cx="0" cy="952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768" name="Line 24"/>
          <p:cNvSpPr>
            <a:spLocks noChangeShapeType="1"/>
          </p:cNvSpPr>
          <p:nvPr/>
        </p:nvSpPr>
        <p:spPr bwMode="auto">
          <a:xfrm flipV="1">
            <a:off x="2373313" y="5805488"/>
            <a:ext cx="0" cy="952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769" name="Line 25"/>
          <p:cNvSpPr>
            <a:spLocks noChangeShapeType="1"/>
          </p:cNvSpPr>
          <p:nvPr/>
        </p:nvSpPr>
        <p:spPr bwMode="auto">
          <a:xfrm flipV="1">
            <a:off x="2713038" y="5805488"/>
            <a:ext cx="0" cy="952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770" name="Line 26"/>
          <p:cNvSpPr>
            <a:spLocks noChangeShapeType="1"/>
          </p:cNvSpPr>
          <p:nvPr/>
        </p:nvSpPr>
        <p:spPr bwMode="auto">
          <a:xfrm flipV="1">
            <a:off x="3046413" y="5805488"/>
            <a:ext cx="0" cy="952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771" name="Line 27"/>
          <p:cNvSpPr>
            <a:spLocks noChangeShapeType="1"/>
          </p:cNvSpPr>
          <p:nvPr/>
        </p:nvSpPr>
        <p:spPr bwMode="auto">
          <a:xfrm flipV="1">
            <a:off x="3379788" y="5805488"/>
            <a:ext cx="0" cy="952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772" name="Line 28"/>
          <p:cNvSpPr>
            <a:spLocks noChangeShapeType="1"/>
          </p:cNvSpPr>
          <p:nvPr/>
        </p:nvSpPr>
        <p:spPr bwMode="auto">
          <a:xfrm flipV="1">
            <a:off x="3719513" y="5805488"/>
            <a:ext cx="0" cy="952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773" name="Line 29"/>
          <p:cNvSpPr>
            <a:spLocks noChangeShapeType="1"/>
          </p:cNvSpPr>
          <p:nvPr/>
        </p:nvSpPr>
        <p:spPr bwMode="auto">
          <a:xfrm flipV="1">
            <a:off x="4052888" y="5805488"/>
            <a:ext cx="0" cy="952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774" name="Line 30"/>
          <p:cNvSpPr>
            <a:spLocks noChangeShapeType="1"/>
          </p:cNvSpPr>
          <p:nvPr/>
        </p:nvSpPr>
        <p:spPr bwMode="auto">
          <a:xfrm flipV="1">
            <a:off x="4386263" y="5805488"/>
            <a:ext cx="0" cy="952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775" name="Line 31"/>
          <p:cNvSpPr>
            <a:spLocks noChangeShapeType="1"/>
          </p:cNvSpPr>
          <p:nvPr/>
        </p:nvSpPr>
        <p:spPr bwMode="auto">
          <a:xfrm flipV="1">
            <a:off x="5059363" y="5811838"/>
            <a:ext cx="0" cy="9683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776" name="Freeform 32"/>
          <p:cNvSpPr>
            <a:spLocks/>
          </p:cNvSpPr>
          <p:nvPr/>
        </p:nvSpPr>
        <p:spPr bwMode="auto">
          <a:xfrm>
            <a:off x="6561138" y="1976438"/>
            <a:ext cx="1368425" cy="255587"/>
          </a:xfrm>
          <a:custGeom>
            <a:avLst/>
            <a:gdLst/>
            <a:ahLst/>
            <a:cxnLst>
              <a:cxn ang="0">
                <a:pos x="0" y="160"/>
              </a:cxn>
              <a:cxn ang="0">
                <a:pos x="968" y="160"/>
              </a:cxn>
              <a:cxn ang="0">
                <a:pos x="968" y="0"/>
              </a:cxn>
              <a:cxn ang="0">
                <a:pos x="0" y="0"/>
              </a:cxn>
              <a:cxn ang="0">
                <a:pos x="0" y="160"/>
              </a:cxn>
            </a:cxnLst>
            <a:rect l="0" t="0" r="r" b="b"/>
            <a:pathLst>
              <a:path w="969" h="161">
                <a:moveTo>
                  <a:pt x="0" y="160"/>
                </a:moveTo>
                <a:lnTo>
                  <a:pt x="968" y="160"/>
                </a:lnTo>
                <a:lnTo>
                  <a:pt x="968" y="0"/>
                </a:lnTo>
                <a:lnTo>
                  <a:pt x="0" y="0"/>
                </a:lnTo>
                <a:lnTo>
                  <a:pt x="0" y="160"/>
                </a:lnTo>
              </a:path>
            </a:pathLst>
          </a:custGeom>
          <a:solidFill>
            <a:srgbClr val="FF00AB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777" name="Freeform 33"/>
          <p:cNvSpPr>
            <a:spLocks/>
          </p:cNvSpPr>
          <p:nvPr/>
        </p:nvSpPr>
        <p:spPr bwMode="auto">
          <a:xfrm>
            <a:off x="2039938" y="1976438"/>
            <a:ext cx="4456112" cy="255587"/>
          </a:xfrm>
          <a:custGeom>
            <a:avLst/>
            <a:gdLst/>
            <a:ahLst/>
            <a:cxnLst>
              <a:cxn ang="0">
                <a:pos x="0" y="160"/>
              </a:cxn>
              <a:cxn ang="0">
                <a:pos x="3157" y="160"/>
              </a:cxn>
              <a:cxn ang="0">
                <a:pos x="3157" y="0"/>
              </a:cxn>
              <a:cxn ang="0">
                <a:pos x="0" y="0"/>
              </a:cxn>
              <a:cxn ang="0">
                <a:pos x="0" y="160"/>
              </a:cxn>
            </a:cxnLst>
            <a:rect l="0" t="0" r="r" b="b"/>
            <a:pathLst>
              <a:path w="3158" h="161">
                <a:moveTo>
                  <a:pt x="0" y="160"/>
                </a:moveTo>
                <a:lnTo>
                  <a:pt x="3157" y="160"/>
                </a:lnTo>
                <a:lnTo>
                  <a:pt x="3157" y="0"/>
                </a:lnTo>
                <a:lnTo>
                  <a:pt x="0" y="0"/>
                </a:lnTo>
                <a:lnTo>
                  <a:pt x="0" y="160"/>
                </a:lnTo>
              </a:path>
            </a:pathLst>
          </a:custGeom>
          <a:solidFill>
            <a:srgbClr val="FF00AB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778" name="Freeform 34"/>
          <p:cNvSpPr>
            <a:spLocks/>
          </p:cNvSpPr>
          <p:nvPr/>
        </p:nvSpPr>
        <p:spPr bwMode="auto">
          <a:xfrm>
            <a:off x="1843088" y="4641850"/>
            <a:ext cx="246062" cy="1158875"/>
          </a:xfrm>
          <a:custGeom>
            <a:avLst/>
            <a:gdLst/>
            <a:ahLst/>
            <a:cxnLst>
              <a:cxn ang="0">
                <a:pos x="156" y="0"/>
              </a:cxn>
              <a:cxn ang="0">
                <a:pos x="155" y="1"/>
              </a:cxn>
              <a:cxn ang="0">
                <a:pos x="0" y="725"/>
              </a:cxn>
              <a:cxn ang="0">
                <a:pos x="18" y="729"/>
              </a:cxn>
              <a:cxn ang="0">
                <a:pos x="173" y="5"/>
              </a:cxn>
              <a:cxn ang="0">
                <a:pos x="172" y="6"/>
              </a:cxn>
              <a:cxn ang="0">
                <a:pos x="156" y="0"/>
              </a:cxn>
              <a:cxn ang="0">
                <a:pos x="155" y="1"/>
              </a:cxn>
              <a:cxn ang="0">
                <a:pos x="156" y="0"/>
              </a:cxn>
            </a:cxnLst>
            <a:rect l="0" t="0" r="r" b="b"/>
            <a:pathLst>
              <a:path w="174" h="730">
                <a:moveTo>
                  <a:pt x="156" y="0"/>
                </a:moveTo>
                <a:lnTo>
                  <a:pt x="155" y="1"/>
                </a:lnTo>
                <a:lnTo>
                  <a:pt x="0" y="725"/>
                </a:lnTo>
                <a:lnTo>
                  <a:pt x="18" y="729"/>
                </a:lnTo>
                <a:lnTo>
                  <a:pt x="173" y="5"/>
                </a:lnTo>
                <a:lnTo>
                  <a:pt x="172" y="6"/>
                </a:lnTo>
                <a:lnTo>
                  <a:pt x="156" y="0"/>
                </a:lnTo>
                <a:lnTo>
                  <a:pt x="155" y="1"/>
                </a:lnTo>
                <a:lnTo>
                  <a:pt x="156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779" name="Freeform 35"/>
          <p:cNvSpPr>
            <a:spLocks/>
          </p:cNvSpPr>
          <p:nvPr/>
        </p:nvSpPr>
        <p:spPr bwMode="auto">
          <a:xfrm>
            <a:off x="2070100" y="4425950"/>
            <a:ext cx="69850" cy="217488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130"/>
              </a:cxn>
              <a:cxn ang="0">
                <a:pos x="15" y="136"/>
              </a:cxn>
              <a:cxn ang="0">
                <a:pos x="49" y="5"/>
              </a:cxn>
              <a:cxn ang="0">
                <a:pos x="34" y="0"/>
              </a:cxn>
            </a:cxnLst>
            <a:rect l="0" t="0" r="r" b="b"/>
            <a:pathLst>
              <a:path w="50" h="137">
                <a:moveTo>
                  <a:pt x="34" y="0"/>
                </a:moveTo>
                <a:lnTo>
                  <a:pt x="0" y="130"/>
                </a:lnTo>
                <a:lnTo>
                  <a:pt x="15" y="136"/>
                </a:lnTo>
                <a:lnTo>
                  <a:pt x="49" y="5"/>
                </a:lnTo>
                <a:lnTo>
                  <a:pt x="34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780" name="Freeform 36"/>
          <p:cNvSpPr>
            <a:spLocks/>
          </p:cNvSpPr>
          <p:nvPr/>
        </p:nvSpPr>
        <p:spPr bwMode="auto">
          <a:xfrm>
            <a:off x="2124075" y="4217988"/>
            <a:ext cx="74613" cy="207962"/>
          </a:xfrm>
          <a:custGeom>
            <a:avLst/>
            <a:gdLst/>
            <a:ahLst/>
            <a:cxnLst>
              <a:cxn ang="0">
                <a:pos x="37" y="0"/>
              </a:cxn>
              <a:cxn ang="0">
                <a:pos x="0" y="125"/>
              </a:cxn>
              <a:cxn ang="0">
                <a:pos x="15" y="130"/>
              </a:cxn>
              <a:cxn ang="0">
                <a:pos x="52" y="6"/>
              </a:cxn>
              <a:cxn ang="0">
                <a:pos x="37" y="0"/>
              </a:cxn>
            </a:cxnLst>
            <a:rect l="0" t="0" r="r" b="b"/>
            <a:pathLst>
              <a:path w="53" h="131">
                <a:moveTo>
                  <a:pt x="37" y="0"/>
                </a:moveTo>
                <a:lnTo>
                  <a:pt x="0" y="125"/>
                </a:lnTo>
                <a:lnTo>
                  <a:pt x="15" y="130"/>
                </a:lnTo>
                <a:lnTo>
                  <a:pt x="52" y="6"/>
                </a:lnTo>
                <a:lnTo>
                  <a:pt x="37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781" name="Freeform 37"/>
          <p:cNvSpPr>
            <a:spLocks/>
          </p:cNvSpPr>
          <p:nvPr/>
        </p:nvSpPr>
        <p:spPr bwMode="auto">
          <a:xfrm>
            <a:off x="2181225" y="3981450"/>
            <a:ext cx="90488" cy="238125"/>
          </a:xfrm>
          <a:custGeom>
            <a:avLst/>
            <a:gdLst/>
            <a:ahLst/>
            <a:cxnLst>
              <a:cxn ang="0">
                <a:pos x="47" y="1"/>
              </a:cxn>
              <a:cxn ang="0">
                <a:pos x="47" y="0"/>
              </a:cxn>
              <a:cxn ang="0">
                <a:pos x="0" y="143"/>
              </a:cxn>
              <a:cxn ang="0">
                <a:pos x="16" y="149"/>
              </a:cxn>
              <a:cxn ang="0">
                <a:pos x="63" y="7"/>
              </a:cxn>
              <a:cxn ang="0">
                <a:pos x="63" y="6"/>
              </a:cxn>
              <a:cxn ang="0">
                <a:pos x="63" y="7"/>
              </a:cxn>
              <a:cxn ang="0">
                <a:pos x="63" y="6"/>
              </a:cxn>
              <a:cxn ang="0">
                <a:pos x="47" y="1"/>
              </a:cxn>
            </a:cxnLst>
            <a:rect l="0" t="0" r="r" b="b"/>
            <a:pathLst>
              <a:path w="64" h="150">
                <a:moveTo>
                  <a:pt x="47" y="1"/>
                </a:moveTo>
                <a:lnTo>
                  <a:pt x="47" y="0"/>
                </a:lnTo>
                <a:lnTo>
                  <a:pt x="0" y="143"/>
                </a:lnTo>
                <a:lnTo>
                  <a:pt x="16" y="149"/>
                </a:lnTo>
                <a:lnTo>
                  <a:pt x="63" y="7"/>
                </a:lnTo>
                <a:lnTo>
                  <a:pt x="63" y="6"/>
                </a:lnTo>
                <a:lnTo>
                  <a:pt x="63" y="7"/>
                </a:lnTo>
                <a:lnTo>
                  <a:pt x="63" y="6"/>
                </a:lnTo>
                <a:lnTo>
                  <a:pt x="47" y="1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782" name="Freeform 38"/>
          <p:cNvSpPr>
            <a:spLocks/>
          </p:cNvSpPr>
          <p:nvPr/>
        </p:nvSpPr>
        <p:spPr bwMode="auto">
          <a:xfrm>
            <a:off x="2254250" y="3792538"/>
            <a:ext cx="74613" cy="190500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36" y="1"/>
              </a:cxn>
              <a:cxn ang="0">
                <a:pos x="0" y="114"/>
              </a:cxn>
              <a:cxn ang="0">
                <a:pos x="15" y="119"/>
              </a:cxn>
              <a:cxn ang="0">
                <a:pos x="51" y="6"/>
              </a:cxn>
              <a:cxn ang="0">
                <a:pos x="51" y="7"/>
              </a:cxn>
              <a:cxn ang="0">
                <a:pos x="36" y="0"/>
              </a:cxn>
              <a:cxn ang="0">
                <a:pos x="36" y="1"/>
              </a:cxn>
              <a:cxn ang="0">
                <a:pos x="36" y="0"/>
              </a:cxn>
            </a:cxnLst>
            <a:rect l="0" t="0" r="r" b="b"/>
            <a:pathLst>
              <a:path w="52" h="120">
                <a:moveTo>
                  <a:pt x="36" y="0"/>
                </a:moveTo>
                <a:lnTo>
                  <a:pt x="36" y="1"/>
                </a:lnTo>
                <a:lnTo>
                  <a:pt x="0" y="114"/>
                </a:lnTo>
                <a:lnTo>
                  <a:pt x="15" y="119"/>
                </a:lnTo>
                <a:lnTo>
                  <a:pt x="51" y="6"/>
                </a:lnTo>
                <a:lnTo>
                  <a:pt x="51" y="7"/>
                </a:lnTo>
                <a:lnTo>
                  <a:pt x="36" y="0"/>
                </a:lnTo>
                <a:lnTo>
                  <a:pt x="36" y="1"/>
                </a:lnTo>
                <a:lnTo>
                  <a:pt x="36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783" name="Freeform 39"/>
          <p:cNvSpPr>
            <a:spLocks/>
          </p:cNvSpPr>
          <p:nvPr/>
        </p:nvSpPr>
        <p:spPr bwMode="auto">
          <a:xfrm>
            <a:off x="2311400" y="3606800"/>
            <a:ext cx="87313" cy="188913"/>
          </a:xfrm>
          <a:custGeom>
            <a:avLst/>
            <a:gdLst/>
            <a:ahLst/>
            <a:cxnLst>
              <a:cxn ang="0">
                <a:pos x="46" y="0"/>
              </a:cxn>
              <a:cxn ang="0">
                <a:pos x="46" y="1"/>
              </a:cxn>
              <a:cxn ang="0">
                <a:pos x="0" y="111"/>
              </a:cxn>
              <a:cxn ang="0">
                <a:pos x="15" y="118"/>
              </a:cxn>
              <a:cxn ang="0">
                <a:pos x="61" y="7"/>
              </a:cxn>
              <a:cxn ang="0">
                <a:pos x="61" y="8"/>
              </a:cxn>
              <a:cxn ang="0">
                <a:pos x="46" y="0"/>
              </a:cxn>
              <a:cxn ang="0">
                <a:pos x="46" y="1"/>
              </a:cxn>
              <a:cxn ang="0">
                <a:pos x="46" y="0"/>
              </a:cxn>
            </a:cxnLst>
            <a:rect l="0" t="0" r="r" b="b"/>
            <a:pathLst>
              <a:path w="62" h="119">
                <a:moveTo>
                  <a:pt x="46" y="0"/>
                </a:moveTo>
                <a:lnTo>
                  <a:pt x="46" y="1"/>
                </a:lnTo>
                <a:lnTo>
                  <a:pt x="0" y="111"/>
                </a:lnTo>
                <a:lnTo>
                  <a:pt x="15" y="118"/>
                </a:lnTo>
                <a:lnTo>
                  <a:pt x="61" y="7"/>
                </a:lnTo>
                <a:lnTo>
                  <a:pt x="61" y="8"/>
                </a:lnTo>
                <a:lnTo>
                  <a:pt x="46" y="0"/>
                </a:lnTo>
                <a:lnTo>
                  <a:pt x="46" y="1"/>
                </a:lnTo>
                <a:lnTo>
                  <a:pt x="46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784" name="Freeform 40"/>
          <p:cNvSpPr>
            <a:spLocks/>
          </p:cNvSpPr>
          <p:nvPr/>
        </p:nvSpPr>
        <p:spPr bwMode="auto">
          <a:xfrm>
            <a:off x="2381250" y="3435350"/>
            <a:ext cx="90488" cy="176213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47" y="1"/>
              </a:cxn>
              <a:cxn ang="0">
                <a:pos x="0" y="102"/>
              </a:cxn>
              <a:cxn ang="0">
                <a:pos x="16" y="110"/>
              </a:cxn>
              <a:cxn ang="0">
                <a:pos x="63" y="9"/>
              </a:cxn>
              <a:cxn ang="0">
                <a:pos x="48" y="0"/>
              </a:cxn>
              <a:cxn ang="0">
                <a:pos x="47" y="1"/>
              </a:cxn>
              <a:cxn ang="0">
                <a:pos x="48" y="0"/>
              </a:cxn>
            </a:cxnLst>
            <a:rect l="0" t="0" r="r" b="b"/>
            <a:pathLst>
              <a:path w="64" h="111">
                <a:moveTo>
                  <a:pt x="48" y="0"/>
                </a:moveTo>
                <a:lnTo>
                  <a:pt x="47" y="1"/>
                </a:lnTo>
                <a:lnTo>
                  <a:pt x="0" y="102"/>
                </a:lnTo>
                <a:lnTo>
                  <a:pt x="16" y="110"/>
                </a:lnTo>
                <a:lnTo>
                  <a:pt x="63" y="9"/>
                </a:lnTo>
                <a:lnTo>
                  <a:pt x="48" y="0"/>
                </a:lnTo>
                <a:lnTo>
                  <a:pt x="47" y="1"/>
                </a:lnTo>
                <a:lnTo>
                  <a:pt x="48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785" name="Freeform 41"/>
          <p:cNvSpPr>
            <a:spLocks/>
          </p:cNvSpPr>
          <p:nvPr/>
        </p:nvSpPr>
        <p:spPr bwMode="auto">
          <a:xfrm>
            <a:off x="2457450" y="3298825"/>
            <a:ext cx="92075" cy="144463"/>
          </a:xfrm>
          <a:custGeom>
            <a:avLst/>
            <a:gdLst/>
            <a:ahLst/>
            <a:cxnLst>
              <a:cxn ang="0">
                <a:pos x="52" y="0"/>
              </a:cxn>
              <a:cxn ang="0">
                <a:pos x="51" y="1"/>
              </a:cxn>
              <a:cxn ang="0">
                <a:pos x="0" y="81"/>
              </a:cxn>
              <a:cxn ang="0">
                <a:pos x="15" y="90"/>
              </a:cxn>
              <a:cxn ang="0">
                <a:pos x="65" y="11"/>
              </a:cxn>
              <a:cxn ang="0">
                <a:pos x="64" y="12"/>
              </a:cxn>
              <a:cxn ang="0">
                <a:pos x="52" y="0"/>
              </a:cxn>
              <a:cxn ang="0">
                <a:pos x="51" y="1"/>
              </a:cxn>
              <a:cxn ang="0">
                <a:pos x="52" y="0"/>
              </a:cxn>
            </a:cxnLst>
            <a:rect l="0" t="0" r="r" b="b"/>
            <a:pathLst>
              <a:path w="66" h="91">
                <a:moveTo>
                  <a:pt x="52" y="0"/>
                </a:moveTo>
                <a:lnTo>
                  <a:pt x="51" y="1"/>
                </a:lnTo>
                <a:lnTo>
                  <a:pt x="0" y="81"/>
                </a:lnTo>
                <a:lnTo>
                  <a:pt x="15" y="90"/>
                </a:lnTo>
                <a:lnTo>
                  <a:pt x="65" y="11"/>
                </a:lnTo>
                <a:lnTo>
                  <a:pt x="64" y="12"/>
                </a:lnTo>
                <a:lnTo>
                  <a:pt x="52" y="0"/>
                </a:lnTo>
                <a:lnTo>
                  <a:pt x="51" y="1"/>
                </a:lnTo>
                <a:lnTo>
                  <a:pt x="52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786" name="Freeform 42"/>
          <p:cNvSpPr>
            <a:spLocks/>
          </p:cNvSpPr>
          <p:nvPr/>
        </p:nvSpPr>
        <p:spPr bwMode="auto">
          <a:xfrm>
            <a:off x="2536825" y="3222625"/>
            <a:ext cx="80963" cy="88900"/>
          </a:xfrm>
          <a:custGeom>
            <a:avLst/>
            <a:gdLst/>
            <a:ahLst/>
            <a:cxnLst>
              <a:cxn ang="0">
                <a:pos x="47" y="0"/>
              </a:cxn>
              <a:cxn ang="0">
                <a:pos x="44" y="1"/>
              </a:cxn>
              <a:cxn ang="0">
                <a:pos x="0" y="43"/>
              </a:cxn>
              <a:cxn ang="0">
                <a:pos x="12" y="55"/>
              </a:cxn>
              <a:cxn ang="0">
                <a:pos x="56" y="13"/>
              </a:cxn>
              <a:cxn ang="0">
                <a:pos x="53" y="14"/>
              </a:cxn>
              <a:cxn ang="0">
                <a:pos x="47" y="0"/>
              </a:cxn>
              <a:cxn ang="0">
                <a:pos x="45" y="0"/>
              </a:cxn>
              <a:cxn ang="0">
                <a:pos x="44" y="1"/>
              </a:cxn>
              <a:cxn ang="0">
                <a:pos x="47" y="0"/>
              </a:cxn>
            </a:cxnLst>
            <a:rect l="0" t="0" r="r" b="b"/>
            <a:pathLst>
              <a:path w="57" h="56">
                <a:moveTo>
                  <a:pt x="47" y="0"/>
                </a:moveTo>
                <a:lnTo>
                  <a:pt x="44" y="1"/>
                </a:lnTo>
                <a:lnTo>
                  <a:pt x="0" y="43"/>
                </a:lnTo>
                <a:lnTo>
                  <a:pt x="12" y="55"/>
                </a:lnTo>
                <a:lnTo>
                  <a:pt x="56" y="13"/>
                </a:lnTo>
                <a:lnTo>
                  <a:pt x="53" y="14"/>
                </a:lnTo>
                <a:lnTo>
                  <a:pt x="47" y="0"/>
                </a:lnTo>
                <a:lnTo>
                  <a:pt x="45" y="0"/>
                </a:lnTo>
                <a:lnTo>
                  <a:pt x="44" y="1"/>
                </a:lnTo>
                <a:lnTo>
                  <a:pt x="47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787" name="Freeform 43"/>
          <p:cNvSpPr>
            <a:spLocks/>
          </p:cNvSpPr>
          <p:nvPr/>
        </p:nvSpPr>
        <p:spPr bwMode="auto">
          <a:xfrm>
            <a:off x="2609850" y="3170238"/>
            <a:ext cx="90488" cy="68262"/>
          </a:xfrm>
          <a:custGeom>
            <a:avLst/>
            <a:gdLst/>
            <a:ahLst/>
            <a:cxnLst>
              <a:cxn ang="0">
                <a:pos x="57" y="0"/>
              </a:cxn>
              <a:cxn ang="0">
                <a:pos x="56" y="1"/>
              </a:cxn>
              <a:cxn ang="0">
                <a:pos x="0" y="29"/>
              </a:cxn>
              <a:cxn ang="0">
                <a:pos x="6" y="42"/>
              </a:cxn>
              <a:cxn ang="0">
                <a:pos x="63" y="14"/>
              </a:cxn>
              <a:cxn ang="0">
                <a:pos x="62" y="15"/>
              </a:cxn>
              <a:cxn ang="0">
                <a:pos x="57" y="0"/>
              </a:cxn>
              <a:cxn ang="0">
                <a:pos x="56" y="1"/>
              </a:cxn>
              <a:cxn ang="0">
                <a:pos x="57" y="0"/>
              </a:cxn>
            </a:cxnLst>
            <a:rect l="0" t="0" r="r" b="b"/>
            <a:pathLst>
              <a:path w="64" h="43">
                <a:moveTo>
                  <a:pt x="57" y="0"/>
                </a:moveTo>
                <a:lnTo>
                  <a:pt x="56" y="1"/>
                </a:lnTo>
                <a:lnTo>
                  <a:pt x="0" y="29"/>
                </a:lnTo>
                <a:lnTo>
                  <a:pt x="6" y="42"/>
                </a:lnTo>
                <a:lnTo>
                  <a:pt x="63" y="14"/>
                </a:lnTo>
                <a:lnTo>
                  <a:pt x="62" y="15"/>
                </a:lnTo>
                <a:lnTo>
                  <a:pt x="57" y="0"/>
                </a:lnTo>
                <a:lnTo>
                  <a:pt x="56" y="1"/>
                </a:lnTo>
                <a:lnTo>
                  <a:pt x="57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788" name="Freeform 44"/>
          <p:cNvSpPr>
            <a:spLocks/>
          </p:cNvSpPr>
          <p:nvPr/>
        </p:nvSpPr>
        <p:spPr bwMode="auto">
          <a:xfrm>
            <a:off x="2698750" y="3127375"/>
            <a:ext cx="111125" cy="61913"/>
          </a:xfrm>
          <a:custGeom>
            <a:avLst/>
            <a:gdLst/>
            <a:ahLst/>
            <a:cxnLst>
              <a:cxn ang="0">
                <a:pos x="75" y="0"/>
              </a:cxn>
              <a:cxn ang="0">
                <a:pos x="73" y="1"/>
              </a:cxn>
              <a:cxn ang="0">
                <a:pos x="0" y="23"/>
              </a:cxn>
              <a:cxn ang="0">
                <a:pos x="6" y="38"/>
              </a:cxn>
              <a:cxn ang="0">
                <a:pos x="78" y="16"/>
              </a:cxn>
              <a:cxn ang="0">
                <a:pos x="76" y="16"/>
              </a:cxn>
              <a:cxn ang="0">
                <a:pos x="75" y="0"/>
              </a:cxn>
              <a:cxn ang="0">
                <a:pos x="73" y="0"/>
              </a:cxn>
              <a:cxn ang="0">
                <a:pos x="73" y="1"/>
              </a:cxn>
              <a:cxn ang="0">
                <a:pos x="75" y="0"/>
              </a:cxn>
            </a:cxnLst>
            <a:rect l="0" t="0" r="r" b="b"/>
            <a:pathLst>
              <a:path w="79" h="39">
                <a:moveTo>
                  <a:pt x="75" y="0"/>
                </a:moveTo>
                <a:lnTo>
                  <a:pt x="73" y="1"/>
                </a:lnTo>
                <a:lnTo>
                  <a:pt x="0" y="23"/>
                </a:lnTo>
                <a:lnTo>
                  <a:pt x="6" y="38"/>
                </a:lnTo>
                <a:lnTo>
                  <a:pt x="78" y="16"/>
                </a:lnTo>
                <a:lnTo>
                  <a:pt x="76" y="16"/>
                </a:lnTo>
                <a:lnTo>
                  <a:pt x="75" y="0"/>
                </a:lnTo>
                <a:lnTo>
                  <a:pt x="73" y="0"/>
                </a:lnTo>
                <a:lnTo>
                  <a:pt x="73" y="1"/>
                </a:lnTo>
                <a:lnTo>
                  <a:pt x="75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789" name="Freeform 45"/>
          <p:cNvSpPr>
            <a:spLocks/>
          </p:cNvSpPr>
          <p:nvPr/>
        </p:nvSpPr>
        <p:spPr bwMode="auto">
          <a:xfrm>
            <a:off x="2813050" y="3109913"/>
            <a:ext cx="157163" cy="39687"/>
          </a:xfrm>
          <a:custGeom>
            <a:avLst/>
            <a:gdLst/>
            <a:ahLst/>
            <a:cxnLst>
              <a:cxn ang="0">
                <a:pos x="111" y="0"/>
              </a:cxn>
              <a:cxn ang="0">
                <a:pos x="110" y="0"/>
              </a:cxn>
              <a:cxn ang="0">
                <a:pos x="0" y="9"/>
              </a:cxn>
              <a:cxn ang="0">
                <a:pos x="1" y="24"/>
              </a:cxn>
              <a:cxn ang="0">
                <a:pos x="111" y="15"/>
              </a:cxn>
              <a:cxn ang="0">
                <a:pos x="111" y="0"/>
              </a:cxn>
              <a:cxn ang="0">
                <a:pos x="110" y="0"/>
              </a:cxn>
              <a:cxn ang="0">
                <a:pos x="111" y="0"/>
              </a:cxn>
            </a:cxnLst>
            <a:rect l="0" t="0" r="r" b="b"/>
            <a:pathLst>
              <a:path w="112" h="25">
                <a:moveTo>
                  <a:pt x="111" y="0"/>
                </a:moveTo>
                <a:lnTo>
                  <a:pt x="110" y="0"/>
                </a:lnTo>
                <a:lnTo>
                  <a:pt x="0" y="9"/>
                </a:lnTo>
                <a:lnTo>
                  <a:pt x="1" y="24"/>
                </a:lnTo>
                <a:lnTo>
                  <a:pt x="111" y="15"/>
                </a:lnTo>
                <a:lnTo>
                  <a:pt x="111" y="0"/>
                </a:lnTo>
                <a:lnTo>
                  <a:pt x="110" y="0"/>
                </a:lnTo>
                <a:lnTo>
                  <a:pt x="111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790" name="Freeform 46"/>
          <p:cNvSpPr>
            <a:spLocks/>
          </p:cNvSpPr>
          <p:nvPr/>
        </p:nvSpPr>
        <p:spPr bwMode="auto">
          <a:xfrm>
            <a:off x="2978150" y="3109913"/>
            <a:ext cx="4927600" cy="26987"/>
          </a:xfrm>
          <a:custGeom>
            <a:avLst/>
            <a:gdLst/>
            <a:ahLst/>
            <a:cxnLst>
              <a:cxn ang="0">
                <a:pos x="3491" y="7"/>
              </a:cxn>
              <a:cxn ang="0">
                <a:pos x="3491" y="0"/>
              </a:cxn>
              <a:cxn ang="0">
                <a:pos x="0" y="0"/>
              </a:cxn>
              <a:cxn ang="0">
                <a:pos x="0" y="16"/>
              </a:cxn>
              <a:cxn ang="0">
                <a:pos x="3491" y="16"/>
              </a:cxn>
              <a:cxn ang="0">
                <a:pos x="3491" y="7"/>
              </a:cxn>
            </a:cxnLst>
            <a:rect l="0" t="0" r="r" b="b"/>
            <a:pathLst>
              <a:path w="3492" h="17">
                <a:moveTo>
                  <a:pt x="3491" y="7"/>
                </a:moveTo>
                <a:lnTo>
                  <a:pt x="3491" y="0"/>
                </a:lnTo>
                <a:lnTo>
                  <a:pt x="0" y="0"/>
                </a:lnTo>
                <a:lnTo>
                  <a:pt x="0" y="16"/>
                </a:lnTo>
                <a:lnTo>
                  <a:pt x="3491" y="16"/>
                </a:lnTo>
                <a:lnTo>
                  <a:pt x="3491" y="7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791" name="Freeform 47"/>
          <p:cNvSpPr>
            <a:spLocks/>
          </p:cNvSpPr>
          <p:nvPr/>
        </p:nvSpPr>
        <p:spPr bwMode="auto">
          <a:xfrm>
            <a:off x="1868488" y="4933950"/>
            <a:ext cx="198437" cy="866775"/>
          </a:xfrm>
          <a:custGeom>
            <a:avLst/>
            <a:gdLst/>
            <a:ahLst/>
            <a:cxnLst>
              <a:cxn ang="0">
                <a:pos x="123" y="0"/>
              </a:cxn>
              <a:cxn ang="0">
                <a:pos x="0" y="541"/>
              </a:cxn>
              <a:cxn ang="0">
                <a:pos x="17" y="545"/>
              </a:cxn>
              <a:cxn ang="0">
                <a:pos x="140" y="4"/>
              </a:cxn>
              <a:cxn ang="0">
                <a:pos x="123" y="0"/>
              </a:cxn>
            </a:cxnLst>
            <a:rect l="0" t="0" r="r" b="b"/>
            <a:pathLst>
              <a:path w="141" h="546">
                <a:moveTo>
                  <a:pt x="123" y="0"/>
                </a:moveTo>
                <a:lnTo>
                  <a:pt x="0" y="541"/>
                </a:lnTo>
                <a:lnTo>
                  <a:pt x="17" y="545"/>
                </a:lnTo>
                <a:lnTo>
                  <a:pt x="140" y="4"/>
                </a:lnTo>
                <a:lnTo>
                  <a:pt x="123" y="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792" name="Freeform 48"/>
          <p:cNvSpPr>
            <a:spLocks/>
          </p:cNvSpPr>
          <p:nvPr/>
        </p:nvSpPr>
        <p:spPr bwMode="auto">
          <a:xfrm>
            <a:off x="2049463" y="4476750"/>
            <a:ext cx="120650" cy="455613"/>
          </a:xfrm>
          <a:custGeom>
            <a:avLst/>
            <a:gdLst/>
            <a:ahLst/>
            <a:cxnLst>
              <a:cxn ang="0">
                <a:pos x="68" y="0"/>
              </a:cxn>
              <a:cxn ang="0">
                <a:pos x="68" y="1"/>
              </a:cxn>
              <a:cxn ang="0">
                <a:pos x="0" y="282"/>
              </a:cxn>
              <a:cxn ang="0">
                <a:pos x="17" y="286"/>
              </a:cxn>
              <a:cxn ang="0">
                <a:pos x="85" y="5"/>
              </a:cxn>
              <a:cxn ang="0">
                <a:pos x="84" y="5"/>
              </a:cxn>
              <a:cxn ang="0">
                <a:pos x="68" y="0"/>
              </a:cxn>
              <a:cxn ang="0">
                <a:pos x="68" y="1"/>
              </a:cxn>
              <a:cxn ang="0">
                <a:pos x="68" y="0"/>
              </a:cxn>
            </a:cxnLst>
            <a:rect l="0" t="0" r="r" b="b"/>
            <a:pathLst>
              <a:path w="86" h="287">
                <a:moveTo>
                  <a:pt x="68" y="0"/>
                </a:moveTo>
                <a:lnTo>
                  <a:pt x="68" y="1"/>
                </a:lnTo>
                <a:lnTo>
                  <a:pt x="0" y="282"/>
                </a:lnTo>
                <a:lnTo>
                  <a:pt x="17" y="286"/>
                </a:lnTo>
                <a:lnTo>
                  <a:pt x="85" y="5"/>
                </a:lnTo>
                <a:lnTo>
                  <a:pt x="84" y="5"/>
                </a:lnTo>
                <a:lnTo>
                  <a:pt x="68" y="0"/>
                </a:lnTo>
                <a:lnTo>
                  <a:pt x="68" y="1"/>
                </a:lnTo>
                <a:lnTo>
                  <a:pt x="68" y="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793" name="Freeform 49"/>
          <p:cNvSpPr>
            <a:spLocks/>
          </p:cNvSpPr>
          <p:nvPr/>
        </p:nvSpPr>
        <p:spPr bwMode="auto">
          <a:xfrm>
            <a:off x="2152650" y="4310063"/>
            <a:ext cx="57150" cy="166687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25" y="1"/>
              </a:cxn>
              <a:cxn ang="0">
                <a:pos x="0" y="99"/>
              </a:cxn>
              <a:cxn ang="0">
                <a:pos x="15" y="104"/>
              </a:cxn>
              <a:cxn ang="0">
                <a:pos x="40" y="6"/>
              </a:cxn>
              <a:cxn ang="0">
                <a:pos x="25" y="0"/>
              </a:cxn>
              <a:cxn ang="0">
                <a:pos x="25" y="1"/>
              </a:cxn>
              <a:cxn ang="0">
                <a:pos x="25" y="0"/>
              </a:cxn>
            </a:cxnLst>
            <a:rect l="0" t="0" r="r" b="b"/>
            <a:pathLst>
              <a:path w="41" h="105">
                <a:moveTo>
                  <a:pt x="25" y="0"/>
                </a:moveTo>
                <a:lnTo>
                  <a:pt x="25" y="1"/>
                </a:lnTo>
                <a:lnTo>
                  <a:pt x="0" y="99"/>
                </a:lnTo>
                <a:lnTo>
                  <a:pt x="15" y="104"/>
                </a:lnTo>
                <a:lnTo>
                  <a:pt x="40" y="6"/>
                </a:lnTo>
                <a:lnTo>
                  <a:pt x="25" y="0"/>
                </a:lnTo>
                <a:lnTo>
                  <a:pt x="25" y="1"/>
                </a:lnTo>
                <a:lnTo>
                  <a:pt x="25" y="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794" name="Freeform 50"/>
          <p:cNvSpPr>
            <a:spLocks/>
          </p:cNvSpPr>
          <p:nvPr/>
        </p:nvSpPr>
        <p:spPr bwMode="auto">
          <a:xfrm>
            <a:off x="2192338" y="4129088"/>
            <a:ext cx="79375" cy="182562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0" y="108"/>
              </a:cxn>
              <a:cxn ang="0">
                <a:pos x="15" y="114"/>
              </a:cxn>
              <a:cxn ang="0">
                <a:pos x="55" y="7"/>
              </a:cxn>
              <a:cxn ang="0">
                <a:pos x="40" y="0"/>
              </a:cxn>
            </a:cxnLst>
            <a:rect l="0" t="0" r="r" b="b"/>
            <a:pathLst>
              <a:path w="56" h="115">
                <a:moveTo>
                  <a:pt x="40" y="0"/>
                </a:moveTo>
                <a:lnTo>
                  <a:pt x="0" y="108"/>
                </a:lnTo>
                <a:lnTo>
                  <a:pt x="15" y="114"/>
                </a:lnTo>
                <a:lnTo>
                  <a:pt x="55" y="7"/>
                </a:lnTo>
                <a:lnTo>
                  <a:pt x="40" y="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795" name="Freeform 51"/>
          <p:cNvSpPr>
            <a:spLocks/>
          </p:cNvSpPr>
          <p:nvPr/>
        </p:nvSpPr>
        <p:spPr bwMode="auto">
          <a:xfrm>
            <a:off x="2254250" y="3952875"/>
            <a:ext cx="88900" cy="179388"/>
          </a:xfrm>
          <a:custGeom>
            <a:avLst/>
            <a:gdLst/>
            <a:ahLst/>
            <a:cxnLst>
              <a:cxn ang="0">
                <a:pos x="46" y="0"/>
              </a:cxn>
              <a:cxn ang="0">
                <a:pos x="0" y="105"/>
              </a:cxn>
              <a:cxn ang="0">
                <a:pos x="15" y="112"/>
              </a:cxn>
              <a:cxn ang="0">
                <a:pos x="61" y="8"/>
              </a:cxn>
              <a:cxn ang="0">
                <a:pos x="60" y="9"/>
              </a:cxn>
              <a:cxn ang="0">
                <a:pos x="46" y="0"/>
              </a:cxn>
            </a:cxnLst>
            <a:rect l="0" t="0" r="r" b="b"/>
            <a:pathLst>
              <a:path w="62" h="113">
                <a:moveTo>
                  <a:pt x="46" y="0"/>
                </a:moveTo>
                <a:lnTo>
                  <a:pt x="0" y="105"/>
                </a:lnTo>
                <a:lnTo>
                  <a:pt x="15" y="112"/>
                </a:lnTo>
                <a:lnTo>
                  <a:pt x="61" y="8"/>
                </a:lnTo>
                <a:lnTo>
                  <a:pt x="60" y="9"/>
                </a:lnTo>
                <a:lnTo>
                  <a:pt x="46" y="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796" name="Freeform 52"/>
          <p:cNvSpPr>
            <a:spLocks/>
          </p:cNvSpPr>
          <p:nvPr/>
        </p:nvSpPr>
        <p:spPr bwMode="auto">
          <a:xfrm>
            <a:off x="2325688" y="3798888"/>
            <a:ext cx="101600" cy="160337"/>
          </a:xfrm>
          <a:custGeom>
            <a:avLst/>
            <a:gdLst/>
            <a:ahLst/>
            <a:cxnLst>
              <a:cxn ang="0">
                <a:pos x="57" y="0"/>
              </a:cxn>
              <a:cxn ang="0">
                <a:pos x="56" y="1"/>
              </a:cxn>
              <a:cxn ang="0">
                <a:pos x="0" y="92"/>
              </a:cxn>
              <a:cxn ang="0">
                <a:pos x="15" y="100"/>
              </a:cxn>
              <a:cxn ang="0">
                <a:pos x="71" y="9"/>
              </a:cxn>
              <a:cxn ang="0">
                <a:pos x="70" y="9"/>
              </a:cxn>
              <a:cxn ang="0">
                <a:pos x="57" y="0"/>
              </a:cxn>
              <a:cxn ang="0">
                <a:pos x="56" y="0"/>
              </a:cxn>
              <a:cxn ang="0">
                <a:pos x="56" y="1"/>
              </a:cxn>
              <a:cxn ang="0">
                <a:pos x="57" y="0"/>
              </a:cxn>
            </a:cxnLst>
            <a:rect l="0" t="0" r="r" b="b"/>
            <a:pathLst>
              <a:path w="72" h="101">
                <a:moveTo>
                  <a:pt x="57" y="0"/>
                </a:moveTo>
                <a:lnTo>
                  <a:pt x="56" y="1"/>
                </a:lnTo>
                <a:lnTo>
                  <a:pt x="0" y="92"/>
                </a:lnTo>
                <a:lnTo>
                  <a:pt x="15" y="100"/>
                </a:lnTo>
                <a:lnTo>
                  <a:pt x="71" y="9"/>
                </a:lnTo>
                <a:lnTo>
                  <a:pt x="70" y="9"/>
                </a:lnTo>
                <a:lnTo>
                  <a:pt x="57" y="0"/>
                </a:lnTo>
                <a:lnTo>
                  <a:pt x="56" y="0"/>
                </a:lnTo>
                <a:lnTo>
                  <a:pt x="56" y="1"/>
                </a:lnTo>
                <a:lnTo>
                  <a:pt x="57" y="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797" name="Freeform 53"/>
          <p:cNvSpPr>
            <a:spLocks/>
          </p:cNvSpPr>
          <p:nvPr/>
        </p:nvSpPr>
        <p:spPr bwMode="auto">
          <a:xfrm>
            <a:off x="2413000" y="3746500"/>
            <a:ext cx="46038" cy="60325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19" y="1"/>
              </a:cxn>
              <a:cxn ang="0">
                <a:pos x="0" y="28"/>
              </a:cxn>
              <a:cxn ang="0">
                <a:pos x="12" y="37"/>
              </a:cxn>
              <a:cxn ang="0">
                <a:pos x="32" y="9"/>
              </a:cxn>
              <a:cxn ang="0">
                <a:pos x="32" y="10"/>
              </a:cxn>
              <a:cxn ang="0">
                <a:pos x="19" y="0"/>
              </a:cxn>
              <a:cxn ang="0">
                <a:pos x="19" y="1"/>
              </a:cxn>
              <a:cxn ang="0">
                <a:pos x="19" y="0"/>
              </a:cxn>
            </a:cxnLst>
            <a:rect l="0" t="0" r="r" b="b"/>
            <a:pathLst>
              <a:path w="33" h="38">
                <a:moveTo>
                  <a:pt x="19" y="0"/>
                </a:moveTo>
                <a:lnTo>
                  <a:pt x="19" y="1"/>
                </a:lnTo>
                <a:lnTo>
                  <a:pt x="0" y="28"/>
                </a:lnTo>
                <a:lnTo>
                  <a:pt x="12" y="37"/>
                </a:lnTo>
                <a:lnTo>
                  <a:pt x="32" y="9"/>
                </a:lnTo>
                <a:lnTo>
                  <a:pt x="32" y="10"/>
                </a:lnTo>
                <a:lnTo>
                  <a:pt x="19" y="0"/>
                </a:lnTo>
                <a:lnTo>
                  <a:pt x="19" y="1"/>
                </a:lnTo>
                <a:lnTo>
                  <a:pt x="19" y="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798" name="Freeform 54"/>
          <p:cNvSpPr>
            <a:spLocks/>
          </p:cNvSpPr>
          <p:nvPr/>
        </p:nvSpPr>
        <p:spPr bwMode="auto">
          <a:xfrm>
            <a:off x="2444750" y="3703638"/>
            <a:ext cx="46038" cy="53975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19" y="1"/>
              </a:cxn>
              <a:cxn ang="0">
                <a:pos x="0" y="23"/>
              </a:cxn>
              <a:cxn ang="0">
                <a:pos x="13" y="33"/>
              </a:cxn>
              <a:cxn ang="0">
                <a:pos x="31" y="11"/>
              </a:cxn>
              <a:cxn ang="0">
                <a:pos x="31" y="12"/>
              </a:cxn>
              <a:cxn ang="0">
                <a:pos x="20" y="0"/>
              </a:cxn>
              <a:cxn ang="0">
                <a:pos x="19" y="1"/>
              </a:cxn>
              <a:cxn ang="0">
                <a:pos x="20" y="0"/>
              </a:cxn>
            </a:cxnLst>
            <a:rect l="0" t="0" r="r" b="b"/>
            <a:pathLst>
              <a:path w="32" h="34">
                <a:moveTo>
                  <a:pt x="20" y="0"/>
                </a:moveTo>
                <a:lnTo>
                  <a:pt x="19" y="1"/>
                </a:lnTo>
                <a:lnTo>
                  <a:pt x="0" y="23"/>
                </a:lnTo>
                <a:lnTo>
                  <a:pt x="13" y="33"/>
                </a:lnTo>
                <a:lnTo>
                  <a:pt x="31" y="11"/>
                </a:lnTo>
                <a:lnTo>
                  <a:pt x="31" y="12"/>
                </a:lnTo>
                <a:lnTo>
                  <a:pt x="20" y="0"/>
                </a:lnTo>
                <a:lnTo>
                  <a:pt x="19" y="1"/>
                </a:lnTo>
                <a:lnTo>
                  <a:pt x="20" y="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799" name="Freeform 55"/>
          <p:cNvSpPr>
            <a:spLocks/>
          </p:cNvSpPr>
          <p:nvPr/>
        </p:nvSpPr>
        <p:spPr bwMode="auto">
          <a:xfrm>
            <a:off x="2479675" y="3662363"/>
            <a:ext cx="49213" cy="55562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0" y="22"/>
              </a:cxn>
              <a:cxn ang="0">
                <a:pos x="11" y="34"/>
              </a:cxn>
              <a:cxn ang="0">
                <a:pos x="34" y="11"/>
              </a:cxn>
              <a:cxn ang="0">
                <a:pos x="33" y="11"/>
              </a:cxn>
              <a:cxn ang="0">
                <a:pos x="23" y="0"/>
              </a:cxn>
            </a:cxnLst>
            <a:rect l="0" t="0" r="r" b="b"/>
            <a:pathLst>
              <a:path w="35" h="35">
                <a:moveTo>
                  <a:pt x="23" y="0"/>
                </a:moveTo>
                <a:lnTo>
                  <a:pt x="0" y="22"/>
                </a:lnTo>
                <a:lnTo>
                  <a:pt x="11" y="34"/>
                </a:lnTo>
                <a:lnTo>
                  <a:pt x="34" y="11"/>
                </a:lnTo>
                <a:lnTo>
                  <a:pt x="33" y="11"/>
                </a:lnTo>
                <a:lnTo>
                  <a:pt x="23" y="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800" name="Freeform 56"/>
          <p:cNvSpPr>
            <a:spLocks/>
          </p:cNvSpPr>
          <p:nvPr/>
        </p:nvSpPr>
        <p:spPr bwMode="auto">
          <a:xfrm>
            <a:off x="2517775" y="3616325"/>
            <a:ext cx="53975" cy="58738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28" y="1"/>
              </a:cxn>
              <a:cxn ang="0">
                <a:pos x="0" y="25"/>
              </a:cxn>
              <a:cxn ang="0">
                <a:pos x="10" y="36"/>
              </a:cxn>
              <a:cxn ang="0">
                <a:pos x="37" y="12"/>
              </a:cxn>
              <a:cxn ang="0">
                <a:pos x="28" y="0"/>
              </a:cxn>
              <a:cxn ang="0">
                <a:pos x="28" y="1"/>
              </a:cxn>
              <a:cxn ang="0">
                <a:pos x="28" y="0"/>
              </a:cxn>
            </a:cxnLst>
            <a:rect l="0" t="0" r="r" b="b"/>
            <a:pathLst>
              <a:path w="38" h="37">
                <a:moveTo>
                  <a:pt x="28" y="0"/>
                </a:moveTo>
                <a:lnTo>
                  <a:pt x="28" y="1"/>
                </a:lnTo>
                <a:lnTo>
                  <a:pt x="0" y="25"/>
                </a:lnTo>
                <a:lnTo>
                  <a:pt x="10" y="36"/>
                </a:lnTo>
                <a:lnTo>
                  <a:pt x="37" y="12"/>
                </a:lnTo>
                <a:lnTo>
                  <a:pt x="28" y="0"/>
                </a:lnTo>
                <a:lnTo>
                  <a:pt x="28" y="1"/>
                </a:lnTo>
                <a:lnTo>
                  <a:pt x="28" y="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801" name="Freeform 57"/>
          <p:cNvSpPr>
            <a:spLocks/>
          </p:cNvSpPr>
          <p:nvPr/>
        </p:nvSpPr>
        <p:spPr bwMode="auto">
          <a:xfrm>
            <a:off x="2562225" y="3576638"/>
            <a:ext cx="53975" cy="53975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28" y="1"/>
              </a:cxn>
              <a:cxn ang="0">
                <a:pos x="0" y="21"/>
              </a:cxn>
              <a:cxn ang="0">
                <a:pos x="9" y="33"/>
              </a:cxn>
              <a:cxn ang="0">
                <a:pos x="37" y="14"/>
              </a:cxn>
              <a:cxn ang="0">
                <a:pos x="35" y="14"/>
              </a:cxn>
              <a:cxn ang="0">
                <a:pos x="29" y="0"/>
              </a:cxn>
              <a:cxn ang="0">
                <a:pos x="28" y="1"/>
              </a:cxn>
              <a:cxn ang="0">
                <a:pos x="29" y="0"/>
              </a:cxn>
            </a:cxnLst>
            <a:rect l="0" t="0" r="r" b="b"/>
            <a:pathLst>
              <a:path w="38" h="34">
                <a:moveTo>
                  <a:pt x="29" y="0"/>
                </a:moveTo>
                <a:lnTo>
                  <a:pt x="28" y="1"/>
                </a:lnTo>
                <a:lnTo>
                  <a:pt x="0" y="21"/>
                </a:lnTo>
                <a:lnTo>
                  <a:pt x="9" y="33"/>
                </a:lnTo>
                <a:lnTo>
                  <a:pt x="37" y="14"/>
                </a:lnTo>
                <a:lnTo>
                  <a:pt x="35" y="14"/>
                </a:lnTo>
                <a:lnTo>
                  <a:pt x="29" y="0"/>
                </a:lnTo>
                <a:lnTo>
                  <a:pt x="28" y="1"/>
                </a:lnTo>
                <a:lnTo>
                  <a:pt x="29" y="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802" name="Freeform 58"/>
          <p:cNvSpPr>
            <a:spLocks/>
          </p:cNvSpPr>
          <p:nvPr/>
        </p:nvSpPr>
        <p:spPr bwMode="auto">
          <a:xfrm>
            <a:off x="2609850" y="3543300"/>
            <a:ext cx="63500" cy="52388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36" y="1"/>
              </a:cxn>
              <a:cxn ang="0">
                <a:pos x="0" y="18"/>
              </a:cxn>
              <a:cxn ang="0">
                <a:pos x="6" y="32"/>
              </a:cxn>
              <a:cxn ang="0">
                <a:pos x="43" y="15"/>
              </a:cxn>
              <a:cxn ang="0">
                <a:pos x="41" y="16"/>
              </a:cxn>
              <a:cxn ang="0">
                <a:pos x="38" y="0"/>
              </a:cxn>
              <a:cxn ang="0">
                <a:pos x="36" y="1"/>
              </a:cxn>
              <a:cxn ang="0">
                <a:pos x="38" y="0"/>
              </a:cxn>
            </a:cxnLst>
            <a:rect l="0" t="0" r="r" b="b"/>
            <a:pathLst>
              <a:path w="44" h="33">
                <a:moveTo>
                  <a:pt x="38" y="0"/>
                </a:moveTo>
                <a:lnTo>
                  <a:pt x="36" y="1"/>
                </a:lnTo>
                <a:lnTo>
                  <a:pt x="0" y="18"/>
                </a:lnTo>
                <a:lnTo>
                  <a:pt x="6" y="32"/>
                </a:lnTo>
                <a:lnTo>
                  <a:pt x="43" y="15"/>
                </a:lnTo>
                <a:lnTo>
                  <a:pt x="41" y="16"/>
                </a:lnTo>
                <a:lnTo>
                  <a:pt x="38" y="0"/>
                </a:lnTo>
                <a:lnTo>
                  <a:pt x="36" y="1"/>
                </a:lnTo>
                <a:lnTo>
                  <a:pt x="38" y="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803" name="Freeform 59"/>
          <p:cNvSpPr>
            <a:spLocks/>
          </p:cNvSpPr>
          <p:nvPr/>
        </p:nvSpPr>
        <p:spPr bwMode="auto">
          <a:xfrm>
            <a:off x="2671763" y="3529013"/>
            <a:ext cx="52387" cy="36512"/>
          </a:xfrm>
          <a:custGeom>
            <a:avLst/>
            <a:gdLst/>
            <a:ahLst/>
            <a:cxnLst>
              <a:cxn ang="0">
                <a:pos x="33" y="0"/>
              </a:cxn>
              <a:cxn ang="0">
                <a:pos x="0" y="7"/>
              </a:cxn>
              <a:cxn ang="0">
                <a:pos x="3" y="22"/>
              </a:cxn>
              <a:cxn ang="0">
                <a:pos x="36" y="14"/>
              </a:cxn>
              <a:cxn ang="0">
                <a:pos x="34" y="14"/>
              </a:cxn>
              <a:cxn ang="0">
                <a:pos x="33" y="0"/>
              </a:cxn>
            </a:cxnLst>
            <a:rect l="0" t="0" r="r" b="b"/>
            <a:pathLst>
              <a:path w="37" h="23">
                <a:moveTo>
                  <a:pt x="33" y="0"/>
                </a:moveTo>
                <a:lnTo>
                  <a:pt x="0" y="7"/>
                </a:lnTo>
                <a:lnTo>
                  <a:pt x="3" y="22"/>
                </a:lnTo>
                <a:lnTo>
                  <a:pt x="36" y="14"/>
                </a:lnTo>
                <a:lnTo>
                  <a:pt x="34" y="14"/>
                </a:lnTo>
                <a:lnTo>
                  <a:pt x="33" y="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804" name="Freeform 60"/>
          <p:cNvSpPr>
            <a:spLocks/>
          </p:cNvSpPr>
          <p:nvPr/>
        </p:nvSpPr>
        <p:spPr bwMode="auto">
          <a:xfrm>
            <a:off x="2725738" y="3524250"/>
            <a:ext cx="55562" cy="26988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37" y="0"/>
              </a:cxn>
              <a:cxn ang="0">
                <a:pos x="0" y="2"/>
              </a:cxn>
              <a:cxn ang="0">
                <a:pos x="1" y="16"/>
              </a:cxn>
              <a:cxn ang="0">
                <a:pos x="38" y="14"/>
              </a:cxn>
              <a:cxn ang="0">
                <a:pos x="37" y="14"/>
              </a:cxn>
              <a:cxn ang="0">
                <a:pos x="38" y="0"/>
              </a:cxn>
              <a:cxn ang="0">
                <a:pos x="37" y="0"/>
              </a:cxn>
              <a:cxn ang="0">
                <a:pos x="38" y="0"/>
              </a:cxn>
            </a:cxnLst>
            <a:rect l="0" t="0" r="r" b="b"/>
            <a:pathLst>
              <a:path w="39" h="17">
                <a:moveTo>
                  <a:pt x="38" y="0"/>
                </a:moveTo>
                <a:lnTo>
                  <a:pt x="37" y="0"/>
                </a:lnTo>
                <a:lnTo>
                  <a:pt x="0" y="2"/>
                </a:lnTo>
                <a:lnTo>
                  <a:pt x="1" y="16"/>
                </a:lnTo>
                <a:lnTo>
                  <a:pt x="38" y="14"/>
                </a:lnTo>
                <a:lnTo>
                  <a:pt x="37" y="14"/>
                </a:lnTo>
                <a:lnTo>
                  <a:pt x="38" y="0"/>
                </a:lnTo>
                <a:lnTo>
                  <a:pt x="37" y="0"/>
                </a:lnTo>
                <a:lnTo>
                  <a:pt x="38" y="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805" name="Freeform 61"/>
          <p:cNvSpPr>
            <a:spLocks/>
          </p:cNvSpPr>
          <p:nvPr/>
        </p:nvSpPr>
        <p:spPr bwMode="auto">
          <a:xfrm>
            <a:off x="2787650" y="3524250"/>
            <a:ext cx="50800" cy="26988"/>
          </a:xfrm>
          <a:custGeom>
            <a:avLst/>
            <a:gdLst/>
            <a:ahLst/>
            <a:cxnLst>
              <a:cxn ang="0">
                <a:pos x="35" y="2"/>
              </a:cxn>
              <a:cxn ang="0">
                <a:pos x="33" y="2"/>
              </a:cxn>
              <a:cxn ang="0">
                <a:pos x="1" y="0"/>
              </a:cxn>
              <a:cxn ang="0">
                <a:pos x="0" y="14"/>
              </a:cxn>
              <a:cxn ang="0">
                <a:pos x="32" y="16"/>
              </a:cxn>
              <a:cxn ang="0">
                <a:pos x="35" y="2"/>
              </a:cxn>
              <a:cxn ang="0">
                <a:pos x="34" y="2"/>
              </a:cxn>
              <a:cxn ang="0">
                <a:pos x="33" y="2"/>
              </a:cxn>
              <a:cxn ang="0">
                <a:pos x="35" y="2"/>
              </a:cxn>
            </a:cxnLst>
            <a:rect l="0" t="0" r="r" b="b"/>
            <a:pathLst>
              <a:path w="36" h="17">
                <a:moveTo>
                  <a:pt x="35" y="2"/>
                </a:moveTo>
                <a:lnTo>
                  <a:pt x="33" y="2"/>
                </a:lnTo>
                <a:lnTo>
                  <a:pt x="1" y="0"/>
                </a:lnTo>
                <a:lnTo>
                  <a:pt x="0" y="14"/>
                </a:lnTo>
                <a:lnTo>
                  <a:pt x="32" y="16"/>
                </a:lnTo>
                <a:lnTo>
                  <a:pt x="35" y="2"/>
                </a:lnTo>
                <a:lnTo>
                  <a:pt x="34" y="2"/>
                </a:lnTo>
                <a:lnTo>
                  <a:pt x="33" y="2"/>
                </a:lnTo>
                <a:lnTo>
                  <a:pt x="35" y="2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806" name="Freeform 62"/>
          <p:cNvSpPr>
            <a:spLocks/>
          </p:cNvSpPr>
          <p:nvPr/>
        </p:nvSpPr>
        <p:spPr bwMode="auto">
          <a:xfrm>
            <a:off x="2838450" y="3529013"/>
            <a:ext cx="44450" cy="30162"/>
          </a:xfrm>
          <a:custGeom>
            <a:avLst/>
            <a:gdLst/>
            <a:ahLst/>
            <a:cxnLst>
              <a:cxn ang="0">
                <a:pos x="30" y="5"/>
              </a:cxn>
              <a:cxn ang="0">
                <a:pos x="3" y="0"/>
              </a:cxn>
              <a:cxn ang="0">
                <a:pos x="0" y="14"/>
              </a:cxn>
              <a:cxn ang="0">
                <a:pos x="27" y="18"/>
              </a:cxn>
              <a:cxn ang="0">
                <a:pos x="26" y="18"/>
              </a:cxn>
              <a:cxn ang="0">
                <a:pos x="30" y="5"/>
              </a:cxn>
            </a:cxnLst>
            <a:rect l="0" t="0" r="r" b="b"/>
            <a:pathLst>
              <a:path w="31" h="19">
                <a:moveTo>
                  <a:pt x="30" y="5"/>
                </a:moveTo>
                <a:lnTo>
                  <a:pt x="3" y="0"/>
                </a:lnTo>
                <a:lnTo>
                  <a:pt x="0" y="14"/>
                </a:lnTo>
                <a:lnTo>
                  <a:pt x="27" y="18"/>
                </a:lnTo>
                <a:lnTo>
                  <a:pt x="26" y="18"/>
                </a:lnTo>
                <a:lnTo>
                  <a:pt x="30" y="5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807" name="Freeform 63"/>
          <p:cNvSpPr>
            <a:spLocks/>
          </p:cNvSpPr>
          <p:nvPr/>
        </p:nvSpPr>
        <p:spPr bwMode="auto">
          <a:xfrm>
            <a:off x="2882900" y="3540125"/>
            <a:ext cx="44450" cy="33338"/>
          </a:xfrm>
          <a:custGeom>
            <a:avLst/>
            <a:gdLst/>
            <a:ahLst/>
            <a:cxnLst>
              <a:cxn ang="0">
                <a:pos x="30" y="7"/>
              </a:cxn>
              <a:cxn ang="0">
                <a:pos x="29" y="7"/>
              </a:cxn>
              <a:cxn ang="0">
                <a:pos x="4" y="0"/>
              </a:cxn>
              <a:cxn ang="0">
                <a:pos x="0" y="13"/>
              </a:cxn>
              <a:cxn ang="0">
                <a:pos x="25" y="20"/>
              </a:cxn>
              <a:cxn ang="0">
                <a:pos x="23" y="20"/>
              </a:cxn>
              <a:cxn ang="0">
                <a:pos x="30" y="7"/>
              </a:cxn>
              <a:cxn ang="0">
                <a:pos x="29" y="7"/>
              </a:cxn>
              <a:cxn ang="0">
                <a:pos x="30" y="7"/>
              </a:cxn>
            </a:cxnLst>
            <a:rect l="0" t="0" r="r" b="b"/>
            <a:pathLst>
              <a:path w="31" h="21">
                <a:moveTo>
                  <a:pt x="30" y="7"/>
                </a:moveTo>
                <a:lnTo>
                  <a:pt x="29" y="7"/>
                </a:lnTo>
                <a:lnTo>
                  <a:pt x="4" y="0"/>
                </a:lnTo>
                <a:lnTo>
                  <a:pt x="0" y="13"/>
                </a:lnTo>
                <a:lnTo>
                  <a:pt x="25" y="20"/>
                </a:lnTo>
                <a:lnTo>
                  <a:pt x="23" y="20"/>
                </a:lnTo>
                <a:lnTo>
                  <a:pt x="30" y="7"/>
                </a:lnTo>
                <a:lnTo>
                  <a:pt x="29" y="7"/>
                </a:lnTo>
                <a:lnTo>
                  <a:pt x="30" y="7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808" name="Freeform 64"/>
          <p:cNvSpPr>
            <a:spLocks/>
          </p:cNvSpPr>
          <p:nvPr/>
        </p:nvSpPr>
        <p:spPr bwMode="auto">
          <a:xfrm>
            <a:off x="2922588" y="3554413"/>
            <a:ext cx="52387" cy="41275"/>
          </a:xfrm>
          <a:custGeom>
            <a:avLst/>
            <a:gdLst/>
            <a:ahLst/>
            <a:cxnLst>
              <a:cxn ang="0">
                <a:pos x="36" y="12"/>
              </a:cxn>
              <a:cxn ang="0">
                <a:pos x="34" y="11"/>
              </a:cxn>
              <a:cxn ang="0">
                <a:pos x="7" y="0"/>
              </a:cxn>
              <a:cxn ang="0">
                <a:pos x="0" y="14"/>
              </a:cxn>
              <a:cxn ang="0">
                <a:pos x="27" y="25"/>
              </a:cxn>
              <a:cxn ang="0">
                <a:pos x="26" y="24"/>
              </a:cxn>
              <a:cxn ang="0">
                <a:pos x="36" y="12"/>
              </a:cxn>
              <a:cxn ang="0">
                <a:pos x="35" y="12"/>
              </a:cxn>
              <a:cxn ang="0">
                <a:pos x="34" y="11"/>
              </a:cxn>
              <a:cxn ang="0">
                <a:pos x="36" y="12"/>
              </a:cxn>
            </a:cxnLst>
            <a:rect l="0" t="0" r="r" b="b"/>
            <a:pathLst>
              <a:path w="37" h="26">
                <a:moveTo>
                  <a:pt x="36" y="12"/>
                </a:moveTo>
                <a:lnTo>
                  <a:pt x="34" y="11"/>
                </a:lnTo>
                <a:lnTo>
                  <a:pt x="7" y="0"/>
                </a:lnTo>
                <a:lnTo>
                  <a:pt x="0" y="14"/>
                </a:lnTo>
                <a:lnTo>
                  <a:pt x="27" y="25"/>
                </a:lnTo>
                <a:lnTo>
                  <a:pt x="26" y="24"/>
                </a:lnTo>
                <a:lnTo>
                  <a:pt x="36" y="12"/>
                </a:lnTo>
                <a:lnTo>
                  <a:pt x="35" y="12"/>
                </a:lnTo>
                <a:lnTo>
                  <a:pt x="34" y="11"/>
                </a:lnTo>
                <a:lnTo>
                  <a:pt x="36" y="12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809" name="Freeform 65"/>
          <p:cNvSpPr>
            <a:spLocks/>
          </p:cNvSpPr>
          <p:nvPr/>
        </p:nvSpPr>
        <p:spPr bwMode="auto">
          <a:xfrm>
            <a:off x="2965450" y="3578225"/>
            <a:ext cx="50800" cy="52388"/>
          </a:xfrm>
          <a:custGeom>
            <a:avLst/>
            <a:gdLst/>
            <a:ahLst/>
            <a:cxnLst>
              <a:cxn ang="0">
                <a:pos x="35" y="21"/>
              </a:cxn>
              <a:cxn ang="0">
                <a:pos x="35" y="20"/>
              </a:cxn>
              <a:cxn ang="0">
                <a:pos x="10" y="0"/>
              </a:cxn>
              <a:cxn ang="0">
                <a:pos x="0" y="13"/>
              </a:cxn>
              <a:cxn ang="0">
                <a:pos x="25" y="32"/>
              </a:cxn>
              <a:cxn ang="0">
                <a:pos x="24" y="31"/>
              </a:cxn>
              <a:cxn ang="0">
                <a:pos x="35" y="21"/>
              </a:cxn>
              <a:cxn ang="0">
                <a:pos x="35" y="20"/>
              </a:cxn>
              <a:cxn ang="0">
                <a:pos x="35" y="21"/>
              </a:cxn>
            </a:cxnLst>
            <a:rect l="0" t="0" r="r" b="b"/>
            <a:pathLst>
              <a:path w="36" h="33">
                <a:moveTo>
                  <a:pt x="35" y="21"/>
                </a:moveTo>
                <a:lnTo>
                  <a:pt x="35" y="20"/>
                </a:lnTo>
                <a:lnTo>
                  <a:pt x="10" y="0"/>
                </a:lnTo>
                <a:lnTo>
                  <a:pt x="0" y="13"/>
                </a:lnTo>
                <a:lnTo>
                  <a:pt x="25" y="32"/>
                </a:lnTo>
                <a:lnTo>
                  <a:pt x="24" y="31"/>
                </a:lnTo>
                <a:lnTo>
                  <a:pt x="35" y="21"/>
                </a:lnTo>
                <a:lnTo>
                  <a:pt x="35" y="20"/>
                </a:lnTo>
                <a:lnTo>
                  <a:pt x="35" y="21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810" name="Freeform 66"/>
          <p:cNvSpPr>
            <a:spLocks/>
          </p:cNvSpPr>
          <p:nvPr/>
        </p:nvSpPr>
        <p:spPr bwMode="auto">
          <a:xfrm>
            <a:off x="3003550" y="3617913"/>
            <a:ext cx="50800" cy="57150"/>
          </a:xfrm>
          <a:custGeom>
            <a:avLst/>
            <a:gdLst/>
            <a:ahLst/>
            <a:cxnLst>
              <a:cxn ang="0">
                <a:pos x="34" y="25"/>
              </a:cxn>
              <a:cxn ang="0">
                <a:pos x="11" y="0"/>
              </a:cxn>
              <a:cxn ang="0">
                <a:pos x="0" y="10"/>
              </a:cxn>
              <a:cxn ang="0">
                <a:pos x="23" y="35"/>
              </a:cxn>
              <a:cxn ang="0">
                <a:pos x="22" y="35"/>
              </a:cxn>
              <a:cxn ang="0">
                <a:pos x="34" y="25"/>
              </a:cxn>
            </a:cxnLst>
            <a:rect l="0" t="0" r="r" b="b"/>
            <a:pathLst>
              <a:path w="35" h="36">
                <a:moveTo>
                  <a:pt x="34" y="25"/>
                </a:moveTo>
                <a:lnTo>
                  <a:pt x="11" y="0"/>
                </a:lnTo>
                <a:lnTo>
                  <a:pt x="0" y="10"/>
                </a:lnTo>
                <a:lnTo>
                  <a:pt x="23" y="35"/>
                </a:lnTo>
                <a:lnTo>
                  <a:pt x="22" y="35"/>
                </a:lnTo>
                <a:lnTo>
                  <a:pt x="34" y="25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811" name="Freeform 67"/>
          <p:cNvSpPr>
            <a:spLocks/>
          </p:cNvSpPr>
          <p:nvPr/>
        </p:nvSpPr>
        <p:spPr bwMode="auto">
          <a:xfrm>
            <a:off x="3041650" y="3663950"/>
            <a:ext cx="57150" cy="71438"/>
          </a:xfrm>
          <a:custGeom>
            <a:avLst/>
            <a:gdLst/>
            <a:ahLst/>
            <a:cxnLst>
              <a:cxn ang="0">
                <a:pos x="40" y="34"/>
              </a:cxn>
              <a:cxn ang="0">
                <a:pos x="40" y="33"/>
              </a:cxn>
              <a:cxn ang="0">
                <a:pos x="12" y="0"/>
              </a:cxn>
              <a:cxn ang="0">
                <a:pos x="0" y="11"/>
              </a:cxn>
              <a:cxn ang="0">
                <a:pos x="28" y="44"/>
              </a:cxn>
              <a:cxn ang="0">
                <a:pos x="28" y="43"/>
              </a:cxn>
              <a:cxn ang="0">
                <a:pos x="40" y="34"/>
              </a:cxn>
              <a:cxn ang="0">
                <a:pos x="40" y="33"/>
              </a:cxn>
              <a:cxn ang="0">
                <a:pos x="40" y="34"/>
              </a:cxn>
            </a:cxnLst>
            <a:rect l="0" t="0" r="r" b="b"/>
            <a:pathLst>
              <a:path w="41" h="45">
                <a:moveTo>
                  <a:pt x="40" y="34"/>
                </a:moveTo>
                <a:lnTo>
                  <a:pt x="40" y="33"/>
                </a:lnTo>
                <a:lnTo>
                  <a:pt x="12" y="0"/>
                </a:lnTo>
                <a:lnTo>
                  <a:pt x="0" y="11"/>
                </a:lnTo>
                <a:lnTo>
                  <a:pt x="28" y="44"/>
                </a:lnTo>
                <a:lnTo>
                  <a:pt x="28" y="43"/>
                </a:lnTo>
                <a:lnTo>
                  <a:pt x="40" y="34"/>
                </a:lnTo>
                <a:lnTo>
                  <a:pt x="40" y="33"/>
                </a:lnTo>
                <a:lnTo>
                  <a:pt x="40" y="34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812" name="Freeform 68"/>
          <p:cNvSpPr>
            <a:spLocks/>
          </p:cNvSpPr>
          <p:nvPr/>
        </p:nvSpPr>
        <p:spPr bwMode="auto">
          <a:xfrm>
            <a:off x="3086100" y="3725863"/>
            <a:ext cx="1154113" cy="1816100"/>
          </a:xfrm>
          <a:custGeom>
            <a:avLst/>
            <a:gdLst/>
            <a:ahLst/>
            <a:cxnLst>
              <a:cxn ang="0">
                <a:pos x="817" y="1132"/>
              </a:cxn>
              <a:cxn ang="0">
                <a:pos x="14" y="0"/>
              </a:cxn>
              <a:cxn ang="0">
                <a:pos x="0" y="10"/>
              </a:cxn>
              <a:cxn ang="0">
                <a:pos x="803" y="1143"/>
              </a:cxn>
              <a:cxn ang="0">
                <a:pos x="817" y="1132"/>
              </a:cxn>
            </a:cxnLst>
            <a:rect l="0" t="0" r="r" b="b"/>
            <a:pathLst>
              <a:path w="818" h="1144">
                <a:moveTo>
                  <a:pt x="817" y="1132"/>
                </a:moveTo>
                <a:lnTo>
                  <a:pt x="14" y="0"/>
                </a:lnTo>
                <a:lnTo>
                  <a:pt x="0" y="10"/>
                </a:lnTo>
                <a:lnTo>
                  <a:pt x="803" y="1143"/>
                </a:lnTo>
                <a:lnTo>
                  <a:pt x="817" y="1132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813" name="Freeform 69"/>
          <p:cNvSpPr>
            <a:spLocks/>
          </p:cNvSpPr>
          <p:nvPr/>
        </p:nvSpPr>
        <p:spPr bwMode="auto">
          <a:xfrm>
            <a:off x="4227513" y="5532438"/>
            <a:ext cx="66675" cy="88900"/>
          </a:xfrm>
          <a:custGeom>
            <a:avLst/>
            <a:gdLst/>
            <a:ahLst/>
            <a:cxnLst>
              <a:cxn ang="0">
                <a:pos x="46" y="44"/>
              </a:cxn>
              <a:cxn ang="0">
                <a:pos x="46" y="45"/>
              </a:cxn>
              <a:cxn ang="0">
                <a:pos x="12" y="0"/>
              </a:cxn>
              <a:cxn ang="0">
                <a:pos x="0" y="10"/>
              </a:cxn>
              <a:cxn ang="0">
                <a:pos x="34" y="55"/>
              </a:cxn>
              <a:cxn ang="0">
                <a:pos x="46" y="44"/>
              </a:cxn>
            </a:cxnLst>
            <a:rect l="0" t="0" r="r" b="b"/>
            <a:pathLst>
              <a:path w="47" h="56">
                <a:moveTo>
                  <a:pt x="46" y="44"/>
                </a:moveTo>
                <a:lnTo>
                  <a:pt x="46" y="45"/>
                </a:lnTo>
                <a:lnTo>
                  <a:pt x="12" y="0"/>
                </a:lnTo>
                <a:lnTo>
                  <a:pt x="0" y="10"/>
                </a:lnTo>
                <a:lnTo>
                  <a:pt x="34" y="55"/>
                </a:lnTo>
                <a:lnTo>
                  <a:pt x="46" y="44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814" name="Freeform 70"/>
          <p:cNvSpPr>
            <a:spLocks/>
          </p:cNvSpPr>
          <p:nvPr/>
        </p:nvSpPr>
        <p:spPr bwMode="auto">
          <a:xfrm>
            <a:off x="4281488" y="5610225"/>
            <a:ext cx="57150" cy="73025"/>
          </a:xfrm>
          <a:custGeom>
            <a:avLst/>
            <a:gdLst/>
            <a:ahLst/>
            <a:cxnLst>
              <a:cxn ang="0">
                <a:pos x="39" y="34"/>
              </a:cxn>
              <a:cxn ang="0">
                <a:pos x="40" y="34"/>
              </a:cxn>
              <a:cxn ang="0">
                <a:pos x="12" y="0"/>
              </a:cxn>
              <a:cxn ang="0">
                <a:pos x="0" y="11"/>
              </a:cxn>
              <a:cxn ang="0">
                <a:pos x="28" y="44"/>
              </a:cxn>
              <a:cxn ang="0">
                <a:pos x="28" y="45"/>
              </a:cxn>
              <a:cxn ang="0">
                <a:pos x="28" y="44"/>
              </a:cxn>
              <a:cxn ang="0">
                <a:pos x="28" y="45"/>
              </a:cxn>
              <a:cxn ang="0">
                <a:pos x="39" y="34"/>
              </a:cxn>
            </a:cxnLst>
            <a:rect l="0" t="0" r="r" b="b"/>
            <a:pathLst>
              <a:path w="41" h="46">
                <a:moveTo>
                  <a:pt x="39" y="34"/>
                </a:moveTo>
                <a:lnTo>
                  <a:pt x="40" y="34"/>
                </a:lnTo>
                <a:lnTo>
                  <a:pt x="12" y="0"/>
                </a:lnTo>
                <a:lnTo>
                  <a:pt x="0" y="11"/>
                </a:lnTo>
                <a:lnTo>
                  <a:pt x="28" y="44"/>
                </a:lnTo>
                <a:lnTo>
                  <a:pt x="28" y="45"/>
                </a:lnTo>
                <a:lnTo>
                  <a:pt x="28" y="44"/>
                </a:lnTo>
                <a:lnTo>
                  <a:pt x="28" y="45"/>
                </a:lnTo>
                <a:lnTo>
                  <a:pt x="39" y="34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815" name="Freeform 71"/>
          <p:cNvSpPr>
            <a:spLocks/>
          </p:cNvSpPr>
          <p:nvPr/>
        </p:nvSpPr>
        <p:spPr bwMode="auto">
          <a:xfrm>
            <a:off x="4325938" y="5670550"/>
            <a:ext cx="57150" cy="63500"/>
          </a:xfrm>
          <a:custGeom>
            <a:avLst/>
            <a:gdLst/>
            <a:ahLst/>
            <a:cxnLst>
              <a:cxn ang="0">
                <a:pos x="39" y="27"/>
              </a:cxn>
              <a:cxn ang="0">
                <a:pos x="39" y="28"/>
              </a:cxn>
              <a:cxn ang="0">
                <a:pos x="11" y="0"/>
              </a:cxn>
              <a:cxn ang="0">
                <a:pos x="0" y="11"/>
              </a:cxn>
              <a:cxn ang="0">
                <a:pos x="28" y="39"/>
              </a:cxn>
              <a:cxn ang="0">
                <a:pos x="29" y="39"/>
              </a:cxn>
              <a:cxn ang="0">
                <a:pos x="28" y="39"/>
              </a:cxn>
              <a:cxn ang="0">
                <a:pos x="29" y="39"/>
              </a:cxn>
              <a:cxn ang="0">
                <a:pos x="39" y="27"/>
              </a:cxn>
            </a:cxnLst>
            <a:rect l="0" t="0" r="r" b="b"/>
            <a:pathLst>
              <a:path w="40" h="40">
                <a:moveTo>
                  <a:pt x="39" y="27"/>
                </a:moveTo>
                <a:lnTo>
                  <a:pt x="39" y="28"/>
                </a:lnTo>
                <a:lnTo>
                  <a:pt x="11" y="0"/>
                </a:lnTo>
                <a:lnTo>
                  <a:pt x="0" y="11"/>
                </a:lnTo>
                <a:lnTo>
                  <a:pt x="28" y="39"/>
                </a:lnTo>
                <a:lnTo>
                  <a:pt x="29" y="39"/>
                </a:lnTo>
                <a:lnTo>
                  <a:pt x="28" y="39"/>
                </a:lnTo>
                <a:lnTo>
                  <a:pt x="29" y="39"/>
                </a:lnTo>
                <a:lnTo>
                  <a:pt x="39" y="27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816" name="Freeform 72"/>
          <p:cNvSpPr>
            <a:spLocks/>
          </p:cNvSpPr>
          <p:nvPr/>
        </p:nvSpPr>
        <p:spPr bwMode="auto">
          <a:xfrm>
            <a:off x="4373563" y="5719763"/>
            <a:ext cx="46037" cy="49212"/>
          </a:xfrm>
          <a:custGeom>
            <a:avLst/>
            <a:gdLst/>
            <a:ahLst/>
            <a:cxnLst>
              <a:cxn ang="0">
                <a:pos x="30" y="17"/>
              </a:cxn>
              <a:cxn ang="0">
                <a:pos x="32" y="17"/>
              </a:cxn>
              <a:cxn ang="0">
                <a:pos x="10" y="0"/>
              </a:cxn>
              <a:cxn ang="0">
                <a:pos x="0" y="12"/>
              </a:cxn>
              <a:cxn ang="0">
                <a:pos x="22" y="29"/>
              </a:cxn>
              <a:cxn ang="0">
                <a:pos x="24" y="29"/>
              </a:cxn>
              <a:cxn ang="0">
                <a:pos x="22" y="29"/>
              </a:cxn>
              <a:cxn ang="0">
                <a:pos x="24" y="29"/>
              </a:cxn>
              <a:cxn ang="0">
                <a:pos x="24" y="30"/>
              </a:cxn>
              <a:cxn ang="0">
                <a:pos x="30" y="17"/>
              </a:cxn>
            </a:cxnLst>
            <a:rect l="0" t="0" r="r" b="b"/>
            <a:pathLst>
              <a:path w="33" h="31">
                <a:moveTo>
                  <a:pt x="30" y="17"/>
                </a:moveTo>
                <a:lnTo>
                  <a:pt x="32" y="17"/>
                </a:lnTo>
                <a:lnTo>
                  <a:pt x="10" y="0"/>
                </a:lnTo>
                <a:lnTo>
                  <a:pt x="0" y="12"/>
                </a:lnTo>
                <a:lnTo>
                  <a:pt x="22" y="29"/>
                </a:lnTo>
                <a:lnTo>
                  <a:pt x="24" y="29"/>
                </a:lnTo>
                <a:lnTo>
                  <a:pt x="22" y="29"/>
                </a:lnTo>
                <a:lnTo>
                  <a:pt x="24" y="29"/>
                </a:lnTo>
                <a:lnTo>
                  <a:pt x="24" y="30"/>
                </a:lnTo>
                <a:lnTo>
                  <a:pt x="30" y="17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817" name="Freeform 73"/>
          <p:cNvSpPr>
            <a:spLocks/>
          </p:cNvSpPr>
          <p:nvPr/>
        </p:nvSpPr>
        <p:spPr bwMode="auto">
          <a:xfrm>
            <a:off x="4413250" y="5751513"/>
            <a:ext cx="44450" cy="39687"/>
          </a:xfrm>
          <a:custGeom>
            <a:avLst/>
            <a:gdLst/>
            <a:ahLst/>
            <a:cxnLst>
              <a:cxn ang="0">
                <a:pos x="29" y="10"/>
              </a:cxn>
              <a:cxn ang="0">
                <a:pos x="31" y="11"/>
              </a:cxn>
              <a:cxn ang="0">
                <a:pos x="7" y="0"/>
              </a:cxn>
              <a:cxn ang="0">
                <a:pos x="0" y="12"/>
              </a:cxn>
              <a:cxn ang="0">
                <a:pos x="24" y="24"/>
              </a:cxn>
              <a:cxn ang="0">
                <a:pos x="25" y="24"/>
              </a:cxn>
              <a:cxn ang="0">
                <a:pos x="24" y="24"/>
              </a:cxn>
              <a:cxn ang="0">
                <a:pos x="25" y="24"/>
              </a:cxn>
              <a:cxn ang="0">
                <a:pos x="29" y="10"/>
              </a:cxn>
            </a:cxnLst>
            <a:rect l="0" t="0" r="r" b="b"/>
            <a:pathLst>
              <a:path w="32" h="25">
                <a:moveTo>
                  <a:pt x="29" y="10"/>
                </a:moveTo>
                <a:lnTo>
                  <a:pt x="31" y="11"/>
                </a:lnTo>
                <a:lnTo>
                  <a:pt x="7" y="0"/>
                </a:lnTo>
                <a:lnTo>
                  <a:pt x="0" y="12"/>
                </a:lnTo>
                <a:lnTo>
                  <a:pt x="24" y="24"/>
                </a:lnTo>
                <a:lnTo>
                  <a:pt x="25" y="24"/>
                </a:lnTo>
                <a:lnTo>
                  <a:pt x="24" y="24"/>
                </a:lnTo>
                <a:lnTo>
                  <a:pt x="25" y="24"/>
                </a:lnTo>
                <a:lnTo>
                  <a:pt x="29" y="1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818" name="Freeform 74"/>
          <p:cNvSpPr>
            <a:spLocks/>
          </p:cNvSpPr>
          <p:nvPr/>
        </p:nvSpPr>
        <p:spPr bwMode="auto">
          <a:xfrm>
            <a:off x="4454525" y="5772150"/>
            <a:ext cx="42863" cy="33338"/>
          </a:xfrm>
          <a:custGeom>
            <a:avLst/>
            <a:gdLst/>
            <a:ahLst/>
            <a:cxnLst>
              <a:cxn ang="0">
                <a:pos x="28" y="6"/>
              </a:cxn>
              <a:cxn ang="0">
                <a:pos x="29" y="7"/>
              </a:cxn>
              <a:cxn ang="0">
                <a:pos x="4" y="0"/>
              </a:cxn>
              <a:cxn ang="0">
                <a:pos x="0" y="13"/>
              </a:cxn>
              <a:cxn ang="0">
                <a:pos x="25" y="20"/>
              </a:cxn>
              <a:cxn ang="0">
                <a:pos x="26" y="20"/>
              </a:cxn>
              <a:cxn ang="0">
                <a:pos x="25" y="20"/>
              </a:cxn>
              <a:cxn ang="0">
                <a:pos x="26" y="20"/>
              </a:cxn>
              <a:cxn ang="0">
                <a:pos x="28" y="6"/>
              </a:cxn>
            </a:cxnLst>
            <a:rect l="0" t="0" r="r" b="b"/>
            <a:pathLst>
              <a:path w="30" h="21">
                <a:moveTo>
                  <a:pt x="28" y="6"/>
                </a:moveTo>
                <a:lnTo>
                  <a:pt x="29" y="7"/>
                </a:lnTo>
                <a:lnTo>
                  <a:pt x="4" y="0"/>
                </a:lnTo>
                <a:lnTo>
                  <a:pt x="0" y="13"/>
                </a:lnTo>
                <a:lnTo>
                  <a:pt x="25" y="20"/>
                </a:lnTo>
                <a:lnTo>
                  <a:pt x="26" y="20"/>
                </a:lnTo>
                <a:lnTo>
                  <a:pt x="25" y="20"/>
                </a:lnTo>
                <a:lnTo>
                  <a:pt x="26" y="20"/>
                </a:lnTo>
                <a:lnTo>
                  <a:pt x="28" y="6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819" name="Freeform 75"/>
          <p:cNvSpPr>
            <a:spLocks/>
          </p:cNvSpPr>
          <p:nvPr/>
        </p:nvSpPr>
        <p:spPr bwMode="auto">
          <a:xfrm>
            <a:off x="4498975" y="5784850"/>
            <a:ext cx="36513" cy="26988"/>
          </a:xfrm>
          <a:custGeom>
            <a:avLst/>
            <a:gdLst/>
            <a:ahLst/>
            <a:cxnLst>
              <a:cxn ang="0">
                <a:pos x="24" y="2"/>
              </a:cxn>
              <a:cxn ang="0">
                <a:pos x="25" y="2"/>
              </a:cxn>
              <a:cxn ang="0">
                <a:pos x="2" y="0"/>
              </a:cxn>
              <a:cxn ang="0">
                <a:pos x="0" y="13"/>
              </a:cxn>
              <a:cxn ang="0">
                <a:pos x="23" y="16"/>
              </a:cxn>
              <a:cxn ang="0">
                <a:pos x="24" y="16"/>
              </a:cxn>
              <a:cxn ang="0">
                <a:pos x="23" y="16"/>
              </a:cxn>
              <a:cxn ang="0">
                <a:pos x="24" y="16"/>
              </a:cxn>
              <a:cxn ang="0">
                <a:pos x="24" y="2"/>
              </a:cxn>
            </a:cxnLst>
            <a:rect l="0" t="0" r="r" b="b"/>
            <a:pathLst>
              <a:path w="26" h="17">
                <a:moveTo>
                  <a:pt x="24" y="2"/>
                </a:moveTo>
                <a:lnTo>
                  <a:pt x="25" y="2"/>
                </a:lnTo>
                <a:lnTo>
                  <a:pt x="2" y="0"/>
                </a:lnTo>
                <a:lnTo>
                  <a:pt x="0" y="13"/>
                </a:lnTo>
                <a:lnTo>
                  <a:pt x="23" y="16"/>
                </a:lnTo>
                <a:lnTo>
                  <a:pt x="24" y="16"/>
                </a:lnTo>
                <a:lnTo>
                  <a:pt x="23" y="16"/>
                </a:lnTo>
                <a:lnTo>
                  <a:pt x="24" y="16"/>
                </a:lnTo>
                <a:lnTo>
                  <a:pt x="24" y="2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820" name="Freeform 76"/>
          <p:cNvSpPr>
            <a:spLocks/>
          </p:cNvSpPr>
          <p:nvPr/>
        </p:nvSpPr>
        <p:spPr bwMode="auto">
          <a:xfrm>
            <a:off x="4540250" y="5789613"/>
            <a:ext cx="3355975" cy="26987"/>
          </a:xfrm>
          <a:custGeom>
            <a:avLst/>
            <a:gdLst/>
            <a:ahLst/>
            <a:cxnLst>
              <a:cxn ang="0">
                <a:pos x="2377" y="8"/>
              </a:cxn>
              <a:cxn ang="0">
                <a:pos x="2377" y="0"/>
              </a:cxn>
              <a:cxn ang="0">
                <a:pos x="0" y="0"/>
              </a:cxn>
              <a:cxn ang="0">
                <a:pos x="0" y="16"/>
              </a:cxn>
              <a:cxn ang="0">
                <a:pos x="2377" y="16"/>
              </a:cxn>
              <a:cxn ang="0">
                <a:pos x="2377" y="8"/>
              </a:cxn>
            </a:cxnLst>
            <a:rect l="0" t="0" r="r" b="b"/>
            <a:pathLst>
              <a:path w="2378" h="17">
                <a:moveTo>
                  <a:pt x="2377" y="8"/>
                </a:moveTo>
                <a:lnTo>
                  <a:pt x="2377" y="0"/>
                </a:lnTo>
                <a:lnTo>
                  <a:pt x="0" y="0"/>
                </a:lnTo>
                <a:lnTo>
                  <a:pt x="0" y="16"/>
                </a:lnTo>
                <a:lnTo>
                  <a:pt x="2377" y="16"/>
                </a:lnTo>
                <a:lnTo>
                  <a:pt x="2377" y="8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821" name="Freeform 77"/>
          <p:cNvSpPr>
            <a:spLocks/>
          </p:cNvSpPr>
          <p:nvPr/>
        </p:nvSpPr>
        <p:spPr bwMode="auto">
          <a:xfrm>
            <a:off x="4689475" y="5670550"/>
            <a:ext cx="93663" cy="292100"/>
          </a:xfrm>
          <a:custGeom>
            <a:avLst/>
            <a:gdLst/>
            <a:ahLst/>
            <a:cxnLst>
              <a:cxn ang="0">
                <a:pos x="8" y="180"/>
              </a:cxn>
              <a:cxn ang="0">
                <a:pos x="16" y="183"/>
              </a:cxn>
              <a:cxn ang="0">
                <a:pos x="66" y="6"/>
              </a:cxn>
              <a:cxn ang="0">
                <a:pos x="50" y="0"/>
              </a:cxn>
              <a:cxn ang="0">
                <a:pos x="0" y="178"/>
              </a:cxn>
              <a:cxn ang="0">
                <a:pos x="8" y="180"/>
              </a:cxn>
            </a:cxnLst>
            <a:rect l="0" t="0" r="r" b="b"/>
            <a:pathLst>
              <a:path w="67" h="184">
                <a:moveTo>
                  <a:pt x="8" y="180"/>
                </a:moveTo>
                <a:lnTo>
                  <a:pt x="16" y="183"/>
                </a:lnTo>
                <a:lnTo>
                  <a:pt x="66" y="6"/>
                </a:lnTo>
                <a:lnTo>
                  <a:pt x="50" y="0"/>
                </a:lnTo>
                <a:lnTo>
                  <a:pt x="0" y="178"/>
                </a:lnTo>
                <a:lnTo>
                  <a:pt x="8" y="18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822" name="Freeform 78"/>
          <p:cNvSpPr>
            <a:spLocks/>
          </p:cNvSpPr>
          <p:nvPr/>
        </p:nvSpPr>
        <p:spPr bwMode="auto">
          <a:xfrm>
            <a:off x="4759325" y="5670550"/>
            <a:ext cx="95250" cy="292100"/>
          </a:xfrm>
          <a:custGeom>
            <a:avLst/>
            <a:gdLst/>
            <a:ahLst/>
            <a:cxnLst>
              <a:cxn ang="0">
                <a:pos x="8" y="180"/>
              </a:cxn>
              <a:cxn ang="0">
                <a:pos x="16" y="183"/>
              </a:cxn>
              <a:cxn ang="0">
                <a:pos x="66" y="6"/>
              </a:cxn>
              <a:cxn ang="0">
                <a:pos x="50" y="0"/>
              </a:cxn>
              <a:cxn ang="0">
                <a:pos x="0" y="178"/>
              </a:cxn>
              <a:cxn ang="0">
                <a:pos x="8" y="180"/>
              </a:cxn>
            </a:cxnLst>
            <a:rect l="0" t="0" r="r" b="b"/>
            <a:pathLst>
              <a:path w="67" h="184">
                <a:moveTo>
                  <a:pt x="8" y="180"/>
                </a:moveTo>
                <a:lnTo>
                  <a:pt x="16" y="183"/>
                </a:lnTo>
                <a:lnTo>
                  <a:pt x="66" y="6"/>
                </a:lnTo>
                <a:lnTo>
                  <a:pt x="50" y="0"/>
                </a:lnTo>
                <a:lnTo>
                  <a:pt x="0" y="178"/>
                </a:lnTo>
                <a:lnTo>
                  <a:pt x="8" y="18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823" name="Freeform 79"/>
          <p:cNvSpPr>
            <a:spLocks/>
          </p:cNvSpPr>
          <p:nvPr/>
        </p:nvSpPr>
        <p:spPr bwMode="auto">
          <a:xfrm>
            <a:off x="1522413" y="4513263"/>
            <a:ext cx="311150" cy="1287462"/>
          </a:xfrm>
          <a:custGeom>
            <a:avLst/>
            <a:gdLst/>
            <a:ahLst/>
            <a:cxnLst>
              <a:cxn ang="0">
                <a:pos x="202" y="0"/>
              </a:cxn>
              <a:cxn ang="0">
                <a:pos x="201" y="1"/>
              </a:cxn>
              <a:cxn ang="0">
                <a:pos x="0" y="806"/>
              </a:cxn>
              <a:cxn ang="0">
                <a:pos x="18" y="810"/>
              </a:cxn>
              <a:cxn ang="0">
                <a:pos x="219" y="4"/>
              </a:cxn>
              <a:cxn ang="0">
                <a:pos x="219" y="5"/>
              </a:cxn>
              <a:cxn ang="0">
                <a:pos x="202" y="0"/>
              </a:cxn>
              <a:cxn ang="0">
                <a:pos x="201" y="0"/>
              </a:cxn>
              <a:cxn ang="0">
                <a:pos x="201" y="1"/>
              </a:cxn>
              <a:cxn ang="0">
                <a:pos x="202" y="0"/>
              </a:cxn>
            </a:cxnLst>
            <a:rect l="0" t="0" r="r" b="b"/>
            <a:pathLst>
              <a:path w="220" h="811">
                <a:moveTo>
                  <a:pt x="202" y="0"/>
                </a:moveTo>
                <a:lnTo>
                  <a:pt x="201" y="1"/>
                </a:lnTo>
                <a:lnTo>
                  <a:pt x="0" y="806"/>
                </a:lnTo>
                <a:lnTo>
                  <a:pt x="18" y="810"/>
                </a:lnTo>
                <a:lnTo>
                  <a:pt x="219" y="4"/>
                </a:lnTo>
                <a:lnTo>
                  <a:pt x="219" y="5"/>
                </a:lnTo>
                <a:lnTo>
                  <a:pt x="202" y="0"/>
                </a:lnTo>
                <a:lnTo>
                  <a:pt x="201" y="0"/>
                </a:lnTo>
                <a:lnTo>
                  <a:pt x="201" y="1"/>
                </a:lnTo>
                <a:lnTo>
                  <a:pt x="202" y="0"/>
                </a:lnTo>
              </a:path>
            </a:pathLst>
          </a:custGeom>
          <a:solidFill>
            <a:srgbClr val="FF54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824" name="Freeform 80"/>
          <p:cNvSpPr>
            <a:spLocks/>
          </p:cNvSpPr>
          <p:nvPr/>
        </p:nvSpPr>
        <p:spPr bwMode="auto">
          <a:xfrm>
            <a:off x="1816100" y="3524250"/>
            <a:ext cx="260350" cy="989013"/>
          </a:xfrm>
          <a:custGeom>
            <a:avLst/>
            <a:gdLst/>
            <a:ahLst/>
            <a:cxnLst>
              <a:cxn ang="0">
                <a:pos x="167" y="0"/>
              </a:cxn>
              <a:cxn ang="0">
                <a:pos x="167" y="1"/>
              </a:cxn>
              <a:cxn ang="0">
                <a:pos x="0" y="617"/>
              </a:cxn>
              <a:cxn ang="0">
                <a:pos x="16" y="622"/>
              </a:cxn>
              <a:cxn ang="0">
                <a:pos x="183" y="6"/>
              </a:cxn>
              <a:cxn ang="0">
                <a:pos x="183" y="7"/>
              </a:cxn>
              <a:cxn ang="0">
                <a:pos x="167" y="0"/>
              </a:cxn>
              <a:cxn ang="0">
                <a:pos x="167" y="1"/>
              </a:cxn>
              <a:cxn ang="0">
                <a:pos x="167" y="0"/>
              </a:cxn>
            </a:cxnLst>
            <a:rect l="0" t="0" r="r" b="b"/>
            <a:pathLst>
              <a:path w="184" h="623">
                <a:moveTo>
                  <a:pt x="167" y="0"/>
                </a:moveTo>
                <a:lnTo>
                  <a:pt x="167" y="1"/>
                </a:lnTo>
                <a:lnTo>
                  <a:pt x="0" y="617"/>
                </a:lnTo>
                <a:lnTo>
                  <a:pt x="16" y="622"/>
                </a:lnTo>
                <a:lnTo>
                  <a:pt x="183" y="6"/>
                </a:lnTo>
                <a:lnTo>
                  <a:pt x="183" y="7"/>
                </a:lnTo>
                <a:lnTo>
                  <a:pt x="167" y="0"/>
                </a:lnTo>
                <a:lnTo>
                  <a:pt x="167" y="1"/>
                </a:lnTo>
                <a:lnTo>
                  <a:pt x="167" y="0"/>
                </a:lnTo>
              </a:path>
            </a:pathLst>
          </a:custGeom>
          <a:solidFill>
            <a:srgbClr val="FF54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825" name="Freeform 81"/>
          <p:cNvSpPr>
            <a:spLocks/>
          </p:cNvSpPr>
          <p:nvPr/>
        </p:nvSpPr>
        <p:spPr bwMode="auto">
          <a:xfrm>
            <a:off x="2058988" y="3121025"/>
            <a:ext cx="155575" cy="406400"/>
          </a:xfrm>
          <a:custGeom>
            <a:avLst/>
            <a:gdLst/>
            <a:ahLst/>
            <a:cxnLst>
              <a:cxn ang="0">
                <a:pos x="94" y="0"/>
              </a:cxn>
              <a:cxn ang="0">
                <a:pos x="93" y="2"/>
              </a:cxn>
              <a:cxn ang="0">
                <a:pos x="0" y="248"/>
              </a:cxn>
              <a:cxn ang="0">
                <a:pos x="16" y="255"/>
              </a:cxn>
              <a:cxn ang="0">
                <a:pos x="109" y="8"/>
              </a:cxn>
              <a:cxn ang="0">
                <a:pos x="109" y="10"/>
              </a:cxn>
              <a:cxn ang="0">
                <a:pos x="94" y="0"/>
              </a:cxn>
              <a:cxn ang="0">
                <a:pos x="93" y="1"/>
              </a:cxn>
              <a:cxn ang="0">
                <a:pos x="93" y="2"/>
              </a:cxn>
              <a:cxn ang="0">
                <a:pos x="94" y="0"/>
              </a:cxn>
            </a:cxnLst>
            <a:rect l="0" t="0" r="r" b="b"/>
            <a:pathLst>
              <a:path w="110" h="256">
                <a:moveTo>
                  <a:pt x="94" y="0"/>
                </a:moveTo>
                <a:lnTo>
                  <a:pt x="93" y="2"/>
                </a:lnTo>
                <a:lnTo>
                  <a:pt x="0" y="248"/>
                </a:lnTo>
                <a:lnTo>
                  <a:pt x="16" y="255"/>
                </a:lnTo>
                <a:lnTo>
                  <a:pt x="109" y="8"/>
                </a:lnTo>
                <a:lnTo>
                  <a:pt x="109" y="10"/>
                </a:lnTo>
                <a:lnTo>
                  <a:pt x="94" y="0"/>
                </a:lnTo>
                <a:lnTo>
                  <a:pt x="93" y="1"/>
                </a:lnTo>
                <a:lnTo>
                  <a:pt x="93" y="2"/>
                </a:lnTo>
                <a:lnTo>
                  <a:pt x="94" y="0"/>
                </a:lnTo>
              </a:path>
            </a:pathLst>
          </a:custGeom>
          <a:solidFill>
            <a:srgbClr val="FF54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826" name="Freeform 82"/>
          <p:cNvSpPr>
            <a:spLocks/>
          </p:cNvSpPr>
          <p:nvPr/>
        </p:nvSpPr>
        <p:spPr bwMode="auto">
          <a:xfrm>
            <a:off x="2198688" y="3041650"/>
            <a:ext cx="52387" cy="87313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22" y="1"/>
              </a:cxn>
              <a:cxn ang="0">
                <a:pos x="0" y="45"/>
              </a:cxn>
              <a:cxn ang="0">
                <a:pos x="14" y="54"/>
              </a:cxn>
              <a:cxn ang="0">
                <a:pos x="36" y="9"/>
              </a:cxn>
              <a:cxn ang="0">
                <a:pos x="35" y="10"/>
              </a:cxn>
              <a:cxn ang="0">
                <a:pos x="23" y="0"/>
              </a:cxn>
              <a:cxn ang="0">
                <a:pos x="22" y="1"/>
              </a:cxn>
              <a:cxn ang="0">
                <a:pos x="23" y="0"/>
              </a:cxn>
            </a:cxnLst>
            <a:rect l="0" t="0" r="r" b="b"/>
            <a:pathLst>
              <a:path w="37" h="55">
                <a:moveTo>
                  <a:pt x="23" y="0"/>
                </a:moveTo>
                <a:lnTo>
                  <a:pt x="22" y="1"/>
                </a:lnTo>
                <a:lnTo>
                  <a:pt x="0" y="45"/>
                </a:lnTo>
                <a:lnTo>
                  <a:pt x="14" y="54"/>
                </a:lnTo>
                <a:lnTo>
                  <a:pt x="36" y="9"/>
                </a:lnTo>
                <a:lnTo>
                  <a:pt x="35" y="10"/>
                </a:lnTo>
                <a:lnTo>
                  <a:pt x="23" y="0"/>
                </a:lnTo>
                <a:lnTo>
                  <a:pt x="22" y="1"/>
                </a:lnTo>
                <a:lnTo>
                  <a:pt x="23" y="0"/>
                </a:lnTo>
              </a:path>
            </a:pathLst>
          </a:custGeom>
          <a:solidFill>
            <a:srgbClr val="FF54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827" name="Freeform 83"/>
          <p:cNvSpPr>
            <a:spLocks/>
          </p:cNvSpPr>
          <p:nvPr/>
        </p:nvSpPr>
        <p:spPr bwMode="auto">
          <a:xfrm>
            <a:off x="2236788" y="2974975"/>
            <a:ext cx="53975" cy="76200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25" y="2"/>
              </a:cxn>
              <a:cxn ang="0">
                <a:pos x="0" y="37"/>
              </a:cxn>
              <a:cxn ang="0">
                <a:pos x="12" y="47"/>
              </a:cxn>
              <a:cxn ang="0">
                <a:pos x="37" y="11"/>
              </a:cxn>
              <a:cxn ang="0">
                <a:pos x="36" y="12"/>
              </a:cxn>
              <a:cxn ang="0">
                <a:pos x="25" y="0"/>
              </a:cxn>
              <a:cxn ang="0">
                <a:pos x="25" y="1"/>
              </a:cxn>
              <a:cxn ang="0">
                <a:pos x="25" y="2"/>
              </a:cxn>
              <a:cxn ang="0">
                <a:pos x="25" y="0"/>
              </a:cxn>
            </a:cxnLst>
            <a:rect l="0" t="0" r="r" b="b"/>
            <a:pathLst>
              <a:path w="38" h="48">
                <a:moveTo>
                  <a:pt x="25" y="0"/>
                </a:moveTo>
                <a:lnTo>
                  <a:pt x="25" y="2"/>
                </a:lnTo>
                <a:lnTo>
                  <a:pt x="0" y="37"/>
                </a:lnTo>
                <a:lnTo>
                  <a:pt x="12" y="47"/>
                </a:lnTo>
                <a:lnTo>
                  <a:pt x="37" y="11"/>
                </a:lnTo>
                <a:lnTo>
                  <a:pt x="36" y="12"/>
                </a:lnTo>
                <a:lnTo>
                  <a:pt x="25" y="0"/>
                </a:lnTo>
                <a:lnTo>
                  <a:pt x="25" y="1"/>
                </a:lnTo>
                <a:lnTo>
                  <a:pt x="25" y="2"/>
                </a:lnTo>
                <a:lnTo>
                  <a:pt x="25" y="0"/>
                </a:lnTo>
              </a:path>
            </a:pathLst>
          </a:custGeom>
          <a:solidFill>
            <a:srgbClr val="FF54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828" name="Freeform 84"/>
          <p:cNvSpPr>
            <a:spLocks/>
          </p:cNvSpPr>
          <p:nvPr/>
        </p:nvSpPr>
        <p:spPr bwMode="auto">
          <a:xfrm>
            <a:off x="2278063" y="2919413"/>
            <a:ext cx="61912" cy="68262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31" y="1"/>
              </a:cxn>
              <a:cxn ang="0">
                <a:pos x="0" y="31"/>
              </a:cxn>
              <a:cxn ang="0">
                <a:pos x="11" y="42"/>
              </a:cxn>
              <a:cxn ang="0">
                <a:pos x="43" y="12"/>
              </a:cxn>
              <a:cxn ang="0">
                <a:pos x="42" y="12"/>
              </a:cxn>
              <a:cxn ang="0">
                <a:pos x="32" y="0"/>
              </a:cxn>
              <a:cxn ang="0">
                <a:pos x="32" y="1"/>
              </a:cxn>
              <a:cxn ang="0">
                <a:pos x="31" y="1"/>
              </a:cxn>
              <a:cxn ang="0">
                <a:pos x="32" y="0"/>
              </a:cxn>
            </a:cxnLst>
            <a:rect l="0" t="0" r="r" b="b"/>
            <a:pathLst>
              <a:path w="44" h="43">
                <a:moveTo>
                  <a:pt x="32" y="0"/>
                </a:moveTo>
                <a:lnTo>
                  <a:pt x="31" y="1"/>
                </a:lnTo>
                <a:lnTo>
                  <a:pt x="0" y="31"/>
                </a:lnTo>
                <a:lnTo>
                  <a:pt x="11" y="42"/>
                </a:lnTo>
                <a:lnTo>
                  <a:pt x="43" y="12"/>
                </a:lnTo>
                <a:lnTo>
                  <a:pt x="42" y="12"/>
                </a:lnTo>
                <a:lnTo>
                  <a:pt x="32" y="0"/>
                </a:lnTo>
                <a:lnTo>
                  <a:pt x="32" y="1"/>
                </a:lnTo>
                <a:lnTo>
                  <a:pt x="31" y="1"/>
                </a:lnTo>
                <a:lnTo>
                  <a:pt x="32" y="0"/>
                </a:lnTo>
              </a:path>
            </a:pathLst>
          </a:custGeom>
          <a:solidFill>
            <a:srgbClr val="FF54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829" name="Freeform 85"/>
          <p:cNvSpPr>
            <a:spLocks/>
          </p:cNvSpPr>
          <p:nvPr/>
        </p:nvSpPr>
        <p:spPr bwMode="auto">
          <a:xfrm>
            <a:off x="2328863" y="2859088"/>
            <a:ext cx="74612" cy="74612"/>
          </a:xfrm>
          <a:custGeom>
            <a:avLst/>
            <a:gdLst/>
            <a:ahLst/>
            <a:cxnLst>
              <a:cxn ang="0">
                <a:pos x="43" y="0"/>
              </a:cxn>
              <a:cxn ang="0">
                <a:pos x="42" y="0"/>
              </a:cxn>
              <a:cxn ang="0">
                <a:pos x="0" y="34"/>
              </a:cxn>
              <a:cxn ang="0">
                <a:pos x="11" y="46"/>
              </a:cxn>
              <a:cxn ang="0">
                <a:pos x="52" y="13"/>
              </a:cxn>
              <a:cxn ang="0">
                <a:pos x="51" y="13"/>
              </a:cxn>
              <a:cxn ang="0">
                <a:pos x="43" y="0"/>
              </a:cxn>
              <a:cxn ang="0">
                <a:pos x="42" y="0"/>
              </a:cxn>
              <a:cxn ang="0">
                <a:pos x="43" y="0"/>
              </a:cxn>
            </a:cxnLst>
            <a:rect l="0" t="0" r="r" b="b"/>
            <a:pathLst>
              <a:path w="53" h="47">
                <a:moveTo>
                  <a:pt x="43" y="0"/>
                </a:moveTo>
                <a:lnTo>
                  <a:pt x="42" y="0"/>
                </a:lnTo>
                <a:lnTo>
                  <a:pt x="0" y="34"/>
                </a:lnTo>
                <a:lnTo>
                  <a:pt x="11" y="46"/>
                </a:lnTo>
                <a:lnTo>
                  <a:pt x="52" y="13"/>
                </a:lnTo>
                <a:lnTo>
                  <a:pt x="51" y="13"/>
                </a:lnTo>
                <a:lnTo>
                  <a:pt x="43" y="0"/>
                </a:lnTo>
                <a:lnTo>
                  <a:pt x="42" y="0"/>
                </a:lnTo>
                <a:lnTo>
                  <a:pt x="43" y="0"/>
                </a:lnTo>
              </a:path>
            </a:pathLst>
          </a:custGeom>
          <a:solidFill>
            <a:srgbClr val="FF54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830" name="Freeform 86"/>
          <p:cNvSpPr>
            <a:spLocks/>
          </p:cNvSpPr>
          <p:nvPr/>
        </p:nvSpPr>
        <p:spPr bwMode="auto">
          <a:xfrm>
            <a:off x="2395538" y="2816225"/>
            <a:ext cx="76200" cy="58738"/>
          </a:xfrm>
          <a:custGeom>
            <a:avLst/>
            <a:gdLst/>
            <a:ahLst/>
            <a:cxnLst>
              <a:cxn ang="0">
                <a:pos x="46" y="0"/>
              </a:cxn>
              <a:cxn ang="0">
                <a:pos x="45" y="0"/>
              </a:cxn>
              <a:cxn ang="0">
                <a:pos x="0" y="23"/>
              </a:cxn>
              <a:cxn ang="0">
                <a:pos x="8" y="36"/>
              </a:cxn>
              <a:cxn ang="0">
                <a:pos x="53" y="14"/>
              </a:cxn>
              <a:cxn ang="0">
                <a:pos x="51" y="15"/>
              </a:cxn>
              <a:cxn ang="0">
                <a:pos x="46" y="0"/>
              </a:cxn>
              <a:cxn ang="0">
                <a:pos x="45" y="0"/>
              </a:cxn>
              <a:cxn ang="0">
                <a:pos x="46" y="0"/>
              </a:cxn>
            </a:cxnLst>
            <a:rect l="0" t="0" r="r" b="b"/>
            <a:pathLst>
              <a:path w="54" h="37">
                <a:moveTo>
                  <a:pt x="46" y="0"/>
                </a:moveTo>
                <a:lnTo>
                  <a:pt x="45" y="0"/>
                </a:lnTo>
                <a:lnTo>
                  <a:pt x="0" y="23"/>
                </a:lnTo>
                <a:lnTo>
                  <a:pt x="8" y="36"/>
                </a:lnTo>
                <a:lnTo>
                  <a:pt x="53" y="14"/>
                </a:lnTo>
                <a:lnTo>
                  <a:pt x="51" y="15"/>
                </a:lnTo>
                <a:lnTo>
                  <a:pt x="46" y="0"/>
                </a:lnTo>
                <a:lnTo>
                  <a:pt x="45" y="0"/>
                </a:lnTo>
                <a:lnTo>
                  <a:pt x="46" y="0"/>
                </a:lnTo>
              </a:path>
            </a:pathLst>
          </a:custGeom>
          <a:solidFill>
            <a:srgbClr val="FF54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831" name="Freeform 87"/>
          <p:cNvSpPr>
            <a:spLocks/>
          </p:cNvSpPr>
          <p:nvPr/>
        </p:nvSpPr>
        <p:spPr bwMode="auto">
          <a:xfrm>
            <a:off x="2468563" y="2778125"/>
            <a:ext cx="87312" cy="57150"/>
          </a:xfrm>
          <a:custGeom>
            <a:avLst/>
            <a:gdLst/>
            <a:ahLst/>
            <a:cxnLst>
              <a:cxn ang="0">
                <a:pos x="56" y="0"/>
              </a:cxn>
              <a:cxn ang="0">
                <a:pos x="0" y="20"/>
              </a:cxn>
              <a:cxn ang="0">
                <a:pos x="5" y="35"/>
              </a:cxn>
              <a:cxn ang="0">
                <a:pos x="61" y="15"/>
              </a:cxn>
              <a:cxn ang="0">
                <a:pos x="60" y="15"/>
              </a:cxn>
              <a:cxn ang="0">
                <a:pos x="56" y="0"/>
              </a:cxn>
            </a:cxnLst>
            <a:rect l="0" t="0" r="r" b="b"/>
            <a:pathLst>
              <a:path w="62" h="36">
                <a:moveTo>
                  <a:pt x="56" y="0"/>
                </a:moveTo>
                <a:lnTo>
                  <a:pt x="0" y="20"/>
                </a:lnTo>
                <a:lnTo>
                  <a:pt x="5" y="35"/>
                </a:lnTo>
                <a:lnTo>
                  <a:pt x="61" y="15"/>
                </a:lnTo>
                <a:lnTo>
                  <a:pt x="60" y="15"/>
                </a:lnTo>
                <a:lnTo>
                  <a:pt x="56" y="0"/>
                </a:lnTo>
              </a:path>
            </a:pathLst>
          </a:custGeom>
          <a:solidFill>
            <a:srgbClr val="FF54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832" name="Freeform 88"/>
          <p:cNvSpPr>
            <a:spLocks/>
          </p:cNvSpPr>
          <p:nvPr/>
        </p:nvSpPr>
        <p:spPr bwMode="auto">
          <a:xfrm>
            <a:off x="2555875" y="2759075"/>
            <a:ext cx="84138" cy="39688"/>
          </a:xfrm>
          <a:custGeom>
            <a:avLst/>
            <a:gdLst/>
            <a:ahLst/>
            <a:cxnLst>
              <a:cxn ang="0">
                <a:pos x="56" y="0"/>
              </a:cxn>
              <a:cxn ang="0">
                <a:pos x="55" y="0"/>
              </a:cxn>
              <a:cxn ang="0">
                <a:pos x="0" y="10"/>
              </a:cxn>
              <a:cxn ang="0">
                <a:pos x="4" y="24"/>
              </a:cxn>
              <a:cxn ang="0">
                <a:pos x="59" y="14"/>
              </a:cxn>
              <a:cxn ang="0">
                <a:pos x="56" y="0"/>
              </a:cxn>
              <a:cxn ang="0">
                <a:pos x="55" y="0"/>
              </a:cxn>
              <a:cxn ang="0">
                <a:pos x="56" y="0"/>
              </a:cxn>
            </a:cxnLst>
            <a:rect l="0" t="0" r="r" b="b"/>
            <a:pathLst>
              <a:path w="60" h="25">
                <a:moveTo>
                  <a:pt x="56" y="0"/>
                </a:moveTo>
                <a:lnTo>
                  <a:pt x="55" y="0"/>
                </a:lnTo>
                <a:lnTo>
                  <a:pt x="0" y="10"/>
                </a:lnTo>
                <a:lnTo>
                  <a:pt x="4" y="24"/>
                </a:lnTo>
                <a:lnTo>
                  <a:pt x="59" y="14"/>
                </a:lnTo>
                <a:lnTo>
                  <a:pt x="56" y="0"/>
                </a:lnTo>
                <a:lnTo>
                  <a:pt x="55" y="0"/>
                </a:lnTo>
                <a:lnTo>
                  <a:pt x="56" y="0"/>
                </a:lnTo>
              </a:path>
            </a:pathLst>
          </a:custGeom>
          <a:solidFill>
            <a:srgbClr val="FF54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833" name="Freeform 89"/>
          <p:cNvSpPr>
            <a:spLocks/>
          </p:cNvSpPr>
          <p:nvPr/>
        </p:nvSpPr>
        <p:spPr bwMode="auto">
          <a:xfrm>
            <a:off x="2643188" y="2744788"/>
            <a:ext cx="90487" cy="34925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61" y="0"/>
              </a:cxn>
              <a:cxn ang="0">
                <a:pos x="0" y="7"/>
              </a:cxn>
              <a:cxn ang="0">
                <a:pos x="3" y="21"/>
              </a:cxn>
              <a:cxn ang="0">
                <a:pos x="63" y="15"/>
              </a:cxn>
              <a:cxn ang="0">
                <a:pos x="62" y="15"/>
              </a:cxn>
              <a:cxn ang="0">
                <a:pos x="62" y="0"/>
              </a:cxn>
              <a:cxn ang="0">
                <a:pos x="61" y="0"/>
              </a:cxn>
              <a:cxn ang="0">
                <a:pos x="62" y="0"/>
              </a:cxn>
            </a:cxnLst>
            <a:rect l="0" t="0" r="r" b="b"/>
            <a:pathLst>
              <a:path w="64" h="22">
                <a:moveTo>
                  <a:pt x="62" y="0"/>
                </a:moveTo>
                <a:lnTo>
                  <a:pt x="61" y="0"/>
                </a:lnTo>
                <a:lnTo>
                  <a:pt x="0" y="7"/>
                </a:lnTo>
                <a:lnTo>
                  <a:pt x="3" y="21"/>
                </a:lnTo>
                <a:lnTo>
                  <a:pt x="63" y="15"/>
                </a:lnTo>
                <a:lnTo>
                  <a:pt x="62" y="15"/>
                </a:lnTo>
                <a:lnTo>
                  <a:pt x="62" y="0"/>
                </a:lnTo>
                <a:lnTo>
                  <a:pt x="61" y="0"/>
                </a:lnTo>
                <a:lnTo>
                  <a:pt x="62" y="0"/>
                </a:lnTo>
              </a:path>
            </a:pathLst>
          </a:custGeom>
          <a:solidFill>
            <a:srgbClr val="FF54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834" name="Freeform 90"/>
          <p:cNvSpPr>
            <a:spLocks/>
          </p:cNvSpPr>
          <p:nvPr/>
        </p:nvSpPr>
        <p:spPr bwMode="auto">
          <a:xfrm>
            <a:off x="2738438" y="2744788"/>
            <a:ext cx="5162550" cy="26987"/>
          </a:xfrm>
          <a:custGeom>
            <a:avLst/>
            <a:gdLst/>
            <a:ahLst/>
            <a:cxnLst>
              <a:cxn ang="0">
                <a:pos x="3657" y="8"/>
              </a:cxn>
              <a:cxn ang="0">
                <a:pos x="3657" y="0"/>
              </a:cxn>
              <a:cxn ang="0">
                <a:pos x="0" y="0"/>
              </a:cxn>
              <a:cxn ang="0">
                <a:pos x="0" y="16"/>
              </a:cxn>
              <a:cxn ang="0">
                <a:pos x="3657" y="16"/>
              </a:cxn>
              <a:cxn ang="0">
                <a:pos x="3657" y="8"/>
              </a:cxn>
            </a:cxnLst>
            <a:rect l="0" t="0" r="r" b="b"/>
            <a:pathLst>
              <a:path w="3658" h="17">
                <a:moveTo>
                  <a:pt x="3657" y="8"/>
                </a:moveTo>
                <a:lnTo>
                  <a:pt x="3657" y="0"/>
                </a:lnTo>
                <a:lnTo>
                  <a:pt x="0" y="0"/>
                </a:lnTo>
                <a:lnTo>
                  <a:pt x="0" y="16"/>
                </a:lnTo>
                <a:lnTo>
                  <a:pt x="3657" y="16"/>
                </a:lnTo>
                <a:lnTo>
                  <a:pt x="3657" y="8"/>
                </a:lnTo>
              </a:path>
            </a:pathLst>
          </a:custGeom>
          <a:solidFill>
            <a:srgbClr val="FF54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835" name="Freeform 91"/>
          <p:cNvSpPr>
            <a:spLocks/>
          </p:cNvSpPr>
          <p:nvPr/>
        </p:nvSpPr>
        <p:spPr bwMode="auto">
          <a:xfrm>
            <a:off x="5378450" y="5670550"/>
            <a:ext cx="95250" cy="292100"/>
          </a:xfrm>
          <a:custGeom>
            <a:avLst/>
            <a:gdLst/>
            <a:ahLst/>
            <a:cxnLst>
              <a:cxn ang="0">
                <a:pos x="7" y="180"/>
              </a:cxn>
              <a:cxn ang="0">
                <a:pos x="16" y="183"/>
              </a:cxn>
              <a:cxn ang="0">
                <a:pos x="66" y="6"/>
              </a:cxn>
              <a:cxn ang="0">
                <a:pos x="50" y="0"/>
              </a:cxn>
              <a:cxn ang="0">
                <a:pos x="0" y="178"/>
              </a:cxn>
              <a:cxn ang="0">
                <a:pos x="7" y="180"/>
              </a:cxn>
            </a:cxnLst>
            <a:rect l="0" t="0" r="r" b="b"/>
            <a:pathLst>
              <a:path w="67" h="184">
                <a:moveTo>
                  <a:pt x="7" y="180"/>
                </a:moveTo>
                <a:lnTo>
                  <a:pt x="16" y="183"/>
                </a:lnTo>
                <a:lnTo>
                  <a:pt x="66" y="6"/>
                </a:lnTo>
                <a:lnTo>
                  <a:pt x="50" y="0"/>
                </a:lnTo>
                <a:lnTo>
                  <a:pt x="0" y="178"/>
                </a:lnTo>
                <a:lnTo>
                  <a:pt x="7" y="18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836" name="Freeform 92"/>
          <p:cNvSpPr>
            <a:spLocks/>
          </p:cNvSpPr>
          <p:nvPr/>
        </p:nvSpPr>
        <p:spPr bwMode="auto">
          <a:xfrm>
            <a:off x="5448300" y="5670550"/>
            <a:ext cx="95250" cy="292100"/>
          </a:xfrm>
          <a:custGeom>
            <a:avLst/>
            <a:gdLst/>
            <a:ahLst/>
            <a:cxnLst>
              <a:cxn ang="0">
                <a:pos x="8" y="180"/>
              </a:cxn>
              <a:cxn ang="0">
                <a:pos x="16" y="183"/>
              </a:cxn>
              <a:cxn ang="0">
                <a:pos x="67" y="6"/>
              </a:cxn>
              <a:cxn ang="0">
                <a:pos x="51" y="0"/>
              </a:cxn>
              <a:cxn ang="0">
                <a:pos x="0" y="178"/>
              </a:cxn>
              <a:cxn ang="0">
                <a:pos x="8" y="180"/>
              </a:cxn>
            </a:cxnLst>
            <a:rect l="0" t="0" r="r" b="b"/>
            <a:pathLst>
              <a:path w="68" h="184">
                <a:moveTo>
                  <a:pt x="8" y="180"/>
                </a:moveTo>
                <a:lnTo>
                  <a:pt x="16" y="183"/>
                </a:lnTo>
                <a:lnTo>
                  <a:pt x="67" y="6"/>
                </a:lnTo>
                <a:lnTo>
                  <a:pt x="51" y="0"/>
                </a:lnTo>
                <a:lnTo>
                  <a:pt x="0" y="178"/>
                </a:lnTo>
                <a:lnTo>
                  <a:pt x="8" y="18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9837" name="Rectangle 93"/>
          <p:cNvSpPr>
            <a:spLocks noChangeArrowheads="1"/>
          </p:cNvSpPr>
          <p:nvPr/>
        </p:nvSpPr>
        <p:spPr bwMode="auto">
          <a:xfrm>
            <a:off x="4624388" y="2770188"/>
            <a:ext cx="16002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de-CH" b="1">
                <a:solidFill>
                  <a:srgbClr val="FFFFFF"/>
                </a:solidFill>
                <a:ea typeface="新細明體" pitchFamily="18" charset="-120"/>
              </a:rPr>
              <a:t>Total anti-HBc</a:t>
            </a:r>
          </a:p>
        </p:txBody>
      </p:sp>
      <p:sp>
        <p:nvSpPr>
          <p:cNvPr id="159838" name="Rectangle 94"/>
          <p:cNvSpPr>
            <a:spLocks noChangeArrowheads="1"/>
          </p:cNvSpPr>
          <p:nvPr/>
        </p:nvSpPr>
        <p:spPr bwMode="auto">
          <a:xfrm>
            <a:off x="4606925" y="2347913"/>
            <a:ext cx="11350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de-CH" b="1">
                <a:solidFill>
                  <a:srgbClr val="FFFFFF"/>
                </a:solidFill>
                <a:ea typeface="新細明體" pitchFamily="18" charset="-120"/>
              </a:rPr>
              <a:t>HBsAg</a:t>
            </a:r>
          </a:p>
        </p:txBody>
      </p:sp>
      <p:sp>
        <p:nvSpPr>
          <p:cNvPr id="159839" name="Rectangle 95"/>
          <p:cNvSpPr>
            <a:spLocks noChangeArrowheads="1"/>
          </p:cNvSpPr>
          <p:nvPr/>
        </p:nvSpPr>
        <p:spPr bwMode="auto">
          <a:xfrm>
            <a:off x="1757363" y="1317625"/>
            <a:ext cx="16002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de-CH" b="1">
                <a:solidFill>
                  <a:srgbClr val="FFFFFF"/>
                </a:solidFill>
                <a:ea typeface="新細明體" pitchFamily="18" charset="-120"/>
              </a:rPr>
              <a:t>Acute</a:t>
            </a:r>
          </a:p>
          <a:p>
            <a:pPr algn="ctr" eaLnBrk="0" hangingPunct="0"/>
            <a:r>
              <a:rPr lang="de-CH" b="1">
                <a:solidFill>
                  <a:srgbClr val="FFFFFF"/>
                </a:solidFill>
                <a:ea typeface="新細明體" pitchFamily="18" charset="-120"/>
              </a:rPr>
              <a:t>(6 months)</a:t>
            </a:r>
          </a:p>
        </p:txBody>
      </p:sp>
      <p:sp>
        <p:nvSpPr>
          <p:cNvPr id="159840" name="Rectangle 96"/>
          <p:cNvSpPr>
            <a:spLocks noChangeArrowheads="1"/>
          </p:cNvSpPr>
          <p:nvPr/>
        </p:nvSpPr>
        <p:spPr bwMode="auto">
          <a:xfrm>
            <a:off x="3846513" y="1919288"/>
            <a:ext cx="11350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de-CH" b="1">
                <a:solidFill>
                  <a:srgbClr val="FFFFFF"/>
                </a:solidFill>
                <a:ea typeface="新細明體" pitchFamily="18" charset="-120"/>
              </a:rPr>
              <a:t>HBeAg</a:t>
            </a:r>
          </a:p>
        </p:txBody>
      </p:sp>
      <p:sp>
        <p:nvSpPr>
          <p:cNvPr id="159841" name="Rectangle 97"/>
          <p:cNvSpPr>
            <a:spLocks noChangeArrowheads="1"/>
          </p:cNvSpPr>
          <p:nvPr/>
        </p:nvSpPr>
        <p:spPr bwMode="auto">
          <a:xfrm>
            <a:off x="4787900" y="1327150"/>
            <a:ext cx="16002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de-CH" b="1">
                <a:solidFill>
                  <a:srgbClr val="FFFFFF"/>
                </a:solidFill>
                <a:ea typeface="新細明體" pitchFamily="18" charset="-120"/>
              </a:rPr>
              <a:t>Chronic</a:t>
            </a:r>
          </a:p>
          <a:p>
            <a:pPr algn="ctr" eaLnBrk="0" hangingPunct="0"/>
            <a:r>
              <a:rPr lang="de-CH" b="1">
                <a:solidFill>
                  <a:srgbClr val="FFFFFF"/>
                </a:solidFill>
                <a:ea typeface="新細明體" pitchFamily="18" charset="-120"/>
              </a:rPr>
              <a:t>(Years)</a:t>
            </a:r>
          </a:p>
        </p:txBody>
      </p:sp>
      <p:sp>
        <p:nvSpPr>
          <p:cNvPr id="159842" name="Rectangle 98"/>
          <p:cNvSpPr>
            <a:spLocks noChangeArrowheads="1"/>
          </p:cNvSpPr>
          <p:nvPr/>
        </p:nvSpPr>
        <p:spPr bwMode="auto">
          <a:xfrm>
            <a:off x="6464300" y="1927225"/>
            <a:ext cx="16002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de-CH" b="1">
                <a:solidFill>
                  <a:srgbClr val="FFFFFF"/>
                </a:solidFill>
                <a:ea typeface="新細明體" pitchFamily="18" charset="-120"/>
              </a:rPr>
              <a:t>anti-HBe</a:t>
            </a:r>
          </a:p>
        </p:txBody>
      </p:sp>
      <p:sp>
        <p:nvSpPr>
          <p:cNvPr id="159843" name="Rectangle 99"/>
          <p:cNvSpPr>
            <a:spLocks noChangeArrowheads="1"/>
          </p:cNvSpPr>
          <p:nvPr/>
        </p:nvSpPr>
        <p:spPr bwMode="auto">
          <a:xfrm>
            <a:off x="1123950" y="5908675"/>
            <a:ext cx="4667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de-CH" b="1">
                <a:solidFill>
                  <a:srgbClr val="FFFFFF"/>
                </a:solidFill>
                <a:ea typeface="新細明體" pitchFamily="18" charset="-120"/>
              </a:rPr>
              <a:t>0</a:t>
            </a:r>
          </a:p>
        </p:txBody>
      </p:sp>
      <p:sp>
        <p:nvSpPr>
          <p:cNvPr id="159844" name="Rectangle 100"/>
          <p:cNvSpPr>
            <a:spLocks noChangeArrowheads="1"/>
          </p:cNvSpPr>
          <p:nvPr/>
        </p:nvSpPr>
        <p:spPr bwMode="auto">
          <a:xfrm>
            <a:off x="1463675" y="5908675"/>
            <a:ext cx="465138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de-CH" b="1">
                <a:solidFill>
                  <a:srgbClr val="FFFFFF"/>
                </a:solidFill>
                <a:ea typeface="新細明體" pitchFamily="18" charset="-120"/>
              </a:rPr>
              <a:t>4</a:t>
            </a:r>
          </a:p>
        </p:txBody>
      </p:sp>
      <p:sp>
        <p:nvSpPr>
          <p:cNvPr id="159845" name="Rectangle 101"/>
          <p:cNvSpPr>
            <a:spLocks noChangeArrowheads="1"/>
          </p:cNvSpPr>
          <p:nvPr/>
        </p:nvSpPr>
        <p:spPr bwMode="auto">
          <a:xfrm>
            <a:off x="1797050" y="5908675"/>
            <a:ext cx="465138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de-CH" b="1">
                <a:solidFill>
                  <a:srgbClr val="FFFFFF"/>
                </a:solidFill>
                <a:ea typeface="新細明體" pitchFamily="18" charset="-120"/>
              </a:rPr>
              <a:t>8</a:t>
            </a:r>
          </a:p>
        </p:txBody>
      </p:sp>
      <p:sp>
        <p:nvSpPr>
          <p:cNvPr id="159846" name="Rectangle 102"/>
          <p:cNvSpPr>
            <a:spLocks noChangeArrowheads="1"/>
          </p:cNvSpPr>
          <p:nvPr/>
        </p:nvSpPr>
        <p:spPr bwMode="auto">
          <a:xfrm>
            <a:off x="2139950" y="5913438"/>
            <a:ext cx="4667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de-CH" b="1">
                <a:solidFill>
                  <a:srgbClr val="FFFFFF"/>
                </a:solidFill>
                <a:ea typeface="新細明體" pitchFamily="18" charset="-120"/>
              </a:rPr>
              <a:t>12</a:t>
            </a:r>
          </a:p>
        </p:txBody>
      </p:sp>
      <p:sp>
        <p:nvSpPr>
          <p:cNvPr id="159847" name="Rectangle 103"/>
          <p:cNvSpPr>
            <a:spLocks noChangeArrowheads="1"/>
          </p:cNvSpPr>
          <p:nvPr/>
        </p:nvSpPr>
        <p:spPr bwMode="auto">
          <a:xfrm>
            <a:off x="2479675" y="5908675"/>
            <a:ext cx="465138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de-CH" b="1">
                <a:solidFill>
                  <a:srgbClr val="FFFFFF"/>
                </a:solidFill>
                <a:ea typeface="新細明體" pitchFamily="18" charset="-120"/>
              </a:rPr>
              <a:t>16</a:t>
            </a:r>
          </a:p>
        </p:txBody>
      </p:sp>
      <p:sp>
        <p:nvSpPr>
          <p:cNvPr id="159848" name="Rectangle 104"/>
          <p:cNvSpPr>
            <a:spLocks noChangeArrowheads="1"/>
          </p:cNvSpPr>
          <p:nvPr/>
        </p:nvSpPr>
        <p:spPr bwMode="auto">
          <a:xfrm>
            <a:off x="2813050" y="5908675"/>
            <a:ext cx="4667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de-CH" b="1">
                <a:solidFill>
                  <a:srgbClr val="FFFFFF"/>
                </a:solidFill>
                <a:ea typeface="新細明體" pitchFamily="18" charset="-120"/>
              </a:rPr>
              <a:t>20</a:t>
            </a:r>
          </a:p>
        </p:txBody>
      </p:sp>
      <p:sp>
        <p:nvSpPr>
          <p:cNvPr id="159849" name="Rectangle 105"/>
          <p:cNvSpPr>
            <a:spLocks noChangeArrowheads="1"/>
          </p:cNvSpPr>
          <p:nvPr/>
        </p:nvSpPr>
        <p:spPr bwMode="auto">
          <a:xfrm>
            <a:off x="3143250" y="5908675"/>
            <a:ext cx="4667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de-CH" b="1">
                <a:solidFill>
                  <a:srgbClr val="FFFFFF"/>
                </a:solidFill>
                <a:ea typeface="新細明體" pitchFamily="18" charset="-120"/>
              </a:rPr>
              <a:t>24</a:t>
            </a:r>
          </a:p>
        </p:txBody>
      </p:sp>
      <p:sp>
        <p:nvSpPr>
          <p:cNvPr id="159850" name="Rectangle 106"/>
          <p:cNvSpPr>
            <a:spLocks noChangeArrowheads="1"/>
          </p:cNvSpPr>
          <p:nvPr/>
        </p:nvSpPr>
        <p:spPr bwMode="auto">
          <a:xfrm>
            <a:off x="3486150" y="5908675"/>
            <a:ext cx="4667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de-CH" b="1">
                <a:solidFill>
                  <a:srgbClr val="FFFFFF"/>
                </a:solidFill>
                <a:ea typeface="新細明體" pitchFamily="18" charset="-120"/>
              </a:rPr>
              <a:t>28</a:t>
            </a:r>
          </a:p>
        </p:txBody>
      </p:sp>
      <p:sp>
        <p:nvSpPr>
          <p:cNvPr id="159851" name="Rectangle 107"/>
          <p:cNvSpPr>
            <a:spLocks noChangeArrowheads="1"/>
          </p:cNvSpPr>
          <p:nvPr/>
        </p:nvSpPr>
        <p:spPr bwMode="auto">
          <a:xfrm>
            <a:off x="3816350" y="5913438"/>
            <a:ext cx="4667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de-CH" b="1">
                <a:solidFill>
                  <a:srgbClr val="FFFFFF"/>
                </a:solidFill>
                <a:ea typeface="新細明體" pitchFamily="18" charset="-120"/>
              </a:rPr>
              <a:t>32</a:t>
            </a:r>
          </a:p>
        </p:txBody>
      </p:sp>
      <p:sp>
        <p:nvSpPr>
          <p:cNvPr id="159852" name="Rectangle 108"/>
          <p:cNvSpPr>
            <a:spLocks noChangeArrowheads="1"/>
          </p:cNvSpPr>
          <p:nvPr/>
        </p:nvSpPr>
        <p:spPr bwMode="auto">
          <a:xfrm>
            <a:off x="4151313" y="5908675"/>
            <a:ext cx="465137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de-CH" b="1">
                <a:solidFill>
                  <a:srgbClr val="FFFFFF"/>
                </a:solidFill>
                <a:ea typeface="新細明體" pitchFamily="18" charset="-120"/>
              </a:rPr>
              <a:t>36</a:t>
            </a:r>
          </a:p>
        </p:txBody>
      </p:sp>
      <p:sp>
        <p:nvSpPr>
          <p:cNvPr id="159853" name="Rectangle 109"/>
          <p:cNvSpPr>
            <a:spLocks noChangeArrowheads="1"/>
          </p:cNvSpPr>
          <p:nvPr/>
        </p:nvSpPr>
        <p:spPr bwMode="auto">
          <a:xfrm>
            <a:off x="4824413" y="5918200"/>
            <a:ext cx="465137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de-CH" b="1">
                <a:solidFill>
                  <a:srgbClr val="FFFFFF"/>
                </a:solidFill>
                <a:ea typeface="新細明體" pitchFamily="18" charset="-120"/>
              </a:rPr>
              <a:t>52</a:t>
            </a:r>
          </a:p>
        </p:txBody>
      </p:sp>
      <p:sp>
        <p:nvSpPr>
          <p:cNvPr id="159854" name="Rectangle 110"/>
          <p:cNvSpPr>
            <a:spLocks noChangeArrowheads="1"/>
          </p:cNvSpPr>
          <p:nvPr/>
        </p:nvSpPr>
        <p:spPr bwMode="auto">
          <a:xfrm>
            <a:off x="6369050" y="5892800"/>
            <a:ext cx="84455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de-CH" b="1">
                <a:solidFill>
                  <a:srgbClr val="FFFFFF"/>
                </a:solidFill>
                <a:ea typeface="新細明體" pitchFamily="18" charset="-120"/>
              </a:rPr>
              <a:t>Years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Laboratory diagnosis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Clinical symptoms and presence of liver enzymes in the blood</a:t>
            </a:r>
          </a:p>
          <a:p>
            <a:r>
              <a:rPr lang="hr-HR" b="1" dirty="0" smtClean="0"/>
              <a:t>Serologic tests </a:t>
            </a:r>
          </a:p>
          <a:p>
            <a:pPr lvl="1"/>
            <a:r>
              <a:rPr lang="hr-HR" dirty="0" smtClean="0"/>
              <a:t>ELISA for HBV Ag and Ab</a:t>
            </a:r>
          </a:p>
          <a:p>
            <a:r>
              <a:rPr lang="hr-HR" b="1" dirty="0" smtClean="0"/>
              <a:t>PCR for viral DNA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Laboratory diagnosis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HBsAg</a:t>
            </a:r>
            <a:r>
              <a:rPr lang="hr-HR" dirty="0" smtClean="0"/>
              <a:t> and </a:t>
            </a:r>
            <a:r>
              <a:rPr lang="hr-HR" b="1" dirty="0" smtClean="0"/>
              <a:t>HBeAg</a:t>
            </a:r>
            <a:r>
              <a:rPr lang="hr-HR" dirty="0" smtClean="0"/>
              <a:t> are secreted into the blood during viral replication</a:t>
            </a:r>
          </a:p>
          <a:p>
            <a:r>
              <a:rPr lang="hr-HR" b="1" dirty="0" smtClean="0"/>
              <a:t>HBeAg </a:t>
            </a:r>
            <a:r>
              <a:rPr lang="hr-HR" dirty="0" smtClean="0"/>
              <a:t>–correlate to the presence of infectious virus</a:t>
            </a:r>
          </a:p>
          <a:p>
            <a:r>
              <a:rPr lang="hr-HR" b="1" dirty="0" smtClean="0"/>
              <a:t>HBV-DNA </a:t>
            </a:r>
            <a:r>
              <a:rPr lang="hr-HR" dirty="0" smtClean="0"/>
              <a:t>– marker of active replication of the virus</a:t>
            </a:r>
            <a:endParaRPr lang="hr-HR" dirty="0" smtClean="0"/>
          </a:p>
          <a:p>
            <a:r>
              <a:rPr lang="hr-HR" b="1" dirty="0" smtClean="0"/>
              <a:t>Anti-</a:t>
            </a:r>
            <a:r>
              <a:rPr lang="hr-HR" b="1" dirty="0" smtClean="0"/>
              <a:t>HBe – </a:t>
            </a:r>
            <a:r>
              <a:rPr lang="hr-HR" dirty="0" smtClean="0"/>
              <a:t>virus is no longer replicating, but patient can stilL be positive for HBsAg (produced by integrated virus)</a:t>
            </a:r>
            <a:endParaRPr lang="hr-HR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5" name="Picture 5" descr="hep-b-serolo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6016625" cy="6408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smtClean="0">
                <a:latin typeface="Arial" pitchFamily="34" charset="0"/>
              </a:rPr>
              <a:t>HBV - Epidemiology</a:t>
            </a:r>
            <a:endParaRPr lang="de-CH" sz="4000" smtClean="0">
              <a:latin typeface="Arial" pitchFamily="34" charset="0"/>
            </a:endParaRPr>
          </a:p>
        </p:txBody>
      </p:sp>
      <p:pic>
        <p:nvPicPr>
          <p:cNvPr id="161795" name="Picture 3" descr="hbv-prevalence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752600"/>
            <a:ext cx="8261350" cy="4800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9" name="Picture 5" descr="HBV_PEP_d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6250"/>
            <a:ext cx="8642350" cy="577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smtClean="0">
                <a:latin typeface="Arial" pitchFamily="34" charset="0"/>
              </a:rPr>
              <a:t>HBV – treatment, prevention and control</a:t>
            </a:r>
            <a:endParaRPr lang="en-US" sz="3200" b="1" smtClean="0">
              <a:latin typeface="Arial" pitchFamily="34" charset="0"/>
            </a:endParaRPr>
          </a:p>
        </p:txBody>
      </p:sp>
      <p:sp>
        <p:nvSpPr>
          <p:cNvPr id="16589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762500" cy="4525963"/>
          </a:xfrm>
        </p:spPr>
        <p:txBody>
          <a:bodyPr/>
          <a:lstStyle/>
          <a:p>
            <a:r>
              <a:rPr lang="hr-HR" smtClean="0">
                <a:latin typeface="Arial" pitchFamily="34" charset="0"/>
              </a:rPr>
              <a:t>After exposure (1 week) and newborns: </a:t>
            </a:r>
          </a:p>
          <a:p>
            <a:pPr lvl="1"/>
            <a:r>
              <a:rPr lang="hr-HR" b="1" smtClean="0">
                <a:latin typeface="Arial" pitchFamily="34" charset="0"/>
              </a:rPr>
              <a:t>Hepatitis B immune globulin</a:t>
            </a:r>
            <a:r>
              <a:rPr lang="hr-HR" smtClean="0">
                <a:latin typeface="Arial" pitchFamily="34" charset="0"/>
              </a:rPr>
              <a:t> </a:t>
            </a:r>
          </a:p>
          <a:p>
            <a:r>
              <a:rPr lang="hr-HR" b="1" smtClean="0">
                <a:latin typeface="Arial" pitchFamily="34" charset="0"/>
              </a:rPr>
              <a:t>Vaccination</a:t>
            </a:r>
            <a:r>
              <a:rPr lang="hr-HR" smtClean="0">
                <a:latin typeface="Arial" pitchFamily="34" charset="0"/>
              </a:rPr>
              <a:t> – subunit vaccines, 3 doses (0, 1, 6 month)</a:t>
            </a:r>
            <a:endParaRPr lang="en-US" smtClean="0">
              <a:latin typeface="Arial" pitchFamily="34" charset="0"/>
            </a:endParaRPr>
          </a:p>
          <a:p>
            <a:endParaRPr lang="en-US" smtClean="0"/>
          </a:p>
        </p:txBody>
      </p:sp>
      <p:pic>
        <p:nvPicPr>
          <p:cNvPr id="165893" name="Picture 5" descr="t102356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2060575"/>
            <a:ext cx="320040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>
                <a:latin typeface="Arial" pitchFamily="34" charset="0"/>
              </a:rPr>
              <a:t>HBV vaccination</a:t>
            </a:r>
            <a:endParaRPr lang="en-US" smtClean="0">
              <a:latin typeface="Arial" pitchFamily="34" charset="0"/>
            </a:endParaRPr>
          </a:p>
        </p:txBody>
      </p:sp>
      <p:pic>
        <p:nvPicPr>
          <p:cNvPr id="167942" name="Picture 6" descr="hepatitis-b-vaccine-130786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268413"/>
            <a:ext cx="4060825" cy="4895850"/>
          </a:xfrm>
          <a:prstGeom prst="rect">
            <a:avLst/>
          </a:prstGeom>
          <a:noFill/>
        </p:spPr>
      </p:pic>
      <p:pic>
        <p:nvPicPr>
          <p:cNvPr id="167946" name="Picture 10" descr="812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12875"/>
            <a:ext cx="4321175" cy="432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herpes-replication-2"/>
          <p:cNvPicPr>
            <a:picLocks noChangeAspect="1" noChangeArrowheads="1"/>
          </p:cNvPicPr>
          <p:nvPr/>
        </p:nvPicPr>
        <p:blipFill>
          <a:blip r:embed="rId2"/>
          <a:srcRect l="1543" t="42708" r="24382" b="20833"/>
          <a:stretch>
            <a:fillRect/>
          </a:stretch>
        </p:blipFill>
        <p:spPr bwMode="auto">
          <a:xfrm>
            <a:off x="142875" y="428625"/>
            <a:ext cx="8621713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smtClean="0">
                <a:latin typeface="Arial" pitchFamily="34" charset="0"/>
              </a:rPr>
              <a:t>HBV – treatment, prevention and control</a:t>
            </a:r>
            <a:endParaRPr lang="en-US" sz="3200" b="1" smtClean="0">
              <a:latin typeface="Arial" pitchFamily="34" charset="0"/>
            </a:endParaRPr>
          </a:p>
        </p:txBody>
      </p:sp>
      <p:sp>
        <p:nvSpPr>
          <p:cNvPr id="1699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mtClean="0">
                <a:latin typeface="Arial" pitchFamily="34" charset="0"/>
              </a:rPr>
              <a:t>After exposure (1 week) and newborns: </a:t>
            </a:r>
          </a:p>
          <a:p>
            <a:pPr lvl="1"/>
            <a:r>
              <a:rPr lang="hr-HR" b="1" smtClean="0">
                <a:latin typeface="Arial" pitchFamily="34" charset="0"/>
              </a:rPr>
              <a:t>Hepatitis B immune globulin</a:t>
            </a:r>
            <a:r>
              <a:rPr lang="hr-HR" smtClean="0">
                <a:latin typeface="Arial" pitchFamily="34" charset="0"/>
              </a:rPr>
              <a:t> </a:t>
            </a:r>
          </a:p>
          <a:p>
            <a:r>
              <a:rPr lang="hr-HR" b="1" u="sng" smtClean="0">
                <a:latin typeface="Arial" pitchFamily="34" charset="0"/>
              </a:rPr>
              <a:t>Chronic HBV:</a:t>
            </a:r>
            <a:r>
              <a:rPr lang="hr-HR" smtClean="0">
                <a:latin typeface="Arial" pitchFamily="34" charset="0"/>
              </a:rPr>
              <a:t> </a:t>
            </a:r>
          </a:p>
          <a:p>
            <a:pPr lvl="1"/>
            <a:r>
              <a:rPr lang="en-US" smtClean="0"/>
              <a:t>Lamivudine </a:t>
            </a:r>
            <a:r>
              <a:rPr lang="hr-HR" smtClean="0">
                <a:latin typeface="Arial" pitchFamily="34" charset="0"/>
              </a:rPr>
              <a:t>(</a:t>
            </a:r>
            <a:r>
              <a:rPr lang="hr-HR" b="1" smtClean="0">
                <a:latin typeface="Arial" pitchFamily="34" charset="0"/>
              </a:rPr>
              <a:t>polymerase inhibitor</a:t>
            </a:r>
            <a:r>
              <a:rPr lang="hr-HR" smtClean="0">
                <a:latin typeface="Arial" pitchFamily="34" charset="0"/>
              </a:rPr>
              <a:t>)</a:t>
            </a:r>
            <a:endParaRPr lang="en-US" smtClean="0">
              <a:latin typeface="Arial" pitchFamily="34" charset="0"/>
            </a:endParaRPr>
          </a:p>
          <a:p>
            <a:pPr lvl="1"/>
            <a:r>
              <a:rPr lang="en-US" smtClean="0"/>
              <a:t>Adefovir</a:t>
            </a:r>
            <a:r>
              <a:rPr lang="hr-HR" smtClean="0">
                <a:latin typeface="Arial" pitchFamily="34" charset="0"/>
              </a:rPr>
              <a:t> dipivoxil, famciclovir, e</a:t>
            </a:r>
            <a:r>
              <a:rPr lang="en-US" smtClean="0"/>
              <a:t>ntecavir</a:t>
            </a:r>
            <a:r>
              <a:rPr lang="hr-HR" smtClean="0">
                <a:latin typeface="Arial" pitchFamily="34" charset="0"/>
              </a:rPr>
              <a:t> (</a:t>
            </a:r>
            <a:r>
              <a:rPr lang="hr-HR" b="1" smtClean="0">
                <a:latin typeface="Arial" pitchFamily="34" charset="0"/>
              </a:rPr>
              <a:t>nucleoside analogues</a:t>
            </a:r>
            <a:r>
              <a:rPr lang="hr-HR" smtClean="0">
                <a:latin typeface="Arial" pitchFamily="34" charset="0"/>
              </a:rPr>
              <a:t>)</a:t>
            </a:r>
            <a:endParaRPr lang="en-US" smtClean="0">
              <a:latin typeface="Arial" pitchFamily="34" charset="0"/>
            </a:endParaRPr>
          </a:p>
          <a:p>
            <a:pPr lvl="1"/>
            <a:r>
              <a:rPr lang="en-US" smtClean="0"/>
              <a:t>Interferon</a:t>
            </a:r>
            <a:r>
              <a:rPr lang="hr-HR" smtClean="0">
                <a:latin typeface="Arial" pitchFamily="34" charset="0"/>
              </a:rPr>
              <a:t>-</a:t>
            </a:r>
            <a:r>
              <a:rPr lang="el-GR" smtClean="0">
                <a:latin typeface="Arial" pitchFamily="34" charset="0"/>
                <a:cs typeface="Arial" pitchFamily="34" charset="0"/>
              </a:rPr>
              <a:t>α</a:t>
            </a:r>
            <a:r>
              <a:rPr lang="hr-HR" smtClean="0">
                <a:latin typeface="Arial" pitchFamily="34" charset="0"/>
                <a:cs typeface="Arial" pitchFamily="34" charset="0"/>
              </a:rPr>
              <a:t> (</a:t>
            </a:r>
            <a:r>
              <a:rPr lang="hr-HR" b="1" smtClean="0">
                <a:latin typeface="Arial" pitchFamily="34" charset="0"/>
                <a:cs typeface="Arial" pitchFamily="34" charset="0"/>
              </a:rPr>
              <a:t>INF- </a:t>
            </a:r>
            <a:r>
              <a:rPr lang="el-GR" b="1" smtClean="0">
                <a:latin typeface="Arial" pitchFamily="34" charset="0"/>
                <a:cs typeface="Arial" pitchFamily="34" charset="0"/>
              </a:rPr>
              <a:t>α</a:t>
            </a:r>
            <a:r>
              <a:rPr lang="hr-HR" smtClean="0">
                <a:latin typeface="Arial" pitchFamily="34" charset="0"/>
                <a:cs typeface="Arial" pitchFamily="34" charset="0"/>
              </a:rPr>
              <a:t>)</a:t>
            </a:r>
            <a:endParaRPr lang="el-GR" smtClean="0">
              <a:latin typeface="Arial" pitchFamily="34" charset="0"/>
              <a:cs typeface="Arial" pitchFamily="34" charset="0"/>
            </a:endParaRP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7" name="Picture 5" descr="image3_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3960813" cy="2974975"/>
          </a:xfrm>
          <a:prstGeom prst="rect">
            <a:avLst/>
          </a:prstGeom>
          <a:noFill/>
        </p:spPr>
      </p:pic>
      <p:pic>
        <p:nvPicPr>
          <p:cNvPr id="166919" name="Picture 7" descr="slide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2924175"/>
            <a:ext cx="4768850" cy="3582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Rectang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hr-HR" smtClean="0">
                <a:latin typeface="Arial" pitchFamily="34" charset="0"/>
              </a:rPr>
              <a:t>Hepatitis D virus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171013" name="Rectang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hr-HR" smtClean="0">
                <a:solidFill>
                  <a:schemeClr val="tx1"/>
                </a:solidFill>
                <a:latin typeface="Arial" pitchFamily="34" charset="0"/>
              </a:rPr>
              <a:t>HDV, delta antigen</a:t>
            </a:r>
            <a:endParaRPr lang="en-US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71015" name="Picture 7" descr="hepatit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549275"/>
            <a:ext cx="2667000" cy="200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2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Hepatitis D virus</a:t>
            </a:r>
          </a:p>
        </p:txBody>
      </p:sp>
      <p:sp>
        <p:nvSpPr>
          <p:cNvPr id="173063" name="Rectangle 7"/>
          <p:cNvSpPr>
            <a:spLocks noGrp="1"/>
          </p:cNvSpPr>
          <p:nvPr>
            <p:ph type="body" idx="1"/>
          </p:nvPr>
        </p:nvSpPr>
        <p:spPr>
          <a:xfrm>
            <a:off x="468313" y="1412875"/>
            <a:ext cx="6408737" cy="47132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sz="2800" smtClean="0">
                <a:latin typeface="Arial" pitchFamily="34" charset="0"/>
              </a:rPr>
              <a:t>smallest of known human patogens 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resembles plant virus satellite agents and viroides</a:t>
            </a:r>
            <a:endParaRPr lang="hr-HR" sz="2800" smtClean="0">
              <a:latin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smtClean="0"/>
              <a:t>size, genomic structure, requirement for a helper virus for replication).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responsible for 40% of fulminant hepatitis infections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viral parasite</a:t>
            </a:r>
            <a:endParaRPr lang="hr-HR" sz="2800" smtClean="0">
              <a:latin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smtClean="0"/>
              <a:t>uses HBV and target cell proteins to replicate, </a:t>
            </a:r>
            <a:endParaRPr lang="hr-HR" sz="2400" smtClean="0">
              <a:latin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smtClean="0"/>
              <a:t>HBsAg essential for packaging the virus</a:t>
            </a:r>
          </a:p>
        </p:txBody>
      </p:sp>
      <p:pic>
        <p:nvPicPr>
          <p:cNvPr id="173065" name="Picture 9" descr="HD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3213100"/>
            <a:ext cx="1666875" cy="1685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Hepatitis D virus</a:t>
            </a:r>
          </a:p>
        </p:txBody>
      </p:sp>
      <p:sp>
        <p:nvSpPr>
          <p:cNvPr id="175107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3068638"/>
            <a:ext cx="4038600" cy="3057525"/>
          </a:xfrm>
        </p:spPr>
        <p:txBody>
          <a:bodyPr/>
          <a:lstStyle/>
          <a:p>
            <a:r>
              <a:rPr lang="en-US" smtClean="0"/>
              <a:t>genome surrounded by delta antigen core plus HBsAg envelope</a:t>
            </a:r>
          </a:p>
          <a:p>
            <a:endParaRPr lang="en-US" smtClean="0"/>
          </a:p>
        </p:txBody>
      </p:sp>
      <p:sp>
        <p:nvSpPr>
          <p:cNvPr id="175110" name="Rectangle 6"/>
          <p:cNvSpPr>
            <a:spLocks noGrp="1"/>
          </p:cNvSpPr>
          <p:nvPr>
            <p:ph type="body" sz="half" idx="2"/>
          </p:nvPr>
        </p:nvSpPr>
        <p:spPr>
          <a:xfrm>
            <a:off x="468313" y="1600200"/>
            <a:ext cx="8218487" cy="1108075"/>
          </a:xfrm>
        </p:spPr>
        <p:txBody>
          <a:bodyPr/>
          <a:lstStyle/>
          <a:p>
            <a:r>
              <a:rPr lang="en-US" smtClean="0"/>
              <a:t>HDV virus genome small, ssRNA circular and rode shaped (extensive base pairing)</a:t>
            </a:r>
          </a:p>
          <a:p>
            <a:endParaRPr lang="en-US" smtClean="0"/>
          </a:p>
        </p:txBody>
      </p:sp>
      <p:pic>
        <p:nvPicPr>
          <p:cNvPr id="175109" name="Picture 5" descr="INTRO%20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2997200"/>
            <a:ext cx="3895725" cy="2600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6" name="Picture 4" descr="Deltavirus_vir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836613"/>
            <a:ext cx="8713787" cy="4973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5350" name="Picture 6" descr="microsoft-powerpoint-02manns-hepdart2007-hdv-finalppt-4-7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557338"/>
            <a:ext cx="6553200" cy="506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8181" name="Rectangle 5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8182" name="Rectangle 6"/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8183" name="Rectangle 7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8184" name="Rectangle 8"/>
          <p:cNvSpPr>
            <a:spLocks noChangeArrowheads="1"/>
          </p:cNvSpPr>
          <p:nvPr/>
        </p:nvSpPr>
        <p:spPr bwMode="auto">
          <a:xfrm>
            <a:off x="1760538" y="5486400"/>
            <a:ext cx="8467725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 anchor="ctr"/>
          <a:lstStyle/>
          <a:p>
            <a:pPr algn="ctr" eaLnBrk="0" hangingPunct="0"/>
            <a:r>
              <a:rPr lang="zh-TW" altLang="en-US" sz="4400">
                <a:solidFill>
                  <a:srgbClr val="FE9B03"/>
                </a:solidFill>
                <a:latin typeface="ZapfHumnst BT" charset="0"/>
              </a:rPr>
              <a:t/>
            </a:r>
            <a:br>
              <a:rPr lang="zh-TW" altLang="en-US" sz="4400">
                <a:solidFill>
                  <a:srgbClr val="FE9B03"/>
                </a:solidFill>
                <a:latin typeface="ZapfHumnst BT" charset="0"/>
              </a:rPr>
            </a:br>
            <a:endParaRPr lang="zh-TW" altLang="en-US" sz="4400">
              <a:solidFill>
                <a:srgbClr val="FE9B03"/>
              </a:solidFill>
              <a:latin typeface="ZapfHumnst BT" charset="0"/>
            </a:endParaRPr>
          </a:p>
        </p:txBody>
      </p:sp>
      <p:sp>
        <p:nvSpPr>
          <p:cNvPr id="178185" name="Rectangle 9"/>
          <p:cNvSpPr>
            <a:spLocks noChangeArrowheads="1"/>
          </p:cNvSpPr>
          <p:nvPr/>
        </p:nvSpPr>
        <p:spPr bwMode="auto">
          <a:xfrm>
            <a:off x="677863" y="6096000"/>
            <a:ext cx="8466137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 anchor="ctr"/>
          <a:lstStyle/>
          <a:p>
            <a:pPr algn="ctr" eaLnBrk="0" hangingPunct="0"/>
            <a:r>
              <a:rPr lang="zh-TW" altLang="en-US" sz="4400">
                <a:solidFill>
                  <a:srgbClr val="FE9B03"/>
                </a:solidFill>
                <a:latin typeface="ZapfHumnst BT" charset="0"/>
              </a:rPr>
              <a:t/>
            </a:r>
            <a:br>
              <a:rPr lang="zh-TW" altLang="en-US" sz="4400">
                <a:solidFill>
                  <a:srgbClr val="FE9B03"/>
                </a:solidFill>
                <a:latin typeface="ZapfHumnst BT" charset="0"/>
              </a:rPr>
            </a:br>
            <a:endParaRPr lang="zh-TW" altLang="en-US" sz="4400">
              <a:solidFill>
                <a:srgbClr val="FE9B03"/>
              </a:solidFill>
              <a:latin typeface="ZapfHumnst BT" charset="0"/>
            </a:endParaRPr>
          </a:p>
        </p:txBody>
      </p:sp>
      <p:sp>
        <p:nvSpPr>
          <p:cNvPr id="178186" name="Rectangle 10"/>
          <p:cNvSpPr>
            <a:spLocks noChangeArrowheads="1"/>
          </p:cNvSpPr>
          <p:nvPr/>
        </p:nvSpPr>
        <p:spPr bwMode="auto">
          <a:xfrm>
            <a:off x="6811963" y="3044825"/>
            <a:ext cx="1179512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zh-TW" sz="2000">
                <a:solidFill>
                  <a:srgbClr val="FAFD00"/>
                </a:solidFill>
                <a:latin typeface="Times New Roman" pitchFamily="18" charset="0"/>
              </a:rPr>
              <a:t>anti-HBs</a:t>
            </a:r>
            <a:endParaRPr lang="en-US" altLang="zh-TW" sz="2000" b="1">
              <a:solidFill>
                <a:srgbClr val="FAFD00"/>
              </a:solidFill>
              <a:latin typeface="ZapfHumnst BT" charset="0"/>
            </a:endParaRPr>
          </a:p>
        </p:txBody>
      </p:sp>
      <p:sp>
        <p:nvSpPr>
          <p:cNvPr id="178187" name="Freeform 11"/>
          <p:cNvSpPr>
            <a:spLocks/>
          </p:cNvSpPr>
          <p:nvPr/>
        </p:nvSpPr>
        <p:spPr bwMode="auto">
          <a:xfrm>
            <a:off x="1149350" y="1308100"/>
            <a:ext cx="23813" cy="4787900"/>
          </a:xfrm>
          <a:custGeom>
            <a:avLst/>
            <a:gdLst/>
            <a:ahLst/>
            <a:cxnLst>
              <a:cxn ang="0">
                <a:pos x="7" y="2994"/>
              </a:cxn>
              <a:cxn ang="0">
                <a:pos x="16" y="3005"/>
              </a:cxn>
              <a:cxn ang="0">
                <a:pos x="16" y="0"/>
              </a:cxn>
              <a:cxn ang="0">
                <a:pos x="0" y="0"/>
              </a:cxn>
              <a:cxn ang="0">
                <a:pos x="0" y="3005"/>
              </a:cxn>
              <a:cxn ang="0">
                <a:pos x="7" y="3015"/>
              </a:cxn>
              <a:cxn ang="0">
                <a:pos x="0" y="3005"/>
              </a:cxn>
              <a:cxn ang="0">
                <a:pos x="0" y="3015"/>
              </a:cxn>
              <a:cxn ang="0">
                <a:pos x="7" y="3015"/>
              </a:cxn>
              <a:cxn ang="0">
                <a:pos x="7" y="2994"/>
              </a:cxn>
            </a:cxnLst>
            <a:rect l="0" t="0" r="r" b="b"/>
            <a:pathLst>
              <a:path w="17" h="3016">
                <a:moveTo>
                  <a:pt x="7" y="2994"/>
                </a:moveTo>
                <a:lnTo>
                  <a:pt x="16" y="3005"/>
                </a:lnTo>
                <a:lnTo>
                  <a:pt x="16" y="0"/>
                </a:lnTo>
                <a:lnTo>
                  <a:pt x="0" y="0"/>
                </a:lnTo>
                <a:lnTo>
                  <a:pt x="0" y="3005"/>
                </a:lnTo>
                <a:lnTo>
                  <a:pt x="7" y="3015"/>
                </a:lnTo>
                <a:lnTo>
                  <a:pt x="0" y="3005"/>
                </a:lnTo>
                <a:lnTo>
                  <a:pt x="0" y="3015"/>
                </a:lnTo>
                <a:lnTo>
                  <a:pt x="7" y="3015"/>
                </a:lnTo>
                <a:lnTo>
                  <a:pt x="7" y="2994"/>
                </a:lnTo>
              </a:path>
            </a:pathLst>
          </a:custGeom>
          <a:noFill/>
          <a:ln w="12700" cap="rnd" cmpd="sng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188" name="Freeform 12"/>
          <p:cNvSpPr>
            <a:spLocks/>
          </p:cNvSpPr>
          <p:nvPr/>
        </p:nvSpPr>
        <p:spPr bwMode="auto">
          <a:xfrm>
            <a:off x="1185863" y="6070600"/>
            <a:ext cx="6592887" cy="26988"/>
          </a:xfrm>
          <a:custGeom>
            <a:avLst/>
            <a:gdLst/>
            <a:ahLst/>
            <a:cxnLst>
              <a:cxn ang="0">
                <a:pos x="4672" y="8"/>
              </a:cxn>
              <a:cxn ang="0">
                <a:pos x="4672" y="0"/>
              </a:cxn>
              <a:cxn ang="0">
                <a:pos x="0" y="0"/>
              </a:cxn>
              <a:cxn ang="0">
                <a:pos x="0" y="16"/>
              </a:cxn>
              <a:cxn ang="0">
                <a:pos x="4672" y="16"/>
              </a:cxn>
              <a:cxn ang="0">
                <a:pos x="4672" y="8"/>
              </a:cxn>
            </a:cxnLst>
            <a:rect l="0" t="0" r="r" b="b"/>
            <a:pathLst>
              <a:path w="4673" h="17">
                <a:moveTo>
                  <a:pt x="4672" y="8"/>
                </a:moveTo>
                <a:lnTo>
                  <a:pt x="4672" y="0"/>
                </a:lnTo>
                <a:lnTo>
                  <a:pt x="0" y="0"/>
                </a:lnTo>
                <a:lnTo>
                  <a:pt x="0" y="16"/>
                </a:lnTo>
                <a:lnTo>
                  <a:pt x="4672" y="16"/>
                </a:lnTo>
                <a:lnTo>
                  <a:pt x="4672" y="8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189" name="Freeform 13"/>
          <p:cNvSpPr>
            <a:spLocks/>
          </p:cNvSpPr>
          <p:nvPr/>
        </p:nvSpPr>
        <p:spPr bwMode="auto">
          <a:xfrm>
            <a:off x="2667000" y="1524000"/>
            <a:ext cx="1822450" cy="342900"/>
          </a:xfrm>
          <a:custGeom>
            <a:avLst/>
            <a:gdLst/>
            <a:ahLst/>
            <a:cxnLst>
              <a:cxn ang="0">
                <a:pos x="0" y="215"/>
              </a:cxn>
              <a:cxn ang="0">
                <a:pos x="1074" y="215"/>
              </a:cxn>
              <a:cxn ang="0">
                <a:pos x="1104" y="138"/>
              </a:cxn>
              <a:cxn ang="0">
                <a:pos x="1172" y="117"/>
              </a:cxn>
              <a:cxn ang="0">
                <a:pos x="1205" y="54"/>
              </a:cxn>
              <a:cxn ang="0">
                <a:pos x="1291" y="0"/>
              </a:cxn>
              <a:cxn ang="0">
                <a:pos x="0" y="0"/>
              </a:cxn>
              <a:cxn ang="0">
                <a:pos x="0" y="215"/>
              </a:cxn>
            </a:cxnLst>
            <a:rect l="0" t="0" r="r" b="b"/>
            <a:pathLst>
              <a:path w="1292" h="216">
                <a:moveTo>
                  <a:pt x="0" y="215"/>
                </a:moveTo>
                <a:lnTo>
                  <a:pt x="1074" y="215"/>
                </a:lnTo>
                <a:lnTo>
                  <a:pt x="1104" y="138"/>
                </a:lnTo>
                <a:lnTo>
                  <a:pt x="1172" y="117"/>
                </a:lnTo>
                <a:lnTo>
                  <a:pt x="1205" y="54"/>
                </a:lnTo>
                <a:lnTo>
                  <a:pt x="1291" y="0"/>
                </a:lnTo>
                <a:lnTo>
                  <a:pt x="0" y="0"/>
                </a:lnTo>
                <a:lnTo>
                  <a:pt x="0" y="215"/>
                </a:lnTo>
              </a:path>
            </a:pathLst>
          </a:custGeom>
          <a:solidFill>
            <a:srgbClr val="00CC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190" name="Freeform 14"/>
          <p:cNvSpPr>
            <a:spLocks/>
          </p:cNvSpPr>
          <p:nvPr/>
        </p:nvSpPr>
        <p:spPr bwMode="auto">
          <a:xfrm>
            <a:off x="2667000" y="2057400"/>
            <a:ext cx="1822450" cy="342900"/>
          </a:xfrm>
          <a:custGeom>
            <a:avLst/>
            <a:gdLst/>
            <a:ahLst/>
            <a:cxnLst>
              <a:cxn ang="0">
                <a:pos x="0" y="215"/>
              </a:cxn>
              <a:cxn ang="0">
                <a:pos x="1074" y="215"/>
              </a:cxn>
              <a:cxn ang="0">
                <a:pos x="1104" y="137"/>
              </a:cxn>
              <a:cxn ang="0">
                <a:pos x="1172" y="117"/>
              </a:cxn>
              <a:cxn ang="0">
                <a:pos x="1205" y="51"/>
              </a:cxn>
              <a:cxn ang="0">
                <a:pos x="1291" y="0"/>
              </a:cxn>
              <a:cxn ang="0">
                <a:pos x="0" y="0"/>
              </a:cxn>
              <a:cxn ang="0">
                <a:pos x="0" y="215"/>
              </a:cxn>
            </a:cxnLst>
            <a:rect l="0" t="0" r="r" b="b"/>
            <a:pathLst>
              <a:path w="1292" h="216">
                <a:moveTo>
                  <a:pt x="0" y="215"/>
                </a:moveTo>
                <a:lnTo>
                  <a:pt x="1074" y="215"/>
                </a:lnTo>
                <a:lnTo>
                  <a:pt x="1104" y="137"/>
                </a:lnTo>
                <a:lnTo>
                  <a:pt x="1172" y="117"/>
                </a:lnTo>
                <a:lnTo>
                  <a:pt x="1205" y="51"/>
                </a:lnTo>
                <a:lnTo>
                  <a:pt x="1291" y="0"/>
                </a:lnTo>
                <a:lnTo>
                  <a:pt x="0" y="0"/>
                </a:lnTo>
                <a:lnTo>
                  <a:pt x="0" y="215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191" name="Freeform 15"/>
          <p:cNvSpPr>
            <a:spLocks/>
          </p:cNvSpPr>
          <p:nvPr/>
        </p:nvSpPr>
        <p:spPr bwMode="auto">
          <a:xfrm>
            <a:off x="2443163" y="4435475"/>
            <a:ext cx="1501775" cy="336550"/>
          </a:xfrm>
          <a:custGeom>
            <a:avLst/>
            <a:gdLst/>
            <a:ahLst/>
            <a:cxnLst>
              <a:cxn ang="0">
                <a:pos x="0" y="211"/>
              </a:cxn>
              <a:cxn ang="0">
                <a:pos x="887" y="211"/>
              </a:cxn>
              <a:cxn ang="0">
                <a:pos x="911" y="146"/>
              </a:cxn>
              <a:cxn ang="0">
                <a:pos x="970" y="116"/>
              </a:cxn>
              <a:cxn ang="0">
                <a:pos x="993" y="51"/>
              </a:cxn>
              <a:cxn ang="0">
                <a:pos x="1064" y="0"/>
              </a:cxn>
              <a:cxn ang="0">
                <a:pos x="0" y="0"/>
              </a:cxn>
              <a:cxn ang="0">
                <a:pos x="0" y="211"/>
              </a:cxn>
            </a:cxnLst>
            <a:rect l="0" t="0" r="r" b="b"/>
            <a:pathLst>
              <a:path w="1065" h="212">
                <a:moveTo>
                  <a:pt x="0" y="211"/>
                </a:moveTo>
                <a:lnTo>
                  <a:pt x="887" y="211"/>
                </a:lnTo>
                <a:lnTo>
                  <a:pt x="911" y="146"/>
                </a:lnTo>
                <a:lnTo>
                  <a:pt x="970" y="116"/>
                </a:lnTo>
                <a:lnTo>
                  <a:pt x="993" y="51"/>
                </a:lnTo>
                <a:lnTo>
                  <a:pt x="1064" y="0"/>
                </a:lnTo>
                <a:lnTo>
                  <a:pt x="0" y="0"/>
                </a:lnTo>
                <a:lnTo>
                  <a:pt x="0" y="211"/>
                </a:lnTo>
              </a:path>
            </a:pathLst>
          </a:custGeom>
          <a:solidFill>
            <a:srgbClr val="BF40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192" name="Freeform 16"/>
          <p:cNvSpPr>
            <a:spLocks/>
          </p:cNvSpPr>
          <p:nvPr/>
        </p:nvSpPr>
        <p:spPr bwMode="auto">
          <a:xfrm>
            <a:off x="2227263" y="4932363"/>
            <a:ext cx="2276475" cy="508000"/>
          </a:xfrm>
          <a:custGeom>
            <a:avLst/>
            <a:gdLst/>
            <a:ahLst/>
            <a:cxnLst>
              <a:cxn ang="0">
                <a:pos x="0" y="319"/>
              </a:cxn>
              <a:cxn ang="0">
                <a:pos x="1613" y="319"/>
              </a:cxn>
              <a:cxn ang="0">
                <a:pos x="1613" y="0"/>
              </a:cxn>
              <a:cxn ang="0">
                <a:pos x="0" y="0"/>
              </a:cxn>
              <a:cxn ang="0">
                <a:pos x="0" y="319"/>
              </a:cxn>
            </a:cxnLst>
            <a:rect l="0" t="0" r="r" b="b"/>
            <a:pathLst>
              <a:path w="1614" h="320">
                <a:moveTo>
                  <a:pt x="0" y="319"/>
                </a:moveTo>
                <a:lnTo>
                  <a:pt x="1613" y="319"/>
                </a:lnTo>
                <a:lnTo>
                  <a:pt x="1613" y="0"/>
                </a:lnTo>
                <a:lnTo>
                  <a:pt x="0" y="0"/>
                </a:lnTo>
                <a:lnTo>
                  <a:pt x="0" y="319"/>
                </a:lnTo>
              </a:path>
            </a:pathLst>
          </a:custGeom>
          <a:solidFill>
            <a:srgbClr val="FF7F4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193" name="Freeform 17"/>
          <p:cNvSpPr>
            <a:spLocks/>
          </p:cNvSpPr>
          <p:nvPr/>
        </p:nvSpPr>
        <p:spPr bwMode="auto">
          <a:xfrm>
            <a:off x="1193800" y="5976938"/>
            <a:ext cx="1485900" cy="38100"/>
          </a:xfrm>
          <a:custGeom>
            <a:avLst/>
            <a:gdLst/>
            <a:ahLst/>
            <a:cxnLst>
              <a:cxn ang="0">
                <a:pos x="1040" y="2"/>
              </a:cxn>
              <a:cxn ang="0">
                <a:pos x="1046" y="0"/>
              </a:cxn>
              <a:cxn ang="0">
                <a:pos x="0" y="0"/>
              </a:cxn>
              <a:cxn ang="0">
                <a:pos x="0" y="23"/>
              </a:cxn>
              <a:cxn ang="0">
                <a:pos x="1046" y="23"/>
              </a:cxn>
              <a:cxn ang="0">
                <a:pos x="1052" y="21"/>
              </a:cxn>
              <a:cxn ang="0">
                <a:pos x="1046" y="23"/>
              </a:cxn>
              <a:cxn ang="0">
                <a:pos x="1049" y="23"/>
              </a:cxn>
              <a:cxn ang="0">
                <a:pos x="1052" y="21"/>
              </a:cxn>
              <a:cxn ang="0">
                <a:pos x="1040" y="2"/>
              </a:cxn>
            </a:cxnLst>
            <a:rect l="0" t="0" r="r" b="b"/>
            <a:pathLst>
              <a:path w="1053" h="24">
                <a:moveTo>
                  <a:pt x="1040" y="2"/>
                </a:moveTo>
                <a:lnTo>
                  <a:pt x="1046" y="0"/>
                </a:lnTo>
                <a:lnTo>
                  <a:pt x="0" y="0"/>
                </a:lnTo>
                <a:lnTo>
                  <a:pt x="0" y="23"/>
                </a:lnTo>
                <a:lnTo>
                  <a:pt x="1046" y="23"/>
                </a:lnTo>
                <a:lnTo>
                  <a:pt x="1052" y="21"/>
                </a:lnTo>
                <a:lnTo>
                  <a:pt x="1046" y="23"/>
                </a:lnTo>
                <a:lnTo>
                  <a:pt x="1049" y="23"/>
                </a:lnTo>
                <a:lnTo>
                  <a:pt x="1052" y="21"/>
                </a:lnTo>
                <a:lnTo>
                  <a:pt x="1040" y="2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194" name="Freeform 18"/>
          <p:cNvSpPr>
            <a:spLocks/>
          </p:cNvSpPr>
          <p:nvPr/>
        </p:nvSpPr>
        <p:spPr bwMode="auto">
          <a:xfrm>
            <a:off x="2670175" y="5956300"/>
            <a:ext cx="66675" cy="55563"/>
          </a:xfrm>
          <a:custGeom>
            <a:avLst/>
            <a:gdLst/>
            <a:ahLst/>
            <a:cxnLst>
              <a:cxn ang="0">
                <a:pos x="23" y="7"/>
              </a:cxn>
              <a:cxn ang="0">
                <a:pos x="30" y="0"/>
              </a:cxn>
              <a:cxn ang="0">
                <a:pos x="0" y="13"/>
              </a:cxn>
              <a:cxn ang="0">
                <a:pos x="11" y="34"/>
              </a:cxn>
              <a:cxn ang="0">
                <a:pos x="40" y="21"/>
              </a:cxn>
              <a:cxn ang="0">
                <a:pos x="47" y="14"/>
              </a:cxn>
              <a:cxn ang="0">
                <a:pos x="40" y="21"/>
              </a:cxn>
              <a:cxn ang="0">
                <a:pos x="45" y="19"/>
              </a:cxn>
              <a:cxn ang="0">
                <a:pos x="47" y="14"/>
              </a:cxn>
              <a:cxn ang="0">
                <a:pos x="23" y="7"/>
              </a:cxn>
            </a:cxnLst>
            <a:rect l="0" t="0" r="r" b="b"/>
            <a:pathLst>
              <a:path w="48" h="35">
                <a:moveTo>
                  <a:pt x="23" y="7"/>
                </a:moveTo>
                <a:lnTo>
                  <a:pt x="30" y="0"/>
                </a:lnTo>
                <a:lnTo>
                  <a:pt x="0" y="13"/>
                </a:lnTo>
                <a:lnTo>
                  <a:pt x="11" y="34"/>
                </a:lnTo>
                <a:lnTo>
                  <a:pt x="40" y="21"/>
                </a:lnTo>
                <a:lnTo>
                  <a:pt x="47" y="14"/>
                </a:lnTo>
                <a:lnTo>
                  <a:pt x="40" y="21"/>
                </a:lnTo>
                <a:lnTo>
                  <a:pt x="45" y="19"/>
                </a:lnTo>
                <a:lnTo>
                  <a:pt x="47" y="14"/>
                </a:lnTo>
                <a:lnTo>
                  <a:pt x="23" y="7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195" name="Freeform 19"/>
          <p:cNvSpPr>
            <a:spLocks/>
          </p:cNvSpPr>
          <p:nvPr/>
        </p:nvSpPr>
        <p:spPr bwMode="auto">
          <a:xfrm>
            <a:off x="2708275" y="5929313"/>
            <a:ext cx="41275" cy="46037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0" y="21"/>
              </a:cxn>
              <a:cxn ang="0">
                <a:pos x="23" y="28"/>
              </a:cxn>
              <a:cxn ang="0">
                <a:pos x="30" y="7"/>
              </a:cxn>
              <a:cxn ang="0">
                <a:pos x="8" y="0"/>
              </a:cxn>
            </a:cxnLst>
            <a:rect l="0" t="0" r="r" b="b"/>
            <a:pathLst>
              <a:path w="31" h="29">
                <a:moveTo>
                  <a:pt x="8" y="0"/>
                </a:moveTo>
                <a:lnTo>
                  <a:pt x="0" y="21"/>
                </a:lnTo>
                <a:lnTo>
                  <a:pt x="23" y="28"/>
                </a:lnTo>
                <a:lnTo>
                  <a:pt x="30" y="7"/>
                </a:lnTo>
                <a:lnTo>
                  <a:pt x="8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196" name="Freeform 20"/>
          <p:cNvSpPr>
            <a:spLocks/>
          </p:cNvSpPr>
          <p:nvPr/>
        </p:nvSpPr>
        <p:spPr bwMode="auto">
          <a:xfrm>
            <a:off x="2720975" y="5821363"/>
            <a:ext cx="60325" cy="114300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0" y="63"/>
              </a:cxn>
              <a:cxn ang="0">
                <a:pos x="24" y="71"/>
              </a:cxn>
              <a:cxn ang="0">
                <a:pos x="43" y="8"/>
              </a:cxn>
              <a:cxn ang="0">
                <a:pos x="19" y="0"/>
              </a:cxn>
            </a:cxnLst>
            <a:rect l="0" t="0" r="r" b="b"/>
            <a:pathLst>
              <a:path w="44" h="72">
                <a:moveTo>
                  <a:pt x="19" y="0"/>
                </a:moveTo>
                <a:lnTo>
                  <a:pt x="0" y="63"/>
                </a:lnTo>
                <a:lnTo>
                  <a:pt x="24" y="71"/>
                </a:lnTo>
                <a:lnTo>
                  <a:pt x="43" y="8"/>
                </a:lnTo>
                <a:lnTo>
                  <a:pt x="19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197" name="Freeform 21"/>
          <p:cNvSpPr>
            <a:spLocks/>
          </p:cNvSpPr>
          <p:nvPr/>
        </p:nvSpPr>
        <p:spPr bwMode="auto">
          <a:xfrm>
            <a:off x="2749550" y="4464050"/>
            <a:ext cx="368300" cy="1363663"/>
          </a:xfrm>
          <a:custGeom>
            <a:avLst/>
            <a:gdLst/>
            <a:ahLst/>
            <a:cxnLst>
              <a:cxn ang="0">
                <a:pos x="234" y="0"/>
              </a:cxn>
              <a:cxn ang="0">
                <a:pos x="234" y="1"/>
              </a:cxn>
              <a:cxn ang="0">
                <a:pos x="0" y="849"/>
              </a:cxn>
              <a:cxn ang="0">
                <a:pos x="26" y="858"/>
              </a:cxn>
              <a:cxn ang="0">
                <a:pos x="260" y="10"/>
              </a:cxn>
              <a:cxn ang="0">
                <a:pos x="260" y="11"/>
              </a:cxn>
              <a:cxn ang="0">
                <a:pos x="234" y="0"/>
              </a:cxn>
              <a:cxn ang="0">
                <a:pos x="234" y="1"/>
              </a:cxn>
              <a:cxn ang="0">
                <a:pos x="234" y="0"/>
              </a:cxn>
            </a:cxnLst>
            <a:rect l="0" t="0" r="r" b="b"/>
            <a:pathLst>
              <a:path w="261" h="859">
                <a:moveTo>
                  <a:pt x="234" y="0"/>
                </a:moveTo>
                <a:lnTo>
                  <a:pt x="234" y="1"/>
                </a:lnTo>
                <a:lnTo>
                  <a:pt x="0" y="849"/>
                </a:lnTo>
                <a:lnTo>
                  <a:pt x="26" y="858"/>
                </a:lnTo>
                <a:lnTo>
                  <a:pt x="260" y="10"/>
                </a:lnTo>
                <a:lnTo>
                  <a:pt x="260" y="11"/>
                </a:lnTo>
                <a:lnTo>
                  <a:pt x="234" y="0"/>
                </a:lnTo>
                <a:lnTo>
                  <a:pt x="234" y="1"/>
                </a:lnTo>
                <a:lnTo>
                  <a:pt x="234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198" name="Freeform 22"/>
          <p:cNvSpPr>
            <a:spLocks/>
          </p:cNvSpPr>
          <p:nvPr/>
        </p:nvSpPr>
        <p:spPr bwMode="auto">
          <a:xfrm>
            <a:off x="3089275" y="4327525"/>
            <a:ext cx="73025" cy="146050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28" y="1"/>
              </a:cxn>
              <a:cxn ang="0">
                <a:pos x="0" y="81"/>
              </a:cxn>
              <a:cxn ang="0">
                <a:pos x="24" y="91"/>
              </a:cxn>
              <a:cxn ang="0">
                <a:pos x="52" y="10"/>
              </a:cxn>
              <a:cxn ang="0">
                <a:pos x="51" y="11"/>
              </a:cxn>
              <a:cxn ang="0">
                <a:pos x="29" y="0"/>
              </a:cxn>
              <a:cxn ang="0">
                <a:pos x="28" y="0"/>
              </a:cxn>
              <a:cxn ang="0">
                <a:pos x="28" y="1"/>
              </a:cxn>
              <a:cxn ang="0">
                <a:pos x="29" y="0"/>
              </a:cxn>
            </a:cxnLst>
            <a:rect l="0" t="0" r="r" b="b"/>
            <a:pathLst>
              <a:path w="53" h="92">
                <a:moveTo>
                  <a:pt x="29" y="0"/>
                </a:moveTo>
                <a:lnTo>
                  <a:pt x="28" y="1"/>
                </a:lnTo>
                <a:lnTo>
                  <a:pt x="0" y="81"/>
                </a:lnTo>
                <a:lnTo>
                  <a:pt x="24" y="91"/>
                </a:lnTo>
                <a:lnTo>
                  <a:pt x="52" y="10"/>
                </a:lnTo>
                <a:lnTo>
                  <a:pt x="51" y="11"/>
                </a:lnTo>
                <a:lnTo>
                  <a:pt x="29" y="0"/>
                </a:lnTo>
                <a:lnTo>
                  <a:pt x="28" y="0"/>
                </a:lnTo>
                <a:lnTo>
                  <a:pt x="28" y="1"/>
                </a:lnTo>
                <a:lnTo>
                  <a:pt x="29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199" name="Freeform 23"/>
          <p:cNvSpPr>
            <a:spLocks/>
          </p:cNvSpPr>
          <p:nvPr/>
        </p:nvSpPr>
        <p:spPr bwMode="auto">
          <a:xfrm>
            <a:off x="3132138" y="4202113"/>
            <a:ext cx="80962" cy="136525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33" y="5"/>
              </a:cxn>
              <a:cxn ang="0">
                <a:pos x="0" y="74"/>
              </a:cxn>
              <a:cxn ang="0">
                <a:pos x="23" y="85"/>
              </a:cxn>
              <a:cxn ang="0">
                <a:pos x="56" y="16"/>
              </a:cxn>
              <a:cxn ang="0">
                <a:pos x="52" y="21"/>
              </a:cxn>
              <a:cxn ang="0">
                <a:pos x="36" y="0"/>
              </a:cxn>
              <a:cxn ang="0">
                <a:pos x="34" y="2"/>
              </a:cxn>
              <a:cxn ang="0">
                <a:pos x="33" y="5"/>
              </a:cxn>
              <a:cxn ang="0">
                <a:pos x="36" y="0"/>
              </a:cxn>
            </a:cxnLst>
            <a:rect l="0" t="0" r="r" b="b"/>
            <a:pathLst>
              <a:path w="57" h="86">
                <a:moveTo>
                  <a:pt x="36" y="0"/>
                </a:moveTo>
                <a:lnTo>
                  <a:pt x="33" y="5"/>
                </a:lnTo>
                <a:lnTo>
                  <a:pt x="0" y="74"/>
                </a:lnTo>
                <a:lnTo>
                  <a:pt x="23" y="85"/>
                </a:lnTo>
                <a:lnTo>
                  <a:pt x="56" y="16"/>
                </a:lnTo>
                <a:lnTo>
                  <a:pt x="52" y="21"/>
                </a:lnTo>
                <a:lnTo>
                  <a:pt x="36" y="0"/>
                </a:lnTo>
                <a:lnTo>
                  <a:pt x="34" y="2"/>
                </a:lnTo>
                <a:lnTo>
                  <a:pt x="33" y="5"/>
                </a:lnTo>
                <a:lnTo>
                  <a:pt x="36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00" name="Freeform 24"/>
          <p:cNvSpPr>
            <a:spLocks/>
          </p:cNvSpPr>
          <p:nvPr/>
        </p:nvSpPr>
        <p:spPr bwMode="auto">
          <a:xfrm>
            <a:off x="3190875" y="4114800"/>
            <a:ext cx="104775" cy="114300"/>
          </a:xfrm>
          <a:custGeom>
            <a:avLst/>
            <a:gdLst/>
            <a:ahLst/>
            <a:cxnLst>
              <a:cxn ang="0">
                <a:pos x="61" y="0"/>
              </a:cxn>
              <a:cxn ang="0">
                <a:pos x="57" y="3"/>
              </a:cxn>
              <a:cxn ang="0">
                <a:pos x="0" y="51"/>
              </a:cxn>
              <a:cxn ang="0">
                <a:pos x="17" y="71"/>
              </a:cxn>
              <a:cxn ang="0">
                <a:pos x="74" y="22"/>
              </a:cxn>
              <a:cxn ang="0">
                <a:pos x="70" y="25"/>
              </a:cxn>
              <a:cxn ang="0">
                <a:pos x="61" y="0"/>
              </a:cxn>
              <a:cxn ang="0">
                <a:pos x="58" y="1"/>
              </a:cxn>
              <a:cxn ang="0">
                <a:pos x="57" y="3"/>
              </a:cxn>
              <a:cxn ang="0">
                <a:pos x="61" y="0"/>
              </a:cxn>
            </a:cxnLst>
            <a:rect l="0" t="0" r="r" b="b"/>
            <a:pathLst>
              <a:path w="75" h="72">
                <a:moveTo>
                  <a:pt x="61" y="0"/>
                </a:moveTo>
                <a:lnTo>
                  <a:pt x="57" y="3"/>
                </a:lnTo>
                <a:lnTo>
                  <a:pt x="0" y="51"/>
                </a:lnTo>
                <a:lnTo>
                  <a:pt x="17" y="71"/>
                </a:lnTo>
                <a:lnTo>
                  <a:pt x="74" y="22"/>
                </a:lnTo>
                <a:lnTo>
                  <a:pt x="70" y="25"/>
                </a:lnTo>
                <a:lnTo>
                  <a:pt x="61" y="0"/>
                </a:lnTo>
                <a:lnTo>
                  <a:pt x="58" y="1"/>
                </a:lnTo>
                <a:lnTo>
                  <a:pt x="57" y="3"/>
                </a:lnTo>
                <a:lnTo>
                  <a:pt x="61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01" name="Freeform 25"/>
          <p:cNvSpPr>
            <a:spLocks/>
          </p:cNvSpPr>
          <p:nvPr/>
        </p:nvSpPr>
        <p:spPr bwMode="auto">
          <a:xfrm>
            <a:off x="3282950" y="4065588"/>
            <a:ext cx="114300" cy="84137"/>
          </a:xfrm>
          <a:custGeom>
            <a:avLst/>
            <a:gdLst/>
            <a:ahLst/>
            <a:cxnLst>
              <a:cxn ang="0">
                <a:pos x="73" y="0"/>
              </a:cxn>
              <a:cxn ang="0">
                <a:pos x="72" y="1"/>
              </a:cxn>
              <a:cxn ang="0">
                <a:pos x="0" y="28"/>
              </a:cxn>
              <a:cxn ang="0">
                <a:pos x="9" y="52"/>
              </a:cxn>
              <a:cxn ang="0">
                <a:pos x="81" y="24"/>
              </a:cxn>
              <a:cxn ang="0">
                <a:pos x="80" y="25"/>
              </a:cxn>
              <a:cxn ang="0">
                <a:pos x="73" y="0"/>
              </a:cxn>
              <a:cxn ang="0">
                <a:pos x="72" y="0"/>
              </a:cxn>
              <a:cxn ang="0">
                <a:pos x="72" y="1"/>
              </a:cxn>
              <a:cxn ang="0">
                <a:pos x="73" y="0"/>
              </a:cxn>
            </a:cxnLst>
            <a:rect l="0" t="0" r="r" b="b"/>
            <a:pathLst>
              <a:path w="82" h="53">
                <a:moveTo>
                  <a:pt x="73" y="0"/>
                </a:moveTo>
                <a:lnTo>
                  <a:pt x="72" y="1"/>
                </a:lnTo>
                <a:lnTo>
                  <a:pt x="0" y="28"/>
                </a:lnTo>
                <a:lnTo>
                  <a:pt x="9" y="52"/>
                </a:lnTo>
                <a:lnTo>
                  <a:pt x="81" y="24"/>
                </a:lnTo>
                <a:lnTo>
                  <a:pt x="80" y="25"/>
                </a:lnTo>
                <a:lnTo>
                  <a:pt x="73" y="0"/>
                </a:lnTo>
                <a:lnTo>
                  <a:pt x="72" y="0"/>
                </a:lnTo>
                <a:lnTo>
                  <a:pt x="72" y="1"/>
                </a:lnTo>
                <a:lnTo>
                  <a:pt x="73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02" name="Freeform 26"/>
          <p:cNvSpPr>
            <a:spLocks/>
          </p:cNvSpPr>
          <p:nvPr/>
        </p:nvSpPr>
        <p:spPr bwMode="auto">
          <a:xfrm>
            <a:off x="3394075" y="4035425"/>
            <a:ext cx="101600" cy="66675"/>
          </a:xfrm>
          <a:custGeom>
            <a:avLst/>
            <a:gdLst/>
            <a:ahLst/>
            <a:cxnLst>
              <a:cxn ang="0">
                <a:pos x="67" y="0"/>
              </a:cxn>
              <a:cxn ang="0">
                <a:pos x="66" y="1"/>
              </a:cxn>
              <a:cxn ang="0">
                <a:pos x="0" y="17"/>
              </a:cxn>
              <a:cxn ang="0">
                <a:pos x="7" y="41"/>
              </a:cxn>
              <a:cxn ang="0">
                <a:pos x="72" y="24"/>
              </a:cxn>
              <a:cxn ang="0">
                <a:pos x="69" y="25"/>
              </a:cxn>
              <a:cxn ang="0">
                <a:pos x="67" y="0"/>
              </a:cxn>
              <a:cxn ang="0">
                <a:pos x="66" y="0"/>
              </a:cxn>
              <a:cxn ang="0">
                <a:pos x="66" y="1"/>
              </a:cxn>
              <a:cxn ang="0">
                <a:pos x="67" y="0"/>
              </a:cxn>
            </a:cxnLst>
            <a:rect l="0" t="0" r="r" b="b"/>
            <a:pathLst>
              <a:path w="73" h="42">
                <a:moveTo>
                  <a:pt x="67" y="0"/>
                </a:moveTo>
                <a:lnTo>
                  <a:pt x="66" y="1"/>
                </a:lnTo>
                <a:lnTo>
                  <a:pt x="0" y="17"/>
                </a:lnTo>
                <a:lnTo>
                  <a:pt x="7" y="41"/>
                </a:lnTo>
                <a:lnTo>
                  <a:pt x="72" y="24"/>
                </a:lnTo>
                <a:lnTo>
                  <a:pt x="69" y="25"/>
                </a:lnTo>
                <a:lnTo>
                  <a:pt x="67" y="0"/>
                </a:lnTo>
                <a:lnTo>
                  <a:pt x="66" y="0"/>
                </a:lnTo>
                <a:lnTo>
                  <a:pt x="66" y="1"/>
                </a:lnTo>
                <a:lnTo>
                  <a:pt x="67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03" name="Freeform 27"/>
          <p:cNvSpPr>
            <a:spLocks/>
          </p:cNvSpPr>
          <p:nvPr/>
        </p:nvSpPr>
        <p:spPr bwMode="auto">
          <a:xfrm>
            <a:off x="3495675" y="4027488"/>
            <a:ext cx="114300" cy="46037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78" y="0"/>
              </a:cxn>
              <a:cxn ang="0">
                <a:pos x="0" y="4"/>
              </a:cxn>
              <a:cxn ang="0">
                <a:pos x="2" y="28"/>
              </a:cxn>
              <a:cxn ang="0">
                <a:pos x="80" y="23"/>
              </a:cxn>
              <a:cxn ang="0">
                <a:pos x="78" y="23"/>
              </a:cxn>
              <a:cxn ang="0">
                <a:pos x="79" y="0"/>
              </a:cxn>
              <a:cxn ang="0">
                <a:pos x="78" y="0"/>
              </a:cxn>
              <a:cxn ang="0">
                <a:pos x="79" y="0"/>
              </a:cxn>
            </a:cxnLst>
            <a:rect l="0" t="0" r="r" b="b"/>
            <a:pathLst>
              <a:path w="81" h="29">
                <a:moveTo>
                  <a:pt x="79" y="0"/>
                </a:moveTo>
                <a:lnTo>
                  <a:pt x="78" y="0"/>
                </a:lnTo>
                <a:lnTo>
                  <a:pt x="0" y="4"/>
                </a:lnTo>
                <a:lnTo>
                  <a:pt x="2" y="28"/>
                </a:lnTo>
                <a:lnTo>
                  <a:pt x="80" y="23"/>
                </a:lnTo>
                <a:lnTo>
                  <a:pt x="78" y="23"/>
                </a:lnTo>
                <a:lnTo>
                  <a:pt x="79" y="0"/>
                </a:lnTo>
                <a:lnTo>
                  <a:pt x="78" y="0"/>
                </a:lnTo>
                <a:lnTo>
                  <a:pt x="79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04" name="Freeform 28"/>
          <p:cNvSpPr>
            <a:spLocks/>
          </p:cNvSpPr>
          <p:nvPr/>
        </p:nvSpPr>
        <p:spPr bwMode="auto">
          <a:xfrm>
            <a:off x="3613150" y="4027488"/>
            <a:ext cx="106363" cy="41275"/>
          </a:xfrm>
          <a:custGeom>
            <a:avLst/>
            <a:gdLst/>
            <a:ahLst/>
            <a:cxnLst>
              <a:cxn ang="0">
                <a:pos x="74" y="2"/>
              </a:cxn>
              <a:cxn ang="0">
                <a:pos x="72" y="2"/>
              </a:cxn>
              <a:cxn ang="0">
                <a:pos x="1" y="0"/>
              </a:cxn>
              <a:cxn ang="0">
                <a:pos x="0" y="23"/>
              </a:cxn>
              <a:cxn ang="0">
                <a:pos x="71" y="25"/>
              </a:cxn>
              <a:cxn ang="0">
                <a:pos x="69" y="24"/>
              </a:cxn>
              <a:cxn ang="0">
                <a:pos x="74" y="2"/>
              </a:cxn>
              <a:cxn ang="0">
                <a:pos x="73" y="2"/>
              </a:cxn>
              <a:cxn ang="0">
                <a:pos x="72" y="2"/>
              </a:cxn>
              <a:cxn ang="0">
                <a:pos x="74" y="2"/>
              </a:cxn>
            </a:cxnLst>
            <a:rect l="0" t="0" r="r" b="b"/>
            <a:pathLst>
              <a:path w="75" h="26">
                <a:moveTo>
                  <a:pt x="74" y="2"/>
                </a:moveTo>
                <a:lnTo>
                  <a:pt x="72" y="2"/>
                </a:lnTo>
                <a:lnTo>
                  <a:pt x="1" y="0"/>
                </a:lnTo>
                <a:lnTo>
                  <a:pt x="0" y="23"/>
                </a:lnTo>
                <a:lnTo>
                  <a:pt x="71" y="25"/>
                </a:lnTo>
                <a:lnTo>
                  <a:pt x="69" y="24"/>
                </a:lnTo>
                <a:lnTo>
                  <a:pt x="74" y="2"/>
                </a:lnTo>
                <a:lnTo>
                  <a:pt x="73" y="2"/>
                </a:lnTo>
                <a:lnTo>
                  <a:pt x="72" y="2"/>
                </a:lnTo>
                <a:lnTo>
                  <a:pt x="74" y="2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05" name="Freeform 29"/>
          <p:cNvSpPr>
            <a:spLocks/>
          </p:cNvSpPr>
          <p:nvPr/>
        </p:nvSpPr>
        <p:spPr bwMode="auto">
          <a:xfrm>
            <a:off x="3719513" y="4032250"/>
            <a:ext cx="98425" cy="55563"/>
          </a:xfrm>
          <a:custGeom>
            <a:avLst/>
            <a:gdLst/>
            <a:ahLst/>
            <a:cxnLst>
              <a:cxn ang="0">
                <a:pos x="69" y="10"/>
              </a:cxn>
              <a:cxn ang="0">
                <a:pos x="5" y="0"/>
              </a:cxn>
              <a:cxn ang="0">
                <a:pos x="0" y="23"/>
              </a:cxn>
              <a:cxn ang="0">
                <a:pos x="64" y="34"/>
              </a:cxn>
              <a:cxn ang="0">
                <a:pos x="69" y="10"/>
              </a:cxn>
            </a:cxnLst>
            <a:rect l="0" t="0" r="r" b="b"/>
            <a:pathLst>
              <a:path w="70" h="35">
                <a:moveTo>
                  <a:pt x="69" y="10"/>
                </a:moveTo>
                <a:lnTo>
                  <a:pt x="5" y="0"/>
                </a:lnTo>
                <a:lnTo>
                  <a:pt x="0" y="23"/>
                </a:lnTo>
                <a:lnTo>
                  <a:pt x="64" y="34"/>
                </a:lnTo>
                <a:lnTo>
                  <a:pt x="69" y="1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06" name="Freeform 30"/>
          <p:cNvSpPr>
            <a:spLocks/>
          </p:cNvSpPr>
          <p:nvPr/>
        </p:nvSpPr>
        <p:spPr bwMode="auto">
          <a:xfrm>
            <a:off x="3817938" y="4051300"/>
            <a:ext cx="87312" cy="55563"/>
          </a:xfrm>
          <a:custGeom>
            <a:avLst/>
            <a:gdLst/>
            <a:ahLst/>
            <a:cxnLst>
              <a:cxn ang="0">
                <a:pos x="61" y="11"/>
              </a:cxn>
              <a:cxn ang="0">
                <a:pos x="58" y="10"/>
              </a:cxn>
              <a:cxn ang="0">
                <a:pos x="5" y="0"/>
              </a:cxn>
              <a:cxn ang="0">
                <a:pos x="0" y="24"/>
              </a:cxn>
              <a:cxn ang="0">
                <a:pos x="54" y="34"/>
              </a:cxn>
              <a:cxn ang="0">
                <a:pos x="51" y="33"/>
              </a:cxn>
              <a:cxn ang="0">
                <a:pos x="61" y="11"/>
              </a:cxn>
              <a:cxn ang="0">
                <a:pos x="60" y="10"/>
              </a:cxn>
              <a:cxn ang="0">
                <a:pos x="58" y="10"/>
              </a:cxn>
              <a:cxn ang="0">
                <a:pos x="61" y="11"/>
              </a:cxn>
            </a:cxnLst>
            <a:rect l="0" t="0" r="r" b="b"/>
            <a:pathLst>
              <a:path w="62" h="35">
                <a:moveTo>
                  <a:pt x="61" y="11"/>
                </a:moveTo>
                <a:lnTo>
                  <a:pt x="58" y="10"/>
                </a:lnTo>
                <a:lnTo>
                  <a:pt x="5" y="0"/>
                </a:lnTo>
                <a:lnTo>
                  <a:pt x="0" y="24"/>
                </a:lnTo>
                <a:lnTo>
                  <a:pt x="54" y="34"/>
                </a:lnTo>
                <a:lnTo>
                  <a:pt x="51" y="33"/>
                </a:lnTo>
                <a:lnTo>
                  <a:pt x="61" y="11"/>
                </a:lnTo>
                <a:lnTo>
                  <a:pt x="60" y="10"/>
                </a:lnTo>
                <a:lnTo>
                  <a:pt x="58" y="10"/>
                </a:lnTo>
                <a:lnTo>
                  <a:pt x="61" y="11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07" name="Freeform 31"/>
          <p:cNvSpPr>
            <a:spLocks/>
          </p:cNvSpPr>
          <p:nvPr/>
        </p:nvSpPr>
        <p:spPr bwMode="auto">
          <a:xfrm>
            <a:off x="3897313" y="4071938"/>
            <a:ext cx="101600" cy="77787"/>
          </a:xfrm>
          <a:custGeom>
            <a:avLst/>
            <a:gdLst/>
            <a:ahLst/>
            <a:cxnLst>
              <a:cxn ang="0">
                <a:pos x="70" y="25"/>
              </a:cxn>
              <a:cxn ang="0">
                <a:pos x="70" y="24"/>
              </a:cxn>
              <a:cxn ang="0">
                <a:pos x="10" y="0"/>
              </a:cxn>
              <a:cxn ang="0">
                <a:pos x="0" y="23"/>
              </a:cxn>
              <a:cxn ang="0">
                <a:pos x="60" y="48"/>
              </a:cxn>
              <a:cxn ang="0">
                <a:pos x="59" y="47"/>
              </a:cxn>
              <a:cxn ang="0">
                <a:pos x="70" y="25"/>
              </a:cxn>
              <a:cxn ang="0">
                <a:pos x="70" y="24"/>
              </a:cxn>
              <a:cxn ang="0">
                <a:pos x="70" y="25"/>
              </a:cxn>
            </a:cxnLst>
            <a:rect l="0" t="0" r="r" b="b"/>
            <a:pathLst>
              <a:path w="71" h="49">
                <a:moveTo>
                  <a:pt x="70" y="25"/>
                </a:moveTo>
                <a:lnTo>
                  <a:pt x="70" y="24"/>
                </a:lnTo>
                <a:lnTo>
                  <a:pt x="10" y="0"/>
                </a:lnTo>
                <a:lnTo>
                  <a:pt x="0" y="23"/>
                </a:lnTo>
                <a:lnTo>
                  <a:pt x="60" y="48"/>
                </a:lnTo>
                <a:lnTo>
                  <a:pt x="59" y="47"/>
                </a:lnTo>
                <a:lnTo>
                  <a:pt x="70" y="25"/>
                </a:lnTo>
                <a:lnTo>
                  <a:pt x="70" y="24"/>
                </a:lnTo>
                <a:lnTo>
                  <a:pt x="70" y="25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08" name="Freeform 32"/>
          <p:cNvSpPr>
            <a:spLocks/>
          </p:cNvSpPr>
          <p:nvPr/>
        </p:nvSpPr>
        <p:spPr bwMode="auto">
          <a:xfrm>
            <a:off x="3987800" y="4116388"/>
            <a:ext cx="104775" cy="80962"/>
          </a:xfrm>
          <a:custGeom>
            <a:avLst/>
            <a:gdLst/>
            <a:ahLst/>
            <a:cxnLst>
              <a:cxn ang="0">
                <a:pos x="72" y="28"/>
              </a:cxn>
              <a:cxn ang="0">
                <a:pos x="71" y="28"/>
              </a:cxn>
              <a:cxn ang="0">
                <a:pos x="11" y="0"/>
              </a:cxn>
              <a:cxn ang="0">
                <a:pos x="0" y="22"/>
              </a:cxn>
              <a:cxn ang="0">
                <a:pos x="59" y="50"/>
              </a:cxn>
              <a:cxn ang="0">
                <a:pos x="58" y="50"/>
              </a:cxn>
              <a:cxn ang="0">
                <a:pos x="72" y="28"/>
              </a:cxn>
              <a:cxn ang="0">
                <a:pos x="71" y="28"/>
              </a:cxn>
              <a:cxn ang="0">
                <a:pos x="72" y="28"/>
              </a:cxn>
            </a:cxnLst>
            <a:rect l="0" t="0" r="r" b="b"/>
            <a:pathLst>
              <a:path w="73" h="51">
                <a:moveTo>
                  <a:pt x="72" y="28"/>
                </a:moveTo>
                <a:lnTo>
                  <a:pt x="71" y="28"/>
                </a:lnTo>
                <a:lnTo>
                  <a:pt x="11" y="0"/>
                </a:lnTo>
                <a:lnTo>
                  <a:pt x="0" y="22"/>
                </a:lnTo>
                <a:lnTo>
                  <a:pt x="59" y="50"/>
                </a:lnTo>
                <a:lnTo>
                  <a:pt x="58" y="50"/>
                </a:lnTo>
                <a:lnTo>
                  <a:pt x="72" y="28"/>
                </a:lnTo>
                <a:lnTo>
                  <a:pt x="71" y="28"/>
                </a:lnTo>
                <a:lnTo>
                  <a:pt x="72" y="28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09" name="Freeform 33"/>
          <p:cNvSpPr>
            <a:spLocks/>
          </p:cNvSpPr>
          <p:nvPr/>
        </p:nvSpPr>
        <p:spPr bwMode="auto">
          <a:xfrm>
            <a:off x="4076700" y="4165600"/>
            <a:ext cx="246063" cy="187325"/>
          </a:xfrm>
          <a:custGeom>
            <a:avLst/>
            <a:gdLst/>
            <a:ahLst/>
            <a:cxnLst>
              <a:cxn ang="0">
                <a:pos x="173" y="94"/>
              </a:cxn>
              <a:cxn ang="0">
                <a:pos x="172" y="94"/>
              </a:cxn>
              <a:cxn ang="0">
                <a:pos x="14" y="0"/>
              </a:cxn>
              <a:cxn ang="0">
                <a:pos x="0" y="24"/>
              </a:cxn>
              <a:cxn ang="0">
                <a:pos x="159" y="117"/>
              </a:cxn>
              <a:cxn ang="0">
                <a:pos x="158" y="117"/>
              </a:cxn>
              <a:cxn ang="0">
                <a:pos x="173" y="94"/>
              </a:cxn>
              <a:cxn ang="0">
                <a:pos x="172" y="94"/>
              </a:cxn>
              <a:cxn ang="0">
                <a:pos x="173" y="94"/>
              </a:cxn>
            </a:cxnLst>
            <a:rect l="0" t="0" r="r" b="b"/>
            <a:pathLst>
              <a:path w="174" h="118">
                <a:moveTo>
                  <a:pt x="173" y="94"/>
                </a:moveTo>
                <a:lnTo>
                  <a:pt x="172" y="94"/>
                </a:lnTo>
                <a:lnTo>
                  <a:pt x="14" y="0"/>
                </a:lnTo>
                <a:lnTo>
                  <a:pt x="0" y="24"/>
                </a:lnTo>
                <a:lnTo>
                  <a:pt x="159" y="117"/>
                </a:lnTo>
                <a:lnTo>
                  <a:pt x="158" y="117"/>
                </a:lnTo>
                <a:lnTo>
                  <a:pt x="173" y="94"/>
                </a:lnTo>
                <a:lnTo>
                  <a:pt x="172" y="94"/>
                </a:lnTo>
                <a:lnTo>
                  <a:pt x="173" y="94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10" name="Freeform 34"/>
          <p:cNvSpPr>
            <a:spLocks/>
          </p:cNvSpPr>
          <p:nvPr/>
        </p:nvSpPr>
        <p:spPr bwMode="auto">
          <a:xfrm>
            <a:off x="4308475" y="4322763"/>
            <a:ext cx="295275" cy="247650"/>
          </a:xfrm>
          <a:custGeom>
            <a:avLst/>
            <a:gdLst/>
            <a:ahLst/>
            <a:cxnLst>
              <a:cxn ang="0">
                <a:pos x="210" y="133"/>
              </a:cxn>
              <a:cxn ang="0">
                <a:pos x="209" y="133"/>
              </a:cxn>
              <a:cxn ang="0">
                <a:pos x="16" y="0"/>
              </a:cxn>
              <a:cxn ang="0">
                <a:pos x="0" y="23"/>
              </a:cxn>
              <a:cxn ang="0">
                <a:pos x="193" y="155"/>
              </a:cxn>
              <a:cxn ang="0">
                <a:pos x="210" y="133"/>
              </a:cxn>
              <a:cxn ang="0">
                <a:pos x="209" y="133"/>
              </a:cxn>
              <a:cxn ang="0">
                <a:pos x="210" y="133"/>
              </a:cxn>
            </a:cxnLst>
            <a:rect l="0" t="0" r="r" b="b"/>
            <a:pathLst>
              <a:path w="211" h="156">
                <a:moveTo>
                  <a:pt x="210" y="133"/>
                </a:moveTo>
                <a:lnTo>
                  <a:pt x="209" y="133"/>
                </a:lnTo>
                <a:lnTo>
                  <a:pt x="16" y="0"/>
                </a:lnTo>
                <a:lnTo>
                  <a:pt x="0" y="23"/>
                </a:lnTo>
                <a:lnTo>
                  <a:pt x="193" y="155"/>
                </a:lnTo>
                <a:lnTo>
                  <a:pt x="210" y="133"/>
                </a:lnTo>
                <a:lnTo>
                  <a:pt x="209" y="133"/>
                </a:lnTo>
                <a:lnTo>
                  <a:pt x="210" y="133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11" name="Freeform 35"/>
          <p:cNvSpPr>
            <a:spLocks/>
          </p:cNvSpPr>
          <p:nvPr/>
        </p:nvSpPr>
        <p:spPr bwMode="auto">
          <a:xfrm>
            <a:off x="4587875" y="4541838"/>
            <a:ext cx="301625" cy="268287"/>
          </a:xfrm>
          <a:custGeom>
            <a:avLst/>
            <a:gdLst/>
            <a:ahLst/>
            <a:cxnLst>
              <a:cxn ang="0">
                <a:pos x="213" y="147"/>
              </a:cxn>
              <a:cxn ang="0">
                <a:pos x="17" y="0"/>
              </a:cxn>
              <a:cxn ang="0">
                <a:pos x="0" y="22"/>
              </a:cxn>
              <a:cxn ang="0">
                <a:pos x="196" y="168"/>
              </a:cxn>
              <a:cxn ang="0">
                <a:pos x="213" y="147"/>
              </a:cxn>
            </a:cxnLst>
            <a:rect l="0" t="0" r="r" b="b"/>
            <a:pathLst>
              <a:path w="214" h="169">
                <a:moveTo>
                  <a:pt x="213" y="147"/>
                </a:moveTo>
                <a:lnTo>
                  <a:pt x="17" y="0"/>
                </a:lnTo>
                <a:lnTo>
                  <a:pt x="0" y="22"/>
                </a:lnTo>
                <a:lnTo>
                  <a:pt x="196" y="168"/>
                </a:lnTo>
                <a:lnTo>
                  <a:pt x="213" y="147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12" name="Freeform 36"/>
          <p:cNvSpPr>
            <a:spLocks/>
          </p:cNvSpPr>
          <p:nvPr/>
        </p:nvSpPr>
        <p:spPr bwMode="auto">
          <a:xfrm>
            <a:off x="4872038" y="4783138"/>
            <a:ext cx="322262" cy="295275"/>
          </a:xfrm>
          <a:custGeom>
            <a:avLst/>
            <a:gdLst/>
            <a:ahLst/>
            <a:cxnLst>
              <a:cxn ang="0">
                <a:pos x="227" y="164"/>
              </a:cxn>
              <a:cxn ang="0">
                <a:pos x="17" y="0"/>
              </a:cxn>
              <a:cxn ang="0">
                <a:pos x="0" y="21"/>
              </a:cxn>
              <a:cxn ang="0">
                <a:pos x="209" y="185"/>
              </a:cxn>
              <a:cxn ang="0">
                <a:pos x="227" y="164"/>
              </a:cxn>
            </a:cxnLst>
            <a:rect l="0" t="0" r="r" b="b"/>
            <a:pathLst>
              <a:path w="228" h="186">
                <a:moveTo>
                  <a:pt x="227" y="164"/>
                </a:moveTo>
                <a:lnTo>
                  <a:pt x="17" y="0"/>
                </a:lnTo>
                <a:lnTo>
                  <a:pt x="0" y="21"/>
                </a:lnTo>
                <a:lnTo>
                  <a:pt x="209" y="185"/>
                </a:lnTo>
                <a:lnTo>
                  <a:pt x="227" y="164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13" name="Freeform 37"/>
          <p:cNvSpPr>
            <a:spLocks/>
          </p:cNvSpPr>
          <p:nvPr/>
        </p:nvSpPr>
        <p:spPr bwMode="auto">
          <a:xfrm>
            <a:off x="5175250" y="5051425"/>
            <a:ext cx="292100" cy="257175"/>
          </a:xfrm>
          <a:custGeom>
            <a:avLst/>
            <a:gdLst/>
            <a:ahLst/>
            <a:cxnLst>
              <a:cxn ang="0">
                <a:pos x="204" y="138"/>
              </a:cxn>
              <a:cxn ang="0">
                <a:pos x="205" y="139"/>
              </a:cxn>
              <a:cxn ang="0">
                <a:pos x="17" y="0"/>
              </a:cxn>
              <a:cxn ang="0">
                <a:pos x="0" y="21"/>
              </a:cxn>
              <a:cxn ang="0">
                <a:pos x="188" y="160"/>
              </a:cxn>
              <a:cxn ang="0">
                <a:pos x="189" y="161"/>
              </a:cxn>
              <a:cxn ang="0">
                <a:pos x="188" y="160"/>
              </a:cxn>
              <a:cxn ang="0">
                <a:pos x="188" y="161"/>
              </a:cxn>
              <a:cxn ang="0">
                <a:pos x="189" y="161"/>
              </a:cxn>
              <a:cxn ang="0">
                <a:pos x="204" y="138"/>
              </a:cxn>
            </a:cxnLst>
            <a:rect l="0" t="0" r="r" b="b"/>
            <a:pathLst>
              <a:path w="206" h="162">
                <a:moveTo>
                  <a:pt x="204" y="138"/>
                </a:moveTo>
                <a:lnTo>
                  <a:pt x="205" y="139"/>
                </a:lnTo>
                <a:lnTo>
                  <a:pt x="17" y="0"/>
                </a:lnTo>
                <a:lnTo>
                  <a:pt x="0" y="21"/>
                </a:lnTo>
                <a:lnTo>
                  <a:pt x="188" y="160"/>
                </a:lnTo>
                <a:lnTo>
                  <a:pt x="189" y="161"/>
                </a:lnTo>
                <a:lnTo>
                  <a:pt x="188" y="160"/>
                </a:lnTo>
                <a:lnTo>
                  <a:pt x="188" y="161"/>
                </a:lnTo>
                <a:lnTo>
                  <a:pt x="189" y="161"/>
                </a:lnTo>
                <a:lnTo>
                  <a:pt x="204" y="138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14" name="Freeform 38"/>
          <p:cNvSpPr>
            <a:spLocks/>
          </p:cNvSpPr>
          <p:nvPr/>
        </p:nvSpPr>
        <p:spPr bwMode="auto">
          <a:xfrm>
            <a:off x="5451475" y="5278438"/>
            <a:ext cx="274638" cy="220662"/>
          </a:xfrm>
          <a:custGeom>
            <a:avLst/>
            <a:gdLst/>
            <a:ahLst/>
            <a:cxnLst>
              <a:cxn ang="0">
                <a:pos x="193" y="115"/>
              </a:cxn>
              <a:cxn ang="0">
                <a:pos x="15" y="0"/>
              </a:cxn>
              <a:cxn ang="0">
                <a:pos x="0" y="23"/>
              </a:cxn>
              <a:cxn ang="0">
                <a:pos x="178" y="138"/>
              </a:cxn>
              <a:cxn ang="0">
                <a:pos x="179" y="138"/>
              </a:cxn>
              <a:cxn ang="0">
                <a:pos x="178" y="138"/>
              </a:cxn>
              <a:cxn ang="0">
                <a:pos x="179" y="138"/>
              </a:cxn>
              <a:cxn ang="0">
                <a:pos x="193" y="115"/>
              </a:cxn>
            </a:cxnLst>
            <a:rect l="0" t="0" r="r" b="b"/>
            <a:pathLst>
              <a:path w="194" h="139">
                <a:moveTo>
                  <a:pt x="193" y="115"/>
                </a:moveTo>
                <a:lnTo>
                  <a:pt x="15" y="0"/>
                </a:lnTo>
                <a:lnTo>
                  <a:pt x="0" y="23"/>
                </a:lnTo>
                <a:lnTo>
                  <a:pt x="178" y="138"/>
                </a:lnTo>
                <a:lnTo>
                  <a:pt x="179" y="138"/>
                </a:lnTo>
                <a:lnTo>
                  <a:pt x="178" y="138"/>
                </a:lnTo>
                <a:lnTo>
                  <a:pt x="179" y="138"/>
                </a:lnTo>
                <a:lnTo>
                  <a:pt x="193" y="115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15" name="Freeform 39"/>
          <p:cNvSpPr>
            <a:spLocks/>
          </p:cNvSpPr>
          <p:nvPr/>
        </p:nvSpPr>
        <p:spPr bwMode="auto">
          <a:xfrm>
            <a:off x="5713413" y="5468938"/>
            <a:ext cx="268287" cy="206375"/>
          </a:xfrm>
          <a:custGeom>
            <a:avLst/>
            <a:gdLst/>
            <a:ahLst/>
            <a:cxnLst>
              <a:cxn ang="0">
                <a:pos x="189" y="105"/>
              </a:cxn>
              <a:cxn ang="0">
                <a:pos x="190" y="105"/>
              </a:cxn>
              <a:cxn ang="0">
                <a:pos x="14" y="0"/>
              </a:cxn>
              <a:cxn ang="0">
                <a:pos x="0" y="23"/>
              </a:cxn>
              <a:cxn ang="0">
                <a:pos x="176" y="129"/>
              </a:cxn>
              <a:cxn ang="0">
                <a:pos x="189" y="105"/>
              </a:cxn>
            </a:cxnLst>
            <a:rect l="0" t="0" r="r" b="b"/>
            <a:pathLst>
              <a:path w="191" h="130">
                <a:moveTo>
                  <a:pt x="189" y="105"/>
                </a:moveTo>
                <a:lnTo>
                  <a:pt x="190" y="105"/>
                </a:lnTo>
                <a:lnTo>
                  <a:pt x="14" y="0"/>
                </a:lnTo>
                <a:lnTo>
                  <a:pt x="0" y="23"/>
                </a:lnTo>
                <a:lnTo>
                  <a:pt x="176" y="129"/>
                </a:lnTo>
                <a:lnTo>
                  <a:pt x="189" y="105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16" name="Freeform 40"/>
          <p:cNvSpPr>
            <a:spLocks/>
          </p:cNvSpPr>
          <p:nvPr/>
        </p:nvSpPr>
        <p:spPr bwMode="auto">
          <a:xfrm>
            <a:off x="5969000" y="5643563"/>
            <a:ext cx="163513" cy="123825"/>
          </a:xfrm>
          <a:custGeom>
            <a:avLst/>
            <a:gdLst/>
            <a:ahLst/>
            <a:cxnLst>
              <a:cxn ang="0">
                <a:pos x="115" y="54"/>
              </a:cxn>
              <a:cxn ang="0">
                <a:pos x="12" y="0"/>
              </a:cxn>
              <a:cxn ang="0">
                <a:pos x="0" y="23"/>
              </a:cxn>
              <a:cxn ang="0">
                <a:pos x="102" y="77"/>
              </a:cxn>
              <a:cxn ang="0">
                <a:pos x="115" y="54"/>
              </a:cxn>
            </a:cxnLst>
            <a:rect l="0" t="0" r="r" b="b"/>
            <a:pathLst>
              <a:path w="116" h="78">
                <a:moveTo>
                  <a:pt x="115" y="54"/>
                </a:moveTo>
                <a:lnTo>
                  <a:pt x="12" y="0"/>
                </a:lnTo>
                <a:lnTo>
                  <a:pt x="0" y="23"/>
                </a:lnTo>
                <a:lnTo>
                  <a:pt x="102" y="77"/>
                </a:lnTo>
                <a:lnTo>
                  <a:pt x="115" y="54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17" name="Freeform 41"/>
          <p:cNvSpPr>
            <a:spLocks/>
          </p:cNvSpPr>
          <p:nvPr/>
        </p:nvSpPr>
        <p:spPr bwMode="auto">
          <a:xfrm>
            <a:off x="6119813" y="5735638"/>
            <a:ext cx="234950" cy="165100"/>
          </a:xfrm>
          <a:custGeom>
            <a:avLst/>
            <a:gdLst/>
            <a:ahLst/>
            <a:cxnLst>
              <a:cxn ang="0">
                <a:pos x="164" y="78"/>
              </a:cxn>
              <a:cxn ang="0">
                <a:pos x="165" y="78"/>
              </a:cxn>
              <a:cxn ang="0">
                <a:pos x="14" y="0"/>
              </a:cxn>
              <a:cxn ang="0">
                <a:pos x="0" y="24"/>
              </a:cxn>
              <a:cxn ang="0">
                <a:pos x="151" y="103"/>
              </a:cxn>
              <a:cxn ang="0">
                <a:pos x="152" y="103"/>
              </a:cxn>
              <a:cxn ang="0">
                <a:pos x="151" y="103"/>
              </a:cxn>
              <a:cxn ang="0">
                <a:pos x="152" y="103"/>
              </a:cxn>
              <a:cxn ang="0">
                <a:pos x="164" y="78"/>
              </a:cxn>
            </a:cxnLst>
            <a:rect l="0" t="0" r="r" b="b"/>
            <a:pathLst>
              <a:path w="166" h="104">
                <a:moveTo>
                  <a:pt x="164" y="78"/>
                </a:moveTo>
                <a:lnTo>
                  <a:pt x="165" y="78"/>
                </a:lnTo>
                <a:lnTo>
                  <a:pt x="14" y="0"/>
                </a:lnTo>
                <a:lnTo>
                  <a:pt x="0" y="24"/>
                </a:lnTo>
                <a:lnTo>
                  <a:pt x="151" y="103"/>
                </a:lnTo>
                <a:lnTo>
                  <a:pt x="152" y="103"/>
                </a:lnTo>
                <a:lnTo>
                  <a:pt x="151" y="103"/>
                </a:lnTo>
                <a:lnTo>
                  <a:pt x="152" y="103"/>
                </a:lnTo>
                <a:lnTo>
                  <a:pt x="164" y="78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18" name="Freeform 42"/>
          <p:cNvSpPr>
            <a:spLocks/>
          </p:cNvSpPr>
          <p:nvPr/>
        </p:nvSpPr>
        <p:spPr bwMode="auto">
          <a:xfrm>
            <a:off x="6343650" y="5867400"/>
            <a:ext cx="228600" cy="136525"/>
          </a:xfrm>
          <a:custGeom>
            <a:avLst/>
            <a:gdLst/>
            <a:ahLst/>
            <a:cxnLst>
              <a:cxn ang="0">
                <a:pos x="160" y="59"/>
              </a:cxn>
              <a:cxn ang="0">
                <a:pos x="162" y="60"/>
              </a:cxn>
              <a:cxn ang="0">
                <a:pos x="12" y="0"/>
              </a:cxn>
              <a:cxn ang="0">
                <a:pos x="0" y="24"/>
              </a:cxn>
              <a:cxn ang="0">
                <a:pos x="151" y="84"/>
              </a:cxn>
              <a:cxn ang="0">
                <a:pos x="153" y="85"/>
              </a:cxn>
              <a:cxn ang="0">
                <a:pos x="151" y="84"/>
              </a:cxn>
              <a:cxn ang="0">
                <a:pos x="152" y="85"/>
              </a:cxn>
              <a:cxn ang="0">
                <a:pos x="153" y="85"/>
              </a:cxn>
              <a:cxn ang="0">
                <a:pos x="160" y="59"/>
              </a:cxn>
            </a:cxnLst>
            <a:rect l="0" t="0" r="r" b="b"/>
            <a:pathLst>
              <a:path w="163" h="86">
                <a:moveTo>
                  <a:pt x="160" y="59"/>
                </a:moveTo>
                <a:lnTo>
                  <a:pt x="162" y="60"/>
                </a:lnTo>
                <a:lnTo>
                  <a:pt x="12" y="0"/>
                </a:lnTo>
                <a:lnTo>
                  <a:pt x="0" y="24"/>
                </a:lnTo>
                <a:lnTo>
                  <a:pt x="151" y="84"/>
                </a:lnTo>
                <a:lnTo>
                  <a:pt x="153" y="85"/>
                </a:lnTo>
                <a:lnTo>
                  <a:pt x="151" y="84"/>
                </a:lnTo>
                <a:lnTo>
                  <a:pt x="152" y="85"/>
                </a:lnTo>
                <a:lnTo>
                  <a:pt x="153" y="85"/>
                </a:lnTo>
                <a:lnTo>
                  <a:pt x="160" y="59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19" name="Freeform 43"/>
          <p:cNvSpPr>
            <a:spLocks/>
          </p:cNvSpPr>
          <p:nvPr/>
        </p:nvSpPr>
        <p:spPr bwMode="auto">
          <a:xfrm>
            <a:off x="6569075" y="5967413"/>
            <a:ext cx="122238" cy="71437"/>
          </a:xfrm>
          <a:custGeom>
            <a:avLst/>
            <a:gdLst/>
            <a:ahLst/>
            <a:cxnLst>
              <a:cxn ang="0">
                <a:pos x="85" y="19"/>
              </a:cxn>
              <a:cxn ang="0">
                <a:pos x="87" y="19"/>
              </a:cxn>
              <a:cxn ang="0">
                <a:pos x="7" y="0"/>
              </a:cxn>
              <a:cxn ang="0">
                <a:pos x="0" y="25"/>
              </a:cxn>
              <a:cxn ang="0">
                <a:pos x="80" y="44"/>
              </a:cxn>
              <a:cxn ang="0">
                <a:pos x="82" y="44"/>
              </a:cxn>
              <a:cxn ang="0">
                <a:pos x="80" y="44"/>
              </a:cxn>
              <a:cxn ang="0">
                <a:pos x="81" y="44"/>
              </a:cxn>
              <a:cxn ang="0">
                <a:pos x="82" y="44"/>
              </a:cxn>
              <a:cxn ang="0">
                <a:pos x="85" y="19"/>
              </a:cxn>
            </a:cxnLst>
            <a:rect l="0" t="0" r="r" b="b"/>
            <a:pathLst>
              <a:path w="88" h="45">
                <a:moveTo>
                  <a:pt x="85" y="19"/>
                </a:moveTo>
                <a:lnTo>
                  <a:pt x="87" y="19"/>
                </a:lnTo>
                <a:lnTo>
                  <a:pt x="7" y="0"/>
                </a:lnTo>
                <a:lnTo>
                  <a:pt x="0" y="25"/>
                </a:lnTo>
                <a:lnTo>
                  <a:pt x="80" y="44"/>
                </a:lnTo>
                <a:lnTo>
                  <a:pt x="82" y="44"/>
                </a:lnTo>
                <a:lnTo>
                  <a:pt x="80" y="44"/>
                </a:lnTo>
                <a:lnTo>
                  <a:pt x="81" y="44"/>
                </a:lnTo>
                <a:lnTo>
                  <a:pt x="82" y="44"/>
                </a:lnTo>
                <a:lnTo>
                  <a:pt x="85" y="19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20" name="Freeform 44"/>
          <p:cNvSpPr>
            <a:spLocks/>
          </p:cNvSpPr>
          <p:nvPr/>
        </p:nvSpPr>
        <p:spPr bwMode="auto">
          <a:xfrm>
            <a:off x="6691313" y="6002338"/>
            <a:ext cx="109537" cy="50800"/>
          </a:xfrm>
          <a:custGeom>
            <a:avLst/>
            <a:gdLst/>
            <a:ahLst/>
            <a:cxnLst>
              <a:cxn ang="0">
                <a:pos x="74" y="7"/>
              </a:cxn>
              <a:cxn ang="0">
                <a:pos x="77" y="7"/>
              </a:cxn>
              <a:cxn ang="0">
                <a:pos x="3" y="0"/>
              </a:cxn>
              <a:cxn ang="0">
                <a:pos x="0" y="23"/>
              </a:cxn>
              <a:cxn ang="0">
                <a:pos x="74" y="31"/>
              </a:cxn>
              <a:cxn ang="0">
                <a:pos x="76" y="31"/>
              </a:cxn>
              <a:cxn ang="0">
                <a:pos x="74" y="31"/>
              </a:cxn>
              <a:cxn ang="0">
                <a:pos x="75" y="31"/>
              </a:cxn>
              <a:cxn ang="0">
                <a:pos x="76" y="31"/>
              </a:cxn>
              <a:cxn ang="0">
                <a:pos x="74" y="7"/>
              </a:cxn>
            </a:cxnLst>
            <a:rect l="0" t="0" r="r" b="b"/>
            <a:pathLst>
              <a:path w="78" h="32">
                <a:moveTo>
                  <a:pt x="74" y="7"/>
                </a:moveTo>
                <a:lnTo>
                  <a:pt x="77" y="7"/>
                </a:lnTo>
                <a:lnTo>
                  <a:pt x="3" y="0"/>
                </a:lnTo>
                <a:lnTo>
                  <a:pt x="0" y="23"/>
                </a:lnTo>
                <a:lnTo>
                  <a:pt x="74" y="31"/>
                </a:lnTo>
                <a:lnTo>
                  <a:pt x="76" y="31"/>
                </a:lnTo>
                <a:lnTo>
                  <a:pt x="74" y="31"/>
                </a:lnTo>
                <a:lnTo>
                  <a:pt x="75" y="31"/>
                </a:lnTo>
                <a:lnTo>
                  <a:pt x="76" y="31"/>
                </a:lnTo>
                <a:lnTo>
                  <a:pt x="74" y="7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21" name="Freeform 45"/>
          <p:cNvSpPr>
            <a:spLocks/>
          </p:cNvSpPr>
          <p:nvPr/>
        </p:nvSpPr>
        <p:spPr bwMode="auto">
          <a:xfrm>
            <a:off x="6805613" y="5997575"/>
            <a:ext cx="230187" cy="55563"/>
          </a:xfrm>
          <a:custGeom>
            <a:avLst/>
            <a:gdLst/>
            <a:ahLst/>
            <a:cxnLst>
              <a:cxn ang="0">
                <a:pos x="162" y="12"/>
              </a:cxn>
              <a:cxn ang="0">
                <a:pos x="161" y="0"/>
              </a:cxn>
              <a:cxn ang="0">
                <a:pos x="0" y="9"/>
              </a:cxn>
              <a:cxn ang="0">
                <a:pos x="2" y="34"/>
              </a:cxn>
              <a:cxn ang="0">
                <a:pos x="163" y="24"/>
              </a:cxn>
              <a:cxn ang="0">
                <a:pos x="162" y="12"/>
              </a:cxn>
            </a:cxnLst>
            <a:rect l="0" t="0" r="r" b="b"/>
            <a:pathLst>
              <a:path w="164" h="35">
                <a:moveTo>
                  <a:pt x="162" y="12"/>
                </a:moveTo>
                <a:lnTo>
                  <a:pt x="161" y="0"/>
                </a:lnTo>
                <a:lnTo>
                  <a:pt x="0" y="9"/>
                </a:lnTo>
                <a:lnTo>
                  <a:pt x="2" y="34"/>
                </a:lnTo>
                <a:lnTo>
                  <a:pt x="163" y="24"/>
                </a:lnTo>
                <a:lnTo>
                  <a:pt x="162" y="12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22" name="Freeform 46"/>
          <p:cNvSpPr>
            <a:spLocks/>
          </p:cNvSpPr>
          <p:nvPr/>
        </p:nvSpPr>
        <p:spPr bwMode="auto">
          <a:xfrm>
            <a:off x="4900613" y="5886450"/>
            <a:ext cx="58737" cy="163513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16" y="2"/>
              </a:cxn>
              <a:cxn ang="0">
                <a:pos x="0" y="97"/>
              </a:cxn>
              <a:cxn ang="0">
                <a:pos x="23" y="102"/>
              </a:cxn>
              <a:cxn ang="0">
                <a:pos x="40" y="7"/>
              </a:cxn>
              <a:cxn ang="0">
                <a:pos x="40" y="8"/>
              </a:cxn>
              <a:cxn ang="0">
                <a:pos x="16" y="0"/>
              </a:cxn>
              <a:cxn ang="0">
                <a:pos x="16" y="1"/>
              </a:cxn>
              <a:cxn ang="0">
                <a:pos x="16" y="2"/>
              </a:cxn>
              <a:cxn ang="0">
                <a:pos x="16" y="0"/>
              </a:cxn>
            </a:cxnLst>
            <a:rect l="0" t="0" r="r" b="b"/>
            <a:pathLst>
              <a:path w="41" h="103">
                <a:moveTo>
                  <a:pt x="16" y="0"/>
                </a:moveTo>
                <a:lnTo>
                  <a:pt x="16" y="2"/>
                </a:lnTo>
                <a:lnTo>
                  <a:pt x="0" y="97"/>
                </a:lnTo>
                <a:lnTo>
                  <a:pt x="23" y="102"/>
                </a:lnTo>
                <a:lnTo>
                  <a:pt x="40" y="7"/>
                </a:lnTo>
                <a:lnTo>
                  <a:pt x="40" y="8"/>
                </a:lnTo>
                <a:lnTo>
                  <a:pt x="16" y="0"/>
                </a:lnTo>
                <a:lnTo>
                  <a:pt x="16" y="1"/>
                </a:lnTo>
                <a:lnTo>
                  <a:pt x="16" y="2"/>
                </a:lnTo>
                <a:lnTo>
                  <a:pt x="16" y="0"/>
                </a:lnTo>
              </a:path>
            </a:pathLst>
          </a:custGeom>
          <a:solidFill>
            <a:srgbClr val="FFAB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23" name="Freeform 47"/>
          <p:cNvSpPr>
            <a:spLocks/>
          </p:cNvSpPr>
          <p:nvPr/>
        </p:nvSpPr>
        <p:spPr bwMode="auto">
          <a:xfrm>
            <a:off x="4926013" y="5689600"/>
            <a:ext cx="84137" cy="201613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34" y="1"/>
              </a:cxn>
              <a:cxn ang="0">
                <a:pos x="0" y="118"/>
              </a:cxn>
              <a:cxn ang="0">
                <a:pos x="25" y="126"/>
              </a:cxn>
              <a:cxn ang="0">
                <a:pos x="58" y="9"/>
              </a:cxn>
              <a:cxn ang="0">
                <a:pos x="58" y="10"/>
              </a:cxn>
              <a:cxn ang="0">
                <a:pos x="34" y="0"/>
              </a:cxn>
              <a:cxn ang="0">
                <a:pos x="34" y="1"/>
              </a:cxn>
              <a:cxn ang="0">
                <a:pos x="34" y="0"/>
              </a:cxn>
            </a:cxnLst>
            <a:rect l="0" t="0" r="r" b="b"/>
            <a:pathLst>
              <a:path w="59" h="127">
                <a:moveTo>
                  <a:pt x="34" y="0"/>
                </a:moveTo>
                <a:lnTo>
                  <a:pt x="34" y="1"/>
                </a:lnTo>
                <a:lnTo>
                  <a:pt x="0" y="118"/>
                </a:lnTo>
                <a:lnTo>
                  <a:pt x="25" y="126"/>
                </a:lnTo>
                <a:lnTo>
                  <a:pt x="58" y="9"/>
                </a:lnTo>
                <a:lnTo>
                  <a:pt x="58" y="10"/>
                </a:lnTo>
                <a:lnTo>
                  <a:pt x="34" y="0"/>
                </a:lnTo>
                <a:lnTo>
                  <a:pt x="34" y="1"/>
                </a:lnTo>
                <a:lnTo>
                  <a:pt x="34" y="0"/>
                </a:lnTo>
              </a:path>
            </a:pathLst>
          </a:custGeom>
          <a:solidFill>
            <a:srgbClr val="FFAB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24" name="Freeform 48"/>
          <p:cNvSpPr>
            <a:spLocks/>
          </p:cNvSpPr>
          <p:nvPr/>
        </p:nvSpPr>
        <p:spPr bwMode="auto">
          <a:xfrm>
            <a:off x="4978400" y="5522913"/>
            <a:ext cx="79375" cy="174625"/>
          </a:xfrm>
          <a:custGeom>
            <a:avLst/>
            <a:gdLst/>
            <a:ahLst/>
            <a:cxnLst>
              <a:cxn ang="0">
                <a:pos x="31" y="0"/>
              </a:cxn>
              <a:cxn ang="0">
                <a:pos x="31" y="1"/>
              </a:cxn>
              <a:cxn ang="0">
                <a:pos x="0" y="100"/>
              </a:cxn>
              <a:cxn ang="0">
                <a:pos x="24" y="109"/>
              </a:cxn>
              <a:cxn ang="0">
                <a:pos x="55" y="9"/>
              </a:cxn>
              <a:cxn ang="0">
                <a:pos x="31" y="0"/>
              </a:cxn>
              <a:cxn ang="0">
                <a:pos x="31" y="1"/>
              </a:cxn>
              <a:cxn ang="0">
                <a:pos x="31" y="0"/>
              </a:cxn>
            </a:cxnLst>
            <a:rect l="0" t="0" r="r" b="b"/>
            <a:pathLst>
              <a:path w="56" h="110">
                <a:moveTo>
                  <a:pt x="31" y="0"/>
                </a:moveTo>
                <a:lnTo>
                  <a:pt x="31" y="1"/>
                </a:lnTo>
                <a:lnTo>
                  <a:pt x="0" y="100"/>
                </a:lnTo>
                <a:lnTo>
                  <a:pt x="24" y="109"/>
                </a:lnTo>
                <a:lnTo>
                  <a:pt x="55" y="9"/>
                </a:lnTo>
                <a:lnTo>
                  <a:pt x="31" y="0"/>
                </a:lnTo>
                <a:lnTo>
                  <a:pt x="31" y="1"/>
                </a:lnTo>
                <a:lnTo>
                  <a:pt x="31" y="0"/>
                </a:lnTo>
              </a:path>
            </a:pathLst>
          </a:custGeom>
          <a:solidFill>
            <a:srgbClr val="FFAB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25" name="Freeform 49"/>
          <p:cNvSpPr>
            <a:spLocks/>
          </p:cNvSpPr>
          <p:nvPr/>
        </p:nvSpPr>
        <p:spPr bwMode="auto">
          <a:xfrm>
            <a:off x="5027613" y="5375275"/>
            <a:ext cx="80962" cy="155575"/>
          </a:xfrm>
          <a:custGeom>
            <a:avLst/>
            <a:gdLst/>
            <a:ahLst/>
            <a:cxnLst>
              <a:cxn ang="0">
                <a:pos x="33" y="0"/>
              </a:cxn>
              <a:cxn ang="0">
                <a:pos x="33" y="1"/>
              </a:cxn>
              <a:cxn ang="0">
                <a:pos x="0" y="88"/>
              </a:cxn>
              <a:cxn ang="0">
                <a:pos x="24" y="97"/>
              </a:cxn>
              <a:cxn ang="0">
                <a:pos x="57" y="10"/>
              </a:cxn>
              <a:cxn ang="0">
                <a:pos x="57" y="11"/>
              </a:cxn>
              <a:cxn ang="0">
                <a:pos x="33" y="0"/>
              </a:cxn>
              <a:cxn ang="0">
                <a:pos x="33" y="1"/>
              </a:cxn>
              <a:cxn ang="0">
                <a:pos x="33" y="0"/>
              </a:cxn>
            </a:cxnLst>
            <a:rect l="0" t="0" r="r" b="b"/>
            <a:pathLst>
              <a:path w="58" h="98">
                <a:moveTo>
                  <a:pt x="33" y="0"/>
                </a:moveTo>
                <a:lnTo>
                  <a:pt x="33" y="1"/>
                </a:lnTo>
                <a:lnTo>
                  <a:pt x="0" y="88"/>
                </a:lnTo>
                <a:lnTo>
                  <a:pt x="24" y="97"/>
                </a:lnTo>
                <a:lnTo>
                  <a:pt x="57" y="10"/>
                </a:lnTo>
                <a:lnTo>
                  <a:pt x="57" y="11"/>
                </a:lnTo>
                <a:lnTo>
                  <a:pt x="33" y="0"/>
                </a:lnTo>
                <a:lnTo>
                  <a:pt x="33" y="1"/>
                </a:lnTo>
                <a:lnTo>
                  <a:pt x="33" y="0"/>
                </a:lnTo>
              </a:path>
            </a:pathLst>
          </a:custGeom>
          <a:solidFill>
            <a:srgbClr val="FFAB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26" name="Freeform 50"/>
          <p:cNvSpPr>
            <a:spLocks/>
          </p:cNvSpPr>
          <p:nvPr/>
        </p:nvSpPr>
        <p:spPr bwMode="auto">
          <a:xfrm>
            <a:off x="5078413" y="5222875"/>
            <a:ext cx="95250" cy="163513"/>
          </a:xfrm>
          <a:custGeom>
            <a:avLst/>
            <a:gdLst/>
            <a:ahLst/>
            <a:cxnLst>
              <a:cxn ang="0">
                <a:pos x="43" y="0"/>
              </a:cxn>
              <a:cxn ang="0">
                <a:pos x="43" y="1"/>
              </a:cxn>
              <a:cxn ang="0">
                <a:pos x="0" y="91"/>
              </a:cxn>
              <a:cxn ang="0">
                <a:pos x="24" y="102"/>
              </a:cxn>
              <a:cxn ang="0">
                <a:pos x="66" y="12"/>
              </a:cxn>
              <a:cxn ang="0">
                <a:pos x="43" y="0"/>
              </a:cxn>
              <a:cxn ang="0">
                <a:pos x="43" y="1"/>
              </a:cxn>
              <a:cxn ang="0">
                <a:pos x="43" y="0"/>
              </a:cxn>
            </a:cxnLst>
            <a:rect l="0" t="0" r="r" b="b"/>
            <a:pathLst>
              <a:path w="67" h="103">
                <a:moveTo>
                  <a:pt x="43" y="0"/>
                </a:moveTo>
                <a:lnTo>
                  <a:pt x="43" y="1"/>
                </a:lnTo>
                <a:lnTo>
                  <a:pt x="0" y="91"/>
                </a:lnTo>
                <a:lnTo>
                  <a:pt x="24" y="102"/>
                </a:lnTo>
                <a:lnTo>
                  <a:pt x="66" y="12"/>
                </a:lnTo>
                <a:lnTo>
                  <a:pt x="43" y="0"/>
                </a:lnTo>
                <a:lnTo>
                  <a:pt x="43" y="1"/>
                </a:lnTo>
                <a:lnTo>
                  <a:pt x="43" y="0"/>
                </a:lnTo>
              </a:path>
            </a:pathLst>
          </a:custGeom>
          <a:solidFill>
            <a:srgbClr val="FFAB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27" name="Freeform 51"/>
          <p:cNvSpPr>
            <a:spLocks/>
          </p:cNvSpPr>
          <p:nvPr/>
        </p:nvSpPr>
        <p:spPr bwMode="auto">
          <a:xfrm>
            <a:off x="5146675" y="5080000"/>
            <a:ext cx="92075" cy="155575"/>
          </a:xfrm>
          <a:custGeom>
            <a:avLst/>
            <a:gdLst/>
            <a:ahLst/>
            <a:cxnLst>
              <a:cxn ang="0">
                <a:pos x="43" y="0"/>
              </a:cxn>
              <a:cxn ang="0">
                <a:pos x="42" y="1"/>
              </a:cxn>
              <a:cxn ang="0">
                <a:pos x="0" y="85"/>
              </a:cxn>
              <a:cxn ang="0">
                <a:pos x="23" y="97"/>
              </a:cxn>
              <a:cxn ang="0">
                <a:pos x="66" y="14"/>
              </a:cxn>
              <a:cxn ang="0">
                <a:pos x="65" y="15"/>
              </a:cxn>
              <a:cxn ang="0">
                <a:pos x="43" y="0"/>
              </a:cxn>
              <a:cxn ang="0">
                <a:pos x="43" y="1"/>
              </a:cxn>
              <a:cxn ang="0">
                <a:pos x="42" y="1"/>
              </a:cxn>
              <a:cxn ang="0">
                <a:pos x="43" y="0"/>
              </a:cxn>
            </a:cxnLst>
            <a:rect l="0" t="0" r="r" b="b"/>
            <a:pathLst>
              <a:path w="67" h="98">
                <a:moveTo>
                  <a:pt x="43" y="0"/>
                </a:moveTo>
                <a:lnTo>
                  <a:pt x="42" y="1"/>
                </a:lnTo>
                <a:lnTo>
                  <a:pt x="0" y="85"/>
                </a:lnTo>
                <a:lnTo>
                  <a:pt x="23" y="97"/>
                </a:lnTo>
                <a:lnTo>
                  <a:pt x="66" y="14"/>
                </a:lnTo>
                <a:lnTo>
                  <a:pt x="65" y="15"/>
                </a:lnTo>
                <a:lnTo>
                  <a:pt x="43" y="0"/>
                </a:lnTo>
                <a:lnTo>
                  <a:pt x="43" y="1"/>
                </a:lnTo>
                <a:lnTo>
                  <a:pt x="42" y="1"/>
                </a:lnTo>
                <a:lnTo>
                  <a:pt x="43" y="0"/>
                </a:lnTo>
              </a:path>
            </a:pathLst>
          </a:custGeom>
          <a:solidFill>
            <a:srgbClr val="FFAB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28" name="Freeform 52"/>
          <p:cNvSpPr>
            <a:spLocks/>
          </p:cNvSpPr>
          <p:nvPr/>
        </p:nvSpPr>
        <p:spPr bwMode="auto">
          <a:xfrm>
            <a:off x="5211763" y="4964113"/>
            <a:ext cx="90487" cy="133350"/>
          </a:xfrm>
          <a:custGeom>
            <a:avLst/>
            <a:gdLst/>
            <a:ahLst/>
            <a:cxnLst>
              <a:cxn ang="0">
                <a:pos x="42" y="0"/>
              </a:cxn>
              <a:cxn ang="0">
                <a:pos x="0" y="68"/>
              </a:cxn>
              <a:cxn ang="0">
                <a:pos x="22" y="83"/>
              </a:cxn>
              <a:cxn ang="0">
                <a:pos x="64" y="14"/>
              </a:cxn>
              <a:cxn ang="0">
                <a:pos x="42" y="0"/>
              </a:cxn>
            </a:cxnLst>
            <a:rect l="0" t="0" r="r" b="b"/>
            <a:pathLst>
              <a:path w="65" h="84">
                <a:moveTo>
                  <a:pt x="42" y="0"/>
                </a:moveTo>
                <a:lnTo>
                  <a:pt x="0" y="68"/>
                </a:lnTo>
                <a:lnTo>
                  <a:pt x="22" y="83"/>
                </a:lnTo>
                <a:lnTo>
                  <a:pt x="64" y="14"/>
                </a:lnTo>
                <a:lnTo>
                  <a:pt x="42" y="0"/>
                </a:lnTo>
              </a:path>
            </a:pathLst>
          </a:custGeom>
          <a:solidFill>
            <a:srgbClr val="FFAB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29" name="Freeform 53"/>
          <p:cNvSpPr>
            <a:spLocks/>
          </p:cNvSpPr>
          <p:nvPr/>
        </p:nvSpPr>
        <p:spPr bwMode="auto">
          <a:xfrm>
            <a:off x="5276850" y="4819650"/>
            <a:ext cx="103188" cy="160338"/>
          </a:xfrm>
          <a:custGeom>
            <a:avLst/>
            <a:gdLst/>
            <a:ahLst/>
            <a:cxnLst>
              <a:cxn ang="0">
                <a:pos x="52" y="0"/>
              </a:cxn>
              <a:cxn ang="0">
                <a:pos x="51" y="1"/>
              </a:cxn>
              <a:cxn ang="0">
                <a:pos x="0" y="86"/>
              </a:cxn>
              <a:cxn ang="0">
                <a:pos x="22" y="100"/>
              </a:cxn>
              <a:cxn ang="0">
                <a:pos x="73" y="16"/>
              </a:cxn>
              <a:cxn ang="0">
                <a:pos x="72" y="17"/>
              </a:cxn>
              <a:cxn ang="0">
                <a:pos x="52" y="0"/>
              </a:cxn>
              <a:cxn ang="0">
                <a:pos x="51" y="1"/>
              </a:cxn>
              <a:cxn ang="0">
                <a:pos x="52" y="0"/>
              </a:cxn>
            </a:cxnLst>
            <a:rect l="0" t="0" r="r" b="b"/>
            <a:pathLst>
              <a:path w="74" h="101">
                <a:moveTo>
                  <a:pt x="52" y="0"/>
                </a:moveTo>
                <a:lnTo>
                  <a:pt x="51" y="1"/>
                </a:lnTo>
                <a:lnTo>
                  <a:pt x="0" y="86"/>
                </a:lnTo>
                <a:lnTo>
                  <a:pt x="22" y="100"/>
                </a:lnTo>
                <a:lnTo>
                  <a:pt x="73" y="16"/>
                </a:lnTo>
                <a:lnTo>
                  <a:pt x="72" y="17"/>
                </a:lnTo>
                <a:lnTo>
                  <a:pt x="52" y="0"/>
                </a:lnTo>
                <a:lnTo>
                  <a:pt x="51" y="1"/>
                </a:lnTo>
                <a:lnTo>
                  <a:pt x="52" y="0"/>
                </a:lnTo>
              </a:path>
            </a:pathLst>
          </a:custGeom>
          <a:solidFill>
            <a:srgbClr val="FFAB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30" name="Freeform 54"/>
          <p:cNvSpPr>
            <a:spLocks/>
          </p:cNvSpPr>
          <p:nvPr/>
        </p:nvSpPr>
        <p:spPr bwMode="auto">
          <a:xfrm>
            <a:off x="5354638" y="4684713"/>
            <a:ext cx="117475" cy="155575"/>
          </a:xfrm>
          <a:custGeom>
            <a:avLst/>
            <a:gdLst/>
            <a:ahLst/>
            <a:cxnLst>
              <a:cxn ang="0">
                <a:pos x="60" y="0"/>
              </a:cxn>
              <a:cxn ang="0">
                <a:pos x="0" y="80"/>
              </a:cxn>
              <a:cxn ang="0">
                <a:pos x="20" y="97"/>
              </a:cxn>
              <a:cxn ang="0">
                <a:pos x="81" y="16"/>
              </a:cxn>
              <a:cxn ang="0">
                <a:pos x="81" y="15"/>
              </a:cxn>
              <a:cxn ang="0">
                <a:pos x="81" y="16"/>
              </a:cxn>
              <a:cxn ang="0">
                <a:pos x="81" y="15"/>
              </a:cxn>
              <a:cxn ang="0">
                <a:pos x="60" y="0"/>
              </a:cxn>
            </a:cxnLst>
            <a:rect l="0" t="0" r="r" b="b"/>
            <a:pathLst>
              <a:path w="82" h="98">
                <a:moveTo>
                  <a:pt x="60" y="0"/>
                </a:moveTo>
                <a:lnTo>
                  <a:pt x="0" y="80"/>
                </a:lnTo>
                <a:lnTo>
                  <a:pt x="20" y="97"/>
                </a:lnTo>
                <a:lnTo>
                  <a:pt x="81" y="16"/>
                </a:lnTo>
                <a:lnTo>
                  <a:pt x="81" y="15"/>
                </a:lnTo>
                <a:lnTo>
                  <a:pt x="81" y="16"/>
                </a:lnTo>
                <a:lnTo>
                  <a:pt x="81" y="15"/>
                </a:lnTo>
                <a:lnTo>
                  <a:pt x="60" y="0"/>
                </a:lnTo>
              </a:path>
            </a:pathLst>
          </a:custGeom>
          <a:solidFill>
            <a:srgbClr val="FFAB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31" name="Freeform 55"/>
          <p:cNvSpPr>
            <a:spLocks/>
          </p:cNvSpPr>
          <p:nvPr/>
        </p:nvSpPr>
        <p:spPr bwMode="auto">
          <a:xfrm>
            <a:off x="5446713" y="4541838"/>
            <a:ext cx="115887" cy="160337"/>
          </a:xfrm>
          <a:custGeom>
            <a:avLst/>
            <a:gdLst/>
            <a:ahLst/>
            <a:cxnLst>
              <a:cxn ang="0">
                <a:pos x="61" y="0"/>
              </a:cxn>
              <a:cxn ang="0">
                <a:pos x="60" y="1"/>
              </a:cxn>
              <a:cxn ang="0">
                <a:pos x="0" y="85"/>
              </a:cxn>
              <a:cxn ang="0">
                <a:pos x="21" y="100"/>
              </a:cxn>
              <a:cxn ang="0">
                <a:pos x="82" y="16"/>
              </a:cxn>
              <a:cxn ang="0">
                <a:pos x="81" y="17"/>
              </a:cxn>
              <a:cxn ang="0">
                <a:pos x="61" y="0"/>
              </a:cxn>
              <a:cxn ang="0">
                <a:pos x="60" y="1"/>
              </a:cxn>
              <a:cxn ang="0">
                <a:pos x="61" y="0"/>
              </a:cxn>
            </a:cxnLst>
            <a:rect l="0" t="0" r="r" b="b"/>
            <a:pathLst>
              <a:path w="83" h="101">
                <a:moveTo>
                  <a:pt x="61" y="0"/>
                </a:moveTo>
                <a:lnTo>
                  <a:pt x="60" y="1"/>
                </a:lnTo>
                <a:lnTo>
                  <a:pt x="0" y="85"/>
                </a:lnTo>
                <a:lnTo>
                  <a:pt x="21" y="100"/>
                </a:lnTo>
                <a:lnTo>
                  <a:pt x="82" y="16"/>
                </a:lnTo>
                <a:lnTo>
                  <a:pt x="81" y="17"/>
                </a:lnTo>
                <a:lnTo>
                  <a:pt x="61" y="0"/>
                </a:lnTo>
                <a:lnTo>
                  <a:pt x="60" y="1"/>
                </a:lnTo>
                <a:lnTo>
                  <a:pt x="61" y="0"/>
                </a:lnTo>
              </a:path>
            </a:pathLst>
          </a:custGeom>
          <a:solidFill>
            <a:srgbClr val="FFAB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32" name="Freeform 56"/>
          <p:cNvSpPr>
            <a:spLocks/>
          </p:cNvSpPr>
          <p:nvPr/>
        </p:nvSpPr>
        <p:spPr bwMode="auto">
          <a:xfrm>
            <a:off x="5537200" y="4419600"/>
            <a:ext cx="112713" cy="142875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57" y="0"/>
              </a:cxn>
              <a:cxn ang="0">
                <a:pos x="0" y="72"/>
              </a:cxn>
              <a:cxn ang="0">
                <a:pos x="20" y="89"/>
              </a:cxn>
              <a:cxn ang="0">
                <a:pos x="78" y="18"/>
              </a:cxn>
              <a:cxn ang="0">
                <a:pos x="77" y="18"/>
              </a:cxn>
              <a:cxn ang="0">
                <a:pos x="58" y="0"/>
              </a:cxn>
              <a:cxn ang="0">
                <a:pos x="57" y="0"/>
              </a:cxn>
              <a:cxn ang="0">
                <a:pos x="58" y="0"/>
              </a:cxn>
            </a:cxnLst>
            <a:rect l="0" t="0" r="r" b="b"/>
            <a:pathLst>
              <a:path w="79" h="90">
                <a:moveTo>
                  <a:pt x="58" y="0"/>
                </a:moveTo>
                <a:lnTo>
                  <a:pt x="57" y="0"/>
                </a:lnTo>
                <a:lnTo>
                  <a:pt x="0" y="72"/>
                </a:lnTo>
                <a:lnTo>
                  <a:pt x="20" y="89"/>
                </a:lnTo>
                <a:lnTo>
                  <a:pt x="78" y="18"/>
                </a:lnTo>
                <a:lnTo>
                  <a:pt x="77" y="18"/>
                </a:lnTo>
                <a:lnTo>
                  <a:pt x="58" y="0"/>
                </a:lnTo>
                <a:lnTo>
                  <a:pt x="57" y="0"/>
                </a:lnTo>
                <a:lnTo>
                  <a:pt x="58" y="0"/>
                </a:lnTo>
              </a:path>
            </a:pathLst>
          </a:custGeom>
          <a:solidFill>
            <a:srgbClr val="FFAB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33" name="Freeform 57"/>
          <p:cNvSpPr>
            <a:spLocks/>
          </p:cNvSpPr>
          <p:nvPr/>
        </p:nvSpPr>
        <p:spPr bwMode="auto">
          <a:xfrm>
            <a:off x="5624513" y="4302125"/>
            <a:ext cx="122237" cy="139700"/>
          </a:xfrm>
          <a:custGeom>
            <a:avLst/>
            <a:gdLst/>
            <a:ahLst/>
            <a:cxnLst>
              <a:cxn ang="0">
                <a:pos x="66" y="0"/>
              </a:cxn>
              <a:cxn ang="0">
                <a:pos x="0" y="69"/>
              </a:cxn>
              <a:cxn ang="0">
                <a:pos x="20" y="87"/>
              </a:cxn>
              <a:cxn ang="0">
                <a:pos x="86" y="18"/>
              </a:cxn>
              <a:cxn ang="0">
                <a:pos x="66" y="0"/>
              </a:cxn>
            </a:cxnLst>
            <a:rect l="0" t="0" r="r" b="b"/>
            <a:pathLst>
              <a:path w="87" h="88">
                <a:moveTo>
                  <a:pt x="66" y="0"/>
                </a:moveTo>
                <a:lnTo>
                  <a:pt x="0" y="69"/>
                </a:lnTo>
                <a:lnTo>
                  <a:pt x="20" y="87"/>
                </a:lnTo>
                <a:lnTo>
                  <a:pt x="86" y="18"/>
                </a:lnTo>
                <a:lnTo>
                  <a:pt x="66" y="0"/>
                </a:lnTo>
              </a:path>
            </a:pathLst>
          </a:custGeom>
          <a:solidFill>
            <a:srgbClr val="FFAB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34" name="Freeform 58"/>
          <p:cNvSpPr>
            <a:spLocks/>
          </p:cNvSpPr>
          <p:nvPr/>
        </p:nvSpPr>
        <p:spPr bwMode="auto">
          <a:xfrm>
            <a:off x="5726113" y="4187825"/>
            <a:ext cx="115887" cy="136525"/>
          </a:xfrm>
          <a:custGeom>
            <a:avLst/>
            <a:gdLst/>
            <a:ahLst/>
            <a:cxnLst>
              <a:cxn ang="0">
                <a:pos x="63" y="0"/>
              </a:cxn>
              <a:cxn ang="0">
                <a:pos x="63" y="1"/>
              </a:cxn>
              <a:cxn ang="0">
                <a:pos x="0" y="67"/>
              </a:cxn>
              <a:cxn ang="0">
                <a:pos x="20" y="85"/>
              </a:cxn>
              <a:cxn ang="0">
                <a:pos x="82" y="19"/>
              </a:cxn>
              <a:cxn ang="0">
                <a:pos x="82" y="21"/>
              </a:cxn>
              <a:cxn ang="0">
                <a:pos x="63" y="0"/>
              </a:cxn>
              <a:cxn ang="0">
                <a:pos x="63" y="1"/>
              </a:cxn>
              <a:cxn ang="0">
                <a:pos x="63" y="0"/>
              </a:cxn>
            </a:cxnLst>
            <a:rect l="0" t="0" r="r" b="b"/>
            <a:pathLst>
              <a:path w="83" h="86">
                <a:moveTo>
                  <a:pt x="63" y="0"/>
                </a:moveTo>
                <a:lnTo>
                  <a:pt x="63" y="1"/>
                </a:lnTo>
                <a:lnTo>
                  <a:pt x="0" y="67"/>
                </a:lnTo>
                <a:lnTo>
                  <a:pt x="20" y="85"/>
                </a:lnTo>
                <a:lnTo>
                  <a:pt x="82" y="19"/>
                </a:lnTo>
                <a:lnTo>
                  <a:pt x="82" y="21"/>
                </a:lnTo>
                <a:lnTo>
                  <a:pt x="63" y="0"/>
                </a:lnTo>
                <a:lnTo>
                  <a:pt x="63" y="1"/>
                </a:lnTo>
                <a:lnTo>
                  <a:pt x="63" y="0"/>
                </a:lnTo>
              </a:path>
            </a:pathLst>
          </a:custGeom>
          <a:solidFill>
            <a:srgbClr val="FFAB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35" name="Freeform 59"/>
          <p:cNvSpPr>
            <a:spLocks/>
          </p:cNvSpPr>
          <p:nvPr/>
        </p:nvSpPr>
        <p:spPr bwMode="auto">
          <a:xfrm>
            <a:off x="5821363" y="4065588"/>
            <a:ext cx="141287" cy="149225"/>
          </a:xfrm>
          <a:custGeom>
            <a:avLst/>
            <a:gdLst/>
            <a:ahLst/>
            <a:cxnLst>
              <a:cxn ang="0">
                <a:pos x="83" y="0"/>
              </a:cxn>
              <a:cxn ang="0">
                <a:pos x="82" y="0"/>
              </a:cxn>
              <a:cxn ang="0">
                <a:pos x="0" y="72"/>
              </a:cxn>
              <a:cxn ang="0">
                <a:pos x="19" y="93"/>
              </a:cxn>
              <a:cxn ang="0">
                <a:pos x="100" y="21"/>
              </a:cxn>
              <a:cxn ang="0">
                <a:pos x="99" y="21"/>
              </a:cxn>
              <a:cxn ang="0">
                <a:pos x="83" y="0"/>
              </a:cxn>
              <a:cxn ang="0">
                <a:pos x="82" y="0"/>
              </a:cxn>
              <a:cxn ang="0">
                <a:pos x="83" y="0"/>
              </a:cxn>
            </a:cxnLst>
            <a:rect l="0" t="0" r="r" b="b"/>
            <a:pathLst>
              <a:path w="101" h="94">
                <a:moveTo>
                  <a:pt x="83" y="0"/>
                </a:moveTo>
                <a:lnTo>
                  <a:pt x="82" y="0"/>
                </a:lnTo>
                <a:lnTo>
                  <a:pt x="0" y="72"/>
                </a:lnTo>
                <a:lnTo>
                  <a:pt x="19" y="93"/>
                </a:lnTo>
                <a:lnTo>
                  <a:pt x="100" y="21"/>
                </a:lnTo>
                <a:lnTo>
                  <a:pt x="99" y="21"/>
                </a:lnTo>
                <a:lnTo>
                  <a:pt x="83" y="0"/>
                </a:lnTo>
                <a:lnTo>
                  <a:pt x="82" y="0"/>
                </a:lnTo>
                <a:lnTo>
                  <a:pt x="83" y="0"/>
                </a:lnTo>
              </a:path>
            </a:pathLst>
          </a:custGeom>
          <a:solidFill>
            <a:srgbClr val="FFAB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36" name="Freeform 60"/>
          <p:cNvSpPr>
            <a:spLocks/>
          </p:cNvSpPr>
          <p:nvPr/>
        </p:nvSpPr>
        <p:spPr bwMode="auto">
          <a:xfrm>
            <a:off x="5946775" y="3976688"/>
            <a:ext cx="115888" cy="115887"/>
          </a:xfrm>
          <a:custGeom>
            <a:avLst/>
            <a:gdLst/>
            <a:ahLst/>
            <a:cxnLst>
              <a:cxn ang="0">
                <a:pos x="66" y="0"/>
              </a:cxn>
              <a:cxn ang="0">
                <a:pos x="65" y="1"/>
              </a:cxn>
              <a:cxn ang="0">
                <a:pos x="0" y="52"/>
              </a:cxn>
              <a:cxn ang="0">
                <a:pos x="16" y="72"/>
              </a:cxn>
              <a:cxn ang="0">
                <a:pos x="82" y="21"/>
              </a:cxn>
              <a:cxn ang="0">
                <a:pos x="81" y="21"/>
              </a:cxn>
              <a:cxn ang="0">
                <a:pos x="66" y="0"/>
              </a:cxn>
              <a:cxn ang="0">
                <a:pos x="65" y="0"/>
              </a:cxn>
              <a:cxn ang="0">
                <a:pos x="65" y="1"/>
              </a:cxn>
              <a:cxn ang="0">
                <a:pos x="66" y="0"/>
              </a:cxn>
            </a:cxnLst>
            <a:rect l="0" t="0" r="r" b="b"/>
            <a:pathLst>
              <a:path w="83" h="73">
                <a:moveTo>
                  <a:pt x="66" y="0"/>
                </a:moveTo>
                <a:lnTo>
                  <a:pt x="65" y="1"/>
                </a:lnTo>
                <a:lnTo>
                  <a:pt x="0" y="52"/>
                </a:lnTo>
                <a:lnTo>
                  <a:pt x="16" y="72"/>
                </a:lnTo>
                <a:lnTo>
                  <a:pt x="82" y="21"/>
                </a:lnTo>
                <a:lnTo>
                  <a:pt x="81" y="21"/>
                </a:lnTo>
                <a:lnTo>
                  <a:pt x="66" y="0"/>
                </a:lnTo>
                <a:lnTo>
                  <a:pt x="65" y="0"/>
                </a:lnTo>
                <a:lnTo>
                  <a:pt x="65" y="1"/>
                </a:lnTo>
                <a:lnTo>
                  <a:pt x="66" y="0"/>
                </a:lnTo>
              </a:path>
            </a:pathLst>
          </a:custGeom>
          <a:solidFill>
            <a:srgbClr val="FFAB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37" name="Freeform 61"/>
          <p:cNvSpPr>
            <a:spLocks/>
          </p:cNvSpPr>
          <p:nvPr/>
        </p:nvSpPr>
        <p:spPr bwMode="auto">
          <a:xfrm>
            <a:off x="6045200" y="3873500"/>
            <a:ext cx="146050" cy="131763"/>
          </a:xfrm>
          <a:custGeom>
            <a:avLst/>
            <a:gdLst/>
            <a:ahLst/>
            <a:cxnLst>
              <a:cxn ang="0">
                <a:pos x="88" y="0"/>
              </a:cxn>
              <a:cxn ang="0">
                <a:pos x="87" y="1"/>
              </a:cxn>
              <a:cxn ang="0">
                <a:pos x="0" y="61"/>
              </a:cxn>
              <a:cxn ang="0">
                <a:pos x="15" y="82"/>
              </a:cxn>
              <a:cxn ang="0">
                <a:pos x="102" y="22"/>
              </a:cxn>
              <a:cxn ang="0">
                <a:pos x="101" y="23"/>
              </a:cxn>
              <a:cxn ang="0">
                <a:pos x="88" y="0"/>
              </a:cxn>
              <a:cxn ang="0">
                <a:pos x="87" y="1"/>
              </a:cxn>
              <a:cxn ang="0">
                <a:pos x="88" y="0"/>
              </a:cxn>
            </a:cxnLst>
            <a:rect l="0" t="0" r="r" b="b"/>
            <a:pathLst>
              <a:path w="103" h="83">
                <a:moveTo>
                  <a:pt x="88" y="0"/>
                </a:moveTo>
                <a:lnTo>
                  <a:pt x="87" y="1"/>
                </a:lnTo>
                <a:lnTo>
                  <a:pt x="0" y="61"/>
                </a:lnTo>
                <a:lnTo>
                  <a:pt x="15" y="82"/>
                </a:lnTo>
                <a:lnTo>
                  <a:pt x="102" y="22"/>
                </a:lnTo>
                <a:lnTo>
                  <a:pt x="101" y="23"/>
                </a:lnTo>
                <a:lnTo>
                  <a:pt x="88" y="0"/>
                </a:lnTo>
                <a:lnTo>
                  <a:pt x="87" y="1"/>
                </a:lnTo>
                <a:lnTo>
                  <a:pt x="88" y="0"/>
                </a:lnTo>
              </a:path>
            </a:pathLst>
          </a:custGeom>
          <a:solidFill>
            <a:srgbClr val="FFAB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38" name="Freeform 62"/>
          <p:cNvSpPr>
            <a:spLocks/>
          </p:cNvSpPr>
          <p:nvPr/>
        </p:nvSpPr>
        <p:spPr bwMode="auto">
          <a:xfrm>
            <a:off x="6176963" y="3784600"/>
            <a:ext cx="146050" cy="120650"/>
          </a:xfrm>
          <a:custGeom>
            <a:avLst/>
            <a:gdLst/>
            <a:ahLst/>
            <a:cxnLst>
              <a:cxn ang="0">
                <a:pos x="91" y="0"/>
              </a:cxn>
              <a:cxn ang="0">
                <a:pos x="90" y="0"/>
              </a:cxn>
              <a:cxn ang="0">
                <a:pos x="0" y="52"/>
              </a:cxn>
              <a:cxn ang="0">
                <a:pos x="13" y="75"/>
              </a:cxn>
              <a:cxn ang="0">
                <a:pos x="103" y="23"/>
              </a:cxn>
              <a:cxn ang="0">
                <a:pos x="102" y="23"/>
              </a:cxn>
              <a:cxn ang="0">
                <a:pos x="91" y="0"/>
              </a:cxn>
              <a:cxn ang="0">
                <a:pos x="90" y="0"/>
              </a:cxn>
              <a:cxn ang="0">
                <a:pos x="91" y="0"/>
              </a:cxn>
            </a:cxnLst>
            <a:rect l="0" t="0" r="r" b="b"/>
            <a:pathLst>
              <a:path w="104" h="76">
                <a:moveTo>
                  <a:pt x="91" y="0"/>
                </a:moveTo>
                <a:lnTo>
                  <a:pt x="90" y="0"/>
                </a:lnTo>
                <a:lnTo>
                  <a:pt x="0" y="52"/>
                </a:lnTo>
                <a:lnTo>
                  <a:pt x="13" y="75"/>
                </a:lnTo>
                <a:lnTo>
                  <a:pt x="103" y="23"/>
                </a:lnTo>
                <a:lnTo>
                  <a:pt x="102" y="23"/>
                </a:lnTo>
                <a:lnTo>
                  <a:pt x="91" y="0"/>
                </a:lnTo>
                <a:lnTo>
                  <a:pt x="90" y="0"/>
                </a:lnTo>
                <a:lnTo>
                  <a:pt x="91" y="0"/>
                </a:lnTo>
              </a:path>
            </a:pathLst>
          </a:custGeom>
          <a:solidFill>
            <a:srgbClr val="FFAB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39" name="Freeform 63"/>
          <p:cNvSpPr>
            <a:spLocks/>
          </p:cNvSpPr>
          <p:nvPr/>
        </p:nvSpPr>
        <p:spPr bwMode="auto">
          <a:xfrm>
            <a:off x="6311900" y="3705225"/>
            <a:ext cx="150813" cy="111125"/>
          </a:xfrm>
          <a:custGeom>
            <a:avLst/>
            <a:gdLst/>
            <a:ahLst/>
            <a:cxnLst>
              <a:cxn ang="0">
                <a:pos x="94" y="0"/>
              </a:cxn>
              <a:cxn ang="0">
                <a:pos x="93" y="1"/>
              </a:cxn>
              <a:cxn ang="0">
                <a:pos x="0" y="46"/>
              </a:cxn>
              <a:cxn ang="0">
                <a:pos x="11" y="69"/>
              </a:cxn>
              <a:cxn ang="0">
                <a:pos x="105" y="24"/>
              </a:cxn>
              <a:cxn ang="0">
                <a:pos x="104" y="25"/>
              </a:cxn>
              <a:cxn ang="0">
                <a:pos x="94" y="0"/>
              </a:cxn>
              <a:cxn ang="0">
                <a:pos x="93" y="1"/>
              </a:cxn>
              <a:cxn ang="0">
                <a:pos x="94" y="0"/>
              </a:cxn>
            </a:cxnLst>
            <a:rect l="0" t="0" r="r" b="b"/>
            <a:pathLst>
              <a:path w="106" h="70">
                <a:moveTo>
                  <a:pt x="94" y="0"/>
                </a:moveTo>
                <a:lnTo>
                  <a:pt x="93" y="1"/>
                </a:lnTo>
                <a:lnTo>
                  <a:pt x="0" y="46"/>
                </a:lnTo>
                <a:lnTo>
                  <a:pt x="11" y="69"/>
                </a:lnTo>
                <a:lnTo>
                  <a:pt x="105" y="24"/>
                </a:lnTo>
                <a:lnTo>
                  <a:pt x="104" y="25"/>
                </a:lnTo>
                <a:lnTo>
                  <a:pt x="94" y="0"/>
                </a:lnTo>
                <a:lnTo>
                  <a:pt x="93" y="1"/>
                </a:lnTo>
                <a:lnTo>
                  <a:pt x="94" y="0"/>
                </a:lnTo>
              </a:path>
            </a:pathLst>
          </a:custGeom>
          <a:solidFill>
            <a:srgbClr val="FFAB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40" name="Freeform 64"/>
          <p:cNvSpPr>
            <a:spLocks/>
          </p:cNvSpPr>
          <p:nvPr/>
        </p:nvSpPr>
        <p:spPr bwMode="auto">
          <a:xfrm>
            <a:off x="6451600" y="3636963"/>
            <a:ext cx="152400" cy="103187"/>
          </a:xfrm>
          <a:custGeom>
            <a:avLst/>
            <a:gdLst/>
            <a:ahLst/>
            <a:cxnLst>
              <a:cxn ang="0">
                <a:pos x="98" y="0"/>
              </a:cxn>
              <a:cxn ang="0">
                <a:pos x="97" y="0"/>
              </a:cxn>
              <a:cxn ang="0">
                <a:pos x="0" y="39"/>
              </a:cxn>
              <a:cxn ang="0">
                <a:pos x="10" y="64"/>
              </a:cxn>
              <a:cxn ang="0">
                <a:pos x="107" y="25"/>
              </a:cxn>
              <a:cxn ang="0">
                <a:pos x="106" y="25"/>
              </a:cxn>
              <a:cxn ang="0">
                <a:pos x="98" y="0"/>
              </a:cxn>
              <a:cxn ang="0">
                <a:pos x="97" y="0"/>
              </a:cxn>
              <a:cxn ang="0">
                <a:pos x="98" y="0"/>
              </a:cxn>
            </a:cxnLst>
            <a:rect l="0" t="0" r="r" b="b"/>
            <a:pathLst>
              <a:path w="108" h="65">
                <a:moveTo>
                  <a:pt x="98" y="0"/>
                </a:moveTo>
                <a:lnTo>
                  <a:pt x="97" y="0"/>
                </a:lnTo>
                <a:lnTo>
                  <a:pt x="0" y="39"/>
                </a:lnTo>
                <a:lnTo>
                  <a:pt x="10" y="64"/>
                </a:lnTo>
                <a:lnTo>
                  <a:pt x="107" y="25"/>
                </a:lnTo>
                <a:lnTo>
                  <a:pt x="106" y="25"/>
                </a:lnTo>
                <a:lnTo>
                  <a:pt x="98" y="0"/>
                </a:lnTo>
                <a:lnTo>
                  <a:pt x="97" y="0"/>
                </a:lnTo>
                <a:lnTo>
                  <a:pt x="98" y="0"/>
                </a:lnTo>
              </a:path>
            </a:pathLst>
          </a:custGeom>
          <a:solidFill>
            <a:srgbClr val="FFAB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41" name="Freeform 65"/>
          <p:cNvSpPr>
            <a:spLocks/>
          </p:cNvSpPr>
          <p:nvPr/>
        </p:nvSpPr>
        <p:spPr bwMode="auto">
          <a:xfrm>
            <a:off x="6597650" y="3578225"/>
            <a:ext cx="157163" cy="93663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101" y="0"/>
              </a:cxn>
              <a:cxn ang="0">
                <a:pos x="0" y="34"/>
              </a:cxn>
              <a:cxn ang="0">
                <a:pos x="9" y="58"/>
              </a:cxn>
              <a:cxn ang="0">
                <a:pos x="110" y="24"/>
              </a:cxn>
              <a:cxn ang="0">
                <a:pos x="109" y="24"/>
              </a:cxn>
              <a:cxn ang="0">
                <a:pos x="102" y="0"/>
              </a:cxn>
              <a:cxn ang="0">
                <a:pos x="101" y="0"/>
              </a:cxn>
              <a:cxn ang="0">
                <a:pos x="102" y="0"/>
              </a:cxn>
            </a:cxnLst>
            <a:rect l="0" t="0" r="r" b="b"/>
            <a:pathLst>
              <a:path w="111" h="59">
                <a:moveTo>
                  <a:pt x="102" y="0"/>
                </a:moveTo>
                <a:lnTo>
                  <a:pt x="101" y="0"/>
                </a:lnTo>
                <a:lnTo>
                  <a:pt x="0" y="34"/>
                </a:lnTo>
                <a:lnTo>
                  <a:pt x="9" y="58"/>
                </a:lnTo>
                <a:lnTo>
                  <a:pt x="110" y="24"/>
                </a:lnTo>
                <a:lnTo>
                  <a:pt x="109" y="24"/>
                </a:lnTo>
                <a:lnTo>
                  <a:pt x="102" y="0"/>
                </a:lnTo>
                <a:lnTo>
                  <a:pt x="101" y="0"/>
                </a:lnTo>
                <a:lnTo>
                  <a:pt x="102" y="0"/>
                </a:lnTo>
              </a:path>
            </a:pathLst>
          </a:custGeom>
          <a:solidFill>
            <a:srgbClr val="FFAB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42" name="Freeform 66"/>
          <p:cNvSpPr>
            <a:spLocks/>
          </p:cNvSpPr>
          <p:nvPr/>
        </p:nvSpPr>
        <p:spPr bwMode="auto">
          <a:xfrm>
            <a:off x="6750050" y="3540125"/>
            <a:ext cx="123825" cy="73025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0" y="21"/>
              </a:cxn>
              <a:cxn ang="0">
                <a:pos x="7" y="45"/>
              </a:cxn>
              <a:cxn ang="0">
                <a:pos x="87" y="24"/>
              </a:cxn>
              <a:cxn ang="0">
                <a:pos x="80" y="0"/>
              </a:cxn>
            </a:cxnLst>
            <a:rect l="0" t="0" r="r" b="b"/>
            <a:pathLst>
              <a:path w="88" h="46">
                <a:moveTo>
                  <a:pt x="80" y="0"/>
                </a:moveTo>
                <a:lnTo>
                  <a:pt x="0" y="21"/>
                </a:lnTo>
                <a:lnTo>
                  <a:pt x="7" y="45"/>
                </a:lnTo>
                <a:lnTo>
                  <a:pt x="87" y="24"/>
                </a:lnTo>
                <a:lnTo>
                  <a:pt x="80" y="0"/>
                </a:lnTo>
              </a:path>
            </a:pathLst>
          </a:custGeom>
          <a:solidFill>
            <a:srgbClr val="FFAB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43" name="Freeform 67"/>
          <p:cNvSpPr>
            <a:spLocks/>
          </p:cNvSpPr>
          <p:nvPr/>
        </p:nvSpPr>
        <p:spPr bwMode="auto">
          <a:xfrm>
            <a:off x="6870700" y="3498850"/>
            <a:ext cx="142875" cy="76200"/>
          </a:xfrm>
          <a:custGeom>
            <a:avLst/>
            <a:gdLst/>
            <a:ahLst/>
            <a:cxnLst>
              <a:cxn ang="0">
                <a:pos x="93" y="0"/>
              </a:cxn>
              <a:cxn ang="0">
                <a:pos x="92" y="1"/>
              </a:cxn>
              <a:cxn ang="0">
                <a:pos x="0" y="23"/>
              </a:cxn>
              <a:cxn ang="0">
                <a:pos x="7" y="47"/>
              </a:cxn>
              <a:cxn ang="0">
                <a:pos x="99" y="25"/>
              </a:cxn>
              <a:cxn ang="0">
                <a:pos x="98" y="26"/>
              </a:cxn>
              <a:cxn ang="0">
                <a:pos x="93" y="0"/>
              </a:cxn>
              <a:cxn ang="0">
                <a:pos x="93" y="1"/>
              </a:cxn>
              <a:cxn ang="0">
                <a:pos x="92" y="1"/>
              </a:cxn>
              <a:cxn ang="0">
                <a:pos x="93" y="0"/>
              </a:cxn>
            </a:cxnLst>
            <a:rect l="0" t="0" r="r" b="b"/>
            <a:pathLst>
              <a:path w="100" h="48">
                <a:moveTo>
                  <a:pt x="93" y="0"/>
                </a:moveTo>
                <a:lnTo>
                  <a:pt x="92" y="1"/>
                </a:lnTo>
                <a:lnTo>
                  <a:pt x="0" y="23"/>
                </a:lnTo>
                <a:lnTo>
                  <a:pt x="7" y="47"/>
                </a:lnTo>
                <a:lnTo>
                  <a:pt x="99" y="25"/>
                </a:lnTo>
                <a:lnTo>
                  <a:pt x="98" y="26"/>
                </a:lnTo>
                <a:lnTo>
                  <a:pt x="93" y="0"/>
                </a:lnTo>
                <a:lnTo>
                  <a:pt x="93" y="1"/>
                </a:lnTo>
                <a:lnTo>
                  <a:pt x="92" y="1"/>
                </a:lnTo>
                <a:lnTo>
                  <a:pt x="93" y="0"/>
                </a:lnTo>
              </a:path>
            </a:pathLst>
          </a:custGeom>
          <a:solidFill>
            <a:srgbClr val="FFAB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44" name="Freeform 68"/>
          <p:cNvSpPr>
            <a:spLocks/>
          </p:cNvSpPr>
          <p:nvPr/>
        </p:nvSpPr>
        <p:spPr bwMode="auto">
          <a:xfrm>
            <a:off x="7010400" y="3470275"/>
            <a:ext cx="147638" cy="66675"/>
          </a:xfrm>
          <a:custGeom>
            <a:avLst/>
            <a:gdLst/>
            <a:ahLst/>
            <a:cxnLst>
              <a:cxn ang="0">
                <a:pos x="100" y="0"/>
              </a:cxn>
              <a:cxn ang="0">
                <a:pos x="99" y="0"/>
              </a:cxn>
              <a:cxn ang="0">
                <a:pos x="0" y="16"/>
              </a:cxn>
              <a:cxn ang="0">
                <a:pos x="5" y="41"/>
              </a:cxn>
              <a:cxn ang="0">
                <a:pos x="104" y="24"/>
              </a:cxn>
              <a:cxn ang="0">
                <a:pos x="100" y="0"/>
              </a:cxn>
              <a:cxn ang="0">
                <a:pos x="99" y="0"/>
              </a:cxn>
              <a:cxn ang="0">
                <a:pos x="100" y="0"/>
              </a:cxn>
            </a:cxnLst>
            <a:rect l="0" t="0" r="r" b="b"/>
            <a:pathLst>
              <a:path w="105" h="42">
                <a:moveTo>
                  <a:pt x="100" y="0"/>
                </a:moveTo>
                <a:lnTo>
                  <a:pt x="99" y="0"/>
                </a:lnTo>
                <a:lnTo>
                  <a:pt x="0" y="16"/>
                </a:lnTo>
                <a:lnTo>
                  <a:pt x="5" y="41"/>
                </a:lnTo>
                <a:lnTo>
                  <a:pt x="104" y="24"/>
                </a:lnTo>
                <a:lnTo>
                  <a:pt x="100" y="0"/>
                </a:lnTo>
                <a:lnTo>
                  <a:pt x="99" y="0"/>
                </a:lnTo>
                <a:lnTo>
                  <a:pt x="100" y="0"/>
                </a:lnTo>
              </a:path>
            </a:pathLst>
          </a:custGeom>
          <a:solidFill>
            <a:srgbClr val="FFAB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45" name="Freeform 69"/>
          <p:cNvSpPr>
            <a:spLocks/>
          </p:cNvSpPr>
          <p:nvPr/>
        </p:nvSpPr>
        <p:spPr bwMode="auto">
          <a:xfrm>
            <a:off x="7161213" y="3441700"/>
            <a:ext cx="169862" cy="65088"/>
          </a:xfrm>
          <a:custGeom>
            <a:avLst/>
            <a:gdLst/>
            <a:ahLst/>
            <a:cxnLst>
              <a:cxn ang="0">
                <a:pos x="117" y="0"/>
              </a:cxn>
              <a:cxn ang="0">
                <a:pos x="116" y="0"/>
              </a:cxn>
              <a:cxn ang="0">
                <a:pos x="0" y="16"/>
              </a:cxn>
              <a:cxn ang="0">
                <a:pos x="4" y="40"/>
              </a:cxn>
              <a:cxn ang="0">
                <a:pos x="120" y="24"/>
              </a:cxn>
              <a:cxn ang="0">
                <a:pos x="119" y="24"/>
              </a:cxn>
              <a:cxn ang="0">
                <a:pos x="117" y="0"/>
              </a:cxn>
              <a:cxn ang="0">
                <a:pos x="116" y="0"/>
              </a:cxn>
              <a:cxn ang="0">
                <a:pos x="117" y="0"/>
              </a:cxn>
            </a:cxnLst>
            <a:rect l="0" t="0" r="r" b="b"/>
            <a:pathLst>
              <a:path w="121" h="41">
                <a:moveTo>
                  <a:pt x="117" y="0"/>
                </a:moveTo>
                <a:lnTo>
                  <a:pt x="116" y="0"/>
                </a:lnTo>
                <a:lnTo>
                  <a:pt x="0" y="16"/>
                </a:lnTo>
                <a:lnTo>
                  <a:pt x="4" y="40"/>
                </a:lnTo>
                <a:lnTo>
                  <a:pt x="120" y="24"/>
                </a:lnTo>
                <a:lnTo>
                  <a:pt x="119" y="24"/>
                </a:lnTo>
                <a:lnTo>
                  <a:pt x="117" y="0"/>
                </a:lnTo>
                <a:lnTo>
                  <a:pt x="116" y="0"/>
                </a:lnTo>
                <a:lnTo>
                  <a:pt x="117" y="0"/>
                </a:lnTo>
              </a:path>
            </a:pathLst>
          </a:custGeom>
          <a:solidFill>
            <a:srgbClr val="FFAB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46" name="Freeform 70"/>
          <p:cNvSpPr>
            <a:spLocks/>
          </p:cNvSpPr>
          <p:nvPr/>
        </p:nvSpPr>
        <p:spPr bwMode="auto">
          <a:xfrm>
            <a:off x="7334250" y="3425825"/>
            <a:ext cx="139700" cy="52388"/>
          </a:xfrm>
          <a:custGeom>
            <a:avLst/>
            <a:gdLst/>
            <a:ahLst/>
            <a:cxnLst>
              <a:cxn ang="0">
                <a:pos x="98" y="0"/>
              </a:cxn>
              <a:cxn ang="0">
                <a:pos x="96" y="0"/>
              </a:cxn>
              <a:cxn ang="0">
                <a:pos x="0" y="8"/>
              </a:cxn>
              <a:cxn ang="0">
                <a:pos x="2" y="32"/>
              </a:cxn>
              <a:cxn ang="0">
                <a:pos x="98" y="24"/>
              </a:cxn>
              <a:cxn ang="0">
                <a:pos x="96" y="24"/>
              </a:cxn>
              <a:cxn ang="0">
                <a:pos x="98" y="0"/>
              </a:cxn>
              <a:cxn ang="0">
                <a:pos x="97" y="0"/>
              </a:cxn>
              <a:cxn ang="0">
                <a:pos x="96" y="0"/>
              </a:cxn>
              <a:cxn ang="0">
                <a:pos x="98" y="0"/>
              </a:cxn>
            </a:cxnLst>
            <a:rect l="0" t="0" r="r" b="b"/>
            <a:pathLst>
              <a:path w="99" h="33">
                <a:moveTo>
                  <a:pt x="98" y="0"/>
                </a:moveTo>
                <a:lnTo>
                  <a:pt x="96" y="0"/>
                </a:lnTo>
                <a:lnTo>
                  <a:pt x="0" y="8"/>
                </a:lnTo>
                <a:lnTo>
                  <a:pt x="2" y="32"/>
                </a:lnTo>
                <a:lnTo>
                  <a:pt x="98" y="24"/>
                </a:lnTo>
                <a:lnTo>
                  <a:pt x="96" y="24"/>
                </a:lnTo>
                <a:lnTo>
                  <a:pt x="98" y="0"/>
                </a:lnTo>
                <a:lnTo>
                  <a:pt x="97" y="0"/>
                </a:lnTo>
                <a:lnTo>
                  <a:pt x="96" y="0"/>
                </a:lnTo>
                <a:lnTo>
                  <a:pt x="98" y="0"/>
                </a:lnTo>
              </a:path>
            </a:pathLst>
          </a:custGeom>
          <a:solidFill>
            <a:srgbClr val="FFAB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47" name="Freeform 71"/>
          <p:cNvSpPr>
            <a:spLocks/>
          </p:cNvSpPr>
          <p:nvPr/>
        </p:nvSpPr>
        <p:spPr bwMode="auto">
          <a:xfrm>
            <a:off x="7478713" y="3425825"/>
            <a:ext cx="144462" cy="47625"/>
          </a:xfrm>
          <a:custGeom>
            <a:avLst/>
            <a:gdLst/>
            <a:ahLst/>
            <a:cxnLst>
              <a:cxn ang="0">
                <a:pos x="101" y="5"/>
              </a:cxn>
              <a:cxn ang="0">
                <a:pos x="100" y="5"/>
              </a:cxn>
              <a:cxn ang="0">
                <a:pos x="2" y="0"/>
              </a:cxn>
              <a:cxn ang="0">
                <a:pos x="0" y="24"/>
              </a:cxn>
              <a:cxn ang="0">
                <a:pos x="98" y="29"/>
              </a:cxn>
              <a:cxn ang="0">
                <a:pos x="97" y="29"/>
              </a:cxn>
              <a:cxn ang="0">
                <a:pos x="101" y="5"/>
              </a:cxn>
              <a:cxn ang="0">
                <a:pos x="100" y="5"/>
              </a:cxn>
              <a:cxn ang="0">
                <a:pos x="101" y="5"/>
              </a:cxn>
            </a:cxnLst>
            <a:rect l="0" t="0" r="r" b="b"/>
            <a:pathLst>
              <a:path w="102" h="30">
                <a:moveTo>
                  <a:pt x="101" y="5"/>
                </a:moveTo>
                <a:lnTo>
                  <a:pt x="100" y="5"/>
                </a:lnTo>
                <a:lnTo>
                  <a:pt x="2" y="0"/>
                </a:lnTo>
                <a:lnTo>
                  <a:pt x="0" y="24"/>
                </a:lnTo>
                <a:lnTo>
                  <a:pt x="98" y="29"/>
                </a:lnTo>
                <a:lnTo>
                  <a:pt x="97" y="29"/>
                </a:lnTo>
                <a:lnTo>
                  <a:pt x="101" y="5"/>
                </a:lnTo>
                <a:lnTo>
                  <a:pt x="100" y="5"/>
                </a:lnTo>
                <a:lnTo>
                  <a:pt x="101" y="5"/>
                </a:lnTo>
              </a:path>
            </a:pathLst>
          </a:custGeom>
          <a:solidFill>
            <a:srgbClr val="FFAB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48" name="Freeform 72"/>
          <p:cNvSpPr>
            <a:spLocks/>
          </p:cNvSpPr>
          <p:nvPr/>
        </p:nvSpPr>
        <p:spPr bwMode="auto">
          <a:xfrm>
            <a:off x="7623175" y="3435350"/>
            <a:ext cx="147638" cy="61913"/>
          </a:xfrm>
          <a:custGeom>
            <a:avLst/>
            <a:gdLst/>
            <a:ahLst/>
            <a:cxnLst>
              <a:cxn ang="0">
                <a:pos x="101" y="26"/>
              </a:cxn>
              <a:cxn ang="0">
                <a:pos x="103" y="14"/>
              </a:cxn>
              <a:cxn ang="0">
                <a:pos x="4" y="0"/>
              </a:cxn>
              <a:cxn ang="0">
                <a:pos x="0" y="25"/>
              </a:cxn>
              <a:cxn ang="0">
                <a:pos x="99" y="38"/>
              </a:cxn>
              <a:cxn ang="0">
                <a:pos x="101" y="26"/>
              </a:cxn>
            </a:cxnLst>
            <a:rect l="0" t="0" r="r" b="b"/>
            <a:pathLst>
              <a:path w="104" h="39">
                <a:moveTo>
                  <a:pt x="101" y="26"/>
                </a:moveTo>
                <a:lnTo>
                  <a:pt x="103" y="14"/>
                </a:lnTo>
                <a:lnTo>
                  <a:pt x="4" y="0"/>
                </a:lnTo>
                <a:lnTo>
                  <a:pt x="0" y="25"/>
                </a:lnTo>
                <a:lnTo>
                  <a:pt x="99" y="38"/>
                </a:lnTo>
                <a:lnTo>
                  <a:pt x="101" y="26"/>
                </a:lnTo>
              </a:path>
            </a:pathLst>
          </a:custGeom>
          <a:solidFill>
            <a:srgbClr val="FFAB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49" name="Freeform 73"/>
          <p:cNvSpPr>
            <a:spLocks/>
          </p:cNvSpPr>
          <p:nvPr/>
        </p:nvSpPr>
        <p:spPr bwMode="auto">
          <a:xfrm>
            <a:off x="1193800" y="6002338"/>
            <a:ext cx="1492250" cy="36512"/>
          </a:xfrm>
          <a:custGeom>
            <a:avLst/>
            <a:gdLst/>
            <a:ahLst/>
            <a:cxnLst>
              <a:cxn ang="0">
                <a:pos x="1046" y="1"/>
              </a:cxn>
              <a:cxn ang="0">
                <a:pos x="1052" y="0"/>
              </a:cxn>
              <a:cxn ang="0">
                <a:pos x="0" y="0"/>
              </a:cxn>
              <a:cxn ang="0">
                <a:pos x="0" y="22"/>
              </a:cxn>
              <a:cxn ang="0">
                <a:pos x="1052" y="22"/>
              </a:cxn>
              <a:cxn ang="0">
                <a:pos x="1057" y="21"/>
              </a:cxn>
              <a:cxn ang="0">
                <a:pos x="1052" y="22"/>
              </a:cxn>
              <a:cxn ang="0">
                <a:pos x="1054" y="22"/>
              </a:cxn>
              <a:cxn ang="0">
                <a:pos x="1057" y="21"/>
              </a:cxn>
              <a:cxn ang="0">
                <a:pos x="1046" y="1"/>
              </a:cxn>
            </a:cxnLst>
            <a:rect l="0" t="0" r="r" b="b"/>
            <a:pathLst>
              <a:path w="1058" h="23">
                <a:moveTo>
                  <a:pt x="1046" y="1"/>
                </a:moveTo>
                <a:lnTo>
                  <a:pt x="1052" y="0"/>
                </a:lnTo>
                <a:lnTo>
                  <a:pt x="0" y="0"/>
                </a:lnTo>
                <a:lnTo>
                  <a:pt x="0" y="22"/>
                </a:lnTo>
                <a:lnTo>
                  <a:pt x="1052" y="22"/>
                </a:lnTo>
                <a:lnTo>
                  <a:pt x="1057" y="21"/>
                </a:lnTo>
                <a:lnTo>
                  <a:pt x="1052" y="22"/>
                </a:lnTo>
                <a:lnTo>
                  <a:pt x="1054" y="22"/>
                </a:lnTo>
                <a:lnTo>
                  <a:pt x="1057" y="21"/>
                </a:lnTo>
                <a:lnTo>
                  <a:pt x="1046" y="1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50" name="Freeform 74"/>
          <p:cNvSpPr>
            <a:spLocks/>
          </p:cNvSpPr>
          <p:nvPr/>
        </p:nvSpPr>
        <p:spPr bwMode="auto">
          <a:xfrm>
            <a:off x="2678113" y="5978525"/>
            <a:ext cx="71437" cy="58738"/>
          </a:xfrm>
          <a:custGeom>
            <a:avLst/>
            <a:gdLst/>
            <a:ahLst/>
            <a:cxnLst>
              <a:cxn ang="0">
                <a:pos x="27" y="6"/>
              </a:cxn>
              <a:cxn ang="0">
                <a:pos x="33" y="0"/>
              </a:cxn>
              <a:cxn ang="0">
                <a:pos x="0" y="14"/>
              </a:cxn>
              <a:cxn ang="0">
                <a:pos x="10" y="36"/>
              </a:cxn>
              <a:cxn ang="0">
                <a:pos x="43" y="23"/>
              </a:cxn>
              <a:cxn ang="0">
                <a:pos x="49" y="17"/>
              </a:cxn>
              <a:cxn ang="0">
                <a:pos x="43" y="23"/>
              </a:cxn>
              <a:cxn ang="0">
                <a:pos x="47" y="21"/>
              </a:cxn>
              <a:cxn ang="0">
                <a:pos x="49" y="17"/>
              </a:cxn>
              <a:cxn ang="0">
                <a:pos x="27" y="6"/>
              </a:cxn>
            </a:cxnLst>
            <a:rect l="0" t="0" r="r" b="b"/>
            <a:pathLst>
              <a:path w="50" h="37">
                <a:moveTo>
                  <a:pt x="27" y="6"/>
                </a:moveTo>
                <a:lnTo>
                  <a:pt x="33" y="0"/>
                </a:lnTo>
                <a:lnTo>
                  <a:pt x="0" y="14"/>
                </a:lnTo>
                <a:lnTo>
                  <a:pt x="10" y="36"/>
                </a:lnTo>
                <a:lnTo>
                  <a:pt x="43" y="23"/>
                </a:lnTo>
                <a:lnTo>
                  <a:pt x="49" y="17"/>
                </a:lnTo>
                <a:lnTo>
                  <a:pt x="43" y="23"/>
                </a:lnTo>
                <a:lnTo>
                  <a:pt x="47" y="21"/>
                </a:lnTo>
                <a:lnTo>
                  <a:pt x="49" y="17"/>
                </a:lnTo>
                <a:lnTo>
                  <a:pt x="27" y="6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51" name="Freeform 75"/>
          <p:cNvSpPr>
            <a:spLocks/>
          </p:cNvSpPr>
          <p:nvPr/>
        </p:nvSpPr>
        <p:spPr bwMode="auto">
          <a:xfrm>
            <a:off x="2720975" y="5940425"/>
            <a:ext cx="50800" cy="61913"/>
          </a:xfrm>
          <a:custGeom>
            <a:avLst/>
            <a:gdLst/>
            <a:ahLst/>
            <a:cxnLst>
              <a:cxn ang="0">
                <a:pos x="12" y="2"/>
              </a:cxn>
              <a:cxn ang="0">
                <a:pos x="13" y="0"/>
              </a:cxn>
              <a:cxn ang="0">
                <a:pos x="0" y="27"/>
              </a:cxn>
              <a:cxn ang="0">
                <a:pos x="21" y="38"/>
              </a:cxn>
              <a:cxn ang="0">
                <a:pos x="34" y="11"/>
              </a:cxn>
              <a:cxn ang="0">
                <a:pos x="35" y="10"/>
              </a:cxn>
              <a:cxn ang="0">
                <a:pos x="34" y="11"/>
              </a:cxn>
              <a:cxn ang="0">
                <a:pos x="35" y="10"/>
              </a:cxn>
              <a:cxn ang="0">
                <a:pos x="12" y="2"/>
              </a:cxn>
            </a:cxnLst>
            <a:rect l="0" t="0" r="r" b="b"/>
            <a:pathLst>
              <a:path w="36" h="39">
                <a:moveTo>
                  <a:pt x="12" y="2"/>
                </a:moveTo>
                <a:lnTo>
                  <a:pt x="13" y="0"/>
                </a:lnTo>
                <a:lnTo>
                  <a:pt x="0" y="27"/>
                </a:lnTo>
                <a:lnTo>
                  <a:pt x="21" y="38"/>
                </a:lnTo>
                <a:lnTo>
                  <a:pt x="34" y="11"/>
                </a:lnTo>
                <a:lnTo>
                  <a:pt x="35" y="10"/>
                </a:lnTo>
                <a:lnTo>
                  <a:pt x="34" y="11"/>
                </a:lnTo>
                <a:lnTo>
                  <a:pt x="35" y="10"/>
                </a:lnTo>
                <a:lnTo>
                  <a:pt x="12" y="2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52" name="Freeform 76"/>
          <p:cNvSpPr>
            <a:spLocks/>
          </p:cNvSpPr>
          <p:nvPr/>
        </p:nvSpPr>
        <p:spPr bwMode="auto">
          <a:xfrm>
            <a:off x="2741613" y="4486275"/>
            <a:ext cx="400050" cy="1463675"/>
          </a:xfrm>
          <a:custGeom>
            <a:avLst/>
            <a:gdLst/>
            <a:ahLst/>
            <a:cxnLst>
              <a:cxn ang="0">
                <a:pos x="257" y="0"/>
              </a:cxn>
              <a:cxn ang="0">
                <a:pos x="0" y="912"/>
              </a:cxn>
              <a:cxn ang="0">
                <a:pos x="26" y="921"/>
              </a:cxn>
              <a:cxn ang="0">
                <a:pos x="283" y="8"/>
              </a:cxn>
              <a:cxn ang="0">
                <a:pos x="283" y="9"/>
              </a:cxn>
              <a:cxn ang="0">
                <a:pos x="257" y="0"/>
              </a:cxn>
            </a:cxnLst>
            <a:rect l="0" t="0" r="r" b="b"/>
            <a:pathLst>
              <a:path w="284" h="922">
                <a:moveTo>
                  <a:pt x="257" y="0"/>
                </a:moveTo>
                <a:lnTo>
                  <a:pt x="0" y="912"/>
                </a:lnTo>
                <a:lnTo>
                  <a:pt x="26" y="921"/>
                </a:lnTo>
                <a:lnTo>
                  <a:pt x="283" y="8"/>
                </a:lnTo>
                <a:lnTo>
                  <a:pt x="283" y="9"/>
                </a:lnTo>
                <a:lnTo>
                  <a:pt x="257" y="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53" name="Freeform 77"/>
          <p:cNvSpPr>
            <a:spLocks/>
          </p:cNvSpPr>
          <p:nvPr/>
        </p:nvSpPr>
        <p:spPr bwMode="auto">
          <a:xfrm>
            <a:off x="3109913" y="4351338"/>
            <a:ext cx="71437" cy="141287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24" y="2"/>
              </a:cxn>
              <a:cxn ang="0">
                <a:pos x="0" y="80"/>
              </a:cxn>
              <a:cxn ang="0">
                <a:pos x="24" y="88"/>
              </a:cxn>
              <a:cxn ang="0">
                <a:pos x="49" y="10"/>
              </a:cxn>
              <a:cxn ang="0">
                <a:pos x="48" y="11"/>
              </a:cxn>
              <a:cxn ang="0">
                <a:pos x="25" y="0"/>
              </a:cxn>
              <a:cxn ang="0">
                <a:pos x="25" y="1"/>
              </a:cxn>
              <a:cxn ang="0">
                <a:pos x="24" y="2"/>
              </a:cxn>
              <a:cxn ang="0">
                <a:pos x="25" y="0"/>
              </a:cxn>
            </a:cxnLst>
            <a:rect l="0" t="0" r="r" b="b"/>
            <a:pathLst>
              <a:path w="50" h="89">
                <a:moveTo>
                  <a:pt x="25" y="0"/>
                </a:moveTo>
                <a:lnTo>
                  <a:pt x="24" y="2"/>
                </a:lnTo>
                <a:lnTo>
                  <a:pt x="0" y="80"/>
                </a:lnTo>
                <a:lnTo>
                  <a:pt x="24" y="88"/>
                </a:lnTo>
                <a:lnTo>
                  <a:pt x="49" y="10"/>
                </a:lnTo>
                <a:lnTo>
                  <a:pt x="48" y="11"/>
                </a:lnTo>
                <a:lnTo>
                  <a:pt x="25" y="0"/>
                </a:lnTo>
                <a:lnTo>
                  <a:pt x="25" y="1"/>
                </a:lnTo>
                <a:lnTo>
                  <a:pt x="24" y="2"/>
                </a:lnTo>
                <a:lnTo>
                  <a:pt x="25" y="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54" name="Freeform 78"/>
          <p:cNvSpPr>
            <a:spLocks/>
          </p:cNvSpPr>
          <p:nvPr/>
        </p:nvSpPr>
        <p:spPr bwMode="auto">
          <a:xfrm>
            <a:off x="3149600" y="4229100"/>
            <a:ext cx="80963" cy="133350"/>
          </a:xfrm>
          <a:custGeom>
            <a:avLst/>
            <a:gdLst/>
            <a:ahLst/>
            <a:cxnLst>
              <a:cxn ang="0">
                <a:pos x="33" y="0"/>
              </a:cxn>
              <a:cxn ang="0">
                <a:pos x="0" y="72"/>
              </a:cxn>
              <a:cxn ang="0">
                <a:pos x="23" y="83"/>
              </a:cxn>
              <a:cxn ang="0">
                <a:pos x="56" y="11"/>
              </a:cxn>
              <a:cxn ang="0">
                <a:pos x="56" y="12"/>
              </a:cxn>
              <a:cxn ang="0">
                <a:pos x="33" y="0"/>
              </a:cxn>
            </a:cxnLst>
            <a:rect l="0" t="0" r="r" b="b"/>
            <a:pathLst>
              <a:path w="57" h="84">
                <a:moveTo>
                  <a:pt x="33" y="0"/>
                </a:moveTo>
                <a:lnTo>
                  <a:pt x="0" y="72"/>
                </a:lnTo>
                <a:lnTo>
                  <a:pt x="23" y="83"/>
                </a:lnTo>
                <a:lnTo>
                  <a:pt x="56" y="11"/>
                </a:lnTo>
                <a:lnTo>
                  <a:pt x="56" y="12"/>
                </a:lnTo>
                <a:lnTo>
                  <a:pt x="33" y="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55" name="Freeform 79"/>
          <p:cNvSpPr>
            <a:spLocks/>
          </p:cNvSpPr>
          <p:nvPr/>
        </p:nvSpPr>
        <p:spPr bwMode="auto">
          <a:xfrm>
            <a:off x="3203575" y="4127500"/>
            <a:ext cx="76200" cy="114300"/>
          </a:xfrm>
          <a:custGeom>
            <a:avLst/>
            <a:gdLst/>
            <a:ahLst/>
            <a:cxnLst>
              <a:cxn ang="0">
                <a:pos x="31" y="0"/>
              </a:cxn>
              <a:cxn ang="0">
                <a:pos x="30" y="2"/>
              </a:cxn>
              <a:cxn ang="0">
                <a:pos x="0" y="59"/>
              </a:cxn>
              <a:cxn ang="0">
                <a:pos x="22" y="71"/>
              </a:cxn>
              <a:cxn ang="0">
                <a:pos x="53" y="14"/>
              </a:cxn>
              <a:cxn ang="0">
                <a:pos x="52" y="16"/>
              </a:cxn>
              <a:cxn ang="0">
                <a:pos x="31" y="0"/>
              </a:cxn>
              <a:cxn ang="0">
                <a:pos x="31" y="1"/>
              </a:cxn>
              <a:cxn ang="0">
                <a:pos x="30" y="2"/>
              </a:cxn>
              <a:cxn ang="0">
                <a:pos x="31" y="0"/>
              </a:cxn>
            </a:cxnLst>
            <a:rect l="0" t="0" r="r" b="b"/>
            <a:pathLst>
              <a:path w="54" h="72">
                <a:moveTo>
                  <a:pt x="31" y="0"/>
                </a:moveTo>
                <a:lnTo>
                  <a:pt x="30" y="2"/>
                </a:lnTo>
                <a:lnTo>
                  <a:pt x="0" y="59"/>
                </a:lnTo>
                <a:lnTo>
                  <a:pt x="22" y="71"/>
                </a:lnTo>
                <a:lnTo>
                  <a:pt x="53" y="14"/>
                </a:lnTo>
                <a:lnTo>
                  <a:pt x="52" y="16"/>
                </a:lnTo>
                <a:lnTo>
                  <a:pt x="31" y="0"/>
                </a:lnTo>
                <a:lnTo>
                  <a:pt x="31" y="1"/>
                </a:lnTo>
                <a:lnTo>
                  <a:pt x="30" y="2"/>
                </a:lnTo>
                <a:lnTo>
                  <a:pt x="31" y="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56" name="Freeform 80"/>
          <p:cNvSpPr>
            <a:spLocks/>
          </p:cNvSpPr>
          <p:nvPr/>
        </p:nvSpPr>
        <p:spPr bwMode="auto">
          <a:xfrm>
            <a:off x="3249613" y="4043363"/>
            <a:ext cx="80962" cy="103187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33" y="1"/>
              </a:cxn>
              <a:cxn ang="0">
                <a:pos x="0" y="48"/>
              </a:cxn>
              <a:cxn ang="0">
                <a:pos x="22" y="64"/>
              </a:cxn>
              <a:cxn ang="0">
                <a:pos x="55" y="16"/>
              </a:cxn>
              <a:cxn ang="0">
                <a:pos x="54" y="17"/>
              </a:cxn>
              <a:cxn ang="0">
                <a:pos x="34" y="0"/>
              </a:cxn>
              <a:cxn ang="0">
                <a:pos x="34" y="1"/>
              </a:cxn>
              <a:cxn ang="0">
                <a:pos x="33" y="1"/>
              </a:cxn>
              <a:cxn ang="0">
                <a:pos x="34" y="0"/>
              </a:cxn>
            </a:cxnLst>
            <a:rect l="0" t="0" r="r" b="b"/>
            <a:pathLst>
              <a:path w="56" h="65">
                <a:moveTo>
                  <a:pt x="34" y="0"/>
                </a:moveTo>
                <a:lnTo>
                  <a:pt x="33" y="1"/>
                </a:lnTo>
                <a:lnTo>
                  <a:pt x="0" y="48"/>
                </a:lnTo>
                <a:lnTo>
                  <a:pt x="22" y="64"/>
                </a:lnTo>
                <a:lnTo>
                  <a:pt x="55" y="16"/>
                </a:lnTo>
                <a:lnTo>
                  <a:pt x="54" y="17"/>
                </a:lnTo>
                <a:lnTo>
                  <a:pt x="34" y="0"/>
                </a:lnTo>
                <a:lnTo>
                  <a:pt x="34" y="1"/>
                </a:lnTo>
                <a:lnTo>
                  <a:pt x="33" y="1"/>
                </a:lnTo>
                <a:lnTo>
                  <a:pt x="34" y="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57" name="Freeform 81"/>
          <p:cNvSpPr>
            <a:spLocks/>
          </p:cNvSpPr>
          <p:nvPr/>
        </p:nvSpPr>
        <p:spPr bwMode="auto">
          <a:xfrm>
            <a:off x="3305175" y="3968750"/>
            <a:ext cx="76200" cy="96838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33" y="1"/>
              </a:cxn>
              <a:cxn ang="0">
                <a:pos x="0" y="43"/>
              </a:cxn>
              <a:cxn ang="0">
                <a:pos x="20" y="60"/>
              </a:cxn>
              <a:cxn ang="0">
                <a:pos x="54" y="17"/>
              </a:cxn>
              <a:cxn ang="0">
                <a:pos x="53" y="18"/>
              </a:cxn>
              <a:cxn ang="0">
                <a:pos x="34" y="0"/>
              </a:cxn>
              <a:cxn ang="0">
                <a:pos x="33" y="1"/>
              </a:cxn>
              <a:cxn ang="0">
                <a:pos x="34" y="0"/>
              </a:cxn>
            </a:cxnLst>
            <a:rect l="0" t="0" r="r" b="b"/>
            <a:pathLst>
              <a:path w="55" h="61">
                <a:moveTo>
                  <a:pt x="34" y="0"/>
                </a:moveTo>
                <a:lnTo>
                  <a:pt x="33" y="1"/>
                </a:lnTo>
                <a:lnTo>
                  <a:pt x="0" y="43"/>
                </a:lnTo>
                <a:lnTo>
                  <a:pt x="20" y="60"/>
                </a:lnTo>
                <a:lnTo>
                  <a:pt x="54" y="17"/>
                </a:lnTo>
                <a:lnTo>
                  <a:pt x="53" y="18"/>
                </a:lnTo>
                <a:lnTo>
                  <a:pt x="34" y="0"/>
                </a:lnTo>
                <a:lnTo>
                  <a:pt x="33" y="1"/>
                </a:lnTo>
                <a:lnTo>
                  <a:pt x="34" y="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58" name="Freeform 82"/>
          <p:cNvSpPr>
            <a:spLocks/>
          </p:cNvSpPr>
          <p:nvPr/>
        </p:nvSpPr>
        <p:spPr bwMode="auto">
          <a:xfrm>
            <a:off x="3357563" y="3895725"/>
            <a:ext cx="87312" cy="96838"/>
          </a:xfrm>
          <a:custGeom>
            <a:avLst/>
            <a:gdLst/>
            <a:ahLst/>
            <a:cxnLst>
              <a:cxn ang="0">
                <a:pos x="43" y="0"/>
              </a:cxn>
              <a:cxn ang="0">
                <a:pos x="42" y="0"/>
              </a:cxn>
              <a:cxn ang="0">
                <a:pos x="0" y="42"/>
              </a:cxn>
              <a:cxn ang="0">
                <a:pos x="19" y="60"/>
              </a:cxn>
              <a:cxn ang="0">
                <a:pos x="60" y="18"/>
              </a:cxn>
              <a:cxn ang="0">
                <a:pos x="59" y="19"/>
              </a:cxn>
              <a:cxn ang="0">
                <a:pos x="43" y="0"/>
              </a:cxn>
              <a:cxn ang="0">
                <a:pos x="42" y="0"/>
              </a:cxn>
              <a:cxn ang="0">
                <a:pos x="43" y="0"/>
              </a:cxn>
            </a:cxnLst>
            <a:rect l="0" t="0" r="r" b="b"/>
            <a:pathLst>
              <a:path w="61" h="61">
                <a:moveTo>
                  <a:pt x="43" y="0"/>
                </a:moveTo>
                <a:lnTo>
                  <a:pt x="42" y="0"/>
                </a:lnTo>
                <a:lnTo>
                  <a:pt x="0" y="42"/>
                </a:lnTo>
                <a:lnTo>
                  <a:pt x="19" y="60"/>
                </a:lnTo>
                <a:lnTo>
                  <a:pt x="60" y="18"/>
                </a:lnTo>
                <a:lnTo>
                  <a:pt x="59" y="19"/>
                </a:lnTo>
                <a:lnTo>
                  <a:pt x="43" y="0"/>
                </a:lnTo>
                <a:lnTo>
                  <a:pt x="42" y="0"/>
                </a:lnTo>
                <a:lnTo>
                  <a:pt x="43" y="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59" name="Freeform 83"/>
          <p:cNvSpPr>
            <a:spLocks/>
          </p:cNvSpPr>
          <p:nvPr/>
        </p:nvSpPr>
        <p:spPr bwMode="auto">
          <a:xfrm>
            <a:off x="3422650" y="3833813"/>
            <a:ext cx="80963" cy="87312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39" y="2"/>
              </a:cxn>
              <a:cxn ang="0">
                <a:pos x="0" y="35"/>
              </a:cxn>
              <a:cxn ang="0">
                <a:pos x="16" y="54"/>
              </a:cxn>
              <a:cxn ang="0">
                <a:pos x="56" y="21"/>
              </a:cxn>
              <a:cxn ang="0">
                <a:pos x="54" y="23"/>
              </a:cxn>
              <a:cxn ang="0">
                <a:pos x="41" y="0"/>
              </a:cxn>
              <a:cxn ang="0">
                <a:pos x="40" y="1"/>
              </a:cxn>
              <a:cxn ang="0">
                <a:pos x="39" y="2"/>
              </a:cxn>
              <a:cxn ang="0">
                <a:pos x="41" y="0"/>
              </a:cxn>
            </a:cxnLst>
            <a:rect l="0" t="0" r="r" b="b"/>
            <a:pathLst>
              <a:path w="57" h="55">
                <a:moveTo>
                  <a:pt x="41" y="0"/>
                </a:moveTo>
                <a:lnTo>
                  <a:pt x="39" y="2"/>
                </a:lnTo>
                <a:lnTo>
                  <a:pt x="0" y="35"/>
                </a:lnTo>
                <a:lnTo>
                  <a:pt x="16" y="54"/>
                </a:lnTo>
                <a:lnTo>
                  <a:pt x="56" y="21"/>
                </a:lnTo>
                <a:lnTo>
                  <a:pt x="54" y="23"/>
                </a:lnTo>
                <a:lnTo>
                  <a:pt x="41" y="0"/>
                </a:lnTo>
                <a:lnTo>
                  <a:pt x="40" y="1"/>
                </a:lnTo>
                <a:lnTo>
                  <a:pt x="39" y="2"/>
                </a:lnTo>
                <a:lnTo>
                  <a:pt x="41" y="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60" name="Freeform 84"/>
          <p:cNvSpPr>
            <a:spLocks/>
          </p:cNvSpPr>
          <p:nvPr/>
        </p:nvSpPr>
        <p:spPr bwMode="auto">
          <a:xfrm>
            <a:off x="3486150" y="3792538"/>
            <a:ext cx="76200" cy="73025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39" y="2"/>
              </a:cxn>
              <a:cxn ang="0">
                <a:pos x="0" y="23"/>
              </a:cxn>
              <a:cxn ang="0">
                <a:pos x="13" y="45"/>
              </a:cxn>
              <a:cxn ang="0">
                <a:pos x="52" y="23"/>
              </a:cxn>
              <a:cxn ang="0">
                <a:pos x="47" y="25"/>
              </a:cxn>
              <a:cxn ang="0">
                <a:pos x="44" y="0"/>
              </a:cxn>
              <a:cxn ang="0">
                <a:pos x="41" y="0"/>
              </a:cxn>
              <a:cxn ang="0">
                <a:pos x="39" y="2"/>
              </a:cxn>
              <a:cxn ang="0">
                <a:pos x="44" y="0"/>
              </a:cxn>
            </a:cxnLst>
            <a:rect l="0" t="0" r="r" b="b"/>
            <a:pathLst>
              <a:path w="53" h="46">
                <a:moveTo>
                  <a:pt x="44" y="0"/>
                </a:moveTo>
                <a:lnTo>
                  <a:pt x="39" y="2"/>
                </a:lnTo>
                <a:lnTo>
                  <a:pt x="0" y="23"/>
                </a:lnTo>
                <a:lnTo>
                  <a:pt x="13" y="45"/>
                </a:lnTo>
                <a:lnTo>
                  <a:pt x="52" y="23"/>
                </a:lnTo>
                <a:lnTo>
                  <a:pt x="47" y="25"/>
                </a:lnTo>
                <a:lnTo>
                  <a:pt x="44" y="0"/>
                </a:lnTo>
                <a:lnTo>
                  <a:pt x="41" y="0"/>
                </a:lnTo>
                <a:lnTo>
                  <a:pt x="39" y="2"/>
                </a:lnTo>
                <a:lnTo>
                  <a:pt x="44" y="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61" name="Freeform 85"/>
          <p:cNvSpPr>
            <a:spLocks/>
          </p:cNvSpPr>
          <p:nvPr/>
        </p:nvSpPr>
        <p:spPr bwMode="auto">
          <a:xfrm>
            <a:off x="3556000" y="3786188"/>
            <a:ext cx="50800" cy="42862"/>
          </a:xfrm>
          <a:custGeom>
            <a:avLst/>
            <a:gdLst/>
            <a:ahLst/>
            <a:cxnLst>
              <a:cxn ang="0">
                <a:pos x="35" y="2"/>
              </a:cxn>
              <a:cxn ang="0">
                <a:pos x="29" y="0"/>
              </a:cxn>
              <a:cxn ang="0">
                <a:pos x="0" y="3"/>
              </a:cxn>
              <a:cxn ang="0">
                <a:pos x="3" y="26"/>
              </a:cxn>
              <a:cxn ang="0">
                <a:pos x="32" y="24"/>
              </a:cxn>
              <a:cxn ang="0">
                <a:pos x="26" y="22"/>
              </a:cxn>
              <a:cxn ang="0">
                <a:pos x="35" y="2"/>
              </a:cxn>
              <a:cxn ang="0">
                <a:pos x="32" y="0"/>
              </a:cxn>
              <a:cxn ang="0">
                <a:pos x="29" y="0"/>
              </a:cxn>
              <a:cxn ang="0">
                <a:pos x="35" y="2"/>
              </a:cxn>
            </a:cxnLst>
            <a:rect l="0" t="0" r="r" b="b"/>
            <a:pathLst>
              <a:path w="36" h="27">
                <a:moveTo>
                  <a:pt x="35" y="2"/>
                </a:moveTo>
                <a:lnTo>
                  <a:pt x="29" y="0"/>
                </a:lnTo>
                <a:lnTo>
                  <a:pt x="0" y="3"/>
                </a:lnTo>
                <a:lnTo>
                  <a:pt x="3" y="26"/>
                </a:lnTo>
                <a:lnTo>
                  <a:pt x="32" y="24"/>
                </a:lnTo>
                <a:lnTo>
                  <a:pt x="26" y="22"/>
                </a:lnTo>
                <a:lnTo>
                  <a:pt x="35" y="2"/>
                </a:lnTo>
                <a:lnTo>
                  <a:pt x="32" y="0"/>
                </a:lnTo>
                <a:lnTo>
                  <a:pt x="29" y="0"/>
                </a:lnTo>
                <a:lnTo>
                  <a:pt x="35" y="2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62" name="Freeform 86"/>
          <p:cNvSpPr>
            <a:spLocks/>
          </p:cNvSpPr>
          <p:nvPr/>
        </p:nvSpPr>
        <p:spPr bwMode="auto">
          <a:xfrm>
            <a:off x="3598863" y="3789363"/>
            <a:ext cx="46037" cy="47625"/>
          </a:xfrm>
          <a:custGeom>
            <a:avLst/>
            <a:gdLst/>
            <a:ahLst/>
            <a:cxnLst>
              <a:cxn ang="0">
                <a:pos x="32" y="11"/>
              </a:cxn>
              <a:cxn ang="0">
                <a:pos x="27" y="7"/>
              </a:cxn>
              <a:cxn ang="0">
                <a:pos x="9" y="0"/>
              </a:cxn>
              <a:cxn ang="0">
                <a:pos x="0" y="21"/>
              </a:cxn>
              <a:cxn ang="0">
                <a:pos x="18" y="29"/>
              </a:cxn>
              <a:cxn ang="0">
                <a:pos x="13" y="27"/>
              </a:cxn>
              <a:cxn ang="0">
                <a:pos x="32" y="11"/>
              </a:cxn>
              <a:cxn ang="0">
                <a:pos x="30" y="8"/>
              </a:cxn>
              <a:cxn ang="0">
                <a:pos x="27" y="7"/>
              </a:cxn>
              <a:cxn ang="0">
                <a:pos x="32" y="11"/>
              </a:cxn>
            </a:cxnLst>
            <a:rect l="0" t="0" r="r" b="b"/>
            <a:pathLst>
              <a:path w="33" h="30">
                <a:moveTo>
                  <a:pt x="32" y="11"/>
                </a:moveTo>
                <a:lnTo>
                  <a:pt x="27" y="7"/>
                </a:lnTo>
                <a:lnTo>
                  <a:pt x="9" y="0"/>
                </a:lnTo>
                <a:lnTo>
                  <a:pt x="0" y="21"/>
                </a:lnTo>
                <a:lnTo>
                  <a:pt x="18" y="29"/>
                </a:lnTo>
                <a:lnTo>
                  <a:pt x="13" y="27"/>
                </a:lnTo>
                <a:lnTo>
                  <a:pt x="32" y="11"/>
                </a:lnTo>
                <a:lnTo>
                  <a:pt x="30" y="8"/>
                </a:lnTo>
                <a:lnTo>
                  <a:pt x="27" y="7"/>
                </a:lnTo>
                <a:lnTo>
                  <a:pt x="32" y="11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63" name="Freeform 87"/>
          <p:cNvSpPr>
            <a:spLocks/>
          </p:cNvSpPr>
          <p:nvPr/>
        </p:nvSpPr>
        <p:spPr bwMode="auto">
          <a:xfrm>
            <a:off x="3622675" y="3810000"/>
            <a:ext cx="58738" cy="65088"/>
          </a:xfrm>
          <a:custGeom>
            <a:avLst/>
            <a:gdLst/>
            <a:ahLst/>
            <a:cxnLst>
              <a:cxn ang="0">
                <a:pos x="41" y="24"/>
              </a:cxn>
              <a:cxn ang="0">
                <a:pos x="41" y="23"/>
              </a:cxn>
              <a:cxn ang="0">
                <a:pos x="19" y="0"/>
              </a:cxn>
              <a:cxn ang="0">
                <a:pos x="0" y="17"/>
              </a:cxn>
              <a:cxn ang="0">
                <a:pos x="22" y="40"/>
              </a:cxn>
              <a:cxn ang="0">
                <a:pos x="22" y="39"/>
              </a:cxn>
              <a:cxn ang="0">
                <a:pos x="41" y="24"/>
              </a:cxn>
              <a:cxn ang="0">
                <a:pos x="41" y="23"/>
              </a:cxn>
              <a:cxn ang="0">
                <a:pos x="41" y="24"/>
              </a:cxn>
            </a:cxnLst>
            <a:rect l="0" t="0" r="r" b="b"/>
            <a:pathLst>
              <a:path w="42" h="41">
                <a:moveTo>
                  <a:pt x="41" y="24"/>
                </a:moveTo>
                <a:lnTo>
                  <a:pt x="41" y="23"/>
                </a:lnTo>
                <a:lnTo>
                  <a:pt x="19" y="0"/>
                </a:lnTo>
                <a:lnTo>
                  <a:pt x="0" y="17"/>
                </a:lnTo>
                <a:lnTo>
                  <a:pt x="22" y="40"/>
                </a:lnTo>
                <a:lnTo>
                  <a:pt x="22" y="39"/>
                </a:lnTo>
                <a:lnTo>
                  <a:pt x="41" y="24"/>
                </a:lnTo>
                <a:lnTo>
                  <a:pt x="41" y="23"/>
                </a:lnTo>
                <a:lnTo>
                  <a:pt x="41" y="24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64" name="Freeform 88"/>
          <p:cNvSpPr>
            <a:spLocks/>
          </p:cNvSpPr>
          <p:nvPr/>
        </p:nvSpPr>
        <p:spPr bwMode="auto">
          <a:xfrm>
            <a:off x="3656013" y="3854450"/>
            <a:ext cx="55562" cy="63500"/>
          </a:xfrm>
          <a:custGeom>
            <a:avLst/>
            <a:gdLst/>
            <a:ahLst/>
            <a:cxnLst>
              <a:cxn ang="0">
                <a:pos x="37" y="24"/>
              </a:cxn>
              <a:cxn ang="0">
                <a:pos x="19" y="0"/>
              </a:cxn>
              <a:cxn ang="0">
                <a:pos x="0" y="15"/>
              </a:cxn>
              <a:cxn ang="0">
                <a:pos x="18" y="39"/>
              </a:cxn>
              <a:cxn ang="0">
                <a:pos x="17" y="38"/>
              </a:cxn>
              <a:cxn ang="0">
                <a:pos x="37" y="24"/>
              </a:cxn>
            </a:cxnLst>
            <a:rect l="0" t="0" r="r" b="b"/>
            <a:pathLst>
              <a:path w="38" h="40">
                <a:moveTo>
                  <a:pt x="37" y="24"/>
                </a:moveTo>
                <a:lnTo>
                  <a:pt x="19" y="0"/>
                </a:lnTo>
                <a:lnTo>
                  <a:pt x="0" y="15"/>
                </a:lnTo>
                <a:lnTo>
                  <a:pt x="18" y="39"/>
                </a:lnTo>
                <a:lnTo>
                  <a:pt x="17" y="38"/>
                </a:lnTo>
                <a:lnTo>
                  <a:pt x="37" y="24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65" name="Freeform 89"/>
          <p:cNvSpPr>
            <a:spLocks/>
          </p:cNvSpPr>
          <p:nvPr/>
        </p:nvSpPr>
        <p:spPr bwMode="auto">
          <a:xfrm>
            <a:off x="3686175" y="3898900"/>
            <a:ext cx="65088" cy="82550"/>
          </a:xfrm>
          <a:custGeom>
            <a:avLst/>
            <a:gdLst/>
            <a:ahLst/>
            <a:cxnLst>
              <a:cxn ang="0">
                <a:pos x="46" y="37"/>
              </a:cxn>
              <a:cxn ang="0">
                <a:pos x="46" y="36"/>
              </a:cxn>
              <a:cxn ang="0">
                <a:pos x="20" y="0"/>
              </a:cxn>
              <a:cxn ang="0">
                <a:pos x="0" y="14"/>
              </a:cxn>
              <a:cxn ang="0">
                <a:pos x="25" y="51"/>
              </a:cxn>
              <a:cxn ang="0">
                <a:pos x="25" y="50"/>
              </a:cxn>
              <a:cxn ang="0">
                <a:pos x="46" y="37"/>
              </a:cxn>
              <a:cxn ang="0">
                <a:pos x="46" y="36"/>
              </a:cxn>
              <a:cxn ang="0">
                <a:pos x="46" y="37"/>
              </a:cxn>
            </a:cxnLst>
            <a:rect l="0" t="0" r="r" b="b"/>
            <a:pathLst>
              <a:path w="47" h="52">
                <a:moveTo>
                  <a:pt x="46" y="37"/>
                </a:moveTo>
                <a:lnTo>
                  <a:pt x="46" y="36"/>
                </a:lnTo>
                <a:lnTo>
                  <a:pt x="20" y="0"/>
                </a:lnTo>
                <a:lnTo>
                  <a:pt x="0" y="14"/>
                </a:lnTo>
                <a:lnTo>
                  <a:pt x="25" y="51"/>
                </a:lnTo>
                <a:lnTo>
                  <a:pt x="25" y="50"/>
                </a:lnTo>
                <a:lnTo>
                  <a:pt x="46" y="37"/>
                </a:lnTo>
                <a:lnTo>
                  <a:pt x="46" y="36"/>
                </a:lnTo>
                <a:lnTo>
                  <a:pt x="46" y="37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66" name="Freeform 90"/>
          <p:cNvSpPr>
            <a:spLocks/>
          </p:cNvSpPr>
          <p:nvPr/>
        </p:nvSpPr>
        <p:spPr bwMode="auto">
          <a:xfrm>
            <a:off x="3724275" y="3963988"/>
            <a:ext cx="58738" cy="73025"/>
          </a:xfrm>
          <a:custGeom>
            <a:avLst/>
            <a:gdLst/>
            <a:ahLst/>
            <a:cxnLst>
              <a:cxn ang="0">
                <a:pos x="40" y="34"/>
              </a:cxn>
              <a:cxn ang="0">
                <a:pos x="39" y="33"/>
              </a:cxn>
              <a:cxn ang="0">
                <a:pos x="21" y="0"/>
              </a:cxn>
              <a:cxn ang="0">
                <a:pos x="0" y="13"/>
              </a:cxn>
              <a:cxn ang="0">
                <a:pos x="18" y="45"/>
              </a:cxn>
              <a:cxn ang="0">
                <a:pos x="17" y="45"/>
              </a:cxn>
              <a:cxn ang="0">
                <a:pos x="40" y="34"/>
              </a:cxn>
              <a:cxn ang="0">
                <a:pos x="39" y="33"/>
              </a:cxn>
              <a:cxn ang="0">
                <a:pos x="40" y="34"/>
              </a:cxn>
            </a:cxnLst>
            <a:rect l="0" t="0" r="r" b="b"/>
            <a:pathLst>
              <a:path w="41" h="46">
                <a:moveTo>
                  <a:pt x="40" y="34"/>
                </a:moveTo>
                <a:lnTo>
                  <a:pt x="39" y="33"/>
                </a:lnTo>
                <a:lnTo>
                  <a:pt x="21" y="0"/>
                </a:lnTo>
                <a:lnTo>
                  <a:pt x="0" y="13"/>
                </a:lnTo>
                <a:lnTo>
                  <a:pt x="18" y="45"/>
                </a:lnTo>
                <a:lnTo>
                  <a:pt x="17" y="45"/>
                </a:lnTo>
                <a:lnTo>
                  <a:pt x="40" y="34"/>
                </a:lnTo>
                <a:lnTo>
                  <a:pt x="39" y="33"/>
                </a:lnTo>
                <a:lnTo>
                  <a:pt x="40" y="34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67" name="Freeform 91"/>
          <p:cNvSpPr>
            <a:spLocks/>
          </p:cNvSpPr>
          <p:nvPr/>
        </p:nvSpPr>
        <p:spPr bwMode="auto">
          <a:xfrm>
            <a:off x="3752850" y="4024313"/>
            <a:ext cx="138113" cy="246062"/>
          </a:xfrm>
          <a:custGeom>
            <a:avLst/>
            <a:gdLst/>
            <a:ahLst/>
            <a:cxnLst>
              <a:cxn ang="0">
                <a:pos x="97" y="141"/>
              </a:cxn>
              <a:cxn ang="0">
                <a:pos x="24" y="0"/>
              </a:cxn>
              <a:cxn ang="0">
                <a:pos x="0" y="13"/>
              </a:cxn>
              <a:cxn ang="0">
                <a:pos x="73" y="154"/>
              </a:cxn>
              <a:cxn ang="0">
                <a:pos x="97" y="141"/>
              </a:cxn>
            </a:cxnLst>
            <a:rect l="0" t="0" r="r" b="b"/>
            <a:pathLst>
              <a:path w="98" h="155">
                <a:moveTo>
                  <a:pt x="97" y="141"/>
                </a:moveTo>
                <a:lnTo>
                  <a:pt x="24" y="0"/>
                </a:lnTo>
                <a:lnTo>
                  <a:pt x="0" y="13"/>
                </a:lnTo>
                <a:lnTo>
                  <a:pt x="73" y="154"/>
                </a:lnTo>
                <a:lnTo>
                  <a:pt x="97" y="141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68" name="Freeform 92"/>
          <p:cNvSpPr>
            <a:spLocks/>
          </p:cNvSpPr>
          <p:nvPr/>
        </p:nvSpPr>
        <p:spPr bwMode="auto">
          <a:xfrm>
            <a:off x="3860800" y="4257675"/>
            <a:ext cx="315913" cy="681038"/>
          </a:xfrm>
          <a:custGeom>
            <a:avLst/>
            <a:gdLst/>
            <a:ahLst/>
            <a:cxnLst>
              <a:cxn ang="0">
                <a:pos x="222" y="415"/>
              </a:cxn>
              <a:cxn ang="0">
                <a:pos x="222" y="416"/>
              </a:cxn>
              <a:cxn ang="0">
                <a:pos x="25" y="0"/>
              </a:cxn>
              <a:cxn ang="0">
                <a:pos x="0" y="13"/>
              </a:cxn>
              <a:cxn ang="0">
                <a:pos x="198" y="428"/>
              </a:cxn>
              <a:cxn ang="0">
                <a:pos x="222" y="415"/>
              </a:cxn>
            </a:cxnLst>
            <a:rect l="0" t="0" r="r" b="b"/>
            <a:pathLst>
              <a:path w="223" h="429">
                <a:moveTo>
                  <a:pt x="222" y="415"/>
                </a:moveTo>
                <a:lnTo>
                  <a:pt x="222" y="416"/>
                </a:lnTo>
                <a:lnTo>
                  <a:pt x="25" y="0"/>
                </a:lnTo>
                <a:lnTo>
                  <a:pt x="0" y="13"/>
                </a:lnTo>
                <a:lnTo>
                  <a:pt x="198" y="428"/>
                </a:lnTo>
                <a:lnTo>
                  <a:pt x="222" y="415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69" name="Freeform 93"/>
          <p:cNvSpPr>
            <a:spLocks/>
          </p:cNvSpPr>
          <p:nvPr/>
        </p:nvSpPr>
        <p:spPr bwMode="auto">
          <a:xfrm>
            <a:off x="4146550" y="4926013"/>
            <a:ext cx="174625" cy="327025"/>
          </a:xfrm>
          <a:custGeom>
            <a:avLst/>
            <a:gdLst/>
            <a:ahLst/>
            <a:cxnLst>
              <a:cxn ang="0">
                <a:pos x="120" y="190"/>
              </a:cxn>
              <a:cxn ang="0">
                <a:pos x="121" y="191"/>
              </a:cxn>
              <a:cxn ang="0">
                <a:pos x="24" y="0"/>
              </a:cxn>
              <a:cxn ang="0">
                <a:pos x="0" y="13"/>
              </a:cxn>
              <a:cxn ang="0">
                <a:pos x="96" y="204"/>
              </a:cxn>
              <a:cxn ang="0">
                <a:pos x="97" y="205"/>
              </a:cxn>
              <a:cxn ang="0">
                <a:pos x="96" y="204"/>
              </a:cxn>
              <a:cxn ang="0">
                <a:pos x="97" y="205"/>
              </a:cxn>
              <a:cxn ang="0">
                <a:pos x="120" y="190"/>
              </a:cxn>
            </a:cxnLst>
            <a:rect l="0" t="0" r="r" b="b"/>
            <a:pathLst>
              <a:path w="122" h="206">
                <a:moveTo>
                  <a:pt x="120" y="190"/>
                </a:moveTo>
                <a:lnTo>
                  <a:pt x="121" y="191"/>
                </a:lnTo>
                <a:lnTo>
                  <a:pt x="24" y="0"/>
                </a:lnTo>
                <a:lnTo>
                  <a:pt x="0" y="13"/>
                </a:lnTo>
                <a:lnTo>
                  <a:pt x="96" y="204"/>
                </a:lnTo>
                <a:lnTo>
                  <a:pt x="97" y="205"/>
                </a:lnTo>
                <a:lnTo>
                  <a:pt x="96" y="204"/>
                </a:lnTo>
                <a:lnTo>
                  <a:pt x="97" y="205"/>
                </a:lnTo>
                <a:lnTo>
                  <a:pt x="120" y="19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70" name="Freeform 94"/>
          <p:cNvSpPr>
            <a:spLocks/>
          </p:cNvSpPr>
          <p:nvPr/>
        </p:nvSpPr>
        <p:spPr bwMode="auto">
          <a:xfrm>
            <a:off x="4291013" y="5237163"/>
            <a:ext cx="109537" cy="165100"/>
          </a:xfrm>
          <a:custGeom>
            <a:avLst/>
            <a:gdLst/>
            <a:ahLst/>
            <a:cxnLst>
              <a:cxn ang="0">
                <a:pos x="76" y="85"/>
              </a:cxn>
              <a:cxn ang="0">
                <a:pos x="77" y="87"/>
              </a:cxn>
              <a:cxn ang="0">
                <a:pos x="22" y="0"/>
              </a:cxn>
              <a:cxn ang="0">
                <a:pos x="0" y="14"/>
              </a:cxn>
              <a:cxn ang="0">
                <a:pos x="55" y="101"/>
              </a:cxn>
              <a:cxn ang="0">
                <a:pos x="56" y="103"/>
              </a:cxn>
              <a:cxn ang="0">
                <a:pos x="55" y="101"/>
              </a:cxn>
              <a:cxn ang="0">
                <a:pos x="56" y="102"/>
              </a:cxn>
              <a:cxn ang="0">
                <a:pos x="56" y="103"/>
              </a:cxn>
              <a:cxn ang="0">
                <a:pos x="76" y="85"/>
              </a:cxn>
            </a:cxnLst>
            <a:rect l="0" t="0" r="r" b="b"/>
            <a:pathLst>
              <a:path w="78" h="104">
                <a:moveTo>
                  <a:pt x="76" y="85"/>
                </a:moveTo>
                <a:lnTo>
                  <a:pt x="77" y="87"/>
                </a:lnTo>
                <a:lnTo>
                  <a:pt x="22" y="0"/>
                </a:lnTo>
                <a:lnTo>
                  <a:pt x="0" y="14"/>
                </a:lnTo>
                <a:lnTo>
                  <a:pt x="55" y="101"/>
                </a:lnTo>
                <a:lnTo>
                  <a:pt x="56" y="103"/>
                </a:lnTo>
                <a:lnTo>
                  <a:pt x="55" y="101"/>
                </a:lnTo>
                <a:lnTo>
                  <a:pt x="56" y="102"/>
                </a:lnTo>
                <a:lnTo>
                  <a:pt x="56" y="103"/>
                </a:lnTo>
                <a:lnTo>
                  <a:pt x="76" y="85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71" name="Freeform 95"/>
          <p:cNvSpPr>
            <a:spLocks/>
          </p:cNvSpPr>
          <p:nvPr/>
        </p:nvSpPr>
        <p:spPr bwMode="auto">
          <a:xfrm>
            <a:off x="4375150" y="5380038"/>
            <a:ext cx="123825" cy="144462"/>
          </a:xfrm>
          <a:custGeom>
            <a:avLst/>
            <a:gdLst/>
            <a:ahLst/>
            <a:cxnLst>
              <a:cxn ang="0">
                <a:pos x="85" y="72"/>
              </a:cxn>
              <a:cxn ang="0">
                <a:pos x="86" y="72"/>
              </a:cxn>
              <a:cxn ang="0">
                <a:pos x="21" y="0"/>
              </a:cxn>
              <a:cxn ang="0">
                <a:pos x="0" y="18"/>
              </a:cxn>
              <a:cxn ang="0">
                <a:pos x="65" y="90"/>
              </a:cxn>
              <a:cxn ang="0">
                <a:pos x="66" y="90"/>
              </a:cxn>
              <a:cxn ang="0">
                <a:pos x="65" y="90"/>
              </a:cxn>
              <a:cxn ang="0">
                <a:pos x="66" y="90"/>
              </a:cxn>
              <a:cxn ang="0">
                <a:pos x="85" y="72"/>
              </a:cxn>
            </a:cxnLst>
            <a:rect l="0" t="0" r="r" b="b"/>
            <a:pathLst>
              <a:path w="87" h="91">
                <a:moveTo>
                  <a:pt x="85" y="72"/>
                </a:moveTo>
                <a:lnTo>
                  <a:pt x="86" y="72"/>
                </a:lnTo>
                <a:lnTo>
                  <a:pt x="21" y="0"/>
                </a:lnTo>
                <a:lnTo>
                  <a:pt x="0" y="18"/>
                </a:lnTo>
                <a:lnTo>
                  <a:pt x="65" y="90"/>
                </a:lnTo>
                <a:lnTo>
                  <a:pt x="66" y="90"/>
                </a:lnTo>
                <a:lnTo>
                  <a:pt x="65" y="90"/>
                </a:lnTo>
                <a:lnTo>
                  <a:pt x="66" y="90"/>
                </a:lnTo>
                <a:lnTo>
                  <a:pt x="85" y="72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72" name="Freeform 96"/>
          <p:cNvSpPr>
            <a:spLocks/>
          </p:cNvSpPr>
          <p:nvPr/>
        </p:nvSpPr>
        <p:spPr bwMode="auto">
          <a:xfrm>
            <a:off x="4476750" y="5502275"/>
            <a:ext cx="128588" cy="152400"/>
          </a:xfrm>
          <a:custGeom>
            <a:avLst/>
            <a:gdLst/>
            <a:ahLst/>
            <a:cxnLst>
              <a:cxn ang="0">
                <a:pos x="89" y="73"/>
              </a:cxn>
              <a:cxn ang="0">
                <a:pos x="91" y="75"/>
              </a:cxn>
              <a:cxn ang="0">
                <a:pos x="19" y="0"/>
              </a:cxn>
              <a:cxn ang="0">
                <a:pos x="0" y="18"/>
              </a:cxn>
              <a:cxn ang="0">
                <a:pos x="72" y="93"/>
              </a:cxn>
              <a:cxn ang="0">
                <a:pos x="74" y="95"/>
              </a:cxn>
              <a:cxn ang="0">
                <a:pos x="72" y="93"/>
              </a:cxn>
              <a:cxn ang="0">
                <a:pos x="73" y="94"/>
              </a:cxn>
              <a:cxn ang="0">
                <a:pos x="74" y="95"/>
              </a:cxn>
              <a:cxn ang="0">
                <a:pos x="89" y="73"/>
              </a:cxn>
            </a:cxnLst>
            <a:rect l="0" t="0" r="r" b="b"/>
            <a:pathLst>
              <a:path w="92" h="96">
                <a:moveTo>
                  <a:pt x="89" y="73"/>
                </a:moveTo>
                <a:lnTo>
                  <a:pt x="91" y="75"/>
                </a:lnTo>
                <a:lnTo>
                  <a:pt x="19" y="0"/>
                </a:lnTo>
                <a:lnTo>
                  <a:pt x="0" y="18"/>
                </a:lnTo>
                <a:lnTo>
                  <a:pt x="72" y="93"/>
                </a:lnTo>
                <a:lnTo>
                  <a:pt x="74" y="95"/>
                </a:lnTo>
                <a:lnTo>
                  <a:pt x="72" y="93"/>
                </a:lnTo>
                <a:lnTo>
                  <a:pt x="73" y="94"/>
                </a:lnTo>
                <a:lnTo>
                  <a:pt x="74" y="95"/>
                </a:lnTo>
                <a:lnTo>
                  <a:pt x="89" y="73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73" name="Freeform 97"/>
          <p:cNvSpPr>
            <a:spLocks/>
          </p:cNvSpPr>
          <p:nvPr/>
        </p:nvSpPr>
        <p:spPr bwMode="auto">
          <a:xfrm>
            <a:off x="4587875" y="5626100"/>
            <a:ext cx="141288" cy="133350"/>
          </a:xfrm>
          <a:custGeom>
            <a:avLst/>
            <a:gdLst/>
            <a:ahLst/>
            <a:cxnLst>
              <a:cxn ang="0">
                <a:pos x="96" y="58"/>
              </a:cxn>
              <a:cxn ang="0">
                <a:pos x="99" y="60"/>
              </a:cxn>
              <a:cxn ang="0">
                <a:pos x="15" y="0"/>
              </a:cxn>
              <a:cxn ang="0">
                <a:pos x="0" y="21"/>
              </a:cxn>
              <a:cxn ang="0">
                <a:pos x="84" y="81"/>
              </a:cxn>
              <a:cxn ang="0">
                <a:pos x="87" y="83"/>
              </a:cxn>
              <a:cxn ang="0">
                <a:pos x="84" y="81"/>
              </a:cxn>
              <a:cxn ang="0">
                <a:pos x="85" y="82"/>
              </a:cxn>
              <a:cxn ang="0">
                <a:pos x="87" y="83"/>
              </a:cxn>
              <a:cxn ang="0">
                <a:pos x="96" y="58"/>
              </a:cxn>
            </a:cxnLst>
            <a:rect l="0" t="0" r="r" b="b"/>
            <a:pathLst>
              <a:path w="100" h="84">
                <a:moveTo>
                  <a:pt x="96" y="58"/>
                </a:moveTo>
                <a:lnTo>
                  <a:pt x="99" y="60"/>
                </a:lnTo>
                <a:lnTo>
                  <a:pt x="15" y="0"/>
                </a:lnTo>
                <a:lnTo>
                  <a:pt x="0" y="21"/>
                </a:lnTo>
                <a:lnTo>
                  <a:pt x="84" y="81"/>
                </a:lnTo>
                <a:lnTo>
                  <a:pt x="87" y="83"/>
                </a:lnTo>
                <a:lnTo>
                  <a:pt x="84" y="81"/>
                </a:lnTo>
                <a:lnTo>
                  <a:pt x="85" y="82"/>
                </a:lnTo>
                <a:lnTo>
                  <a:pt x="87" y="83"/>
                </a:lnTo>
                <a:lnTo>
                  <a:pt x="96" y="58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74" name="Freeform 98"/>
          <p:cNvSpPr>
            <a:spLocks/>
          </p:cNvSpPr>
          <p:nvPr/>
        </p:nvSpPr>
        <p:spPr bwMode="auto">
          <a:xfrm>
            <a:off x="4718050" y="5724525"/>
            <a:ext cx="158750" cy="103188"/>
          </a:xfrm>
          <a:custGeom>
            <a:avLst/>
            <a:gdLst/>
            <a:ahLst/>
            <a:cxnLst>
              <a:cxn ang="0">
                <a:pos x="112" y="40"/>
              </a:cxn>
              <a:cxn ang="0">
                <a:pos x="9" y="0"/>
              </a:cxn>
              <a:cxn ang="0">
                <a:pos x="0" y="25"/>
              </a:cxn>
              <a:cxn ang="0">
                <a:pos x="103" y="64"/>
              </a:cxn>
              <a:cxn ang="0">
                <a:pos x="112" y="40"/>
              </a:cxn>
            </a:cxnLst>
            <a:rect l="0" t="0" r="r" b="b"/>
            <a:pathLst>
              <a:path w="113" h="65">
                <a:moveTo>
                  <a:pt x="112" y="40"/>
                </a:moveTo>
                <a:lnTo>
                  <a:pt x="9" y="0"/>
                </a:lnTo>
                <a:lnTo>
                  <a:pt x="0" y="25"/>
                </a:lnTo>
                <a:lnTo>
                  <a:pt x="103" y="64"/>
                </a:lnTo>
                <a:lnTo>
                  <a:pt x="112" y="4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75" name="Freeform 99"/>
          <p:cNvSpPr>
            <a:spLocks/>
          </p:cNvSpPr>
          <p:nvPr/>
        </p:nvSpPr>
        <p:spPr bwMode="auto">
          <a:xfrm>
            <a:off x="4870450" y="5794375"/>
            <a:ext cx="152400" cy="92075"/>
          </a:xfrm>
          <a:custGeom>
            <a:avLst/>
            <a:gdLst/>
            <a:ahLst/>
            <a:cxnLst>
              <a:cxn ang="0">
                <a:pos x="107" y="33"/>
              </a:cxn>
              <a:cxn ang="0">
                <a:pos x="108" y="33"/>
              </a:cxn>
              <a:cxn ang="0">
                <a:pos x="9" y="0"/>
              </a:cxn>
              <a:cxn ang="0">
                <a:pos x="0" y="24"/>
              </a:cxn>
              <a:cxn ang="0">
                <a:pos x="99" y="57"/>
              </a:cxn>
              <a:cxn ang="0">
                <a:pos x="107" y="33"/>
              </a:cxn>
            </a:cxnLst>
            <a:rect l="0" t="0" r="r" b="b"/>
            <a:pathLst>
              <a:path w="109" h="58">
                <a:moveTo>
                  <a:pt x="107" y="33"/>
                </a:moveTo>
                <a:lnTo>
                  <a:pt x="108" y="33"/>
                </a:lnTo>
                <a:lnTo>
                  <a:pt x="9" y="0"/>
                </a:lnTo>
                <a:lnTo>
                  <a:pt x="0" y="24"/>
                </a:lnTo>
                <a:lnTo>
                  <a:pt x="99" y="57"/>
                </a:lnTo>
                <a:lnTo>
                  <a:pt x="107" y="33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76" name="Freeform 100"/>
          <p:cNvSpPr>
            <a:spLocks/>
          </p:cNvSpPr>
          <p:nvPr/>
        </p:nvSpPr>
        <p:spPr bwMode="auto">
          <a:xfrm>
            <a:off x="5019675" y="5851525"/>
            <a:ext cx="155575" cy="79375"/>
          </a:xfrm>
          <a:custGeom>
            <a:avLst/>
            <a:gdLst/>
            <a:ahLst/>
            <a:cxnLst>
              <a:cxn ang="0">
                <a:pos x="109" y="25"/>
              </a:cxn>
              <a:cxn ang="0">
                <a:pos x="110" y="25"/>
              </a:cxn>
              <a:cxn ang="0">
                <a:pos x="8" y="0"/>
              </a:cxn>
              <a:cxn ang="0">
                <a:pos x="0" y="24"/>
              </a:cxn>
              <a:cxn ang="0">
                <a:pos x="103" y="49"/>
              </a:cxn>
              <a:cxn ang="0">
                <a:pos x="104" y="49"/>
              </a:cxn>
              <a:cxn ang="0">
                <a:pos x="103" y="49"/>
              </a:cxn>
              <a:cxn ang="0">
                <a:pos x="104" y="49"/>
              </a:cxn>
              <a:cxn ang="0">
                <a:pos x="109" y="25"/>
              </a:cxn>
            </a:cxnLst>
            <a:rect l="0" t="0" r="r" b="b"/>
            <a:pathLst>
              <a:path w="111" h="50">
                <a:moveTo>
                  <a:pt x="109" y="25"/>
                </a:moveTo>
                <a:lnTo>
                  <a:pt x="110" y="25"/>
                </a:lnTo>
                <a:lnTo>
                  <a:pt x="8" y="0"/>
                </a:lnTo>
                <a:lnTo>
                  <a:pt x="0" y="24"/>
                </a:lnTo>
                <a:lnTo>
                  <a:pt x="103" y="49"/>
                </a:lnTo>
                <a:lnTo>
                  <a:pt x="104" y="49"/>
                </a:lnTo>
                <a:lnTo>
                  <a:pt x="103" y="49"/>
                </a:lnTo>
                <a:lnTo>
                  <a:pt x="104" y="49"/>
                </a:lnTo>
                <a:lnTo>
                  <a:pt x="109" y="25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77" name="Freeform 101"/>
          <p:cNvSpPr>
            <a:spLocks/>
          </p:cNvSpPr>
          <p:nvPr/>
        </p:nvSpPr>
        <p:spPr bwMode="auto">
          <a:xfrm>
            <a:off x="5173663" y="5895975"/>
            <a:ext cx="166687" cy="74613"/>
          </a:xfrm>
          <a:custGeom>
            <a:avLst/>
            <a:gdLst/>
            <a:ahLst/>
            <a:cxnLst>
              <a:cxn ang="0">
                <a:pos x="118" y="20"/>
              </a:cxn>
              <a:cxn ang="0">
                <a:pos x="118" y="21"/>
              </a:cxn>
              <a:cxn ang="0">
                <a:pos x="5" y="0"/>
              </a:cxn>
              <a:cxn ang="0">
                <a:pos x="0" y="24"/>
              </a:cxn>
              <a:cxn ang="0">
                <a:pos x="113" y="45"/>
              </a:cxn>
              <a:cxn ang="0">
                <a:pos x="113" y="46"/>
              </a:cxn>
              <a:cxn ang="0">
                <a:pos x="113" y="45"/>
              </a:cxn>
              <a:cxn ang="0">
                <a:pos x="113" y="46"/>
              </a:cxn>
              <a:cxn ang="0">
                <a:pos x="118" y="20"/>
              </a:cxn>
            </a:cxnLst>
            <a:rect l="0" t="0" r="r" b="b"/>
            <a:pathLst>
              <a:path w="119" h="47">
                <a:moveTo>
                  <a:pt x="118" y="20"/>
                </a:moveTo>
                <a:lnTo>
                  <a:pt x="118" y="21"/>
                </a:lnTo>
                <a:lnTo>
                  <a:pt x="5" y="0"/>
                </a:lnTo>
                <a:lnTo>
                  <a:pt x="0" y="24"/>
                </a:lnTo>
                <a:lnTo>
                  <a:pt x="113" y="45"/>
                </a:lnTo>
                <a:lnTo>
                  <a:pt x="113" y="46"/>
                </a:lnTo>
                <a:lnTo>
                  <a:pt x="113" y="45"/>
                </a:lnTo>
                <a:lnTo>
                  <a:pt x="113" y="46"/>
                </a:lnTo>
                <a:lnTo>
                  <a:pt x="118" y="2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78" name="Freeform 102"/>
          <p:cNvSpPr>
            <a:spLocks/>
          </p:cNvSpPr>
          <p:nvPr/>
        </p:nvSpPr>
        <p:spPr bwMode="auto">
          <a:xfrm>
            <a:off x="5340350" y="5932488"/>
            <a:ext cx="187325" cy="66675"/>
          </a:xfrm>
          <a:custGeom>
            <a:avLst/>
            <a:gdLst/>
            <a:ahLst/>
            <a:cxnLst>
              <a:cxn ang="0">
                <a:pos x="130" y="17"/>
              </a:cxn>
              <a:cxn ang="0">
                <a:pos x="131" y="17"/>
              </a:cxn>
              <a:cxn ang="0">
                <a:pos x="5" y="0"/>
              </a:cxn>
              <a:cxn ang="0">
                <a:pos x="0" y="25"/>
              </a:cxn>
              <a:cxn ang="0">
                <a:pos x="127" y="41"/>
              </a:cxn>
              <a:cxn ang="0">
                <a:pos x="128" y="41"/>
              </a:cxn>
              <a:cxn ang="0">
                <a:pos x="127" y="41"/>
              </a:cxn>
              <a:cxn ang="0">
                <a:pos x="128" y="41"/>
              </a:cxn>
              <a:cxn ang="0">
                <a:pos x="130" y="17"/>
              </a:cxn>
            </a:cxnLst>
            <a:rect l="0" t="0" r="r" b="b"/>
            <a:pathLst>
              <a:path w="132" h="42">
                <a:moveTo>
                  <a:pt x="130" y="17"/>
                </a:moveTo>
                <a:lnTo>
                  <a:pt x="131" y="17"/>
                </a:lnTo>
                <a:lnTo>
                  <a:pt x="5" y="0"/>
                </a:lnTo>
                <a:lnTo>
                  <a:pt x="0" y="25"/>
                </a:lnTo>
                <a:lnTo>
                  <a:pt x="127" y="41"/>
                </a:lnTo>
                <a:lnTo>
                  <a:pt x="128" y="41"/>
                </a:lnTo>
                <a:lnTo>
                  <a:pt x="127" y="41"/>
                </a:lnTo>
                <a:lnTo>
                  <a:pt x="128" y="41"/>
                </a:lnTo>
                <a:lnTo>
                  <a:pt x="130" y="17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79" name="Freeform 103"/>
          <p:cNvSpPr>
            <a:spLocks/>
          </p:cNvSpPr>
          <p:nvPr/>
        </p:nvSpPr>
        <p:spPr bwMode="auto">
          <a:xfrm>
            <a:off x="5530850" y="5962650"/>
            <a:ext cx="200025" cy="57150"/>
          </a:xfrm>
          <a:custGeom>
            <a:avLst/>
            <a:gdLst/>
            <a:ahLst/>
            <a:cxnLst>
              <a:cxn ang="0">
                <a:pos x="140" y="10"/>
              </a:cxn>
              <a:cxn ang="0">
                <a:pos x="2" y="0"/>
              </a:cxn>
              <a:cxn ang="0">
                <a:pos x="0" y="24"/>
              </a:cxn>
              <a:cxn ang="0">
                <a:pos x="138" y="35"/>
              </a:cxn>
              <a:cxn ang="0">
                <a:pos x="139" y="35"/>
              </a:cxn>
              <a:cxn ang="0">
                <a:pos x="138" y="35"/>
              </a:cxn>
              <a:cxn ang="0">
                <a:pos x="139" y="35"/>
              </a:cxn>
              <a:cxn ang="0">
                <a:pos x="140" y="10"/>
              </a:cxn>
            </a:cxnLst>
            <a:rect l="0" t="0" r="r" b="b"/>
            <a:pathLst>
              <a:path w="141" h="36">
                <a:moveTo>
                  <a:pt x="140" y="10"/>
                </a:moveTo>
                <a:lnTo>
                  <a:pt x="2" y="0"/>
                </a:lnTo>
                <a:lnTo>
                  <a:pt x="0" y="24"/>
                </a:lnTo>
                <a:lnTo>
                  <a:pt x="138" y="35"/>
                </a:lnTo>
                <a:lnTo>
                  <a:pt x="139" y="35"/>
                </a:lnTo>
                <a:lnTo>
                  <a:pt x="138" y="35"/>
                </a:lnTo>
                <a:lnTo>
                  <a:pt x="139" y="35"/>
                </a:lnTo>
                <a:lnTo>
                  <a:pt x="140" y="1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80" name="Freeform 104"/>
          <p:cNvSpPr>
            <a:spLocks/>
          </p:cNvSpPr>
          <p:nvPr/>
        </p:nvSpPr>
        <p:spPr bwMode="auto">
          <a:xfrm>
            <a:off x="5734050" y="5981700"/>
            <a:ext cx="1127125" cy="100013"/>
          </a:xfrm>
          <a:custGeom>
            <a:avLst/>
            <a:gdLst/>
            <a:ahLst/>
            <a:cxnLst>
              <a:cxn ang="0">
                <a:pos x="797" y="49"/>
              </a:cxn>
              <a:cxn ang="0">
                <a:pos x="797" y="36"/>
              </a:cxn>
              <a:cxn ang="0">
                <a:pos x="1" y="0"/>
              </a:cxn>
              <a:cxn ang="0">
                <a:pos x="0" y="26"/>
              </a:cxn>
              <a:cxn ang="0">
                <a:pos x="796" y="62"/>
              </a:cxn>
              <a:cxn ang="0">
                <a:pos x="797" y="49"/>
              </a:cxn>
            </a:cxnLst>
            <a:rect l="0" t="0" r="r" b="b"/>
            <a:pathLst>
              <a:path w="798" h="63">
                <a:moveTo>
                  <a:pt x="797" y="49"/>
                </a:moveTo>
                <a:lnTo>
                  <a:pt x="797" y="36"/>
                </a:lnTo>
                <a:lnTo>
                  <a:pt x="1" y="0"/>
                </a:lnTo>
                <a:lnTo>
                  <a:pt x="0" y="26"/>
                </a:lnTo>
                <a:lnTo>
                  <a:pt x="796" y="62"/>
                </a:lnTo>
                <a:lnTo>
                  <a:pt x="797" y="49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281" name="Rectangle 105"/>
          <p:cNvSpPr>
            <a:spLocks noChangeArrowheads="1"/>
          </p:cNvSpPr>
          <p:nvPr/>
        </p:nvSpPr>
        <p:spPr bwMode="auto">
          <a:xfrm>
            <a:off x="2819400" y="1524000"/>
            <a:ext cx="14097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zh-TW">
                <a:solidFill>
                  <a:schemeClr val="bg1"/>
                </a:solidFill>
                <a:latin typeface="ZapfHumnst BT" charset="0"/>
              </a:rPr>
              <a:t>Symptoms</a:t>
            </a:r>
            <a:endParaRPr lang="en-US" altLang="zh-TW" b="1">
              <a:solidFill>
                <a:schemeClr val="bg1"/>
              </a:solidFill>
              <a:latin typeface="ZapfHumnst BT" charset="0"/>
            </a:endParaRPr>
          </a:p>
        </p:txBody>
      </p:sp>
      <p:sp>
        <p:nvSpPr>
          <p:cNvPr id="178282" name="Rectangle 106"/>
          <p:cNvSpPr>
            <a:spLocks noChangeArrowheads="1"/>
          </p:cNvSpPr>
          <p:nvPr/>
        </p:nvSpPr>
        <p:spPr bwMode="auto">
          <a:xfrm>
            <a:off x="2743200" y="2057400"/>
            <a:ext cx="1541463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zh-TW">
                <a:solidFill>
                  <a:schemeClr val="bg1"/>
                </a:solidFill>
                <a:latin typeface="ZapfHumnst BT" charset="0"/>
              </a:rPr>
              <a:t>ALT </a:t>
            </a:r>
            <a:r>
              <a:rPr lang="en-US" altLang="zh-TW">
                <a:solidFill>
                  <a:srgbClr val="FAFD00"/>
                </a:solidFill>
                <a:latin typeface="ZapfHumnst BT" charset="0"/>
              </a:rPr>
              <a:t>Elevated</a:t>
            </a:r>
            <a:endParaRPr lang="en-US" altLang="zh-TW" b="1">
              <a:solidFill>
                <a:srgbClr val="FAFD00"/>
              </a:solidFill>
              <a:latin typeface="ZapfHumnst BT" charset="0"/>
            </a:endParaRPr>
          </a:p>
        </p:txBody>
      </p:sp>
      <p:sp>
        <p:nvSpPr>
          <p:cNvPr id="178283" name="Rectangle 107"/>
          <p:cNvSpPr>
            <a:spLocks noChangeArrowheads="1"/>
          </p:cNvSpPr>
          <p:nvPr/>
        </p:nvSpPr>
        <p:spPr bwMode="auto">
          <a:xfrm>
            <a:off x="6027738" y="5257800"/>
            <a:ext cx="1846262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zh-TW" sz="2000">
                <a:solidFill>
                  <a:srgbClr val="FAFD00"/>
                </a:solidFill>
                <a:latin typeface="Times New Roman" pitchFamily="18" charset="0"/>
              </a:rPr>
              <a:t>Total anti-HDV</a:t>
            </a:r>
            <a:endParaRPr lang="en-US" altLang="zh-TW" sz="2000" b="1">
              <a:solidFill>
                <a:srgbClr val="FAFD00"/>
              </a:solidFill>
              <a:latin typeface="ZapfHumnst BT" charset="0"/>
            </a:endParaRPr>
          </a:p>
        </p:txBody>
      </p:sp>
      <p:sp>
        <p:nvSpPr>
          <p:cNvPr id="178284" name="Rectangle 108"/>
          <p:cNvSpPr>
            <a:spLocks noChangeArrowheads="1"/>
          </p:cNvSpPr>
          <p:nvPr/>
        </p:nvSpPr>
        <p:spPr bwMode="auto">
          <a:xfrm>
            <a:off x="2843213" y="3370263"/>
            <a:ext cx="18462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zh-TW" sz="2000">
                <a:solidFill>
                  <a:srgbClr val="FAFD00"/>
                </a:solidFill>
                <a:latin typeface="ZapfHumnst BT" charset="0"/>
              </a:rPr>
              <a:t>IgM anti-HDV</a:t>
            </a:r>
            <a:endParaRPr lang="en-US" altLang="zh-TW" sz="2000" b="1">
              <a:solidFill>
                <a:srgbClr val="FAFD00"/>
              </a:solidFill>
              <a:latin typeface="ZapfHumnst BT" charset="0"/>
            </a:endParaRPr>
          </a:p>
        </p:txBody>
      </p:sp>
      <p:sp>
        <p:nvSpPr>
          <p:cNvPr id="178285" name="Rectangle 109"/>
          <p:cNvSpPr>
            <a:spLocks noChangeArrowheads="1"/>
          </p:cNvSpPr>
          <p:nvPr/>
        </p:nvSpPr>
        <p:spPr bwMode="auto">
          <a:xfrm>
            <a:off x="2481263" y="4449763"/>
            <a:ext cx="18446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zh-TW" sz="2000">
                <a:solidFill>
                  <a:schemeClr val="bg1"/>
                </a:solidFill>
                <a:latin typeface="ZapfHumnst BT" charset="0"/>
              </a:rPr>
              <a:t>HDV  RNA</a:t>
            </a:r>
            <a:endParaRPr lang="en-US" altLang="zh-TW" sz="2000" b="1">
              <a:solidFill>
                <a:schemeClr val="bg1"/>
              </a:solidFill>
              <a:latin typeface="ZapfHumnst BT" charset="0"/>
            </a:endParaRPr>
          </a:p>
        </p:txBody>
      </p:sp>
      <p:sp>
        <p:nvSpPr>
          <p:cNvPr id="178286" name="Rectangle 110"/>
          <p:cNvSpPr>
            <a:spLocks noChangeArrowheads="1"/>
          </p:cNvSpPr>
          <p:nvPr/>
        </p:nvSpPr>
        <p:spPr bwMode="auto">
          <a:xfrm>
            <a:off x="3203575" y="5008563"/>
            <a:ext cx="11811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zh-TW" sz="2000">
                <a:solidFill>
                  <a:schemeClr val="bg1"/>
                </a:solidFill>
                <a:latin typeface="ZapfHumnst BT" charset="0"/>
              </a:rPr>
              <a:t>HBsAg</a:t>
            </a:r>
            <a:endParaRPr lang="en-US" altLang="zh-TW" sz="2000" b="1">
              <a:solidFill>
                <a:schemeClr val="bg1"/>
              </a:solidFill>
              <a:latin typeface="ZapfHumnst BT" charset="0"/>
            </a:endParaRPr>
          </a:p>
        </p:txBody>
      </p:sp>
      <p:sp>
        <p:nvSpPr>
          <p:cNvPr id="178287" name="Text Box 111"/>
          <p:cNvSpPr txBox="1">
            <a:spLocks noChangeArrowheads="1"/>
          </p:cNvSpPr>
          <p:nvPr/>
        </p:nvSpPr>
        <p:spPr bwMode="auto">
          <a:xfrm>
            <a:off x="2133600" y="152400"/>
            <a:ext cx="50800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3600" b="1">
                <a:solidFill>
                  <a:srgbClr val="FAFD00"/>
                </a:solidFill>
                <a:latin typeface="Times New Roman" pitchFamily="18" charset="0"/>
              </a:rPr>
              <a:t>HBV - HDV Coinfection</a:t>
            </a:r>
          </a:p>
        </p:txBody>
      </p:sp>
      <p:sp>
        <p:nvSpPr>
          <p:cNvPr id="178288" name="Text Box 112"/>
          <p:cNvSpPr txBox="1">
            <a:spLocks noChangeArrowheads="1"/>
          </p:cNvSpPr>
          <p:nvPr/>
        </p:nvSpPr>
        <p:spPr bwMode="auto">
          <a:xfrm>
            <a:off x="2514600" y="762000"/>
            <a:ext cx="5080000" cy="549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3000">
                <a:solidFill>
                  <a:srgbClr val="FAFD00"/>
                </a:solidFill>
                <a:latin typeface="ZapfHumnst Dm BT" charset="0"/>
              </a:rPr>
              <a:t>Typical Serologic Course</a:t>
            </a:r>
            <a:endParaRPr lang="en-US" altLang="zh-TW" sz="3000" b="1">
              <a:solidFill>
                <a:srgbClr val="FAFD00"/>
              </a:solidFill>
              <a:latin typeface="ZapfHumnst Dm BT" charset="0"/>
            </a:endParaRPr>
          </a:p>
        </p:txBody>
      </p:sp>
      <p:sp>
        <p:nvSpPr>
          <p:cNvPr id="178289" name="Text Box 113"/>
          <p:cNvSpPr txBox="1">
            <a:spLocks noChangeArrowheads="1"/>
          </p:cNvSpPr>
          <p:nvPr/>
        </p:nvSpPr>
        <p:spPr bwMode="auto">
          <a:xfrm>
            <a:off x="3182938" y="6248400"/>
            <a:ext cx="29813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2400">
                <a:solidFill>
                  <a:srgbClr val="FAFD00"/>
                </a:solidFill>
                <a:latin typeface="ZapfHumnst BT" charset="0"/>
              </a:rPr>
              <a:t>Time after Exposure</a:t>
            </a:r>
            <a:endParaRPr lang="en-US" altLang="zh-TW" sz="2400" b="1">
              <a:solidFill>
                <a:srgbClr val="FAFD00"/>
              </a:solidFill>
              <a:latin typeface="ZapfHumnst BT" charset="0"/>
            </a:endParaRPr>
          </a:p>
        </p:txBody>
      </p:sp>
      <p:sp>
        <p:nvSpPr>
          <p:cNvPr id="178290" name="Text Box 114"/>
          <p:cNvSpPr txBox="1">
            <a:spLocks noChangeArrowheads="1"/>
          </p:cNvSpPr>
          <p:nvPr/>
        </p:nvSpPr>
        <p:spPr bwMode="auto">
          <a:xfrm>
            <a:off x="271463" y="2743200"/>
            <a:ext cx="94773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2400">
                <a:solidFill>
                  <a:srgbClr val="FAFD00"/>
                </a:solidFill>
                <a:latin typeface="ZapfHumnst BT" charset="0"/>
              </a:rPr>
              <a:t>Titre</a:t>
            </a:r>
            <a:endParaRPr lang="en-US" altLang="zh-TW" sz="2400" b="1">
              <a:solidFill>
                <a:srgbClr val="FAFD00"/>
              </a:solidFill>
              <a:latin typeface="ZapfHumnst BT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2277" name="Rectangle 5"/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2278" name="Rectangle 6"/>
          <p:cNvSpPr>
            <a:spLocks noChangeArrowheads="1"/>
          </p:cNvSpPr>
          <p:nvPr/>
        </p:nvSpPr>
        <p:spPr bwMode="auto">
          <a:xfrm>
            <a:off x="3251200" y="6172200"/>
            <a:ext cx="2844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2279" name="Rectangle 7"/>
          <p:cNvSpPr>
            <a:spLocks noChangeArrowheads="1"/>
          </p:cNvSpPr>
          <p:nvPr/>
        </p:nvSpPr>
        <p:spPr bwMode="auto">
          <a:xfrm>
            <a:off x="1150938" y="5486400"/>
            <a:ext cx="8467725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 anchor="ctr"/>
          <a:lstStyle/>
          <a:p>
            <a:pPr algn="ctr" eaLnBrk="0" hangingPunct="0"/>
            <a:r>
              <a:rPr lang="zh-TW" altLang="en-US" sz="4400">
                <a:solidFill>
                  <a:schemeClr val="bg1"/>
                </a:solidFill>
                <a:latin typeface="ZapfHumnst BT" charset="0"/>
              </a:rPr>
              <a:t/>
            </a:r>
            <a:br>
              <a:rPr lang="zh-TW" altLang="en-US" sz="4400">
                <a:solidFill>
                  <a:schemeClr val="bg1"/>
                </a:solidFill>
                <a:latin typeface="ZapfHumnst BT" charset="0"/>
              </a:rPr>
            </a:br>
            <a:endParaRPr lang="zh-TW" altLang="en-US" sz="4400">
              <a:solidFill>
                <a:schemeClr val="bg1"/>
              </a:solidFill>
              <a:latin typeface="ZapfHumnst BT" charset="0"/>
            </a:endParaRPr>
          </a:p>
        </p:txBody>
      </p:sp>
      <p:sp>
        <p:nvSpPr>
          <p:cNvPr id="182280" name="Rectangle 8"/>
          <p:cNvSpPr>
            <a:spLocks noChangeArrowheads="1"/>
          </p:cNvSpPr>
          <p:nvPr/>
        </p:nvSpPr>
        <p:spPr bwMode="auto">
          <a:xfrm>
            <a:off x="677863" y="6096000"/>
            <a:ext cx="8466137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 anchor="ctr"/>
          <a:lstStyle/>
          <a:p>
            <a:pPr algn="ctr" eaLnBrk="0" hangingPunct="0"/>
            <a:r>
              <a:rPr lang="zh-TW" altLang="en-US" sz="4400">
                <a:solidFill>
                  <a:schemeClr val="bg1"/>
                </a:solidFill>
                <a:latin typeface="ZapfHumnst BT" charset="0"/>
              </a:rPr>
              <a:t/>
            </a:r>
            <a:br>
              <a:rPr lang="zh-TW" altLang="en-US" sz="4400">
                <a:solidFill>
                  <a:schemeClr val="bg1"/>
                </a:solidFill>
                <a:latin typeface="ZapfHumnst BT" charset="0"/>
              </a:rPr>
            </a:br>
            <a:endParaRPr lang="zh-TW" altLang="en-US" sz="4400">
              <a:solidFill>
                <a:schemeClr val="bg1"/>
              </a:solidFill>
              <a:latin typeface="ZapfHumnst BT" charset="0"/>
            </a:endParaRPr>
          </a:p>
        </p:txBody>
      </p:sp>
      <p:sp>
        <p:nvSpPr>
          <p:cNvPr id="182281" name="Freeform 9"/>
          <p:cNvSpPr>
            <a:spLocks/>
          </p:cNvSpPr>
          <p:nvPr/>
        </p:nvSpPr>
        <p:spPr bwMode="auto">
          <a:xfrm>
            <a:off x="2509838" y="1408113"/>
            <a:ext cx="1074737" cy="269875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582" y="169"/>
              </a:cxn>
              <a:cxn ang="0">
                <a:pos x="622" y="114"/>
              </a:cxn>
              <a:cxn ang="0">
                <a:pos x="670" y="88"/>
              </a:cxn>
              <a:cxn ang="0">
                <a:pos x="699" y="41"/>
              </a:cxn>
              <a:cxn ang="0">
                <a:pos x="759" y="0"/>
              </a:cxn>
              <a:cxn ang="0">
                <a:pos x="0" y="0"/>
              </a:cxn>
              <a:cxn ang="0">
                <a:pos x="0" y="169"/>
              </a:cxn>
            </a:cxnLst>
            <a:rect l="0" t="0" r="r" b="b"/>
            <a:pathLst>
              <a:path w="760" h="170">
                <a:moveTo>
                  <a:pt x="0" y="169"/>
                </a:moveTo>
                <a:lnTo>
                  <a:pt x="582" y="169"/>
                </a:lnTo>
                <a:lnTo>
                  <a:pt x="622" y="114"/>
                </a:lnTo>
                <a:lnTo>
                  <a:pt x="670" y="88"/>
                </a:lnTo>
                <a:lnTo>
                  <a:pt x="699" y="41"/>
                </a:lnTo>
                <a:lnTo>
                  <a:pt x="759" y="0"/>
                </a:lnTo>
                <a:lnTo>
                  <a:pt x="0" y="0"/>
                </a:lnTo>
                <a:lnTo>
                  <a:pt x="0" y="169"/>
                </a:lnTo>
              </a:path>
            </a:pathLst>
          </a:custGeom>
          <a:solidFill>
            <a:srgbClr val="CCCC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282" name="Freeform 10"/>
          <p:cNvSpPr>
            <a:spLocks/>
          </p:cNvSpPr>
          <p:nvPr/>
        </p:nvSpPr>
        <p:spPr bwMode="auto">
          <a:xfrm>
            <a:off x="2297113" y="1847850"/>
            <a:ext cx="2803525" cy="336550"/>
          </a:xfrm>
          <a:custGeom>
            <a:avLst/>
            <a:gdLst/>
            <a:ahLst/>
            <a:cxnLst>
              <a:cxn ang="0">
                <a:pos x="0" y="211"/>
              </a:cxn>
              <a:cxn ang="0">
                <a:pos x="1767" y="211"/>
              </a:cxn>
              <a:cxn ang="0">
                <a:pos x="1815" y="143"/>
              </a:cxn>
              <a:cxn ang="0">
                <a:pos x="1883" y="114"/>
              </a:cxn>
              <a:cxn ang="0">
                <a:pos x="1914" y="55"/>
              </a:cxn>
              <a:cxn ang="0">
                <a:pos x="1986" y="0"/>
              </a:cxn>
              <a:cxn ang="0">
                <a:pos x="0" y="0"/>
              </a:cxn>
              <a:cxn ang="0">
                <a:pos x="0" y="211"/>
              </a:cxn>
            </a:cxnLst>
            <a:rect l="0" t="0" r="r" b="b"/>
            <a:pathLst>
              <a:path w="1987" h="212">
                <a:moveTo>
                  <a:pt x="0" y="211"/>
                </a:moveTo>
                <a:lnTo>
                  <a:pt x="1767" y="211"/>
                </a:lnTo>
                <a:lnTo>
                  <a:pt x="1815" y="143"/>
                </a:lnTo>
                <a:lnTo>
                  <a:pt x="1883" y="114"/>
                </a:lnTo>
                <a:lnTo>
                  <a:pt x="1914" y="55"/>
                </a:lnTo>
                <a:lnTo>
                  <a:pt x="1986" y="0"/>
                </a:lnTo>
                <a:lnTo>
                  <a:pt x="0" y="0"/>
                </a:lnTo>
                <a:lnTo>
                  <a:pt x="0" y="211"/>
                </a:lnTo>
              </a:path>
            </a:pathLst>
          </a:custGeom>
          <a:solidFill>
            <a:srgbClr val="00CC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283" name="Freeform 11"/>
          <p:cNvSpPr>
            <a:spLocks/>
          </p:cNvSpPr>
          <p:nvPr/>
        </p:nvSpPr>
        <p:spPr bwMode="auto">
          <a:xfrm>
            <a:off x="2144713" y="4479925"/>
            <a:ext cx="5519737" cy="211138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3910" y="132"/>
              </a:cxn>
              <a:cxn ang="0">
                <a:pos x="3910" y="0"/>
              </a:cxn>
              <a:cxn ang="0">
                <a:pos x="0" y="0"/>
              </a:cxn>
              <a:cxn ang="0">
                <a:pos x="0" y="132"/>
              </a:cxn>
            </a:cxnLst>
            <a:rect l="0" t="0" r="r" b="b"/>
            <a:pathLst>
              <a:path w="3911" h="133">
                <a:moveTo>
                  <a:pt x="0" y="132"/>
                </a:moveTo>
                <a:lnTo>
                  <a:pt x="3910" y="132"/>
                </a:lnTo>
                <a:lnTo>
                  <a:pt x="3910" y="0"/>
                </a:lnTo>
                <a:lnTo>
                  <a:pt x="0" y="0"/>
                </a:lnTo>
                <a:lnTo>
                  <a:pt x="0" y="132"/>
                </a:lnTo>
              </a:path>
            </a:pathLst>
          </a:custGeom>
          <a:solidFill>
            <a:srgbClr val="BF40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284" name="Freeform 12"/>
          <p:cNvSpPr>
            <a:spLocks/>
          </p:cNvSpPr>
          <p:nvPr/>
        </p:nvSpPr>
        <p:spPr bwMode="auto">
          <a:xfrm>
            <a:off x="2144713" y="4479925"/>
            <a:ext cx="5529262" cy="220663"/>
          </a:xfrm>
          <a:custGeom>
            <a:avLst/>
            <a:gdLst/>
            <a:ahLst/>
            <a:cxnLst>
              <a:cxn ang="0">
                <a:pos x="0" y="138"/>
              </a:cxn>
              <a:cxn ang="0">
                <a:pos x="3916" y="138"/>
              </a:cxn>
              <a:cxn ang="0">
                <a:pos x="3916" y="0"/>
              </a:cxn>
              <a:cxn ang="0">
                <a:pos x="0" y="0"/>
              </a:cxn>
              <a:cxn ang="0">
                <a:pos x="0" y="138"/>
              </a:cxn>
            </a:cxnLst>
            <a:rect l="0" t="0" r="r" b="b"/>
            <a:pathLst>
              <a:path w="3917" h="139">
                <a:moveTo>
                  <a:pt x="0" y="138"/>
                </a:moveTo>
                <a:lnTo>
                  <a:pt x="3916" y="138"/>
                </a:lnTo>
                <a:lnTo>
                  <a:pt x="3916" y="0"/>
                </a:lnTo>
                <a:lnTo>
                  <a:pt x="0" y="0"/>
                </a:lnTo>
                <a:lnTo>
                  <a:pt x="0" y="13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285" name="Freeform 13"/>
          <p:cNvSpPr>
            <a:spLocks/>
          </p:cNvSpPr>
          <p:nvPr/>
        </p:nvSpPr>
        <p:spPr bwMode="auto">
          <a:xfrm>
            <a:off x="1225550" y="4786313"/>
            <a:ext cx="6438900" cy="406400"/>
          </a:xfrm>
          <a:custGeom>
            <a:avLst/>
            <a:gdLst/>
            <a:ahLst/>
            <a:cxnLst>
              <a:cxn ang="0">
                <a:pos x="0" y="255"/>
              </a:cxn>
              <a:cxn ang="0">
                <a:pos x="4561" y="255"/>
              </a:cxn>
              <a:cxn ang="0">
                <a:pos x="4561" y="0"/>
              </a:cxn>
              <a:cxn ang="0">
                <a:pos x="0" y="0"/>
              </a:cxn>
              <a:cxn ang="0">
                <a:pos x="0" y="255"/>
              </a:cxn>
            </a:cxnLst>
            <a:rect l="0" t="0" r="r" b="b"/>
            <a:pathLst>
              <a:path w="4562" h="256">
                <a:moveTo>
                  <a:pt x="0" y="255"/>
                </a:moveTo>
                <a:lnTo>
                  <a:pt x="4561" y="255"/>
                </a:lnTo>
                <a:lnTo>
                  <a:pt x="4561" y="0"/>
                </a:lnTo>
                <a:lnTo>
                  <a:pt x="0" y="0"/>
                </a:lnTo>
                <a:lnTo>
                  <a:pt x="0" y="255"/>
                </a:lnTo>
              </a:path>
            </a:pathLst>
          </a:custGeom>
          <a:solidFill>
            <a:srgbClr val="FF7F4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286" name="Freeform 14"/>
          <p:cNvSpPr>
            <a:spLocks/>
          </p:cNvSpPr>
          <p:nvPr/>
        </p:nvSpPr>
        <p:spPr bwMode="auto">
          <a:xfrm>
            <a:off x="1225550" y="4786313"/>
            <a:ext cx="6448425" cy="415925"/>
          </a:xfrm>
          <a:custGeom>
            <a:avLst/>
            <a:gdLst/>
            <a:ahLst/>
            <a:cxnLst>
              <a:cxn ang="0">
                <a:pos x="0" y="261"/>
              </a:cxn>
              <a:cxn ang="0">
                <a:pos x="4567" y="261"/>
              </a:cxn>
              <a:cxn ang="0">
                <a:pos x="4567" y="0"/>
              </a:cxn>
              <a:cxn ang="0">
                <a:pos x="0" y="0"/>
              </a:cxn>
              <a:cxn ang="0">
                <a:pos x="0" y="261"/>
              </a:cxn>
            </a:cxnLst>
            <a:rect l="0" t="0" r="r" b="b"/>
            <a:pathLst>
              <a:path w="4568" h="262">
                <a:moveTo>
                  <a:pt x="0" y="261"/>
                </a:moveTo>
                <a:lnTo>
                  <a:pt x="4567" y="261"/>
                </a:lnTo>
                <a:lnTo>
                  <a:pt x="4567" y="0"/>
                </a:lnTo>
                <a:lnTo>
                  <a:pt x="0" y="0"/>
                </a:lnTo>
                <a:lnTo>
                  <a:pt x="0" y="26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287" name="Freeform 15"/>
          <p:cNvSpPr>
            <a:spLocks/>
          </p:cNvSpPr>
          <p:nvPr/>
        </p:nvSpPr>
        <p:spPr bwMode="auto">
          <a:xfrm>
            <a:off x="1196975" y="1258888"/>
            <a:ext cx="34925" cy="4699000"/>
          </a:xfrm>
          <a:custGeom>
            <a:avLst/>
            <a:gdLst/>
            <a:ahLst/>
            <a:cxnLst>
              <a:cxn ang="0">
                <a:pos x="12" y="2929"/>
              </a:cxn>
              <a:cxn ang="0">
                <a:pos x="24" y="2944"/>
              </a:cxn>
              <a:cxn ang="0">
                <a:pos x="24" y="0"/>
              </a:cxn>
              <a:cxn ang="0">
                <a:pos x="0" y="0"/>
              </a:cxn>
              <a:cxn ang="0">
                <a:pos x="0" y="2944"/>
              </a:cxn>
              <a:cxn ang="0">
                <a:pos x="12" y="2959"/>
              </a:cxn>
              <a:cxn ang="0">
                <a:pos x="0" y="2944"/>
              </a:cxn>
              <a:cxn ang="0">
                <a:pos x="0" y="2959"/>
              </a:cxn>
              <a:cxn ang="0">
                <a:pos x="12" y="2959"/>
              </a:cxn>
              <a:cxn ang="0">
                <a:pos x="12" y="2929"/>
              </a:cxn>
            </a:cxnLst>
            <a:rect l="0" t="0" r="r" b="b"/>
            <a:pathLst>
              <a:path w="25" h="2960">
                <a:moveTo>
                  <a:pt x="12" y="2929"/>
                </a:moveTo>
                <a:lnTo>
                  <a:pt x="24" y="2944"/>
                </a:lnTo>
                <a:lnTo>
                  <a:pt x="24" y="0"/>
                </a:lnTo>
                <a:lnTo>
                  <a:pt x="0" y="0"/>
                </a:lnTo>
                <a:lnTo>
                  <a:pt x="0" y="2944"/>
                </a:lnTo>
                <a:lnTo>
                  <a:pt x="12" y="2959"/>
                </a:lnTo>
                <a:lnTo>
                  <a:pt x="0" y="2944"/>
                </a:lnTo>
                <a:lnTo>
                  <a:pt x="0" y="2959"/>
                </a:lnTo>
                <a:lnTo>
                  <a:pt x="12" y="2959"/>
                </a:lnTo>
                <a:lnTo>
                  <a:pt x="12" y="2929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288" name="Freeform 16"/>
          <p:cNvSpPr>
            <a:spLocks/>
          </p:cNvSpPr>
          <p:nvPr/>
        </p:nvSpPr>
        <p:spPr bwMode="auto">
          <a:xfrm>
            <a:off x="1217613" y="5918200"/>
            <a:ext cx="6464300" cy="39688"/>
          </a:xfrm>
          <a:custGeom>
            <a:avLst/>
            <a:gdLst/>
            <a:ahLst/>
            <a:cxnLst>
              <a:cxn ang="0">
                <a:pos x="4580" y="12"/>
              </a:cxn>
              <a:cxn ang="0">
                <a:pos x="4580" y="0"/>
              </a:cxn>
              <a:cxn ang="0">
                <a:pos x="0" y="0"/>
              </a:cxn>
              <a:cxn ang="0">
                <a:pos x="0" y="24"/>
              </a:cxn>
              <a:cxn ang="0">
                <a:pos x="4580" y="24"/>
              </a:cxn>
              <a:cxn ang="0">
                <a:pos x="4580" y="12"/>
              </a:cxn>
            </a:cxnLst>
            <a:rect l="0" t="0" r="r" b="b"/>
            <a:pathLst>
              <a:path w="4581" h="25">
                <a:moveTo>
                  <a:pt x="4580" y="12"/>
                </a:moveTo>
                <a:lnTo>
                  <a:pt x="4580" y="0"/>
                </a:lnTo>
                <a:lnTo>
                  <a:pt x="0" y="0"/>
                </a:lnTo>
                <a:lnTo>
                  <a:pt x="0" y="24"/>
                </a:lnTo>
                <a:lnTo>
                  <a:pt x="4580" y="24"/>
                </a:lnTo>
                <a:lnTo>
                  <a:pt x="4580" y="12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289" name="Freeform 17"/>
          <p:cNvSpPr>
            <a:spLocks/>
          </p:cNvSpPr>
          <p:nvPr/>
        </p:nvSpPr>
        <p:spPr bwMode="auto">
          <a:xfrm>
            <a:off x="1225550" y="5595938"/>
            <a:ext cx="441325" cy="61912"/>
          </a:xfrm>
          <a:custGeom>
            <a:avLst/>
            <a:gdLst/>
            <a:ahLst/>
            <a:cxnLst>
              <a:cxn ang="0">
                <a:pos x="310" y="4"/>
              </a:cxn>
              <a:cxn ang="0">
                <a:pos x="0" y="0"/>
              </a:cxn>
              <a:cxn ang="0">
                <a:pos x="0" y="34"/>
              </a:cxn>
              <a:cxn ang="0">
                <a:pos x="310" y="38"/>
              </a:cxn>
              <a:cxn ang="0">
                <a:pos x="310" y="4"/>
              </a:cxn>
            </a:cxnLst>
            <a:rect l="0" t="0" r="r" b="b"/>
            <a:pathLst>
              <a:path w="311" h="39">
                <a:moveTo>
                  <a:pt x="310" y="4"/>
                </a:moveTo>
                <a:lnTo>
                  <a:pt x="0" y="0"/>
                </a:lnTo>
                <a:lnTo>
                  <a:pt x="0" y="34"/>
                </a:lnTo>
                <a:lnTo>
                  <a:pt x="310" y="38"/>
                </a:lnTo>
                <a:lnTo>
                  <a:pt x="310" y="4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290" name="Freeform 18"/>
          <p:cNvSpPr>
            <a:spLocks/>
          </p:cNvSpPr>
          <p:nvPr/>
        </p:nvSpPr>
        <p:spPr bwMode="auto">
          <a:xfrm>
            <a:off x="1671638" y="5600700"/>
            <a:ext cx="300037" cy="57150"/>
          </a:xfrm>
          <a:custGeom>
            <a:avLst/>
            <a:gdLst/>
            <a:ahLst/>
            <a:cxnLst>
              <a:cxn ang="0">
                <a:pos x="207" y="0"/>
              </a:cxn>
              <a:cxn ang="0">
                <a:pos x="209" y="0"/>
              </a:cxn>
              <a:cxn ang="0">
                <a:pos x="0" y="2"/>
              </a:cxn>
              <a:cxn ang="0">
                <a:pos x="0" y="35"/>
              </a:cxn>
              <a:cxn ang="0">
                <a:pos x="209" y="32"/>
              </a:cxn>
              <a:cxn ang="0">
                <a:pos x="210" y="32"/>
              </a:cxn>
              <a:cxn ang="0">
                <a:pos x="209" y="32"/>
              </a:cxn>
              <a:cxn ang="0">
                <a:pos x="210" y="32"/>
              </a:cxn>
              <a:cxn ang="0">
                <a:pos x="207" y="0"/>
              </a:cxn>
            </a:cxnLst>
            <a:rect l="0" t="0" r="r" b="b"/>
            <a:pathLst>
              <a:path w="211" h="36">
                <a:moveTo>
                  <a:pt x="207" y="0"/>
                </a:moveTo>
                <a:lnTo>
                  <a:pt x="209" y="0"/>
                </a:lnTo>
                <a:lnTo>
                  <a:pt x="0" y="2"/>
                </a:lnTo>
                <a:lnTo>
                  <a:pt x="0" y="35"/>
                </a:lnTo>
                <a:lnTo>
                  <a:pt x="209" y="32"/>
                </a:lnTo>
                <a:lnTo>
                  <a:pt x="210" y="32"/>
                </a:lnTo>
                <a:lnTo>
                  <a:pt x="209" y="32"/>
                </a:lnTo>
                <a:lnTo>
                  <a:pt x="210" y="32"/>
                </a:lnTo>
                <a:lnTo>
                  <a:pt x="207" y="0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291" name="Freeform 19"/>
          <p:cNvSpPr>
            <a:spLocks/>
          </p:cNvSpPr>
          <p:nvPr/>
        </p:nvSpPr>
        <p:spPr bwMode="auto">
          <a:xfrm>
            <a:off x="1973263" y="5595938"/>
            <a:ext cx="57150" cy="57150"/>
          </a:xfrm>
          <a:custGeom>
            <a:avLst/>
            <a:gdLst/>
            <a:ahLst/>
            <a:cxnLst>
              <a:cxn ang="0">
                <a:pos x="31" y="0"/>
              </a:cxn>
              <a:cxn ang="0">
                <a:pos x="34" y="0"/>
              </a:cxn>
              <a:cxn ang="0">
                <a:pos x="0" y="3"/>
              </a:cxn>
              <a:cxn ang="0">
                <a:pos x="3" y="35"/>
              </a:cxn>
              <a:cxn ang="0">
                <a:pos x="36" y="33"/>
              </a:cxn>
              <a:cxn ang="0">
                <a:pos x="39" y="32"/>
              </a:cxn>
              <a:cxn ang="0">
                <a:pos x="36" y="33"/>
              </a:cxn>
              <a:cxn ang="0">
                <a:pos x="37" y="33"/>
              </a:cxn>
              <a:cxn ang="0">
                <a:pos x="39" y="32"/>
              </a:cxn>
              <a:cxn ang="0">
                <a:pos x="31" y="0"/>
              </a:cxn>
            </a:cxnLst>
            <a:rect l="0" t="0" r="r" b="b"/>
            <a:pathLst>
              <a:path w="40" h="36">
                <a:moveTo>
                  <a:pt x="31" y="0"/>
                </a:moveTo>
                <a:lnTo>
                  <a:pt x="34" y="0"/>
                </a:lnTo>
                <a:lnTo>
                  <a:pt x="0" y="3"/>
                </a:lnTo>
                <a:lnTo>
                  <a:pt x="3" y="35"/>
                </a:lnTo>
                <a:lnTo>
                  <a:pt x="36" y="33"/>
                </a:lnTo>
                <a:lnTo>
                  <a:pt x="39" y="32"/>
                </a:lnTo>
                <a:lnTo>
                  <a:pt x="36" y="33"/>
                </a:lnTo>
                <a:lnTo>
                  <a:pt x="37" y="33"/>
                </a:lnTo>
                <a:lnTo>
                  <a:pt x="39" y="32"/>
                </a:lnTo>
                <a:lnTo>
                  <a:pt x="31" y="0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292" name="Freeform 20"/>
          <p:cNvSpPr>
            <a:spLocks/>
          </p:cNvSpPr>
          <p:nvPr/>
        </p:nvSpPr>
        <p:spPr bwMode="auto">
          <a:xfrm>
            <a:off x="2024063" y="5581650"/>
            <a:ext cx="71437" cy="66675"/>
          </a:xfrm>
          <a:custGeom>
            <a:avLst/>
            <a:gdLst/>
            <a:ahLst/>
            <a:cxnLst>
              <a:cxn ang="0">
                <a:pos x="22" y="6"/>
              </a:cxn>
              <a:cxn ang="0">
                <a:pos x="32" y="0"/>
              </a:cxn>
              <a:cxn ang="0">
                <a:pos x="0" y="8"/>
              </a:cxn>
              <a:cxn ang="0">
                <a:pos x="8" y="41"/>
              </a:cxn>
              <a:cxn ang="0">
                <a:pos x="41" y="33"/>
              </a:cxn>
              <a:cxn ang="0">
                <a:pos x="50" y="27"/>
              </a:cxn>
              <a:cxn ang="0">
                <a:pos x="41" y="33"/>
              </a:cxn>
              <a:cxn ang="0">
                <a:pos x="46" y="32"/>
              </a:cxn>
              <a:cxn ang="0">
                <a:pos x="50" y="27"/>
              </a:cxn>
              <a:cxn ang="0">
                <a:pos x="22" y="6"/>
              </a:cxn>
            </a:cxnLst>
            <a:rect l="0" t="0" r="r" b="b"/>
            <a:pathLst>
              <a:path w="51" h="42">
                <a:moveTo>
                  <a:pt x="22" y="6"/>
                </a:moveTo>
                <a:lnTo>
                  <a:pt x="32" y="0"/>
                </a:lnTo>
                <a:lnTo>
                  <a:pt x="0" y="8"/>
                </a:lnTo>
                <a:lnTo>
                  <a:pt x="8" y="41"/>
                </a:lnTo>
                <a:lnTo>
                  <a:pt x="41" y="33"/>
                </a:lnTo>
                <a:lnTo>
                  <a:pt x="50" y="27"/>
                </a:lnTo>
                <a:lnTo>
                  <a:pt x="41" y="33"/>
                </a:lnTo>
                <a:lnTo>
                  <a:pt x="46" y="32"/>
                </a:lnTo>
                <a:lnTo>
                  <a:pt x="50" y="27"/>
                </a:lnTo>
                <a:lnTo>
                  <a:pt x="22" y="6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293" name="Freeform 21"/>
          <p:cNvSpPr>
            <a:spLocks/>
          </p:cNvSpPr>
          <p:nvPr/>
        </p:nvSpPr>
        <p:spPr bwMode="auto">
          <a:xfrm>
            <a:off x="2060575" y="5549900"/>
            <a:ext cx="68263" cy="73025"/>
          </a:xfrm>
          <a:custGeom>
            <a:avLst/>
            <a:gdLst/>
            <a:ahLst/>
            <a:cxnLst>
              <a:cxn ang="0">
                <a:pos x="16" y="5"/>
              </a:cxn>
              <a:cxn ang="0">
                <a:pos x="19" y="0"/>
              </a:cxn>
              <a:cxn ang="0">
                <a:pos x="0" y="24"/>
              </a:cxn>
              <a:cxn ang="0">
                <a:pos x="28" y="45"/>
              </a:cxn>
              <a:cxn ang="0">
                <a:pos x="46" y="21"/>
              </a:cxn>
              <a:cxn ang="0">
                <a:pos x="49" y="16"/>
              </a:cxn>
              <a:cxn ang="0">
                <a:pos x="46" y="21"/>
              </a:cxn>
              <a:cxn ang="0">
                <a:pos x="48" y="19"/>
              </a:cxn>
              <a:cxn ang="0">
                <a:pos x="49" y="16"/>
              </a:cxn>
              <a:cxn ang="0">
                <a:pos x="16" y="5"/>
              </a:cxn>
            </a:cxnLst>
            <a:rect l="0" t="0" r="r" b="b"/>
            <a:pathLst>
              <a:path w="50" h="46">
                <a:moveTo>
                  <a:pt x="16" y="5"/>
                </a:moveTo>
                <a:lnTo>
                  <a:pt x="19" y="0"/>
                </a:lnTo>
                <a:lnTo>
                  <a:pt x="0" y="24"/>
                </a:lnTo>
                <a:lnTo>
                  <a:pt x="28" y="45"/>
                </a:lnTo>
                <a:lnTo>
                  <a:pt x="46" y="21"/>
                </a:lnTo>
                <a:lnTo>
                  <a:pt x="49" y="16"/>
                </a:lnTo>
                <a:lnTo>
                  <a:pt x="46" y="21"/>
                </a:lnTo>
                <a:lnTo>
                  <a:pt x="48" y="19"/>
                </a:lnTo>
                <a:lnTo>
                  <a:pt x="49" y="16"/>
                </a:lnTo>
                <a:lnTo>
                  <a:pt x="16" y="5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294" name="Freeform 22"/>
          <p:cNvSpPr>
            <a:spLocks/>
          </p:cNvSpPr>
          <p:nvPr/>
        </p:nvSpPr>
        <p:spPr bwMode="auto">
          <a:xfrm>
            <a:off x="2085975" y="5497513"/>
            <a:ext cx="63500" cy="73025"/>
          </a:xfrm>
          <a:custGeom>
            <a:avLst/>
            <a:gdLst/>
            <a:ahLst/>
            <a:cxnLst>
              <a:cxn ang="0">
                <a:pos x="11" y="3"/>
              </a:cxn>
              <a:cxn ang="0">
                <a:pos x="11" y="0"/>
              </a:cxn>
              <a:cxn ang="0">
                <a:pos x="0" y="34"/>
              </a:cxn>
              <a:cxn ang="0">
                <a:pos x="33" y="45"/>
              </a:cxn>
              <a:cxn ang="0">
                <a:pos x="44" y="11"/>
              </a:cxn>
              <a:cxn ang="0">
                <a:pos x="44" y="9"/>
              </a:cxn>
              <a:cxn ang="0">
                <a:pos x="44" y="11"/>
              </a:cxn>
              <a:cxn ang="0">
                <a:pos x="44" y="10"/>
              </a:cxn>
              <a:cxn ang="0">
                <a:pos x="44" y="9"/>
              </a:cxn>
              <a:cxn ang="0">
                <a:pos x="11" y="3"/>
              </a:cxn>
            </a:cxnLst>
            <a:rect l="0" t="0" r="r" b="b"/>
            <a:pathLst>
              <a:path w="45" h="46">
                <a:moveTo>
                  <a:pt x="11" y="3"/>
                </a:moveTo>
                <a:lnTo>
                  <a:pt x="11" y="0"/>
                </a:lnTo>
                <a:lnTo>
                  <a:pt x="0" y="34"/>
                </a:lnTo>
                <a:lnTo>
                  <a:pt x="33" y="45"/>
                </a:lnTo>
                <a:lnTo>
                  <a:pt x="44" y="11"/>
                </a:lnTo>
                <a:lnTo>
                  <a:pt x="44" y="9"/>
                </a:lnTo>
                <a:lnTo>
                  <a:pt x="44" y="11"/>
                </a:lnTo>
                <a:lnTo>
                  <a:pt x="44" y="10"/>
                </a:lnTo>
                <a:lnTo>
                  <a:pt x="44" y="9"/>
                </a:lnTo>
                <a:lnTo>
                  <a:pt x="11" y="3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295" name="Freeform 23"/>
          <p:cNvSpPr>
            <a:spLocks/>
          </p:cNvSpPr>
          <p:nvPr/>
        </p:nvSpPr>
        <p:spPr bwMode="auto">
          <a:xfrm>
            <a:off x="2101850" y="5386388"/>
            <a:ext cx="68263" cy="119062"/>
          </a:xfrm>
          <a:custGeom>
            <a:avLst/>
            <a:gdLst/>
            <a:ahLst/>
            <a:cxnLst>
              <a:cxn ang="0">
                <a:pos x="12" y="1"/>
              </a:cxn>
              <a:cxn ang="0">
                <a:pos x="13" y="0"/>
              </a:cxn>
              <a:cxn ang="0">
                <a:pos x="0" y="68"/>
              </a:cxn>
              <a:cxn ang="0">
                <a:pos x="34" y="74"/>
              </a:cxn>
              <a:cxn ang="0">
                <a:pos x="46" y="6"/>
              </a:cxn>
              <a:cxn ang="0">
                <a:pos x="47" y="6"/>
              </a:cxn>
              <a:cxn ang="0">
                <a:pos x="46" y="6"/>
              </a:cxn>
              <a:cxn ang="0">
                <a:pos x="47" y="6"/>
              </a:cxn>
              <a:cxn ang="0">
                <a:pos x="12" y="1"/>
              </a:cxn>
            </a:cxnLst>
            <a:rect l="0" t="0" r="r" b="b"/>
            <a:pathLst>
              <a:path w="48" h="75">
                <a:moveTo>
                  <a:pt x="12" y="1"/>
                </a:moveTo>
                <a:lnTo>
                  <a:pt x="13" y="0"/>
                </a:lnTo>
                <a:lnTo>
                  <a:pt x="0" y="68"/>
                </a:lnTo>
                <a:lnTo>
                  <a:pt x="34" y="74"/>
                </a:lnTo>
                <a:lnTo>
                  <a:pt x="46" y="6"/>
                </a:lnTo>
                <a:lnTo>
                  <a:pt x="47" y="6"/>
                </a:lnTo>
                <a:lnTo>
                  <a:pt x="46" y="6"/>
                </a:lnTo>
                <a:lnTo>
                  <a:pt x="47" y="6"/>
                </a:lnTo>
                <a:lnTo>
                  <a:pt x="12" y="1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296" name="Freeform 24"/>
          <p:cNvSpPr>
            <a:spLocks/>
          </p:cNvSpPr>
          <p:nvPr/>
        </p:nvSpPr>
        <p:spPr bwMode="auto">
          <a:xfrm>
            <a:off x="2120900" y="4159250"/>
            <a:ext cx="219075" cy="1230313"/>
          </a:xfrm>
          <a:custGeom>
            <a:avLst/>
            <a:gdLst/>
            <a:ahLst/>
            <a:cxnLst>
              <a:cxn ang="0">
                <a:pos x="116" y="0"/>
              </a:cxn>
              <a:cxn ang="0">
                <a:pos x="116" y="1"/>
              </a:cxn>
              <a:cxn ang="0">
                <a:pos x="0" y="768"/>
              </a:cxn>
              <a:cxn ang="0">
                <a:pos x="38" y="774"/>
              </a:cxn>
              <a:cxn ang="0">
                <a:pos x="154" y="6"/>
              </a:cxn>
              <a:cxn ang="0">
                <a:pos x="153" y="7"/>
              </a:cxn>
              <a:cxn ang="0">
                <a:pos x="116" y="0"/>
              </a:cxn>
              <a:cxn ang="0">
                <a:pos x="116" y="1"/>
              </a:cxn>
              <a:cxn ang="0">
                <a:pos x="116" y="0"/>
              </a:cxn>
            </a:cxnLst>
            <a:rect l="0" t="0" r="r" b="b"/>
            <a:pathLst>
              <a:path w="155" h="775">
                <a:moveTo>
                  <a:pt x="116" y="0"/>
                </a:moveTo>
                <a:lnTo>
                  <a:pt x="116" y="1"/>
                </a:lnTo>
                <a:lnTo>
                  <a:pt x="0" y="768"/>
                </a:lnTo>
                <a:lnTo>
                  <a:pt x="38" y="774"/>
                </a:lnTo>
                <a:lnTo>
                  <a:pt x="154" y="6"/>
                </a:lnTo>
                <a:lnTo>
                  <a:pt x="153" y="7"/>
                </a:lnTo>
                <a:lnTo>
                  <a:pt x="116" y="0"/>
                </a:lnTo>
                <a:lnTo>
                  <a:pt x="116" y="1"/>
                </a:lnTo>
                <a:lnTo>
                  <a:pt x="116" y="0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297" name="Freeform 25"/>
          <p:cNvSpPr>
            <a:spLocks/>
          </p:cNvSpPr>
          <p:nvPr/>
        </p:nvSpPr>
        <p:spPr bwMode="auto">
          <a:xfrm>
            <a:off x="2292350" y="3813175"/>
            <a:ext cx="106363" cy="349250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40" y="1"/>
              </a:cxn>
              <a:cxn ang="0">
                <a:pos x="0" y="212"/>
              </a:cxn>
              <a:cxn ang="0">
                <a:pos x="35" y="219"/>
              </a:cxn>
              <a:cxn ang="0">
                <a:pos x="74" y="8"/>
              </a:cxn>
              <a:cxn ang="0">
                <a:pos x="74" y="9"/>
              </a:cxn>
              <a:cxn ang="0">
                <a:pos x="40" y="0"/>
              </a:cxn>
              <a:cxn ang="0">
                <a:pos x="40" y="1"/>
              </a:cxn>
              <a:cxn ang="0">
                <a:pos x="40" y="0"/>
              </a:cxn>
            </a:cxnLst>
            <a:rect l="0" t="0" r="r" b="b"/>
            <a:pathLst>
              <a:path w="75" h="220">
                <a:moveTo>
                  <a:pt x="40" y="0"/>
                </a:moveTo>
                <a:lnTo>
                  <a:pt x="40" y="1"/>
                </a:lnTo>
                <a:lnTo>
                  <a:pt x="0" y="212"/>
                </a:lnTo>
                <a:lnTo>
                  <a:pt x="35" y="219"/>
                </a:lnTo>
                <a:lnTo>
                  <a:pt x="74" y="8"/>
                </a:lnTo>
                <a:lnTo>
                  <a:pt x="74" y="9"/>
                </a:lnTo>
                <a:lnTo>
                  <a:pt x="40" y="0"/>
                </a:lnTo>
                <a:lnTo>
                  <a:pt x="40" y="1"/>
                </a:lnTo>
                <a:lnTo>
                  <a:pt x="40" y="0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298" name="Freeform 26"/>
          <p:cNvSpPr>
            <a:spLocks/>
          </p:cNvSpPr>
          <p:nvPr/>
        </p:nvSpPr>
        <p:spPr bwMode="auto">
          <a:xfrm>
            <a:off x="2352675" y="3524250"/>
            <a:ext cx="104775" cy="295275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39" y="2"/>
              </a:cxn>
              <a:cxn ang="0">
                <a:pos x="0" y="176"/>
              </a:cxn>
              <a:cxn ang="0">
                <a:pos x="34" y="185"/>
              </a:cxn>
              <a:cxn ang="0">
                <a:pos x="74" y="10"/>
              </a:cxn>
              <a:cxn ang="0">
                <a:pos x="74" y="11"/>
              </a:cxn>
              <a:cxn ang="0">
                <a:pos x="39" y="0"/>
              </a:cxn>
              <a:cxn ang="0">
                <a:pos x="39" y="1"/>
              </a:cxn>
              <a:cxn ang="0">
                <a:pos x="39" y="2"/>
              </a:cxn>
              <a:cxn ang="0">
                <a:pos x="39" y="0"/>
              </a:cxn>
            </a:cxnLst>
            <a:rect l="0" t="0" r="r" b="b"/>
            <a:pathLst>
              <a:path w="75" h="186">
                <a:moveTo>
                  <a:pt x="39" y="0"/>
                </a:moveTo>
                <a:lnTo>
                  <a:pt x="39" y="2"/>
                </a:lnTo>
                <a:lnTo>
                  <a:pt x="0" y="176"/>
                </a:lnTo>
                <a:lnTo>
                  <a:pt x="34" y="185"/>
                </a:lnTo>
                <a:lnTo>
                  <a:pt x="74" y="10"/>
                </a:lnTo>
                <a:lnTo>
                  <a:pt x="74" y="11"/>
                </a:lnTo>
                <a:lnTo>
                  <a:pt x="39" y="0"/>
                </a:lnTo>
                <a:lnTo>
                  <a:pt x="39" y="1"/>
                </a:lnTo>
                <a:lnTo>
                  <a:pt x="39" y="2"/>
                </a:lnTo>
                <a:lnTo>
                  <a:pt x="39" y="0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299" name="Freeform 27"/>
          <p:cNvSpPr>
            <a:spLocks/>
          </p:cNvSpPr>
          <p:nvPr/>
        </p:nvSpPr>
        <p:spPr bwMode="auto">
          <a:xfrm>
            <a:off x="2411413" y="3244850"/>
            <a:ext cx="122237" cy="288925"/>
          </a:xfrm>
          <a:custGeom>
            <a:avLst/>
            <a:gdLst/>
            <a:ahLst/>
            <a:cxnLst>
              <a:cxn ang="0">
                <a:pos x="51" y="0"/>
              </a:cxn>
              <a:cxn ang="0">
                <a:pos x="50" y="2"/>
              </a:cxn>
              <a:cxn ang="0">
                <a:pos x="0" y="170"/>
              </a:cxn>
              <a:cxn ang="0">
                <a:pos x="36" y="181"/>
              </a:cxn>
              <a:cxn ang="0">
                <a:pos x="86" y="13"/>
              </a:cxn>
              <a:cxn ang="0">
                <a:pos x="85" y="14"/>
              </a:cxn>
              <a:cxn ang="0">
                <a:pos x="51" y="0"/>
              </a:cxn>
              <a:cxn ang="0">
                <a:pos x="51" y="1"/>
              </a:cxn>
              <a:cxn ang="0">
                <a:pos x="50" y="2"/>
              </a:cxn>
              <a:cxn ang="0">
                <a:pos x="51" y="0"/>
              </a:cxn>
            </a:cxnLst>
            <a:rect l="0" t="0" r="r" b="b"/>
            <a:pathLst>
              <a:path w="87" h="182">
                <a:moveTo>
                  <a:pt x="51" y="0"/>
                </a:moveTo>
                <a:lnTo>
                  <a:pt x="50" y="2"/>
                </a:lnTo>
                <a:lnTo>
                  <a:pt x="0" y="170"/>
                </a:lnTo>
                <a:lnTo>
                  <a:pt x="36" y="181"/>
                </a:lnTo>
                <a:lnTo>
                  <a:pt x="86" y="13"/>
                </a:lnTo>
                <a:lnTo>
                  <a:pt x="85" y="14"/>
                </a:lnTo>
                <a:lnTo>
                  <a:pt x="51" y="0"/>
                </a:lnTo>
                <a:lnTo>
                  <a:pt x="51" y="1"/>
                </a:lnTo>
                <a:lnTo>
                  <a:pt x="50" y="2"/>
                </a:lnTo>
                <a:lnTo>
                  <a:pt x="51" y="0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00" name="Freeform 28"/>
          <p:cNvSpPr>
            <a:spLocks/>
          </p:cNvSpPr>
          <p:nvPr/>
        </p:nvSpPr>
        <p:spPr bwMode="auto">
          <a:xfrm>
            <a:off x="2489200" y="2957513"/>
            <a:ext cx="142875" cy="301625"/>
          </a:xfrm>
          <a:custGeom>
            <a:avLst/>
            <a:gdLst/>
            <a:ahLst/>
            <a:cxnLst>
              <a:cxn ang="0">
                <a:pos x="66" y="0"/>
              </a:cxn>
              <a:cxn ang="0">
                <a:pos x="65" y="1"/>
              </a:cxn>
              <a:cxn ang="0">
                <a:pos x="0" y="175"/>
              </a:cxn>
              <a:cxn ang="0">
                <a:pos x="34" y="189"/>
              </a:cxn>
              <a:cxn ang="0">
                <a:pos x="99" y="15"/>
              </a:cxn>
              <a:cxn ang="0">
                <a:pos x="66" y="0"/>
              </a:cxn>
              <a:cxn ang="0">
                <a:pos x="65" y="0"/>
              </a:cxn>
              <a:cxn ang="0">
                <a:pos x="65" y="1"/>
              </a:cxn>
              <a:cxn ang="0">
                <a:pos x="66" y="0"/>
              </a:cxn>
            </a:cxnLst>
            <a:rect l="0" t="0" r="r" b="b"/>
            <a:pathLst>
              <a:path w="100" h="190">
                <a:moveTo>
                  <a:pt x="66" y="0"/>
                </a:moveTo>
                <a:lnTo>
                  <a:pt x="65" y="1"/>
                </a:lnTo>
                <a:lnTo>
                  <a:pt x="0" y="175"/>
                </a:lnTo>
                <a:lnTo>
                  <a:pt x="34" y="189"/>
                </a:lnTo>
                <a:lnTo>
                  <a:pt x="99" y="15"/>
                </a:lnTo>
                <a:lnTo>
                  <a:pt x="66" y="0"/>
                </a:lnTo>
                <a:lnTo>
                  <a:pt x="65" y="0"/>
                </a:lnTo>
                <a:lnTo>
                  <a:pt x="65" y="1"/>
                </a:lnTo>
                <a:lnTo>
                  <a:pt x="66" y="0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01" name="Freeform 29"/>
          <p:cNvSpPr>
            <a:spLocks/>
          </p:cNvSpPr>
          <p:nvPr/>
        </p:nvSpPr>
        <p:spPr bwMode="auto">
          <a:xfrm>
            <a:off x="2589213" y="2687638"/>
            <a:ext cx="147637" cy="285750"/>
          </a:xfrm>
          <a:custGeom>
            <a:avLst/>
            <a:gdLst/>
            <a:ahLst/>
            <a:cxnLst>
              <a:cxn ang="0">
                <a:pos x="72" y="0"/>
              </a:cxn>
              <a:cxn ang="0">
                <a:pos x="71" y="2"/>
              </a:cxn>
              <a:cxn ang="0">
                <a:pos x="0" y="164"/>
              </a:cxn>
              <a:cxn ang="0">
                <a:pos x="33" y="179"/>
              </a:cxn>
              <a:cxn ang="0">
                <a:pos x="104" y="16"/>
              </a:cxn>
              <a:cxn ang="0">
                <a:pos x="103" y="18"/>
              </a:cxn>
              <a:cxn ang="0">
                <a:pos x="72" y="0"/>
              </a:cxn>
              <a:cxn ang="0">
                <a:pos x="71" y="0"/>
              </a:cxn>
              <a:cxn ang="0">
                <a:pos x="71" y="2"/>
              </a:cxn>
              <a:cxn ang="0">
                <a:pos x="72" y="0"/>
              </a:cxn>
            </a:cxnLst>
            <a:rect l="0" t="0" r="r" b="b"/>
            <a:pathLst>
              <a:path w="105" h="180">
                <a:moveTo>
                  <a:pt x="72" y="0"/>
                </a:moveTo>
                <a:lnTo>
                  <a:pt x="71" y="2"/>
                </a:lnTo>
                <a:lnTo>
                  <a:pt x="0" y="164"/>
                </a:lnTo>
                <a:lnTo>
                  <a:pt x="33" y="179"/>
                </a:lnTo>
                <a:lnTo>
                  <a:pt x="104" y="16"/>
                </a:lnTo>
                <a:lnTo>
                  <a:pt x="103" y="18"/>
                </a:lnTo>
                <a:lnTo>
                  <a:pt x="72" y="0"/>
                </a:lnTo>
                <a:lnTo>
                  <a:pt x="71" y="0"/>
                </a:lnTo>
                <a:lnTo>
                  <a:pt x="71" y="2"/>
                </a:lnTo>
                <a:lnTo>
                  <a:pt x="72" y="0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02" name="Freeform 30"/>
          <p:cNvSpPr>
            <a:spLocks/>
          </p:cNvSpPr>
          <p:nvPr/>
        </p:nvSpPr>
        <p:spPr bwMode="auto">
          <a:xfrm>
            <a:off x="2695575" y="2474913"/>
            <a:ext cx="152400" cy="234950"/>
          </a:xfrm>
          <a:custGeom>
            <a:avLst/>
            <a:gdLst/>
            <a:ahLst/>
            <a:cxnLst>
              <a:cxn ang="0">
                <a:pos x="76" y="0"/>
              </a:cxn>
              <a:cxn ang="0">
                <a:pos x="74" y="2"/>
              </a:cxn>
              <a:cxn ang="0">
                <a:pos x="0" y="129"/>
              </a:cxn>
              <a:cxn ang="0">
                <a:pos x="31" y="147"/>
              </a:cxn>
              <a:cxn ang="0">
                <a:pos x="106" y="20"/>
              </a:cxn>
              <a:cxn ang="0">
                <a:pos x="104" y="22"/>
              </a:cxn>
              <a:cxn ang="0">
                <a:pos x="76" y="0"/>
              </a:cxn>
              <a:cxn ang="0">
                <a:pos x="75" y="0"/>
              </a:cxn>
              <a:cxn ang="0">
                <a:pos x="74" y="2"/>
              </a:cxn>
              <a:cxn ang="0">
                <a:pos x="76" y="0"/>
              </a:cxn>
            </a:cxnLst>
            <a:rect l="0" t="0" r="r" b="b"/>
            <a:pathLst>
              <a:path w="107" h="148">
                <a:moveTo>
                  <a:pt x="76" y="0"/>
                </a:moveTo>
                <a:lnTo>
                  <a:pt x="74" y="2"/>
                </a:lnTo>
                <a:lnTo>
                  <a:pt x="0" y="129"/>
                </a:lnTo>
                <a:lnTo>
                  <a:pt x="31" y="147"/>
                </a:lnTo>
                <a:lnTo>
                  <a:pt x="106" y="20"/>
                </a:lnTo>
                <a:lnTo>
                  <a:pt x="104" y="22"/>
                </a:lnTo>
                <a:lnTo>
                  <a:pt x="76" y="0"/>
                </a:lnTo>
                <a:lnTo>
                  <a:pt x="75" y="0"/>
                </a:lnTo>
                <a:lnTo>
                  <a:pt x="74" y="2"/>
                </a:lnTo>
                <a:lnTo>
                  <a:pt x="76" y="0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03" name="Freeform 31"/>
          <p:cNvSpPr>
            <a:spLocks/>
          </p:cNvSpPr>
          <p:nvPr/>
        </p:nvSpPr>
        <p:spPr bwMode="auto">
          <a:xfrm>
            <a:off x="2809875" y="2427288"/>
            <a:ext cx="63500" cy="76200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18" y="3"/>
              </a:cxn>
              <a:cxn ang="0">
                <a:pos x="0" y="27"/>
              </a:cxn>
              <a:cxn ang="0">
                <a:pos x="26" y="47"/>
              </a:cxn>
              <a:cxn ang="0">
                <a:pos x="45" y="23"/>
              </a:cxn>
              <a:cxn ang="0">
                <a:pos x="42" y="26"/>
              </a:cxn>
              <a:cxn ang="0">
                <a:pos x="20" y="0"/>
              </a:cxn>
              <a:cxn ang="0">
                <a:pos x="19" y="1"/>
              </a:cxn>
              <a:cxn ang="0">
                <a:pos x="18" y="3"/>
              </a:cxn>
              <a:cxn ang="0">
                <a:pos x="20" y="0"/>
              </a:cxn>
            </a:cxnLst>
            <a:rect l="0" t="0" r="r" b="b"/>
            <a:pathLst>
              <a:path w="46" h="48">
                <a:moveTo>
                  <a:pt x="20" y="0"/>
                </a:moveTo>
                <a:lnTo>
                  <a:pt x="18" y="3"/>
                </a:lnTo>
                <a:lnTo>
                  <a:pt x="0" y="27"/>
                </a:lnTo>
                <a:lnTo>
                  <a:pt x="26" y="47"/>
                </a:lnTo>
                <a:lnTo>
                  <a:pt x="45" y="23"/>
                </a:lnTo>
                <a:lnTo>
                  <a:pt x="42" y="26"/>
                </a:lnTo>
                <a:lnTo>
                  <a:pt x="20" y="0"/>
                </a:lnTo>
                <a:lnTo>
                  <a:pt x="19" y="1"/>
                </a:lnTo>
                <a:lnTo>
                  <a:pt x="18" y="3"/>
                </a:lnTo>
                <a:lnTo>
                  <a:pt x="20" y="0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04" name="Freeform 32"/>
          <p:cNvSpPr>
            <a:spLocks/>
          </p:cNvSpPr>
          <p:nvPr/>
        </p:nvSpPr>
        <p:spPr bwMode="auto">
          <a:xfrm>
            <a:off x="2840038" y="2390775"/>
            <a:ext cx="63500" cy="74613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22" y="1"/>
              </a:cxn>
              <a:cxn ang="0">
                <a:pos x="0" y="20"/>
              </a:cxn>
              <a:cxn ang="0">
                <a:pos x="22" y="46"/>
              </a:cxn>
              <a:cxn ang="0">
                <a:pos x="44" y="27"/>
              </a:cxn>
              <a:cxn ang="0">
                <a:pos x="42" y="28"/>
              </a:cxn>
              <a:cxn ang="0">
                <a:pos x="24" y="0"/>
              </a:cxn>
              <a:cxn ang="0">
                <a:pos x="22" y="0"/>
              </a:cxn>
              <a:cxn ang="0">
                <a:pos x="22" y="1"/>
              </a:cxn>
              <a:cxn ang="0">
                <a:pos x="24" y="0"/>
              </a:cxn>
            </a:cxnLst>
            <a:rect l="0" t="0" r="r" b="b"/>
            <a:pathLst>
              <a:path w="45" h="47">
                <a:moveTo>
                  <a:pt x="24" y="0"/>
                </a:moveTo>
                <a:lnTo>
                  <a:pt x="22" y="1"/>
                </a:lnTo>
                <a:lnTo>
                  <a:pt x="0" y="20"/>
                </a:lnTo>
                <a:lnTo>
                  <a:pt x="22" y="46"/>
                </a:lnTo>
                <a:lnTo>
                  <a:pt x="44" y="27"/>
                </a:lnTo>
                <a:lnTo>
                  <a:pt x="42" y="28"/>
                </a:lnTo>
                <a:lnTo>
                  <a:pt x="24" y="0"/>
                </a:lnTo>
                <a:lnTo>
                  <a:pt x="22" y="0"/>
                </a:lnTo>
                <a:lnTo>
                  <a:pt x="22" y="1"/>
                </a:lnTo>
                <a:lnTo>
                  <a:pt x="24" y="0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05" name="Freeform 33"/>
          <p:cNvSpPr>
            <a:spLocks/>
          </p:cNvSpPr>
          <p:nvPr/>
        </p:nvSpPr>
        <p:spPr bwMode="auto">
          <a:xfrm>
            <a:off x="2878138" y="2357438"/>
            <a:ext cx="61912" cy="76200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24" y="3"/>
              </a:cxn>
              <a:cxn ang="0">
                <a:pos x="0" y="19"/>
              </a:cxn>
              <a:cxn ang="0">
                <a:pos x="18" y="47"/>
              </a:cxn>
              <a:cxn ang="0">
                <a:pos x="42" y="31"/>
              </a:cxn>
              <a:cxn ang="0">
                <a:pos x="36" y="33"/>
              </a:cxn>
              <a:cxn ang="0">
                <a:pos x="29" y="0"/>
              </a:cxn>
              <a:cxn ang="0">
                <a:pos x="26" y="1"/>
              </a:cxn>
              <a:cxn ang="0">
                <a:pos x="24" y="3"/>
              </a:cxn>
              <a:cxn ang="0">
                <a:pos x="29" y="0"/>
              </a:cxn>
            </a:cxnLst>
            <a:rect l="0" t="0" r="r" b="b"/>
            <a:pathLst>
              <a:path w="43" h="48">
                <a:moveTo>
                  <a:pt x="29" y="0"/>
                </a:moveTo>
                <a:lnTo>
                  <a:pt x="24" y="3"/>
                </a:lnTo>
                <a:lnTo>
                  <a:pt x="0" y="19"/>
                </a:lnTo>
                <a:lnTo>
                  <a:pt x="18" y="47"/>
                </a:lnTo>
                <a:lnTo>
                  <a:pt x="42" y="31"/>
                </a:lnTo>
                <a:lnTo>
                  <a:pt x="36" y="33"/>
                </a:lnTo>
                <a:lnTo>
                  <a:pt x="29" y="0"/>
                </a:lnTo>
                <a:lnTo>
                  <a:pt x="26" y="1"/>
                </a:lnTo>
                <a:lnTo>
                  <a:pt x="24" y="3"/>
                </a:lnTo>
                <a:lnTo>
                  <a:pt x="29" y="0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06" name="Freeform 34"/>
          <p:cNvSpPr>
            <a:spLocks/>
          </p:cNvSpPr>
          <p:nvPr/>
        </p:nvSpPr>
        <p:spPr bwMode="auto">
          <a:xfrm>
            <a:off x="2925763" y="2346325"/>
            <a:ext cx="44450" cy="61913"/>
          </a:xfrm>
          <a:custGeom>
            <a:avLst/>
            <a:gdLst/>
            <a:ahLst/>
            <a:cxnLst>
              <a:cxn ang="0">
                <a:pos x="30" y="1"/>
              </a:cxn>
              <a:cxn ang="0">
                <a:pos x="23" y="1"/>
              </a:cxn>
              <a:cxn ang="0">
                <a:pos x="0" y="6"/>
              </a:cxn>
              <a:cxn ang="0">
                <a:pos x="7" y="38"/>
              </a:cxn>
              <a:cxn ang="0">
                <a:pos x="30" y="34"/>
              </a:cxn>
              <a:cxn ang="0">
                <a:pos x="23" y="34"/>
              </a:cxn>
              <a:cxn ang="0">
                <a:pos x="30" y="1"/>
              </a:cxn>
              <a:cxn ang="0">
                <a:pos x="26" y="0"/>
              </a:cxn>
              <a:cxn ang="0">
                <a:pos x="23" y="1"/>
              </a:cxn>
              <a:cxn ang="0">
                <a:pos x="30" y="1"/>
              </a:cxn>
            </a:cxnLst>
            <a:rect l="0" t="0" r="r" b="b"/>
            <a:pathLst>
              <a:path w="31" h="39">
                <a:moveTo>
                  <a:pt x="30" y="1"/>
                </a:moveTo>
                <a:lnTo>
                  <a:pt x="23" y="1"/>
                </a:lnTo>
                <a:lnTo>
                  <a:pt x="0" y="6"/>
                </a:lnTo>
                <a:lnTo>
                  <a:pt x="7" y="38"/>
                </a:lnTo>
                <a:lnTo>
                  <a:pt x="30" y="34"/>
                </a:lnTo>
                <a:lnTo>
                  <a:pt x="23" y="34"/>
                </a:lnTo>
                <a:lnTo>
                  <a:pt x="30" y="1"/>
                </a:lnTo>
                <a:lnTo>
                  <a:pt x="26" y="0"/>
                </a:lnTo>
                <a:lnTo>
                  <a:pt x="23" y="1"/>
                </a:lnTo>
                <a:lnTo>
                  <a:pt x="30" y="1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07" name="Freeform 35"/>
          <p:cNvSpPr>
            <a:spLocks/>
          </p:cNvSpPr>
          <p:nvPr/>
        </p:nvSpPr>
        <p:spPr bwMode="auto">
          <a:xfrm>
            <a:off x="2963863" y="2347913"/>
            <a:ext cx="52387" cy="60325"/>
          </a:xfrm>
          <a:custGeom>
            <a:avLst/>
            <a:gdLst/>
            <a:ahLst/>
            <a:cxnLst>
              <a:cxn ang="0">
                <a:pos x="36" y="8"/>
              </a:cxn>
              <a:cxn ang="0">
                <a:pos x="31" y="5"/>
              </a:cxn>
              <a:cxn ang="0">
                <a:pos x="8" y="0"/>
              </a:cxn>
              <a:cxn ang="0">
                <a:pos x="0" y="33"/>
              </a:cxn>
              <a:cxn ang="0">
                <a:pos x="23" y="37"/>
              </a:cxn>
              <a:cxn ang="0">
                <a:pos x="18" y="35"/>
              </a:cxn>
              <a:cxn ang="0">
                <a:pos x="36" y="8"/>
              </a:cxn>
              <a:cxn ang="0">
                <a:pos x="33" y="6"/>
              </a:cxn>
              <a:cxn ang="0">
                <a:pos x="31" y="5"/>
              </a:cxn>
              <a:cxn ang="0">
                <a:pos x="36" y="8"/>
              </a:cxn>
            </a:cxnLst>
            <a:rect l="0" t="0" r="r" b="b"/>
            <a:pathLst>
              <a:path w="37" h="38">
                <a:moveTo>
                  <a:pt x="36" y="8"/>
                </a:moveTo>
                <a:lnTo>
                  <a:pt x="31" y="5"/>
                </a:lnTo>
                <a:lnTo>
                  <a:pt x="8" y="0"/>
                </a:lnTo>
                <a:lnTo>
                  <a:pt x="0" y="33"/>
                </a:lnTo>
                <a:lnTo>
                  <a:pt x="23" y="37"/>
                </a:lnTo>
                <a:lnTo>
                  <a:pt x="18" y="35"/>
                </a:lnTo>
                <a:lnTo>
                  <a:pt x="36" y="8"/>
                </a:lnTo>
                <a:lnTo>
                  <a:pt x="33" y="6"/>
                </a:lnTo>
                <a:lnTo>
                  <a:pt x="31" y="5"/>
                </a:lnTo>
                <a:lnTo>
                  <a:pt x="36" y="8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08" name="Freeform 36"/>
          <p:cNvSpPr>
            <a:spLocks/>
          </p:cNvSpPr>
          <p:nvPr/>
        </p:nvSpPr>
        <p:spPr bwMode="auto">
          <a:xfrm>
            <a:off x="2992438" y="2362200"/>
            <a:ext cx="66675" cy="71438"/>
          </a:xfrm>
          <a:custGeom>
            <a:avLst/>
            <a:gdLst/>
            <a:ahLst/>
            <a:cxnLst>
              <a:cxn ang="0">
                <a:pos x="46" y="18"/>
              </a:cxn>
              <a:cxn ang="0">
                <a:pos x="42" y="16"/>
              </a:cxn>
              <a:cxn ang="0">
                <a:pos x="19" y="0"/>
              </a:cxn>
              <a:cxn ang="0">
                <a:pos x="0" y="28"/>
              </a:cxn>
              <a:cxn ang="0">
                <a:pos x="24" y="44"/>
              </a:cxn>
              <a:cxn ang="0">
                <a:pos x="20" y="40"/>
              </a:cxn>
              <a:cxn ang="0">
                <a:pos x="46" y="18"/>
              </a:cxn>
              <a:cxn ang="0">
                <a:pos x="45" y="17"/>
              </a:cxn>
              <a:cxn ang="0">
                <a:pos x="42" y="16"/>
              </a:cxn>
              <a:cxn ang="0">
                <a:pos x="46" y="18"/>
              </a:cxn>
            </a:cxnLst>
            <a:rect l="0" t="0" r="r" b="b"/>
            <a:pathLst>
              <a:path w="47" h="45">
                <a:moveTo>
                  <a:pt x="46" y="18"/>
                </a:moveTo>
                <a:lnTo>
                  <a:pt x="42" y="16"/>
                </a:lnTo>
                <a:lnTo>
                  <a:pt x="19" y="0"/>
                </a:lnTo>
                <a:lnTo>
                  <a:pt x="0" y="28"/>
                </a:lnTo>
                <a:lnTo>
                  <a:pt x="24" y="44"/>
                </a:lnTo>
                <a:lnTo>
                  <a:pt x="20" y="40"/>
                </a:lnTo>
                <a:lnTo>
                  <a:pt x="46" y="18"/>
                </a:lnTo>
                <a:lnTo>
                  <a:pt x="45" y="17"/>
                </a:lnTo>
                <a:lnTo>
                  <a:pt x="42" y="16"/>
                </a:lnTo>
                <a:lnTo>
                  <a:pt x="46" y="18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09" name="Freeform 37"/>
          <p:cNvSpPr>
            <a:spLocks/>
          </p:cNvSpPr>
          <p:nvPr/>
        </p:nvSpPr>
        <p:spPr bwMode="auto">
          <a:xfrm>
            <a:off x="3025775" y="2395538"/>
            <a:ext cx="66675" cy="71437"/>
          </a:xfrm>
          <a:custGeom>
            <a:avLst/>
            <a:gdLst/>
            <a:ahLst/>
            <a:cxnLst>
              <a:cxn ang="0">
                <a:pos x="47" y="25"/>
              </a:cxn>
              <a:cxn ang="0">
                <a:pos x="44" y="22"/>
              </a:cxn>
              <a:cxn ang="0">
                <a:pos x="26" y="0"/>
              </a:cxn>
              <a:cxn ang="0">
                <a:pos x="0" y="22"/>
              </a:cxn>
              <a:cxn ang="0">
                <a:pos x="19" y="44"/>
              </a:cxn>
              <a:cxn ang="0">
                <a:pos x="16" y="40"/>
              </a:cxn>
              <a:cxn ang="0">
                <a:pos x="47" y="25"/>
              </a:cxn>
              <a:cxn ang="0">
                <a:pos x="46" y="23"/>
              </a:cxn>
              <a:cxn ang="0">
                <a:pos x="44" y="22"/>
              </a:cxn>
              <a:cxn ang="0">
                <a:pos x="47" y="25"/>
              </a:cxn>
            </a:cxnLst>
            <a:rect l="0" t="0" r="r" b="b"/>
            <a:pathLst>
              <a:path w="48" h="45">
                <a:moveTo>
                  <a:pt x="47" y="25"/>
                </a:moveTo>
                <a:lnTo>
                  <a:pt x="44" y="22"/>
                </a:lnTo>
                <a:lnTo>
                  <a:pt x="26" y="0"/>
                </a:lnTo>
                <a:lnTo>
                  <a:pt x="0" y="22"/>
                </a:lnTo>
                <a:lnTo>
                  <a:pt x="19" y="44"/>
                </a:lnTo>
                <a:lnTo>
                  <a:pt x="16" y="40"/>
                </a:lnTo>
                <a:lnTo>
                  <a:pt x="47" y="25"/>
                </a:lnTo>
                <a:lnTo>
                  <a:pt x="46" y="23"/>
                </a:lnTo>
                <a:lnTo>
                  <a:pt x="44" y="22"/>
                </a:lnTo>
                <a:lnTo>
                  <a:pt x="47" y="25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10" name="Freeform 38"/>
          <p:cNvSpPr>
            <a:spLocks/>
          </p:cNvSpPr>
          <p:nvPr/>
        </p:nvSpPr>
        <p:spPr bwMode="auto">
          <a:xfrm>
            <a:off x="3051175" y="2439988"/>
            <a:ext cx="79375" cy="96837"/>
          </a:xfrm>
          <a:custGeom>
            <a:avLst/>
            <a:gdLst/>
            <a:ahLst/>
            <a:cxnLst>
              <a:cxn ang="0">
                <a:pos x="55" y="46"/>
              </a:cxn>
              <a:cxn ang="0">
                <a:pos x="53" y="44"/>
              </a:cxn>
              <a:cxn ang="0">
                <a:pos x="32" y="0"/>
              </a:cxn>
              <a:cxn ang="0">
                <a:pos x="0" y="16"/>
              </a:cxn>
              <a:cxn ang="0">
                <a:pos x="23" y="60"/>
              </a:cxn>
              <a:cxn ang="0">
                <a:pos x="21" y="57"/>
              </a:cxn>
              <a:cxn ang="0">
                <a:pos x="55" y="46"/>
              </a:cxn>
              <a:cxn ang="0">
                <a:pos x="54" y="45"/>
              </a:cxn>
              <a:cxn ang="0">
                <a:pos x="53" y="44"/>
              </a:cxn>
              <a:cxn ang="0">
                <a:pos x="55" y="46"/>
              </a:cxn>
            </a:cxnLst>
            <a:rect l="0" t="0" r="r" b="b"/>
            <a:pathLst>
              <a:path w="56" h="61">
                <a:moveTo>
                  <a:pt x="55" y="46"/>
                </a:moveTo>
                <a:lnTo>
                  <a:pt x="53" y="44"/>
                </a:lnTo>
                <a:lnTo>
                  <a:pt x="32" y="0"/>
                </a:lnTo>
                <a:lnTo>
                  <a:pt x="0" y="16"/>
                </a:lnTo>
                <a:lnTo>
                  <a:pt x="23" y="60"/>
                </a:lnTo>
                <a:lnTo>
                  <a:pt x="21" y="57"/>
                </a:lnTo>
                <a:lnTo>
                  <a:pt x="55" y="46"/>
                </a:lnTo>
                <a:lnTo>
                  <a:pt x="54" y="45"/>
                </a:lnTo>
                <a:lnTo>
                  <a:pt x="53" y="44"/>
                </a:lnTo>
                <a:lnTo>
                  <a:pt x="55" y="46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11" name="Freeform 39"/>
          <p:cNvSpPr>
            <a:spLocks/>
          </p:cNvSpPr>
          <p:nvPr/>
        </p:nvSpPr>
        <p:spPr bwMode="auto">
          <a:xfrm>
            <a:off x="3084513" y="2520950"/>
            <a:ext cx="90487" cy="177800"/>
          </a:xfrm>
          <a:custGeom>
            <a:avLst/>
            <a:gdLst/>
            <a:ahLst/>
            <a:cxnLst>
              <a:cxn ang="0">
                <a:pos x="64" y="102"/>
              </a:cxn>
              <a:cxn ang="0">
                <a:pos x="64" y="101"/>
              </a:cxn>
              <a:cxn ang="0">
                <a:pos x="35" y="0"/>
              </a:cxn>
              <a:cxn ang="0">
                <a:pos x="0" y="11"/>
              </a:cxn>
              <a:cxn ang="0">
                <a:pos x="30" y="111"/>
              </a:cxn>
              <a:cxn ang="0">
                <a:pos x="30" y="110"/>
              </a:cxn>
              <a:cxn ang="0">
                <a:pos x="64" y="102"/>
              </a:cxn>
              <a:cxn ang="0">
                <a:pos x="64" y="101"/>
              </a:cxn>
              <a:cxn ang="0">
                <a:pos x="64" y="102"/>
              </a:cxn>
            </a:cxnLst>
            <a:rect l="0" t="0" r="r" b="b"/>
            <a:pathLst>
              <a:path w="65" h="112">
                <a:moveTo>
                  <a:pt x="64" y="102"/>
                </a:moveTo>
                <a:lnTo>
                  <a:pt x="64" y="101"/>
                </a:lnTo>
                <a:lnTo>
                  <a:pt x="35" y="0"/>
                </a:lnTo>
                <a:lnTo>
                  <a:pt x="0" y="11"/>
                </a:lnTo>
                <a:lnTo>
                  <a:pt x="30" y="111"/>
                </a:lnTo>
                <a:lnTo>
                  <a:pt x="30" y="110"/>
                </a:lnTo>
                <a:lnTo>
                  <a:pt x="64" y="102"/>
                </a:lnTo>
                <a:lnTo>
                  <a:pt x="64" y="101"/>
                </a:lnTo>
                <a:lnTo>
                  <a:pt x="64" y="102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12" name="Freeform 40"/>
          <p:cNvSpPr>
            <a:spLocks/>
          </p:cNvSpPr>
          <p:nvPr/>
        </p:nvSpPr>
        <p:spPr bwMode="auto">
          <a:xfrm>
            <a:off x="3130550" y="2692400"/>
            <a:ext cx="85725" cy="200025"/>
          </a:xfrm>
          <a:custGeom>
            <a:avLst/>
            <a:gdLst/>
            <a:ahLst/>
            <a:cxnLst>
              <a:cxn ang="0">
                <a:pos x="59" y="117"/>
              </a:cxn>
              <a:cxn ang="0">
                <a:pos x="34" y="0"/>
              </a:cxn>
              <a:cxn ang="0">
                <a:pos x="0" y="8"/>
              </a:cxn>
              <a:cxn ang="0">
                <a:pos x="25" y="125"/>
              </a:cxn>
              <a:cxn ang="0">
                <a:pos x="25" y="124"/>
              </a:cxn>
              <a:cxn ang="0">
                <a:pos x="59" y="117"/>
              </a:cxn>
            </a:cxnLst>
            <a:rect l="0" t="0" r="r" b="b"/>
            <a:pathLst>
              <a:path w="60" h="126">
                <a:moveTo>
                  <a:pt x="59" y="117"/>
                </a:moveTo>
                <a:lnTo>
                  <a:pt x="34" y="0"/>
                </a:lnTo>
                <a:lnTo>
                  <a:pt x="0" y="8"/>
                </a:lnTo>
                <a:lnTo>
                  <a:pt x="25" y="125"/>
                </a:lnTo>
                <a:lnTo>
                  <a:pt x="25" y="124"/>
                </a:lnTo>
                <a:lnTo>
                  <a:pt x="59" y="117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13" name="Freeform 41"/>
          <p:cNvSpPr>
            <a:spLocks/>
          </p:cNvSpPr>
          <p:nvPr/>
        </p:nvSpPr>
        <p:spPr bwMode="auto">
          <a:xfrm>
            <a:off x="3168650" y="2887663"/>
            <a:ext cx="98425" cy="292100"/>
          </a:xfrm>
          <a:custGeom>
            <a:avLst/>
            <a:gdLst/>
            <a:ahLst/>
            <a:cxnLst>
              <a:cxn ang="0">
                <a:pos x="68" y="174"/>
              </a:cxn>
              <a:cxn ang="0">
                <a:pos x="68" y="175"/>
              </a:cxn>
              <a:cxn ang="0">
                <a:pos x="35" y="0"/>
              </a:cxn>
              <a:cxn ang="0">
                <a:pos x="0" y="7"/>
              </a:cxn>
              <a:cxn ang="0">
                <a:pos x="33" y="182"/>
              </a:cxn>
              <a:cxn ang="0">
                <a:pos x="33" y="183"/>
              </a:cxn>
              <a:cxn ang="0">
                <a:pos x="33" y="182"/>
              </a:cxn>
              <a:cxn ang="0">
                <a:pos x="33" y="183"/>
              </a:cxn>
              <a:cxn ang="0">
                <a:pos x="68" y="174"/>
              </a:cxn>
            </a:cxnLst>
            <a:rect l="0" t="0" r="r" b="b"/>
            <a:pathLst>
              <a:path w="69" h="184">
                <a:moveTo>
                  <a:pt x="68" y="174"/>
                </a:moveTo>
                <a:lnTo>
                  <a:pt x="68" y="175"/>
                </a:lnTo>
                <a:lnTo>
                  <a:pt x="35" y="0"/>
                </a:lnTo>
                <a:lnTo>
                  <a:pt x="0" y="7"/>
                </a:lnTo>
                <a:lnTo>
                  <a:pt x="33" y="182"/>
                </a:lnTo>
                <a:lnTo>
                  <a:pt x="33" y="183"/>
                </a:lnTo>
                <a:lnTo>
                  <a:pt x="33" y="182"/>
                </a:lnTo>
                <a:lnTo>
                  <a:pt x="33" y="183"/>
                </a:lnTo>
                <a:lnTo>
                  <a:pt x="68" y="174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14" name="Freeform 42"/>
          <p:cNvSpPr>
            <a:spLocks/>
          </p:cNvSpPr>
          <p:nvPr/>
        </p:nvSpPr>
        <p:spPr bwMode="auto">
          <a:xfrm>
            <a:off x="3219450" y="3173413"/>
            <a:ext cx="114300" cy="317500"/>
          </a:xfrm>
          <a:custGeom>
            <a:avLst/>
            <a:gdLst/>
            <a:ahLst/>
            <a:cxnLst>
              <a:cxn ang="0">
                <a:pos x="80" y="189"/>
              </a:cxn>
              <a:cxn ang="0">
                <a:pos x="35" y="0"/>
              </a:cxn>
              <a:cxn ang="0">
                <a:pos x="0" y="9"/>
              </a:cxn>
              <a:cxn ang="0">
                <a:pos x="45" y="199"/>
              </a:cxn>
              <a:cxn ang="0">
                <a:pos x="80" y="189"/>
              </a:cxn>
            </a:cxnLst>
            <a:rect l="0" t="0" r="r" b="b"/>
            <a:pathLst>
              <a:path w="81" h="200">
                <a:moveTo>
                  <a:pt x="80" y="189"/>
                </a:moveTo>
                <a:lnTo>
                  <a:pt x="35" y="0"/>
                </a:lnTo>
                <a:lnTo>
                  <a:pt x="0" y="9"/>
                </a:lnTo>
                <a:lnTo>
                  <a:pt x="45" y="199"/>
                </a:lnTo>
                <a:lnTo>
                  <a:pt x="80" y="189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15" name="Freeform 43"/>
          <p:cNvSpPr>
            <a:spLocks/>
          </p:cNvSpPr>
          <p:nvPr/>
        </p:nvSpPr>
        <p:spPr bwMode="auto">
          <a:xfrm>
            <a:off x="3287713" y="3482975"/>
            <a:ext cx="96837" cy="225425"/>
          </a:xfrm>
          <a:custGeom>
            <a:avLst/>
            <a:gdLst/>
            <a:ahLst/>
            <a:cxnLst>
              <a:cxn ang="0">
                <a:pos x="67" y="128"/>
              </a:cxn>
              <a:cxn ang="0">
                <a:pos x="68" y="129"/>
              </a:cxn>
              <a:cxn ang="0">
                <a:pos x="35" y="0"/>
              </a:cxn>
              <a:cxn ang="0">
                <a:pos x="0" y="10"/>
              </a:cxn>
              <a:cxn ang="0">
                <a:pos x="33" y="139"/>
              </a:cxn>
              <a:cxn ang="0">
                <a:pos x="34" y="141"/>
              </a:cxn>
              <a:cxn ang="0">
                <a:pos x="33" y="139"/>
              </a:cxn>
              <a:cxn ang="0">
                <a:pos x="33" y="140"/>
              </a:cxn>
              <a:cxn ang="0">
                <a:pos x="34" y="141"/>
              </a:cxn>
              <a:cxn ang="0">
                <a:pos x="67" y="128"/>
              </a:cxn>
            </a:cxnLst>
            <a:rect l="0" t="0" r="r" b="b"/>
            <a:pathLst>
              <a:path w="69" h="142">
                <a:moveTo>
                  <a:pt x="67" y="128"/>
                </a:moveTo>
                <a:lnTo>
                  <a:pt x="68" y="129"/>
                </a:lnTo>
                <a:lnTo>
                  <a:pt x="35" y="0"/>
                </a:lnTo>
                <a:lnTo>
                  <a:pt x="0" y="10"/>
                </a:lnTo>
                <a:lnTo>
                  <a:pt x="33" y="139"/>
                </a:lnTo>
                <a:lnTo>
                  <a:pt x="34" y="141"/>
                </a:lnTo>
                <a:lnTo>
                  <a:pt x="33" y="139"/>
                </a:lnTo>
                <a:lnTo>
                  <a:pt x="33" y="140"/>
                </a:lnTo>
                <a:lnTo>
                  <a:pt x="34" y="141"/>
                </a:lnTo>
                <a:lnTo>
                  <a:pt x="67" y="128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16" name="Freeform 44"/>
          <p:cNvSpPr>
            <a:spLocks/>
          </p:cNvSpPr>
          <p:nvPr/>
        </p:nvSpPr>
        <p:spPr bwMode="auto">
          <a:xfrm>
            <a:off x="3338513" y="3694113"/>
            <a:ext cx="106362" cy="200025"/>
          </a:xfrm>
          <a:custGeom>
            <a:avLst/>
            <a:gdLst/>
            <a:ahLst/>
            <a:cxnLst>
              <a:cxn ang="0">
                <a:pos x="72" y="108"/>
              </a:cxn>
              <a:cxn ang="0">
                <a:pos x="73" y="110"/>
              </a:cxn>
              <a:cxn ang="0">
                <a:pos x="33" y="0"/>
              </a:cxn>
              <a:cxn ang="0">
                <a:pos x="0" y="13"/>
              </a:cxn>
              <a:cxn ang="0">
                <a:pos x="40" y="123"/>
              </a:cxn>
              <a:cxn ang="0">
                <a:pos x="40" y="125"/>
              </a:cxn>
              <a:cxn ang="0">
                <a:pos x="40" y="123"/>
              </a:cxn>
              <a:cxn ang="0">
                <a:pos x="40" y="124"/>
              </a:cxn>
              <a:cxn ang="0">
                <a:pos x="40" y="125"/>
              </a:cxn>
              <a:cxn ang="0">
                <a:pos x="72" y="108"/>
              </a:cxn>
            </a:cxnLst>
            <a:rect l="0" t="0" r="r" b="b"/>
            <a:pathLst>
              <a:path w="74" h="126">
                <a:moveTo>
                  <a:pt x="72" y="108"/>
                </a:moveTo>
                <a:lnTo>
                  <a:pt x="73" y="110"/>
                </a:lnTo>
                <a:lnTo>
                  <a:pt x="33" y="0"/>
                </a:lnTo>
                <a:lnTo>
                  <a:pt x="0" y="13"/>
                </a:lnTo>
                <a:lnTo>
                  <a:pt x="40" y="123"/>
                </a:lnTo>
                <a:lnTo>
                  <a:pt x="40" y="125"/>
                </a:lnTo>
                <a:lnTo>
                  <a:pt x="40" y="123"/>
                </a:lnTo>
                <a:lnTo>
                  <a:pt x="40" y="124"/>
                </a:lnTo>
                <a:lnTo>
                  <a:pt x="40" y="125"/>
                </a:lnTo>
                <a:lnTo>
                  <a:pt x="72" y="108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17" name="Freeform 45"/>
          <p:cNvSpPr>
            <a:spLocks/>
          </p:cNvSpPr>
          <p:nvPr/>
        </p:nvSpPr>
        <p:spPr bwMode="auto">
          <a:xfrm>
            <a:off x="3398838" y="3873500"/>
            <a:ext cx="130175" cy="206375"/>
          </a:xfrm>
          <a:custGeom>
            <a:avLst/>
            <a:gdLst/>
            <a:ahLst/>
            <a:cxnLst>
              <a:cxn ang="0">
                <a:pos x="87" y="105"/>
              </a:cxn>
              <a:cxn ang="0">
                <a:pos x="90" y="109"/>
              </a:cxn>
              <a:cxn ang="0">
                <a:pos x="33" y="0"/>
              </a:cxn>
              <a:cxn ang="0">
                <a:pos x="0" y="17"/>
              </a:cxn>
              <a:cxn ang="0">
                <a:pos x="57" y="126"/>
              </a:cxn>
              <a:cxn ang="0">
                <a:pos x="60" y="129"/>
              </a:cxn>
              <a:cxn ang="0">
                <a:pos x="57" y="126"/>
              </a:cxn>
              <a:cxn ang="0">
                <a:pos x="58" y="128"/>
              </a:cxn>
              <a:cxn ang="0">
                <a:pos x="60" y="129"/>
              </a:cxn>
              <a:cxn ang="0">
                <a:pos x="87" y="105"/>
              </a:cxn>
            </a:cxnLst>
            <a:rect l="0" t="0" r="r" b="b"/>
            <a:pathLst>
              <a:path w="91" h="130">
                <a:moveTo>
                  <a:pt x="87" y="105"/>
                </a:moveTo>
                <a:lnTo>
                  <a:pt x="90" y="109"/>
                </a:lnTo>
                <a:lnTo>
                  <a:pt x="33" y="0"/>
                </a:lnTo>
                <a:lnTo>
                  <a:pt x="0" y="17"/>
                </a:lnTo>
                <a:lnTo>
                  <a:pt x="57" y="126"/>
                </a:lnTo>
                <a:lnTo>
                  <a:pt x="60" y="129"/>
                </a:lnTo>
                <a:lnTo>
                  <a:pt x="57" y="126"/>
                </a:lnTo>
                <a:lnTo>
                  <a:pt x="58" y="128"/>
                </a:lnTo>
                <a:lnTo>
                  <a:pt x="60" y="129"/>
                </a:lnTo>
                <a:lnTo>
                  <a:pt x="87" y="105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18" name="Freeform 46"/>
          <p:cNvSpPr>
            <a:spLocks/>
          </p:cNvSpPr>
          <p:nvPr/>
        </p:nvSpPr>
        <p:spPr bwMode="auto">
          <a:xfrm>
            <a:off x="3490913" y="4048125"/>
            <a:ext cx="157162" cy="200025"/>
          </a:xfrm>
          <a:custGeom>
            <a:avLst/>
            <a:gdLst/>
            <a:ahLst/>
            <a:cxnLst>
              <a:cxn ang="0">
                <a:pos x="107" y="95"/>
              </a:cxn>
              <a:cxn ang="0">
                <a:pos x="110" y="98"/>
              </a:cxn>
              <a:cxn ang="0">
                <a:pos x="28" y="0"/>
              </a:cxn>
              <a:cxn ang="0">
                <a:pos x="0" y="24"/>
              </a:cxn>
              <a:cxn ang="0">
                <a:pos x="83" y="122"/>
              </a:cxn>
              <a:cxn ang="0">
                <a:pos x="84" y="125"/>
              </a:cxn>
              <a:cxn ang="0">
                <a:pos x="83" y="122"/>
              </a:cxn>
              <a:cxn ang="0">
                <a:pos x="83" y="124"/>
              </a:cxn>
              <a:cxn ang="0">
                <a:pos x="84" y="125"/>
              </a:cxn>
              <a:cxn ang="0">
                <a:pos x="107" y="95"/>
              </a:cxn>
            </a:cxnLst>
            <a:rect l="0" t="0" r="r" b="b"/>
            <a:pathLst>
              <a:path w="111" h="126">
                <a:moveTo>
                  <a:pt x="107" y="95"/>
                </a:moveTo>
                <a:lnTo>
                  <a:pt x="110" y="98"/>
                </a:lnTo>
                <a:lnTo>
                  <a:pt x="28" y="0"/>
                </a:lnTo>
                <a:lnTo>
                  <a:pt x="0" y="24"/>
                </a:lnTo>
                <a:lnTo>
                  <a:pt x="83" y="122"/>
                </a:lnTo>
                <a:lnTo>
                  <a:pt x="84" y="125"/>
                </a:lnTo>
                <a:lnTo>
                  <a:pt x="83" y="122"/>
                </a:lnTo>
                <a:lnTo>
                  <a:pt x="83" y="124"/>
                </a:lnTo>
                <a:lnTo>
                  <a:pt x="84" y="125"/>
                </a:lnTo>
                <a:lnTo>
                  <a:pt x="107" y="95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19" name="Freeform 47"/>
          <p:cNvSpPr>
            <a:spLocks/>
          </p:cNvSpPr>
          <p:nvPr/>
        </p:nvSpPr>
        <p:spPr bwMode="auto">
          <a:xfrm>
            <a:off x="3614738" y="4206875"/>
            <a:ext cx="180975" cy="173038"/>
          </a:xfrm>
          <a:custGeom>
            <a:avLst/>
            <a:gdLst/>
            <a:ahLst/>
            <a:cxnLst>
              <a:cxn ang="0">
                <a:pos x="122" y="74"/>
              </a:cxn>
              <a:cxn ang="0">
                <a:pos x="126" y="77"/>
              </a:cxn>
              <a:cxn ang="0">
                <a:pos x="23" y="0"/>
              </a:cxn>
              <a:cxn ang="0">
                <a:pos x="0" y="29"/>
              </a:cxn>
              <a:cxn ang="0">
                <a:pos x="104" y="106"/>
              </a:cxn>
              <a:cxn ang="0">
                <a:pos x="109" y="108"/>
              </a:cxn>
              <a:cxn ang="0">
                <a:pos x="104" y="106"/>
              </a:cxn>
              <a:cxn ang="0">
                <a:pos x="106" y="108"/>
              </a:cxn>
              <a:cxn ang="0">
                <a:pos x="109" y="108"/>
              </a:cxn>
              <a:cxn ang="0">
                <a:pos x="122" y="74"/>
              </a:cxn>
            </a:cxnLst>
            <a:rect l="0" t="0" r="r" b="b"/>
            <a:pathLst>
              <a:path w="127" h="109">
                <a:moveTo>
                  <a:pt x="122" y="74"/>
                </a:moveTo>
                <a:lnTo>
                  <a:pt x="126" y="77"/>
                </a:lnTo>
                <a:lnTo>
                  <a:pt x="23" y="0"/>
                </a:lnTo>
                <a:lnTo>
                  <a:pt x="0" y="29"/>
                </a:lnTo>
                <a:lnTo>
                  <a:pt x="104" y="106"/>
                </a:lnTo>
                <a:lnTo>
                  <a:pt x="109" y="108"/>
                </a:lnTo>
                <a:lnTo>
                  <a:pt x="104" y="106"/>
                </a:lnTo>
                <a:lnTo>
                  <a:pt x="106" y="108"/>
                </a:lnTo>
                <a:lnTo>
                  <a:pt x="109" y="108"/>
                </a:lnTo>
                <a:lnTo>
                  <a:pt x="122" y="74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20" name="Freeform 48"/>
          <p:cNvSpPr>
            <a:spLocks/>
          </p:cNvSpPr>
          <p:nvPr/>
        </p:nvSpPr>
        <p:spPr bwMode="auto">
          <a:xfrm>
            <a:off x="3776663" y="4330700"/>
            <a:ext cx="173037" cy="122238"/>
          </a:xfrm>
          <a:custGeom>
            <a:avLst/>
            <a:gdLst/>
            <a:ahLst/>
            <a:cxnLst>
              <a:cxn ang="0">
                <a:pos x="119" y="42"/>
              </a:cxn>
              <a:cxn ang="0">
                <a:pos x="122" y="42"/>
              </a:cxn>
              <a:cxn ang="0">
                <a:pos x="13" y="0"/>
              </a:cxn>
              <a:cxn ang="0">
                <a:pos x="0" y="33"/>
              </a:cxn>
              <a:cxn ang="0">
                <a:pos x="110" y="76"/>
              </a:cxn>
              <a:cxn ang="0">
                <a:pos x="112" y="76"/>
              </a:cxn>
              <a:cxn ang="0">
                <a:pos x="110" y="76"/>
              </a:cxn>
              <a:cxn ang="0">
                <a:pos x="111" y="76"/>
              </a:cxn>
              <a:cxn ang="0">
                <a:pos x="112" y="76"/>
              </a:cxn>
              <a:cxn ang="0">
                <a:pos x="119" y="42"/>
              </a:cxn>
            </a:cxnLst>
            <a:rect l="0" t="0" r="r" b="b"/>
            <a:pathLst>
              <a:path w="123" h="77">
                <a:moveTo>
                  <a:pt x="119" y="42"/>
                </a:moveTo>
                <a:lnTo>
                  <a:pt x="122" y="42"/>
                </a:lnTo>
                <a:lnTo>
                  <a:pt x="13" y="0"/>
                </a:lnTo>
                <a:lnTo>
                  <a:pt x="0" y="33"/>
                </a:lnTo>
                <a:lnTo>
                  <a:pt x="110" y="76"/>
                </a:lnTo>
                <a:lnTo>
                  <a:pt x="112" y="76"/>
                </a:lnTo>
                <a:lnTo>
                  <a:pt x="110" y="76"/>
                </a:lnTo>
                <a:lnTo>
                  <a:pt x="111" y="76"/>
                </a:lnTo>
                <a:lnTo>
                  <a:pt x="112" y="76"/>
                </a:lnTo>
                <a:lnTo>
                  <a:pt x="119" y="42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21" name="Freeform 49"/>
          <p:cNvSpPr>
            <a:spLocks/>
          </p:cNvSpPr>
          <p:nvPr/>
        </p:nvSpPr>
        <p:spPr bwMode="auto">
          <a:xfrm>
            <a:off x="3943350" y="4402138"/>
            <a:ext cx="100013" cy="73025"/>
          </a:xfrm>
          <a:custGeom>
            <a:avLst/>
            <a:gdLst/>
            <a:ahLst/>
            <a:cxnLst>
              <a:cxn ang="0">
                <a:pos x="64" y="11"/>
              </a:cxn>
              <a:cxn ang="0">
                <a:pos x="70" y="11"/>
              </a:cxn>
              <a:cxn ang="0">
                <a:pos x="6" y="0"/>
              </a:cxn>
              <a:cxn ang="0">
                <a:pos x="0" y="33"/>
              </a:cxn>
              <a:cxn ang="0">
                <a:pos x="64" y="44"/>
              </a:cxn>
              <a:cxn ang="0">
                <a:pos x="68" y="45"/>
              </a:cxn>
              <a:cxn ang="0">
                <a:pos x="64" y="44"/>
              </a:cxn>
              <a:cxn ang="0">
                <a:pos x="66" y="45"/>
              </a:cxn>
              <a:cxn ang="0">
                <a:pos x="68" y="45"/>
              </a:cxn>
              <a:cxn ang="0">
                <a:pos x="64" y="11"/>
              </a:cxn>
            </a:cxnLst>
            <a:rect l="0" t="0" r="r" b="b"/>
            <a:pathLst>
              <a:path w="71" h="46">
                <a:moveTo>
                  <a:pt x="64" y="11"/>
                </a:moveTo>
                <a:lnTo>
                  <a:pt x="70" y="11"/>
                </a:lnTo>
                <a:lnTo>
                  <a:pt x="6" y="0"/>
                </a:lnTo>
                <a:lnTo>
                  <a:pt x="0" y="33"/>
                </a:lnTo>
                <a:lnTo>
                  <a:pt x="64" y="44"/>
                </a:lnTo>
                <a:lnTo>
                  <a:pt x="68" y="45"/>
                </a:lnTo>
                <a:lnTo>
                  <a:pt x="64" y="44"/>
                </a:lnTo>
                <a:lnTo>
                  <a:pt x="66" y="45"/>
                </a:lnTo>
                <a:lnTo>
                  <a:pt x="68" y="45"/>
                </a:lnTo>
                <a:lnTo>
                  <a:pt x="64" y="11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22" name="Freeform 50"/>
          <p:cNvSpPr>
            <a:spLocks/>
          </p:cNvSpPr>
          <p:nvPr/>
        </p:nvSpPr>
        <p:spPr bwMode="auto">
          <a:xfrm>
            <a:off x="4041775" y="4410075"/>
            <a:ext cx="98425" cy="65088"/>
          </a:xfrm>
          <a:custGeom>
            <a:avLst/>
            <a:gdLst/>
            <a:ahLst/>
            <a:cxnLst>
              <a:cxn ang="0">
                <a:pos x="57" y="2"/>
              </a:cxn>
              <a:cxn ang="0">
                <a:pos x="61" y="0"/>
              </a:cxn>
              <a:cxn ang="0">
                <a:pos x="0" y="6"/>
              </a:cxn>
              <a:cxn ang="0">
                <a:pos x="4" y="40"/>
              </a:cxn>
              <a:cxn ang="0">
                <a:pos x="65" y="34"/>
              </a:cxn>
              <a:cxn ang="0">
                <a:pos x="69" y="33"/>
              </a:cxn>
              <a:cxn ang="0">
                <a:pos x="65" y="34"/>
              </a:cxn>
              <a:cxn ang="0">
                <a:pos x="67" y="34"/>
              </a:cxn>
              <a:cxn ang="0">
                <a:pos x="69" y="33"/>
              </a:cxn>
              <a:cxn ang="0">
                <a:pos x="57" y="2"/>
              </a:cxn>
            </a:cxnLst>
            <a:rect l="0" t="0" r="r" b="b"/>
            <a:pathLst>
              <a:path w="70" h="41">
                <a:moveTo>
                  <a:pt x="57" y="2"/>
                </a:moveTo>
                <a:lnTo>
                  <a:pt x="61" y="0"/>
                </a:lnTo>
                <a:lnTo>
                  <a:pt x="0" y="6"/>
                </a:lnTo>
                <a:lnTo>
                  <a:pt x="4" y="40"/>
                </a:lnTo>
                <a:lnTo>
                  <a:pt x="65" y="34"/>
                </a:lnTo>
                <a:lnTo>
                  <a:pt x="69" y="33"/>
                </a:lnTo>
                <a:lnTo>
                  <a:pt x="65" y="34"/>
                </a:lnTo>
                <a:lnTo>
                  <a:pt x="67" y="34"/>
                </a:lnTo>
                <a:lnTo>
                  <a:pt x="69" y="33"/>
                </a:lnTo>
                <a:lnTo>
                  <a:pt x="57" y="2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23" name="Freeform 51"/>
          <p:cNvSpPr>
            <a:spLocks/>
          </p:cNvSpPr>
          <p:nvPr/>
        </p:nvSpPr>
        <p:spPr bwMode="auto">
          <a:xfrm>
            <a:off x="4130675" y="4337050"/>
            <a:ext cx="185738" cy="125413"/>
          </a:xfrm>
          <a:custGeom>
            <a:avLst/>
            <a:gdLst/>
            <a:ahLst/>
            <a:cxnLst>
              <a:cxn ang="0">
                <a:pos x="114" y="0"/>
              </a:cxn>
              <a:cxn ang="0">
                <a:pos x="116" y="0"/>
              </a:cxn>
              <a:cxn ang="0">
                <a:pos x="0" y="45"/>
              </a:cxn>
              <a:cxn ang="0">
                <a:pos x="12" y="78"/>
              </a:cxn>
              <a:cxn ang="0">
                <a:pos x="129" y="33"/>
              </a:cxn>
              <a:cxn ang="0">
                <a:pos x="131" y="33"/>
              </a:cxn>
              <a:cxn ang="0">
                <a:pos x="129" y="33"/>
              </a:cxn>
              <a:cxn ang="0">
                <a:pos x="130" y="33"/>
              </a:cxn>
              <a:cxn ang="0">
                <a:pos x="131" y="33"/>
              </a:cxn>
              <a:cxn ang="0">
                <a:pos x="114" y="0"/>
              </a:cxn>
            </a:cxnLst>
            <a:rect l="0" t="0" r="r" b="b"/>
            <a:pathLst>
              <a:path w="132" h="79">
                <a:moveTo>
                  <a:pt x="114" y="0"/>
                </a:moveTo>
                <a:lnTo>
                  <a:pt x="116" y="0"/>
                </a:lnTo>
                <a:lnTo>
                  <a:pt x="0" y="45"/>
                </a:lnTo>
                <a:lnTo>
                  <a:pt x="12" y="78"/>
                </a:lnTo>
                <a:lnTo>
                  <a:pt x="129" y="33"/>
                </a:lnTo>
                <a:lnTo>
                  <a:pt x="131" y="33"/>
                </a:lnTo>
                <a:lnTo>
                  <a:pt x="129" y="33"/>
                </a:lnTo>
                <a:lnTo>
                  <a:pt x="130" y="33"/>
                </a:lnTo>
                <a:lnTo>
                  <a:pt x="131" y="33"/>
                </a:lnTo>
                <a:lnTo>
                  <a:pt x="114" y="0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24" name="Freeform 52"/>
          <p:cNvSpPr>
            <a:spLocks/>
          </p:cNvSpPr>
          <p:nvPr/>
        </p:nvSpPr>
        <p:spPr bwMode="auto">
          <a:xfrm>
            <a:off x="4297363" y="4240213"/>
            <a:ext cx="179387" cy="144462"/>
          </a:xfrm>
          <a:custGeom>
            <a:avLst/>
            <a:gdLst/>
            <a:ahLst/>
            <a:cxnLst>
              <a:cxn ang="0">
                <a:pos x="110" y="0"/>
              </a:cxn>
              <a:cxn ang="0">
                <a:pos x="109" y="1"/>
              </a:cxn>
              <a:cxn ang="0">
                <a:pos x="0" y="57"/>
              </a:cxn>
              <a:cxn ang="0">
                <a:pos x="17" y="90"/>
              </a:cxn>
              <a:cxn ang="0">
                <a:pos x="126" y="34"/>
              </a:cxn>
              <a:cxn ang="0">
                <a:pos x="124" y="34"/>
              </a:cxn>
              <a:cxn ang="0">
                <a:pos x="110" y="0"/>
              </a:cxn>
              <a:cxn ang="0">
                <a:pos x="109" y="1"/>
              </a:cxn>
              <a:cxn ang="0">
                <a:pos x="110" y="0"/>
              </a:cxn>
            </a:cxnLst>
            <a:rect l="0" t="0" r="r" b="b"/>
            <a:pathLst>
              <a:path w="127" h="91">
                <a:moveTo>
                  <a:pt x="110" y="0"/>
                </a:moveTo>
                <a:lnTo>
                  <a:pt x="109" y="1"/>
                </a:lnTo>
                <a:lnTo>
                  <a:pt x="0" y="57"/>
                </a:lnTo>
                <a:lnTo>
                  <a:pt x="17" y="90"/>
                </a:lnTo>
                <a:lnTo>
                  <a:pt x="126" y="34"/>
                </a:lnTo>
                <a:lnTo>
                  <a:pt x="124" y="34"/>
                </a:lnTo>
                <a:lnTo>
                  <a:pt x="110" y="0"/>
                </a:lnTo>
                <a:lnTo>
                  <a:pt x="109" y="1"/>
                </a:lnTo>
                <a:lnTo>
                  <a:pt x="110" y="0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25" name="Freeform 53"/>
          <p:cNvSpPr>
            <a:spLocks/>
          </p:cNvSpPr>
          <p:nvPr/>
        </p:nvSpPr>
        <p:spPr bwMode="auto">
          <a:xfrm>
            <a:off x="4460875" y="4167188"/>
            <a:ext cx="161925" cy="122237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101" y="1"/>
              </a:cxn>
              <a:cxn ang="0">
                <a:pos x="0" y="43"/>
              </a:cxn>
              <a:cxn ang="0">
                <a:pos x="14" y="76"/>
              </a:cxn>
              <a:cxn ang="0">
                <a:pos x="115" y="34"/>
              </a:cxn>
              <a:cxn ang="0">
                <a:pos x="113" y="35"/>
              </a:cxn>
              <a:cxn ang="0">
                <a:pos x="103" y="0"/>
              </a:cxn>
              <a:cxn ang="0">
                <a:pos x="102" y="1"/>
              </a:cxn>
              <a:cxn ang="0">
                <a:pos x="101" y="1"/>
              </a:cxn>
              <a:cxn ang="0">
                <a:pos x="103" y="0"/>
              </a:cxn>
            </a:cxnLst>
            <a:rect l="0" t="0" r="r" b="b"/>
            <a:pathLst>
              <a:path w="116" h="77">
                <a:moveTo>
                  <a:pt x="103" y="0"/>
                </a:moveTo>
                <a:lnTo>
                  <a:pt x="101" y="1"/>
                </a:lnTo>
                <a:lnTo>
                  <a:pt x="0" y="43"/>
                </a:lnTo>
                <a:lnTo>
                  <a:pt x="14" y="76"/>
                </a:lnTo>
                <a:lnTo>
                  <a:pt x="115" y="34"/>
                </a:lnTo>
                <a:lnTo>
                  <a:pt x="113" y="35"/>
                </a:lnTo>
                <a:lnTo>
                  <a:pt x="103" y="0"/>
                </a:lnTo>
                <a:lnTo>
                  <a:pt x="102" y="1"/>
                </a:lnTo>
                <a:lnTo>
                  <a:pt x="101" y="1"/>
                </a:lnTo>
                <a:lnTo>
                  <a:pt x="103" y="0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26" name="Freeform 54"/>
          <p:cNvSpPr>
            <a:spLocks/>
          </p:cNvSpPr>
          <p:nvPr/>
        </p:nvSpPr>
        <p:spPr bwMode="auto">
          <a:xfrm>
            <a:off x="4613275" y="4119563"/>
            <a:ext cx="147638" cy="100012"/>
          </a:xfrm>
          <a:custGeom>
            <a:avLst/>
            <a:gdLst/>
            <a:ahLst/>
            <a:cxnLst>
              <a:cxn ang="0">
                <a:pos x="98" y="0"/>
              </a:cxn>
              <a:cxn ang="0">
                <a:pos x="94" y="1"/>
              </a:cxn>
              <a:cxn ang="0">
                <a:pos x="0" y="27"/>
              </a:cxn>
              <a:cxn ang="0">
                <a:pos x="10" y="62"/>
              </a:cxn>
              <a:cxn ang="0">
                <a:pos x="105" y="35"/>
              </a:cxn>
              <a:cxn ang="0">
                <a:pos x="100" y="36"/>
              </a:cxn>
              <a:cxn ang="0">
                <a:pos x="98" y="0"/>
              </a:cxn>
              <a:cxn ang="0">
                <a:pos x="96" y="0"/>
              </a:cxn>
              <a:cxn ang="0">
                <a:pos x="94" y="1"/>
              </a:cxn>
              <a:cxn ang="0">
                <a:pos x="98" y="0"/>
              </a:cxn>
            </a:cxnLst>
            <a:rect l="0" t="0" r="r" b="b"/>
            <a:pathLst>
              <a:path w="106" h="63">
                <a:moveTo>
                  <a:pt x="98" y="0"/>
                </a:moveTo>
                <a:lnTo>
                  <a:pt x="94" y="1"/>
                </a:lnTo>
                <a:lnTo>
                  <a:pt x="0" y="27"/>
                </a:lnTo>
                <a:lnTo>
                  <a:pt x="10" y="62"/>
                </a:lnTo>
                <a:lnTo>
                  <a:pt x="105" y="35"/>
                </a:lnTo>
                <a:lnTo>
                  <a:pt x="100" y="36"/>
                </a:lnTo>
                <a:lnTo>
                  <a:pt x="98" y="0"/>
                </a:lnTo>
                <a:lnTo>
                  <a:pt x="96" y="0"/>
                </a:lnTo>
                <a:lnTo>
                  <a:pt x="94" y="1"/>
                </a:lnTo>
                <a:lnTo>
                  <a:pt x="98" y="0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27" name="Freeform 55"/>
          <p:cNvSpPr>
            <a:spLocks/>
          </p:cNvSpPr>
          <p:nvPr/>
        </p:nvSpPr>
        <p:spPr bwMode="auto">
          <a:xfrm>
            <a:off x="4757738" y="4114800"/>
            <a:ext cx="76200" cy="58738"/>
          </a:xfrm>
          <a:custGeom>
            <a:avLst/>
            <a:gdLst/>
            <a:ahLst/>
            <a:cxnLst>
              <a:cxn ang="0">
                <a:pos x="53" y="1"/>
              </a:cxn>
              <a:cxn ang="0">
                <a:pos x="49" y="0"/>
              </a:cxn>
              <a:cxn ang="0">
                <a:pos x="0" y="3"/>
              </a:cxn>
              <a:cxn ang="0">
                <a:pos x="2" y="36"/>
              </a:cxn>
              <a:cxn ang="0">
                <a:pos x="50" y="33"/>
              </a:cxn>
              <a:cxn ang="0">
                <a:pos x="46" y="33"/>
              </a:cxn>
              <a:cxn ang="0">
                <a:pos x="53" y="1"/>
              </a:cxn>
              <a:cxn ang="0">
                <a:pos x="51" y="0"/>
              </a:cxn>
              <a:cxn ang="0">
                <a:pos x="49" y="0"/>
              </a:cxn>
              <a:cxn ang="0">
                <a:pos x="53" y="1"/>
              </a:cxn>
            </a:cxnLst>
            <a:rect l="0" t="0" r="r" b="b"/>
            <a:pathLst>
              <a:path w="54" h="37">
                <a:moveTo>
                  <a:pt x="53" y="1"/>
                </a:moveTo>
                <a:lnTo>
                  <a:pt x="49" y="0"/>
                </a:lnTo>
                <a:lnTo>
                  <a:pt x="0" y="3"/>
                </a:lnTo>
                <a:lnTo>
                  <a:pt x="2" y="36"/>
                </a:lnTo>
                <a:lnTo>
                  <a:pt x="50" y="33"/>
                </a:lnTo>
                <a:lnTo>
                  <a:pt x="46" y="33"/>
                </a:lnTo>
                <a:lnTo>
                  <a:pt x="53" y="1"/>
                </a:lnTo>
                <a:lnTo>
                  <a:pt x="51" y="0"/>
                </a:lnTo>
                <a:lnTo>
                  <a:pt x="49" y="0"/>
                </a:lnTo>
                <a:lnTo>
                  <a:pt x="53" y="1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28" name="Freeform 56"/>
          <p:cNvSpPr>
            <a:spLocks/>
          </p:cNvSpPr>
          <p:nvPr/>
        </p:nvSpPr>
        <p:spPr bwMode="auto">
          <a:xfrm>
            <a:off x="4830763" y="4116388"/>
            <a:ext cx="87312" cy="69850"/>
          </a:xfrm>
          <a:custGeom>
            <a:avLst/>
            <a:gdLst/>
            <a:ahLst/>
            <a:cxnLst>
              <a:cxn ang="0">
                <a:pos x="60" y="11"/>
              </a:cxn>
              <a:cxn ang="0">
                <a:pos x="56" y="11"/>
              </a:cxn>
              <a:cxn ang="0">
                <a:pos x="7" y="0"/>
              </a:cxn>
              <a:cxn ang="0">
                <a:pos x="0" y="32"/>
              </a:cxn>
              <a:cxn ang="0">
                <a:pos x="49" y="43"/>
              </a:cxn>
              <a:cxn ang="0">
                <a:pos x="45" y="42"/>
              </a:cxn>
              <a:cxn ang="0">
                <a:pos x="60" y="11"/>
              </a:cxn>
              <a:cxn ang="0">
                <a:pos x="58" y="11"/>
              </a:cxn>
              <a:cxn ang="0">
                <a:pos x="56" y="11"/>
              </a:cxn>
              <a:cxn ang="0">
                <a:pos x="60" y="11"/>
              </a:cxn>
            </a:cxnLst>
            <a:rect l="0" t="0" r="r" b="b"/>
            <a:pathLst>
              <a:path w="61" h="44">
                <a:moveTo>
                  <a:pt x="60" y="11"/>
                </a:moveTo>
                <a:lnTo>
                  <a:pt x="56" y="11"/>
                </a:lnTo>
                <a:lnTo>
                  <a:pt x="7" y="0"/>
                </a:lnTo>
                <a:lnTo>
                  <a:pt x="0" y="32"/>
                </a:lnTo>
                <a:lnTo>
                  <a:pt x="49" y="43"/>
                </a:lnTo>
                <a:lnTo>
                  <a:pt x="45" y="42"/>
                </a:lnTo>
                <a:lnTo>
                  <a:pt x="60" y="11"/>
                </a:lnTo>
                <a:lnTo>
                  <a:pt x="58" y="11"/>
                </a:lnTo>
                <a:lnTo>
                  <a:pt x="56" y="11"/>
                </a:lnTo>
                <a:lnTo>
                  <a:pt x="60" y="11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29" name="Freeform 57"/>
          <p:cNvSpPr>
            <a:spLocks/>
          </p:cNvSpPr>
          <p:nvPr/>
        </p:nvSpPr>
        <p:spPr bwMode="auto">
          <a:xfrm>
            <a:off x="4900613" y="4137025"/>
            <a:ext cx="144462" cy="114300"/>
          </a:xfrm>
          <a:custGeom>
            <a:avLst/>
            <a:gdLst/>
            <a:ahLst/>
            <a:cxnLst>
              <a:cxn ang="0">
                <a:pos x="102" y="39"/>
              </a:cxn>
              <a:cxn ang="0">
                <a:pos x="16" y="0"/>
              </a:cxn>
              <a:cxn ang="0">
                <a:pos x="0" y="32"/>
              </a:cxn>
              <a:cxn ang="0">
                <a:pos x="86" y="71"/>
              </a:cxn>
              <a:cxn ang="0">
                <a:pos x="102" y="39"/>
              </a:cxn>
            </a:cxnLst>
            <a:rect l="0" t="0" r="r" b="b"/>
            <a:pathLst>
              <a:path w="103" h="72">
                <a:moveTo>
                  <a:pt x="102" y="39"/>
                </a:moveTo>
                <a:lnTo>
                  <a:pt x="16" y="0"/>
                </a:lnTo>
                <a:lnTo>
                  <a:pt x="0" y="32"/>
                </a:lnTo>
                <a:lnTo>
                  <a:pt x="86" y="71"/>
                </a:lnTo>
                <a:lnTo>
                  <a:pt x="102" y="39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30" name="Freeform 58"/>
          <p:cNvSpPr>
            <a:spLocks/>
          </p:cNvSpPr>
          <p:nvPr/>
        </p:nvSpPr>
        <p:spPr bwMode="auto">
          <a:xfrm>
            <a:off x="5027613" y="4203700"/>
            <a:ext cx="139700" cy="115888"/>
          </a:xfrm>
          <a:custGeom>
            <a:avLst/>
            <a:gdLst/>
            <a:ahLst/>
            <a:cxnLst>
              <a:cxn ang="0">
                <a:pos x="98" y="38"/>
              </a:cxn>
              <a:cxn ang="0">
                <a:pos x="98" y="39"/>
              </a:cxn>
              <a:cxn ang="0">
                <a:pos x="16" y="0"/>
              </a:cxn>
              <a:cxn ang="0">
                <a:pos x="0" y="32"/>
              </a:cxn>
              <a:cxn ang="0">
                <a:pos x="83" y="71"/>
              </a:cxn>
              <a:cxn ang="0">
                <a:pos x="83" y="72"/>
              </a:cxn>
              <a:cxn ang="0">
                <a:pos x="83" y="71"/>
              </a:cxn>
              <a:cxn ang="0">
                <a:pos x="83" y="72"/>
              </a:cxn>
              <a:cxn ang="0">
                <a:pos x="98" y="38"/>
              </a:cxn>
            </a:cxnLst>
            <a:rect l="0" t="0" r="r" b="b"/>
            <a:pathLst>
              <a:path w="99" h="73">
                <a:moveTo>
                  <a:pt x="98" y="38"/>
                </a:moveTo>
                <a:lnTo>
                  <a:pt x="98" y="39"/>
                </a:lnTo>
                <a:lnTo>
                  <a:pt x="16" y="0"/>
                </a:lnTo>
                <a:lnTo>
                  <a:pt x="0" y="32"/>
                </a:lnTo>
                <a:lnTo>
                  <a:pt x="83" y="71"/>
                </a:lnTo>
                <a:lnTo>
                  <a:pt x="83" y="72"/>
                </a:lnTo>
                <a:lnTo>
                  <a:pt x="83" y="71"/>
                </a:lnTo>
                <a:lnTo>
                  <a:pt x="83" y="72"/>
                </a:lnTo>
                <a:lnTo>
                  <a:pt x="98" y="38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31" name="Freeform 59"/>
          <p:cNvSpPr>
            <a:spLocks/>
          </p:cNvSpPr>
          <p:nvPr/>
        </p:nvSpPr>
        <p:spPr bwMode="auto">
          <a:xfrm>
            <a:off x="5151438" y="4268788"/>
            <a:ext cx="155575" cy="119062"/>
          </a:xfrm>
          <a:custGeom>
            <a:avLst/>
            <a:gdLst/>
            <a:ahLst/>
            <a:cxnLst>
              <a:cxn ang="0">
                <a:pos x="104" y="38"/>
              </a:cxn>
              <a:cxn ang="0">
                <a:pos x="109" y="40"/>
              </a:cxn>
              <a:cxn ang="0">
                <a:pos x="15" y="0"/>
              </a:cxn>
              <a:cxn ang="0">
                <a:pos x="0" y="34"/>
              </a:cxn>
              <a:cxn ang="0">
                <a:pos x="95" y="73"/>
              </a:cxn>
              <a:cxn ang="0">
                <a:pos x="100" y="74"/>
              </a:cxn>
              <a:cxn ang="0">
                <a:pos x="95" y="73"/>
              </a:cxn>
              <a:cxn ang="0">
                <a:pos x="98" y="74"/>
              </a:cxn>
              <a:cxn ang="0">
                <a:pos x="100" y="74"/>
              </a:cxn>
              <a:cxn ang="0">
                <a:pos x="104" y="38"/>
              </a:cxn>
            </a:cxnLst>
            <a:rect l="0" t="0" r="r" b="b"/>
            <a:pathLst>
              <a:path w="110" h="75">
                <a:moveTo>
                  <a:pt x="104" y="38"/>
                </a:moveTo>
                <a:lnTo>
                  <a:pt x="109" y="40"/>
                </a:lnTo>
                <a:lnTo>
                  <a:pt x="15" y="0"/>
                </a:lnTo>
                <a:lnTo>
                  <a:pt x="0" y="34"/>
                </a:lnTo>
                <a:lnTo>
                  <a:pt x="95" y="73"/>
                </a:lnTo>
                <a:lnTo>
                  <a:pt x="100" y="74"/>
                </a:lnTo>
                <a:lnTo>
                  <a:pt x="95" y="73"/>
                </a:lnTo>
                <a:lnTo>
                  <a:pt x="98" y="74"/>
                </a:lnTo>
                <a:lnTo>
                  <a:pt x="100" y="74"/>
                </a:lnTo>
                <a:lnTo>
                  <a:pt x="104" y="38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32" name="Freeform 60"/>
          <p:cNvSpPr>
            <a:spLocks/>
          </p:cNvSpPr>
          <p:nvPr/>
        </p:nvSpPr>
        <p:spPr bwMode="auto">
          <a:xfrm>
            <a:off x="5300663" y="4333875"/>
            <a:ext cx="173037" cy="77788"/>
          </a:xfrm>
          <a:custGeom>
            <a:avLst/>
            <a:gdLst/>
            <a:ahLst/>
            <a:cxnLst>
              <a:cxn ang="0">
                <a:pos x="112" y="14"/>
              </a:cxn>
              <a:cxn ang="0">
                <a:pos x="119" y="13"/>
              </a:cxn>
              <a:cxn ang="0">
                <a:pos x="5" y="0"/>
              </a:cxn>
              <a:cxn ang="0">
                <a:pos x="0" y="35"/>
              </a:cxn>
              <a:cxn ang="0">
                <a:pos x="115" y="48"/>
              </a:cxn>
              <a:cxn ang="0">
                <a:pos x="122" y="47"/>
              </a:cxn>
              <a:cxn ang="0">
                <a:pos x="115" y="48"/>
              </a:cxn>
              <a:cxn ang="0">
                <a:pos x="118" y="48"/>
              </a:cxn>
              <a:cxn ang="0">
                <a:pos x="122" y="47"/>
              </a:cxn>
              <a:cxn ang="0">
                <a:pos x="112" y="14"/>
              </a:cxn>
            </a:cxnLst>
            <a:rect l="0" t="0" r="r" b="b"/>
            <a:pathLst>
              <a:path w="123" h="49">
                <a:moveTo>
                  <a:pt x="112" y="14"/>
                </a:moveTo>
                <a:lnTo>
                  <a:pt x="119" y="13"/>
                </a:lnTo>
                <a:lnTo>
                  <a:pt x="5" y="0"/>
                </a:lnTo>
                <a:lnTo>
                  <a:pt x="0" y="35"/>
                </a:lnTo>
                <a:lnTo>
                  <a:pt x="115" y="48"/>
                </a:lnTo>
                <a:lnTo>
                  <a:pt x="122" y="47"/>
                </a:lnTo>
                <a:lnTo>
                  <a:pt x="115" y="48"/>
                </a:lnTo>
                <a:lnTo>
                  <a:pt x="118" y="48"/>
                </a:lnTo>
                <a:lnTo>
                  <a:pt x="122" y="47"/>
                </a:lnTo>
                <a:lnTo>
                  <a:pt x="112" y="14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33" name="Freeform 61"/>
          <p:cNvSpPr>
            <a:spLocks/>
          </p:cNvSpPr>
          <p:nvPr/>
        </p:nvSpPr>
        <p:spPr bwMode="auto">
          <a:xfrm>
            <a:off x="5467350" y="4316413"/>
            <a:ext cx="152400" cy="93662"/>
          </a:xfrm>
          <a:custGeom>
            <a:avLst/>
            <a:gdLst/>
            <a:ahLst/>
            <a:cxnLst>
              <a:cxn ang="0">
                <a:pos x="90" y="2"/>
              </a:cxn>
              <a:cxn ang="0">
                <a:pos x="94" y="0"/>
              </a:cxn>
              <a:cxn ang="0">
                <a:pos x="0" y="24"/>
              </a:cxn>
              <a:cxn ang="0">
                <a:pos x="9" y="58"/>
              </a:cxn>
              <a:cxn ang="0">
                <a:pos x="103" y="34"/>
              </a:cxn>
              <a:cxn ang="0">
                <a:pos x="108" y="32"/>
              </a:cxn>
              <a:cxn ang="0">
                <a:pos x="103" y="34"/>
              </a:cxn>
              <a:cxn ang="0">
                <a:pos x="106" y="33"/>
              </a:cxn>
              <a:cxn ang="0">
                <a:pos x="108" y="32"/>
              </a:cxn>
              <a:cxn ang="0">
                <a:pos x="90" y="2"/>
              </a:cxn>
            </a:cxnLst>
            <a:rect l="0" t="0" r="r" b="b"/>
            <a:pathLst>
              <a:path w="109" h="59">
                <a:moveTo>
                  <a:pt x="90" y="2"/>
                </a:moveTo>
                <a:lnTo>
                  <a:pt x="94" y="0"/>
                </a:lnTo>
                <a:lnTo>
                  <a:pt x="0" y="24"/>
                </a:lnTo>
                <a:lnTo>
                  <a:pt x="9" y="58"/>
                </a:lnTo>
                <a:lnTo>
                  <a:pt x="103" y="34"/>
                </a:lnTo>
                <a:lnTo>
                  <a:pt x="108" y="32"/>
                </a:lnTo>
                <a:lnTo>
                  <a:pt x="103" y="34"/>
                </a:lnTo>
                <a:lnTo>
                  <a:pt x="106" y="33"/>
                </a:lnTo>
                <a:lnTo>
                  <a:pt x="108" y="32"/>
                </a:lnTo>
                <a:lnTo>
                  <a:pt x="90" y="2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34" name="Freeform 62"/>
          <p:cNvSpPr>
            <a:spLocks/>
          </p:cNvSpPr>
          <p:nvPr/>
        </p:nvSpPr>
        <p:spPr bwMode="auto">
          <a:xfrm>
            <a:off x="5600700" y="4238625"/>
            <a:ext cx="138113" cy="125413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0" y="47"/>
              </a:cxn>
              <a:cxn ang="0">
                <a:pos x="18" y="78"/>
              </a:cxn>
              <a:cxn ang="0">
                <a:pos x="97" y="31"/>
              </a:cxn>
              <a:cxn ang="0">
                <a:pos x="79" y="0"/>
              </a:cxn>
            </a:cxnLst>
            <a:rect l="0" t="0" r="r" b="b"/>
            <a:pathLst>
              <a:path w="98" h="79">
                <a:moveTo>
                  <a:pt x="79" y="0"/>
                </a:moveTo>
                <a:lnTo>
                  <a:pt x="0" y="47"/>
                </a:lnTo>
                <a:lnTo>
                  <a:pt x="18" y="78"/>
                </a:lnTo>
                <a:lnTo>
                  <a:pt x="97" y="31"/>
                </a:lnTo>
                <a:lnTo>
                  <a:pt x="79" y="0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35" name="Freeform 63"/>
          <p:cNvSpPr>
            <a:spLocks/>
          </p:cNvSpPr>
          <p:nvPr/>
        </p:nvSpPr>
        <p:spPr bwMode="auto">
          <a:xfrm>
            <a:off x="5719763" y="4160838"/>
            <a:ext cx="134937" cy="122237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76" y="1"/>
              </a:cxn>
              <a:cxn ang="0">
                <a:pos x="0" y="45"/>
              </a:cxn>
              <a:cxn ang="0">
                <a:pos x="18" y="76"/>
              </a:cxn>
              <a:cxn ang="0">
                <a:pos x="95" y="32"/>
              </a:cxn>
              <a:cxn ang="0">
                <a:pos x="91" y="33"/>
              </a:cxn>
              <a:cxn ang="0">
                <a:pos x="80" y="0"/>
              </a:cxn>
              <a:cxn ang="0">
                <a:pos x="78" y="0"/>
              </a:cxn>
              <a:cxn ang="0">
                <a:pos x="76" y="1"/>
              </a:cxn>
              <a:cxn ang="0">
                <a:pos x="80" y="0"/>
              </a:cxn>
            </a:cxnLst>
            <a:rect l="0" t="0" r="r" b="b"/>
            <a:pathLst>
              <a:path w="96" h="77">
                <a:moveTo>
                  <a:pt x="80" y="0"/>
                </a:moveTo>
                <a:lnTo>
                  <a:pt x="76" y="1"/>
                </a:lnTo>
                <a:lnTo>
                  <a:pt x="0" y="45"/>
                </a:lnTo>
                <a:lnTo>
                  <a:pt x="18" y="76"/>
                </a:lnTo>
                <a:lnTo>
                  <a:pt x="95" y="32"/>
                </a:lnTo>
                <a:lnTo>
                  <a:pt x="91" y="33"/>
                </a:lnTo>
                <a:lnTo>
                  <a:pt x="80" y="0"/>
                </a:lnTo>
                <a:lnTo>
                  <a:pt x="78" y="0"/>
                </a:lnTo>
                <a:lnTo>
                  <a:pt x="76" y="1"/>
                </a:lnTo>
                <a:lnTo>
                  <a:pt x="80" y="0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36" name="Freeform 64"/>
          <p:cNvSpPr>
            <a:spLocks/>
          </p:cNvSpPr>
          <p:nvPr/>
        </p:nvSpPr>
        <p:spPr bwMode="auto">
          <a:xfrm>
            <a:off x="5840413" y="4119563"/>
            <a:ext cx="107950" cy="90487"/>
          </a:xfrm>
          <a:custGeom>
            <a:avLst/>
            <a:gdLst/>
            <a:ahLst/>
            <a:cxnLst>
              <a:cxn ang="0">
                <a:pos x="68" y="0"/>
              </a:cxn>
              <a:cxn ang="0">
                <a:pos x="64" y="1"/>
              </a:cxn>
              <a:cxn ang="0">
                <a:pos x="0" y="23"/>
              </a:cxn>
              <a:cxn ang="0">
                <a:pos x="11" y="56"/>
              </a:cxn>
              <a:cxn ang="0">
                <a:pos x="76" y="33"/>
              </a:cxn>
              <a:cxn ang="0">
                <a:pos x="72" y="35"/>
              </a:cxn>
              <a:cxn ang="0">
                <a:pos x="68" y="0"/>
              </a:cxn>
              <a:cxn ang="0">
                <a:pos x="66" y="1"/>
              </a:cxn>
              <a:cxn ang="0">
                <a:pos x="64" y="1"/>
              </a:cxn>
              <a:cxn ang="0">
                <a:pos x="68" y="0"/>
              </a:cxn>
            </a:cxnLst>
            <a:rect l="0" t="0" r="r" b="b"/>
            <a:pathLst>
              <a:path w="77" h="57">
                <a:moveTo>
                  <a:pt x="68" y="0"/>
                </a:moveTo>
                <a:lnTo>
                  <a:pt x="64" y="1"/>
                </a:lnTo>
                <a:lnTo>
                  <a:pt x="0" y="23"/>
                </a:lnTo>
                <a:lnTo>
                  <a:pt x="11" y="56"/>
                </a:lnTo>
                <a:lnTo>
                  <a:pt x="76" y="33"/>
                </a:lnTo>
                <a:lnTo>
                  <a:pt x="72" y="35"/>
                </a:lnTo>
                <a:lnTo>
                  <a:pt x="68" y="0"/>
                </a:lnTo>
                <a:lnTo>
                  <a:pt x="66" y="1"/>
                </a:lnTo>
                <a:lnTo>
                  <a:pt x="64" y="1"/>
                </a:lnTo>
                <a:lnTo>
                  <a:pt x="68" y="0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37" name="Freeform 65"/>
          <p:cNvSpPr>
            <a:spLocks/>
          </p:cNvSpPr>
          <p:nvPr/>
        </p:nvSpPr>
        <p:spPr bwMode="auto">
          <a:xfrm>
            <a:off x="5942013" y="4105275"/>
            <a:ext cx="133350" cy="68263"/>
          </a:xfrm>
          <a:custGeom>
            <a:avLst/>
            <a:gdLst/>
            <a:ahLst/>
            <a:cxnLst>
              <a:cxn ang="0">
                <a:pos x="93" y="0"/>
              </a:cxn>
              <a:cxn ang="0">
                <a:pos x="88" y="0"/>
              </a:cxn>
              <a:cxn ang="0">
                <a:pos x="0" y="8"/>
              </a:cxn>
              <a:cxn ang="0">
                <a:pos x="5" y="42"/>
              </a:cxn>
              <a:cxn ang="0">
                <a:pos x="92" y="34"/>
              </a:cxn>
              <a:cxn ang="0">
                <a:pos x="87" y="34"/>
              </a:cxn>
              <a:cxn ang="0">
                <a:pos x="93" y="0"/>
              </a:cxn>
              <a:cxn ang="0">
                <a:pos x="90" y="0"/>
              </a:cxn>
              <a:cxn ang="0">
                <a:pos x="88" y="0"/>
              </a:cxn>
              <a:cxn ang="0">
                <a:pos x="93" y="0"/>
              </a:cxn>
            </a:cxnLst>
            <a:rect l="0" t="0" r="r" b="b"/>
            <a:pathLst>
              <a:path w="94" h="43">
                <a:moveTo>
                  <a:pt x="93" y="0"/>
                </a:moveTo>
                <a:lnTo>
                  <a:pt x="88" y="0"/>
                </a:lnTo>
                <a:lnTo>
                  <a:pt x="0" y="8"/>
                </a:lnTo>
                <a:lnTo>
                  <a:pt x="5" y="42"/>
                </a:lnTo>
                <a:lnTo>
                  <a:pt x="92" y="34"/>
                </a:lnTo>
                <a:lnTo>
                  <a:pt x="87" y="34"/>
                </a:lnTo>
                <a:lnTo>
                  <a:pt x="93" y="0"/>
                </a:lnTo>
                <a:lnTo>
                  <a:pt x="90" y="0"/>
                </a:lnTo>
                <a:lnTo>
                  <a:pt x="88" y="0"/>
                </a:lnTo>
                <a:lnTo>
                  <a:pt x="93" y="0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38" name="Freeform 66"/>
          <p:cNvSpPr>
            <a:spLocks/>
          </p:cNvSpPr>
          <p:nvPr/>
        </p:nvSpPr>
        <p:spPr bwMode="auto">
          <a:xfrm>
            <a:off x="6073775" y="4105275"/>
            <a:ext cx="96838" cy="68263"/>
          </a:xfrm>
          <a:custGeom>
            <a:avLst/>
            <a:gdLst/>
            <a:ahLst/>
            <a:cxnLst>
              <a:cxn ang="0">
                <a:pos x="67" y="9"/>
              </a:cxn>
              <a:cxn ang="0">
                <a:pos x="63" y="8"/>
              </a:cxn>
              <a:cxn ang="0">
                <a:pos x="6" y="0"/>
              </a:cxn>
              <a:cxn ang="0">
                <a:pos x="0" y="34"/>
              </a:cxn>
              <a:cxn ang="0">
                <a:pos x="58" y="42"/>
              </a:cxn>
              <a:cxn ang="0">
                <a:pos x="54" y="40"/>
              </a:cxn>
              <a:cxn ang="0">
                <a:pos x="67" y="9"/>
              </a:cxn>
              <a:cxn ang="0">
                <a:pos x="65" y="9"/>
              </a:cxn>
              <a:cxn ang="0">
                <a:pos x="63" y="8"/>
              </a:cxn>
              <a:cxn ang="0">
                <a:pos x="67" y="9"/>
              </a:cxn>
            </a:cxnLst>
            <a:rect l="0" t="0" r="r" b="b"/>
            <a:pathLst>
              <a:path w="68" h="43">
                <a:moveTo>
                  <a:pt x="67" y="9"/>
                </a:moveTo>
                <a:lnTo>
                  <a:pt x="63" y="8"/>
                </a:lnTo>
                <a:lnTo>
                  <a:pt x="6" y="0"/>
                </a:lnTo>
                <a:lnTo>
                  <a:pt x="0" y="34"/>
                </a:lnTo>
                <a:lnTo>
                  <a:pt x="58" y="42"/>
                </a:lnTo>
                <a:lnTo>
                  <a:pt x="54" y="40"/>
                </a:lnTo>
                <a:lnTo>
                  <a:pt x="67" y="9"/>
                </a:lnTo>
                <a:lnTo>
                  <a:pt x="65" y="9"/>
                </a:lnTo>
                <a:lnTo>
                  <a:pt x="63" y="8"/>
                </a:lnTo>
                <a:lnTo>
                  <a:pt x="67" y="9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39" name="Freeform 67"/>
          <p:cNvSpPr>
            <a:spLocks/>
          </p:cNvSpPr>
          <p:nvPr/>
        </p:nvSpPr>
        <p:spPr bwMode="auto">
          <a:xfrm>
            <a:off x="6157913" y="4121150"/>
            <a:ext cx="115887" cy="92075"/>
          </a:xfrm>
          <a:custGeom>
            <a:avLst/>
            <a:gdLst/>
            <a:ahLst/>
            <a:cxnLst>
              <a:cxn ang="0">
                <a:pos x="82" y="25"/>
              </a:cxn>
              <a:cxn ang="0">
                <a:pos x="80" y="24"/>
              </a:cxn>
              <a:cxn ang="0">
                <a:pos x="13" y="0"/>
              </a:cxn>
              <a:cxn ang="0">
                <a:pos x="0" y="33"/>
              </a:cxn>
              <a:cxn ang="0">
                <a:pos x="67" y="57"/>
              </a:cxn>
              <a:cxn ang="0">
                <a:pos x="65" y="57"/>
              </a:cxn>
              <a:cxn ang="0">
                <a:pos x="82" y="25"/>
              </a:cxn>
              <a:cxn ang="0">
                <a:pos x="81" y="25"/>
              </a:cxn>
              <a:cxn ang="0">
                <a:pos x="80" y="24"/>
              </a:cxn>
              <a:cxn ang="0">
                <a:pos x="82" y="25"/>
              </a:cxn>
            </a:cxnLst>
            <a:rect l="0" t="0" r="r" b="b"/>
            <a:pathLst>
              <a:path w="83" h="58">
                <a:moveTo>
                  <a:pt x="82" y="25"/>
                </a:moveTo>
                <a:lnTo>
                  <a:pt x="80" y="24"/>
                </a:lnTo>
                <a:lnTo>
                  <a:pt x="13" y="0"/>
                </a:lnTo>
                <a:lnTo>
                  <a:pt x="0" y="33"/>
                </a:lnTo>
                <a:lnTo>
                  <a:pt x="67" y="57"/>
                </a:lnTo>
                <a:lnTo>
                  <a:pt x="65" y="57"/>
                </a:lnTo>
                <a:lnTo>
                  <a:pt x="82" y="25"/>
                </a:lnTo>
                <a:lnTo>
                  <a:pt x="81" y="25"/>
                </a:lnTo>
                <a:lnTo>
                  <a:pt x="80" y="24"/>
                </a:lnTo>
                <a:lnTo>
                  <a:pt x="82" y="25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40" name="Freeform 68"/>
          <p:cNvSpPr>
            <a:spLocks/>
          </p:cNvSpPr>
          <p:nvPr/>
        </p:nvSpPr>
        <p:spPr bwMode="auto">
          <a:xfrm>
            <a:off x="6254750" y="4165600"/>
            <a:ext cx="149225" cy="123825"/>
          </a:xfrm>
          <a:custGeom>
            <a:avLst/>
            <a:gdLst/>
            <a:ahLst/>
            <a:cxnLst>
              <a:cxn ang="0">
                <a:pos x="103" y="45"/>
              </a:cxn>
              <a:cxn ang="0">
                <a:pos x="102" y="45"/>
              </a:cxn>
              <a:cxn ang="0">
                <a:pos x="17" y="0"/>
              </a:cxn>
              <a:cxn ang="0">
                <a:pos x="0" y="32"/>
              </a:cxn>
              <a:cxn ang="0">
                <a:pos x="85" y="77"/>
              </a:cxn>
              <a:cxn ang="0">
                <a:pos x="84" y="76"/>
              </a:cxn>
              <a:cxn ang="0">
                <a:pos x="103" y="45"/>
              </a:cxn>
              <a:cxn ang="0">
                <a:pos x="102" y="45"/>
              </a:cxn>
              <a:cxn ang="0">
                <a:pos x="103" y="45"/>
              </a:cxn>
            </a:cxnLst>
            <a:rect l="0" t="0" r="r" b="b"/>
            <a:pathLst>
              <a:path w="104" h="78">
                <a:moveTo>
                  <a:pt x="103" y="45"/>
                </a:moveTo>
                <a:lnTo>
                  <a:pt x="102" y="45"/>
                </a:lnTo>
                <a:lnTo>
                  <a:pt x="17" y="0"/>
                </a:lnTo>
                <a:lnTo>
                  <a:pt x="0" y="32"/>
                </a:lnTo>
                <a:lnTo>
                  <a:pt x="85" y="77"/>
                </a:lnTo>
                <a:lnTo>
                  <a:pt x="84" y="76"/>
                </a:lnTo>
                <a:lnTo>
                  <a:pt x="103" y="45"/>
                </a:lnTo>
                <a:lnTo>
                  <a:pt x="102" y="45"/>
                </a:lnTo>
                <a:lnTo>
                  <a:pt x="103" y="45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41" name="Freeform 69"/>
          <p:cNvSpPr>
            <a:spLocks/>
          </p:cNvSpPr>
          <p:nvPr/>
        </p:nvSpPr>
        <p:spPr bwMode="auto">
          <a:xfrm>
            <a:off x="6381750" y="4243388"/>
            <a:ext cx="152400" cy="133350"/>
          </a:xfrm>
          <a:custGeom>
            <a:avLst/>
            <a:gdLst/>
            <a:ahLst/>
            <a:cxnLst>
              <a:cxn ang="0">
                <a:pos x="105" y="49"/>
              </a:cxn>
              <a:cxn ang="0">
                <a:pos x="108" y="50"/>
              </a:cxn>
              <a:cxn ang="0">
                <a:pos x="19" y="0"/>
              </a:cxn>
              <a:cxn ang="0">
                <a:pos x="0" y="31"/>
              </a:cxn>
              <a:cxn ang="0">
                <a:pos x="89" y="81"/>
              </a:cxn>
              <a:cxn ang="0">
                <a:pos x="92" y="83"/>
              </a:cxn>
              <a:cxn ang="0">
                <a:pos x="89" y="81"/>
              </a:cxn>
              <a:cxn ang="0">
                <a:pos x="91" y="82"/>
              </a:cxn>
              <a:cxn ang="0">
                <a:pos x="92" y="83"/>
              </a:cxn>
              <a:cxn ang="0">
                <a:pos x="105" y="49"/>
              </a:cxn>
            </a:cxnLst>
            <a:rect l="0" t="0" r="r" b="b"/>
            <a:pathLst>
              <a:path w="109" h="84">
                <a:moveTo>
                  <a:pt x="105" y="49"/>
                </a:moveTo>
                <a:lnTo>
                  <a:pt x="108" y="50"/>
                </a:lnTo>
                <a:lnTo>
                  <a:pt x="19" y="0"/>
                </a:lnTo>
                <a:lnTo>
                  <a:pt x="0" y="31"/>
                </a:lnTo>
                <a:lnTo>
                  <a:pt x="89" y="81"/>
                </a:lnTo>
                <a:lnTo>
                  <a:pt x="92" y="83"/>
                </a:lnTo>
                <a:lnTo>
                  <a:pt x="89" y="81"/>
                </a:lnTo>
                <a:lnTo>
                  <a:pt x="91" y="82"/>
                </a:lnTo>
                <a:lnTo>
                  <a:pt x="92" y="83"/>
                </a:lnTo>
                <a:lnTo>
                  <a:pt x="105" y="49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42" name="Freeform 70"/>
          <p:cNvSpPr>
            <a:spLocks/>
          </p:cNvSpPr>
          <p:nvPr/>
        </p:nvSpPr>
        <p:spPr bwMode="auto">
          <a:xfrm>
            <a:off x="6518275" y="4327525"/>
            <a:ext cx="130175" cy="103188"/>
          </a:xfrm>
          <a:custGeom>
            <a:avLst/>
            <a:gdLst/>
            <a:ahLst/>
            <a:cxnLst>
              <a:cxn ang="0">
                <a:pos x="88" y="28"/>
              </a:cxn>
              <a:cxn ang="0">
                <a:pos x="92" y="30"/>
              </a:cxn>
              <a:cxn ang="0">
                <a:pos x="13" y="0"/>
              </a:cxn>
              <a:cxn ang="0">
                <a:pos x="0" y="33"/>
              </a:cxn>
              <a:cxn ang="0">
                <a:pos x="79" y="63"/>
              </a:cxn>
              <a:cxn ang="0">
                <a:pos x="84" y="64"/>
              </a:cxn>
              <a:cxn ang="0">
                <a:pos x="79" y="63"/>
              </a:cxn>
              <a:cxn ang="0">
                <a:pos x="81" y="64"/>
              </a:cxn>
              <a:cxn ang="0">
                <a:pos x="84" y="64"/>
              </a:cxn>
              <a:cxn ang="0">
                <a:pos x="88" y="28"/>
              </a:cxn>
            </a:cxnLst>
            <a:rect l="0" t="0" r="r" b="b"/>
            <a:pathLst>
              <a:path w="93" h="65">
                <a:moveTo>
                  <a:pt x="88" y="28"/>
                </a:moveTo>
                <a:lnTo>
                  <a:pt x="92" y="30"/>
                </a:lnTo>
                <a:lnTo>
                  <a:pt x="13" y="0"/>
                </a:lnTo>
                <a:lnTo>
                  <a:pt x="0" y="33"/>
                </a:lnTo>
                <a:lnTo>
                  <a:pt x="79" y="63"/>
                </a:lnTo>
                <a:lnTo>
                  <a:pt x="84" y="64"/>
                </a:lnTo>
                <a:lnTo>
                  <a:pt x="79" y="63"/>
                </a:lnTo>
                <a:lnTo>
                  <a:pt x="81" y="64"/>
                </a:lnTo>
                <a:lnTo>
                  <a:pt x="84" y="64"/>
                </a:lnTo>
                <a:lnTo>
                  <a:pt x="88" y="28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43" name="Freeform 71"/>
          <p:cNvSpPr>
            <a:spLocks/>
          </p:cNvSpPr>
          <p:nvPr/>
        </p:nvSpPr>
        <p:spPr bwMode="auto">
          <a:xfrm>
            <a:off x="6645275" y="4376738"/>
            <a:ext cx="122238" cy="73025"/>
          </a:xfrm>
          <a:custGeom>
            <a:avLst/>
            <a:gdLst/>
            <a:ahLst/>
            <a:cxnLst>
              <a:cxn ang="0">
                <a:pos x="80" y="11"/>
              </a:cxn>
              <a:cxn ang="0">
                <a:pos x="86" y="11"/>
              </a:cxn>
              <a:cxn ang="0">
                <a:pos x="5" y="0"/>
              </a:cxn>
              <a:cxn ang="0">
                <a:pos x="0" y="34"/>
              </a:cxn>
              <a:cxn ang="0">
                <a:pos x="81" y="45"/>
              </a:cxn>
              <a:cxn ang="0">
                <a:pos x="87" y="45"/>
              </a:cxn>
              <a:cxn ang="0">
                <a:pos x="81" y="45"/>
              </a:cxn>
              <a:cxn ang="0">
                <a:pos x="84" y="45"/>
              </a:cxn>
              <a:cxn ang="0">
                <a:pos x="87" y="45"/>
              </a:cxn>
              <a:cxn ang="0">
                <a:pos x="80" y="11"/>
              </a:cxn>
            </a:cxnLst>
            <a:rect l="0" t="0" r="r" b="b"/>
            <a:pathLst>
              <a:path w="88" h="46">
                <a:moveTo>
                  <a:pt x="80" y="11"/>
                </a:moveTo>
                <a:lnTo>
                  <a:pt x="86" y="11"/>
                </a:lnTo>
                <a:lnTo>
                  <a:pt x="5" y="0"/>
                </a:lnTo>
                <a:lnTo>
                  <a:pt x="0" y="34"/>
                </a:lnTo>
                <a:lnTo>
                  <a:pt x="81" y="45"/>
                </a:lnTo>
                <a:lnTo>
                  <a:pt x="87" y="45"/>
                </a:lnTo>
                <a:lnTo>
                  <a:pt x="81" y="45"/>
                </a:lnTo>
                <a:lnTo>
                  <a:pt x="84" y="45"/>
                </a:lnTo>
                <a:lnTo>
                  <a:pt x="87" y="45"/>
                </a:lnTo>
                <a:lnTo>
                  <a:pt x="80" y="11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44" name="Freeform 72"/>
          <p:cNvSpPr>
            <a:spLocks/>
          </p:cNvSpPr>
          <p:nvPr/>
        </p:nvSpPr>
        <p:spPr bwMode="auto">
          <a:xfrm>
            <a:off x="6764338" y="4367213"/>
            <a:ext cx="150812" cy="82550"/>
          </a:xfrm>
          <a:custGeom>
            <a:avLst/>
            <a:gdLst/>
            <a:ahLst/>
            <a:cxnLst>
              <a:cxn ang="0">
                <a:pos x="96" y="1"/>
              </a:cxn>
              <a:cxn ang="0">
                <a:pos x="97" y="0"/>
              </a:cxn>
              <a:cxn ang="0">
                <a:pos x="0" y="16"/>
              </a:cxn>
              <a:cxn ang="0">
                <a:pos x="7" y="51"/>
              </a:cxn>
              <a:cxn ang="0">
                <a:pos x="104" y="35"/>
              </a:cxn>
              <a:cxn ang="0">
                <a:pos x="106" y="34"/>
              </a:cxn>
              <a:cxn ang="0">
                <a:pos x="104" y="35"/>
              </a:cxn>
              <a:cxn ang="0">
                <a:pos x="104" y="34"/>
              </a:cxn>
              <a:cxn ang="0">
                <a:pos x="106" y="34"/>
              </a:cxn>
              <a:cxn ang="0">
                <a:pos x="96" y="1"/>
              </a:cxn>
            </a:cxnLst>
            <a:rect l="0" t="0" r="r" b="b"/>
            <a:pathLst>
              <a:path w="107" h="52">
                <a:moveTo>
                  <a:pt x="96" y="1"/>
                </a:moveTo>
                <a:lnTo>
                  <a:pt x="97" y="0"/>
                </a:lnTo>
                <a:lnTo>
                  <a:pt x="0" y="16"/>
                </a:lnTo>
                <a:lnTo>
                  <a:pt x="7" y="51"/>
                </a:lnTo>
                <a:lnTo>
                  <a:pt x="104" y="35"/>
                </a:lnTo>
                <a:lnTo>
                  <a:pt x="106" y="34"/>
                </a:lnTo>
                <a:lnTo>
                  <a:pt x="104" y="35"/>
                </a:lnTo>
                <a:lnTo>
                  <a:pt x="104" y="34"/>
                </a:lnTo>
                <a:lnTo>
                  <a:pt x="106" y="34"/>
                </a:lnTo>
                <a:lnTo>
                  <a:pt x="96" y="1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45" name="Freeform 73"/>
          <p:cNvSpPr>
            <a:spLocks/>
          </p:cNvSpPr>
          <p:nvPr/>
        </p:nvSpPr>
        <p:spPr bwMode="auto">
          <a:xfrm>
            <a:off x="6907213" y="4316413"/>
            <a:ext cx="165100" cy="103187"/>
          </a:xfrm>
          <a:custGeom>
            <a:avLst/>
            <a:gdLst/>
            <a:ahLst/>
            <a:cxnLst>
              <a:cxn ang="0">
                <a:pos x="106" y="0"/>
              </a:cxn>
              <a:cxn ang="0">
                <a:pos x="0" y="30"/>
              </a:cxn>
              <a:cxn ang="0">
                <a:pos x="10" y="64"/>
              </a:cxn>
              <a:cxn ang="0">
                <a:pos x="116" y="34"/>
              </a:cxn>
              <a:cxn ang="0">
                <a:pos x="106" y="0"/>
              </a:cxn>
              <a:cxn ang="0">
                <a:pos x="106" y="0"/>
              </a:cxn>
            </a:cxnLst>
            <a:rect l="0" t="0" r="r" b="b"/>
            <a:pathLst>
              <a:path w="117" h="65">
                <a:moveTo>
                  <a:pt x="106" y="0"/>
                </a:moveTo>
                <a:lnTo>
                  <a:pt x="0" y="30"/>
                </a:lnTo>
                <a:lnTo>
                  <a:pt x="10" y="64"/>
                </a:lnTo>
                <a:lnTo>
                  <a:pt x="116" y="34"/>
                </a:lnTo>
                <a:lnTo>
                  <a:pt x="106" y="0"/>
                </a:lnTo>
                <a:lnTo>
                  <a:pt x="106" y="0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46" name="Freeform 74"/>
          <p:cNvSpPr>
            <a:spLocks/>
          </p:cNvSpPr>
          <p:nvPr/>
        </p:nvSpPr>
        <p:spPr bwMode="auto">
          <a:xfrm>
            <a:off x="7065963" y="4271963"/>
            <a:ext cx="150812" cy="95250"/>
          </a:xfrm>
          <a:custGeom>
            <a:avLst/>
            <a:gdLst/>
            <a:ahLst/>
            <a:cxnLst>
              <a:cxn ang="0">
                <a:pos x="98" y="0"/>
              </a:cxn>
              <a:cxn ang="0">
                <a:pos x="97" y="0"/>
              </a:cxn>
              <a:cxn ang="0">
                <a:pos x="0" y="25"/>
              </a:cxn>
              <a:cxn ang="0">
                <a:pos x="9" y="59"/>
              </a:cxn>
              <a:cxn ang="0">
                <a:pos x="106" y="34"/>
              </a:cxn>
              <a:cxn ang="0">
                <a:pos x="104" y="35"/>
              </a:cxn>
              <a:cxn ang="0">
                <a:pos x="98" y="0"/>
              </a:cxn>
              <a:cxn ang="0">
                <a:pos x="97" y="0"/>
              </a:cxn>
              <a:cxn ang="0">
                <a:pos x="98" y="0"/>
              </a:cxn>
            </a:cxnLst>
            <a:rect l="0" t="0" r="r" b="b"/>
            <a:pathLst>
              <a:path w="107" h="60">
                <a:moveTo>
                  <a:pt x="98" y="0"/>
                </a:moveTo>
                <a:lnTo>
                  <a:pt x="97" y="0"/>
                </a:lnTo>
                <a:lnTo>
                  <a:pt x="0" y="25"/>
                </a:lnTo>
                <a:lnTo>
                  <a:pt x="9" y="59"/>
                </a:lnTo>
                <a:lnTo>
                  <a:pt x="106" y="34"/>
                </a:lnTo>
                <a:lnTo>
                  <a:pt x="104" y="35"/>
                </a:lnTo>
                <a:lnTo>
                  <a:pt x="98" y="0"/>
                </a:lnTo>
                <a:lnTo>
                  <a:pt x="97" y="0"/>
                </a:lnTo>
                <a:lnTo>
                  <a:pt x="98" y="0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47" name="Freeform 75"/>
          <p:cNvSpPr>
            <a:spLocks/>
          </p:cNvSpPr>
          <p:nvPr/>
        </p:nvSpPr>
        <p:spPr bwMode="auto">
          <a:xfrm>
            <a:off x="7212013" y="4248150"/>
            <a:ext cx="153987" cy="77788"/>
          </a:xfrm>
          <a:custGeom>
            <a:avLst/>
            <a:gdLst/>
            <a:ahLst/>
            <a:cxnLst>
              <a:cxn ang="0">
                <a:pos x="104" y="0"/>
              </a:cxn>
              <a:cxn ang="0">
                <a:pos x="103" y="0"/>
              </a:cxn>
              <a:cxn ang="0">
                <a:pos x="0" y="13"/>
              </a:cxn>
              <a:cxn ang="0">
                <a:pos x="6" y="48"/>
              </a:cxn>
              <a:cxn ang="0">
                <a:pos x="108" y="35"/>
              </a:cxn>
              <a:cxn ang="0">
                <a:pos x="107" y="35"/>
              </a:cxn>
              <a:cxn ang="0">
                <a:pos x="104" y="0"/>
              </a:cxn>
              <a:cxn ang="0">
                <a:pos x="103" y="0"/>
              </a:cxn>
              <a:cxn ang="0">
                <a:pos x="104" y="0"/>
              </a:cxn>
            </a:cxnLst>
            <a:rect l="0" t="0" r="r" b="b"/>
            <a:pathLst>
              <a:path w="109" h="49">
                <a:moveTo>
                  <a:pt x="104" y="0"/>
                </a:moveTo>
                <a:lnTo>
                  <a:pt x="103" y="0"/>
                </a:lnTo>
                <a:lnTo>
                  <a:pt x="0" y="13"/>
                </a:lnTo>
                <a:lnTo>
                  <a:pt x="6" y="48"/>
                </a:lnTo>
                <a:lnTo>
                  <a:pt x="108" y="35"/>
                </a:lnTo>
                <a:lnTo>
                  <a:pt x="107" y="35"/>
                </a:lnTo>
                <a:lnTo>
                  <a:pt x="104" y="0"/>
                </a:lnTo>
                <a:lnTo>
                  <a:pt x="103" y="0"/>
                </a:lnTo>
                <a:lnTo>
                  <a:pt x="104" y="0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48" name="Freeform 76"/>
          <p:cNvSpPr>
            <a:spLocks/>
          </p:cNvSpPr>
          <p:nvPr/>
        </p:nvSpPr>
        <p:spPr bwMode="auto">
          <a:xfrm>
            <a:off x="7369175" y="4238625"/>
            <a:ext cx="139700" cy="63500"/>
          </a:xfrm>
          <a:custGeom>
            <a:avLst/>
            <a:gdLst/>
            <a:ahLst/>
            <a:cxnLst>
              <a:cxn ang="0">
                <a:pos x="98" y="0"/>
              </a:cxn>
              <a:cxn ang="0">
                <a:pos x="96" y="0"/>
              </a:cxn>
              <a:cxn ang="0">
                <a:pos x="0" y="5"/>
              </a:cxn>
              <a:cxn ang="0">
                <a:pos x="3" y="39"/>
              </a:cxn>
              <a:cxn ang="0">
                <a:pos x="99" y="34"/>
              </a:cxn>
              <a:cxn ang="0">
                <a:pos x="97" y="34"/>
              </a:cxn>
              <a:cxn ang="0">
                <a:pos x="98" y="0"/>
              </a:cxn>
              <a:cxn ang="0">
                <a:pos x="96" y="0"/>
              </a:cxn>
              <a:cxn ang="0">
                <a:pos x="98" y="0"/>
              </a:cxn>
            </a:cxnLst>
            <a:rect l="0" t="0" r="r" b="b"/>
            <a:pathLst>
              <a:path w="100" h="40">
                <a:moveTo>
                  <a:pt x="98" y="0"/>
                </a:moveTo>
                <a:lnTo>
                  <a:pt x="96" y="0"/>
                </a:lnTo>
                <a:lnTo>
                  <a:pt x="0" y="5"/>
                </a:lnTo>
                <a:lnTo>
                  <a:pt x="3" y="39"/>
                </a:lnTo>
                <a:lnTo>
                  <a:pt x="99" y="34"/>
                </a:lnTo>
                <a:lnTo>
                  <a:pt x="97" y="34"/>
                </a:lnTo>
                <a:lnTo>
                  <a:pt x="98" y="0"/>
                </a:lnTo>
                <a:lnTo>
                  <a:pt x="96" y="0"/>
                </a:lnTo>
                <a:lnTo>
                  <a:pt x="98" y="0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49" name="Freeform 77"/>
          <p:cNvSpPr>
            <a:spLocks/>
          </p:cNvSpPr>
          <p:nvPr/>
        </p:nvSpPr>
        <p:spPr bwMode="auto">
          <a:xfrm>
            <a:off x="7512050" y="4238625"/>
            <a:ext cx="152400" cy="58738"/>
          </a:xfrm>
          <a:custGeom>
            <a:avLst/>
            <a:gdLst/>
            <a:ahLst/>
            <a:cxnLst>
              <a:cxn ang="0">
                <a:pos x="106" y="19"/>
              </a:cxn>
              <a:cxn ang="0">
                <a:pos x="107" y="3"/>
              </a:cxn>
              <a:cxn ang="0">
                <a:pos x="1" y="0"/>
              </a:cxn>
              <a:cxn ang="0">
                <a:pos x="0" y="33"/>
              </a:cxn>
              <a:cxn ang="0">
                <a:pos x="105" y="36"/>
              </a:cxn>
              <a:cxn ang="0">
                <a:pos x="106" y="19"/>
              </a:cxn>
            </a:cxnLst>
            <a:rect l="0" t="0" r="r" b="b"/>
            <a:pathLst>
              <a:path w="108" h="37">
                <a:moveTo>
                  <a:pt x="106" y="19"/>
                </a:moveTo>
                <a:lnTo>
                  <a:pt x="107" y="3"/>
                </a:lnTo>
                <a:lnTo>
                  <a:pt x="1" y="0"/>
                </a:lnTo>
                <a:lnTo>
                  <a:pt x="0" y="33"/>
                </a:lnTo>
                <a:lnTo>
                  <a:pt x="105" y="36"/>
                </a:lnTo>
                <a:lnTo>
                  <a:pt x="106" y="19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50" name="Freeform 78"/>
          <p:cNvSpPr>
            <a:spLocks/>
          </p:cNvSpPr>
          <p:nvPr/>
        </p:nvSpPr>
        <p:spPr bwMode="auto">
          <a:xfrm>
            <a:off x="1225550" y="5824538"/>
            <a:ext cx="454025" cy="53975"/>
          </a:xfrm>
          <a:custGeom>
            <a:avLst/>
            <a:gdLst/>
            <a:ahLst/>
            <a:cxnLst>
              <a:cxn ang="0">
                <a:pos x="319" y="0"/>
              </a:cxn>
              <a:cxn ang="0">
                <a:pos x="0" y="0"/>
              </a:cxn>
              <a:cxn ang="0">
                <a:pos x="0" y="33"/>
              </a:cxn>
              <a:cxn ang="0">
                <a:pos x="319" y="33"/>
              </a:cxn>
              <a:cxn ang="0">
                <a:pos x="319" y="0"/>
              </a:cxn>
            </a:cxnLst>
            <a:rect l="0" t="0" r="r" b="b"/>
            <a:pathLst>
              <a:path w="320" h="34">
                <a:moveTo>
                  <a:pt x="319" y="0"/>
                </a:moveTo>
                <a:lnTo>
                  <a:pt x="0" y="0"/>
                </a:lnTo>
                <a:lnTo>
                  <a:pt x="0" y="33"/>
                </a:lnTo>
                <a:lnTo>
                  <a:pt x="319" y="33"/>
                </a:lnTo>
                <a:lnTo>
                  <a:pt x="319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51" name="Freeform 79"/>
          <p:cNvSpPr>
            <a:spLocks/>
          </p:cNvSpPr>
          <p:nvPr/>
        </p:nvSpPr>
        <p:spPr bwMode="auto">
          <a:xfrm>
            <a:off x="1684338" y="5824538"/>
            <a:ext cx="422275" cy="53975"/>
          </a:xfrm>
          <a:custGeom>
            <a:avLst/>
            <a:gdLst/>
            <a:ahLst/>
            <a:cxnLst>
              <a:cxn ang="0">
                <a:pos x="288" y="1"/>
              </a:cxn>
              <a:cxn ang="0">
                <a:pos x="293" y="0"/>
              </a:cxn>
              <a:cxn ang="0">
                <a:pos x="0" y="0"/>
              </a:cxn>
              <a:cxn ang="0">
                <a:pos x="0" y="33"/>
              </a:cxn>
              <a:cxn ang="0">
                <a:pos x="293" y="33"/>
              </a:cxn>
              <a:cxn ang="0">
                <a:pos x="298" y="33"/>
              </a:cxn>
              <a:cxn ang="0">
                <a:pos x="293" y="33"/>
              </a:cxn>
              <a:cxn ang="0">
                <a:pos x="296" y="33"/>
              </a:cxn>
              <a:cxn ang="0">
                <a:pos x="298" y="33"/>
              </a:cxn>
              <a:cxn ang="0">
                <a:pos x="288" y="1"/>
              </a:cxn>
            </a:cxnLst>
            <a:rect l="0" t="0" r="r" b="b"/>
            <a:pathLst>
              <a:path w="299" h="34">
                <a:moveTo>
                  <a:pt x="288" y="1"/>
                </a:moveTo>
                <a:lnTo>
                  <a:pt x="293" y="0"/>
                </a:lnTo>
                <a:lnTo>
                  <a:pt x="0" y="0"/>
                </a:lnTo>
                <a:lnTo>
                  <a:pt x="0" y="33"/>
                </a:lnTo>
                <a:lnTo>
                  <a:pt x="293" y="33"/>
                </a:lnTo>
                <a:lnTo>
                  <a:pt x="298" y="33"/>
                </a:lnTo>
                <a:lnTo>
                  <a:pt x="293" y="33"/>
                </a:lnTo>
                <a:lnTo>
                  <a:pt x="296" y="33"/>
                </a:lnTo>
                <a:lnTo>
                  <a:pt x="298" y="33"/>
                </a:lnTo>
                <a:lnTo>
                  <a:pt x="288" y="1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52" name="Freeform 80"/>
          <p:cNvSpPr>
            <a:spLocks/>
          </p:cNvSpPr>
          <p:nvPr/>
        </p:nvSpPr>
        <p:spPr bwMode="auto">
          <a:xfrm>
            <a:off x="2100263" y="5797550"/>
            <a:ext cx="103187" cy="80963"/>
          </a:xfrm>
          <a:custGeom>
            <a:avLst/>
            <a:gdLst/>
            <a:ahLst/>
            <a:cxnLst>
              <a:cxn ang="0">
                <a:pos x="63" y="0"/>
              </a:cxn>
              <a:cxn ang="0">
                <a:pos x="64" y="0"/>
              </a:cxn>
              <a:cxn ang="0">
                <a:pos x="0" y="16"/>
              </a:cxn>
              <a:cxn ang="0">
                <a:pos x="9" y="50"/>
              </a:cxn>
              <a:cxn ang="0">
                <a:pos x="73" y="33"/>
              </a:cxn>
              <a:cxn ang="0">
                <a:pos x="63" y="0"/>
              </a:cxn>
            </a:cxnLst>
            <a:rect l="0" t="0" r="r" b="b"/>
            <a:pathLst>
              <a:path w="74" h="51">
                <a:moveTo>
                  <a:pt x="63" y="0"/>
                </a:moveTo>
                <a:lnTo>
                  <a:pt x="64" y="0"/>
                </a:lnTo>
                <a:lnTo>
                  <a:pt x="0" y="16"/>
                </a:lnTo>
                <a:lnTo>
                  <a:pt x="9" y="50"/>
                </a:lnTo>
                <a:lnTo>
                  <a:pt x="73" y="33"/>
                </a:lnTo>
                <a:lnTo>
                  <a:pt x="63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53" name="Freeform 81"/>
          <p:cNvSpPr>
            <a:spLocks/>
          </p:cNvSpPr>
          <p:nvPr/>
        </p:nvSpPr>
        <p:spPr bwMode="auto">
          <a:xfrm>
            <a:off x="2195513" y="5768975"/>
            <a:ext cx="96837" cy="79375"/>
          </a:xfrm>
          <a:custGeom>
            <a:avLst/>
            <a:gdLst/>
            <a:ahLst/>
            <a:cxnLst>
              <a:cxn ang="0">
                <a:pos x="50" y="2"/>
              </a:cxn>
              <a:cxn ang="0">
                <a:pos x="53" y="0"/>
              </a:cxn>
              <a:cxn ang="0">
                <a:pos x="0" y="16"/>
              </a:cxn>
              <a:cxn ang="0">
                <a:pos x="10" y="49"/>
              </a:cxn>
              <a:cxn ang="0">
                <a:pos x="63" y="33"/>
              </a:cxn>
              <a:cxn ang="0">
                <a:pos x="67" y="31"/>
              </a:cxn>
              <a:cxn ang="0">
                <a:pos x="63" y="33"/>
              </a:cxn>
              <a:cxn ang="0">
                <a:pos x="65" y="33"/>
              </a:cxn>
              <a:cxn ang="0">
                <a:pos x="67" y="31"/>
              </a:cxn>
              <a:cxn ang="0">
                <a:pos x="50" y="2"/>
              </a:cxn>
            </a:cxnLst>
            <a:rect l="0" t="0" r="r" b="b"/>
            <a:pathLst>
              <a:path w="68" h="50">
                <a:moveTo>
                  <a:pt x="50" y="2"/>
                </a:moveTo>
                <a:lnTo>
                  <a:pt x="53" y="0"/>
                </a:lnTo>
                <a:lnTo>
                  <a:pt x="0" y="16"/>
                </a:lnTo>
                <a:lnTo>
                  <a:pt x="10" y="49"/>
                </a:lnTo>
                <a:lnTo>
                  <a:pt x="63" y="33"/>
                </a:lnTo>
                <a:lnTo>
                  <a:pt x="67" y="31"/>
                </a:lnTo>
                <a:lnTo>
                  <a:pt x="63" y="33"/>
                </a:lnTo>
                <a:lnTo>
                  <a:pt x="65" y="33"/>
                </a:lnTo>
                <a:lnTo>
                  <a:pt x="67" y="31"/>
                </a:lnTo>
                <a:lnTo>
                  <a:pt x="50" y="2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54" name="Freeform 82"/>
          <p:cNvSpPr>
            <a:spLocks/>
          </p:cNvSpPr>
          <p:nvPr/>
        </p:nvSpPr>
        <p:spPr bwMode="auto">
          <a:xfrm>
            <a:off x="2271713" y="5722938"/>
            <a:ext cx="98425" cy="93662"/>
          </a:xfrm>
          <a:custGeom>
            <a:avLst/>
            <a:gdLst/>
            <a:ahLst/>
            <a:cxnLst>
              <a:cxn ang="0">
                <a:pos x="49" y="1"/>
              </a:cxn>
              <a:cxn ang="0">
                <a:pos x="50" y="0"/>
              </a:cxn>
              <a:cxn ang="0">
                <a:pos x="0" y="28"/>
              </a:cxn>
              <a:cxn ang="0">
                <a:pos x="17" y="58"/>
              </a:cxn>
              <a:cxn ang="0">
                <a:pos x="67" y="31"/>
              </a:cxn>
              <a:cxn ang="0">
                <a:pos x="69" y="30"/>
              </a:cxn>
              <a:cxn ang="0">
                <a:pos x="67" y="31"/>
              </a:cxn>
              <a:cxn ang="0">
                <a:pos x="68" y="31"/>
              </a:cxn>
              <a:cxn ang="0">
                <a:pos x="69" y="30"/>
              </a:cxn>
              <a:cxn ang="0">
                <a:pos x="49" y="1"/>
              </a:cxn>
            </a:cxnLst>
            <a:rect l="0" t="0" r="r" b="b"/>
            <a:pathLst>
              <a:path w="70" h="59">
                <a:moveTo>
                  <a:pt x="49" y="1"/>
                </a:moveTo>
                <a:lnTo>
                  <a:pt x="50" y="0"/>
                </a:lnTo>
                <a:lnTo>
                  <a:pt x="0" y="28"/>
                </a:lnTo>
                <a:lnTo>
                  <a:pt x="17" y="58"/>
                </a:lnTo>
                <a:lnTo>
                  <a:pt x="67" y="31"/>
                </a:lnTo>
                <a:lnTo>
                  <a:pt x="69" y="30"/>
                </a:lnTo>
                <a:lnTo>
                  <a:pt x="67" y="31"/>
                </a:lnTo>
                <a:lnTo>
                  <a:pt x="68" y="31"/>
                </a:lnTo>
                <a:lnTo>
                  <a:pt x="69" y="30"/>
                </a:lnTo>
                <a:lnTo>
                  <a:pt x="49" y="1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55" name="Freeform 83"/>
          <p:cNvSpPr>
            <a:spLocks/>
          </p:cNvSpPr>
          <p:nvPr/>
        </p:nvSpPr>
        <p:spPr bwMode="auto">
          <a:xfrm>
            <a:off x="2347913" y="5676900"/>
            <a:ext cx="84137" cy="90488"/>
          </a:xfrm>
          <a:custGeom>
            <a:avLst/>
            <a:gdLst/>
            <a:ahLst/>
            <a:cxnLst>
              <a:cxn ang="0">
                <a:pos x="35" y="3"/>
              </a:cxn>
              <a:cxn ang="0">
                <a:pos x="37" y="0"/>
              </a:cxn>
              <a:cxn ang="0">
                <a:pos x="0" y="27"/>
              </a:cxn>
              <a:cxn ang="0">
                <a:pos x="20" y="56"/>
              </a:cxn>
              <a:cxn ang="0">
                <a:pos x="58" y="29"/>
              </a:cxn>
              <a:cxn ang="0">
                <a:pos x="60" y="26"/>
              </a:cxn>
              <a:cxn ang="0">
                <a:pos x="58" y="29"/>
              </a:cxn>
              <a:cxn ang="0">
                <a:pos x="59" y="28"/>
              </a:cxn>
              <a:cxn ang="0">
                <a:pos x="60" y="26"/>
              </a:cxn>
              <a:cxn ang="0">
                <a:pos x="35" y="3"/>
              </a:cxn>
            </a:cxnLst>
            <a:rect l="0" t="0" r="r" b="b"/>
            <a:pathLst>
              <a:path w="61" h="57">
                <a:moveTo>
                  <a:pt x="35" y="3"/>
                </a:moveTo>
                <a:lnTo>
                  <a:pt x="37" y="0"/>
                </a:lnTo>
                <a:lnTo>
                  <a:pt x="0" y="27"/>
                </a:lnTo>
                <a:lnTo>
                  <a:pt x="20" y="56"/>
                </a:lnTo>
                <a:lnTo>
                  <a:pt x="58" y="29"/>
                </a:lnTo>
                <a:lnTo>
                  <a:pt x="60" y="26"/>
                </a:lnTo>
                <a:lnTo>
                  <a:pt x="58" y="29"/>
                </a:lnTo>
                <a:lnTo>
                  <a:pt x="59" y="28"/>
                </a:lnTo>
                <a:lnTo>
                  <a:pt x="60" y="26"/>
                </a:lnTo>
                <a:lnTo>
                  <a:pt x="35" y="3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56" name="Freeform 84"/>
          <p:cNvSpPr>
            <a:spLocks/>
          </p:cNvSpPr>
          <p:nvPr/>
        </p:nvSpPr>
        <p:spPr bwMode="auto">
          <a:xfrm>
            <a:off x="2403475" y="5614988"/>
            <a:ext cx="92075" cy="100012"/>
          </a:xfrm>
          <a:custGeom>
            <a:avLst/>
            <a:gdLst/>
            <a:ahLst/>
            <a:cxnLst>
              <a:cxn ang="0">
                <a:pos x="33" y="4"/>
              </a:cxn>
              <a:cxn ang="0">
                <a:pos x="36" y="0"/>
              </a:cxn>
              <a:cxn ang="0">
                <a:pos x="0" y="38"/>
              </a:cxn>
              <a:cxn ang="0">
                <a:pos x="25" y="62"/>
              </a:cxn>
              <a:cxn ang="0">
                <a:pos x="61" y="24"/>
              </a:cxn>
              <a:cxn ang="0">
                <a:pos x="65" y="20"/>
              </a:cxn>
              <a:cxn ang="0">
                <a:pos x="61" y="24"/>
              </a:cxn>
              <a:cxn ang="0">
                <a:pos x="63" y="22"/>
              </a:cxn>
              <a:cxn ang="0">
                <a:pos x="65" y="20"/>
              </a:cxn>
              <a:cxn ang="0">
                <a:pos x="33" y="4"/>
              </a:cxn>
            </a:cxnLst>
            <a:rect l="0" t="0" r="r" b="b"/>
            <a:pathLst>
              <a:path w="66" h="63">
                <a:moveTo>
                  <a:pt x="33" y="4"/>
                </a:moveTo>
                <a:lnTo>
                  <a:pt x="36" y="0"/>
                </a:lnTo>
                <a:lnTo>
                  <a:pt x="0" y="38"/>
                </a:lnTo>
                <a:lnTo>
                  <a:pt x="25" y="62"/>
                </a:lnTo>
                <a:lnTo>
                  <a:pt x="61" y="24"/>
                </a:lnTo>
                <a:lnTo>
                  <a:pt x="65" y="20"/>
                </a:lnTo>
                <a:lnTo>
                  <a:pt x="61" y="24"/>
                </a:lnTo>
                <a:lnTo>
                  <a:pt x="63" y="22"/>
                </a:lnTo>
                <a:lnTo>
                  <a:pt x="65" y="20"/>
                </a:lnTo>
                <a:lnTo>
                  <a:pt x="33" y="4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57" name="Freeform 85"/>
          <p:cNvSpPr>
            <a:spLocks/>
          </p:cNvSpPr>
          <p:nvPr/>
        </p:nvSpPr>
        <p:spPr bwMode="auto">
          <a:xfrm>
            <a:off x="2454275" y="5535613"/>
            <a:ext cx="79375" cy="106362"/>
          </a:xfrm>
          <a:custGeom>
            <a:avLst/>
            <a:gdLst/>
            <a:ahLst/>
            <a:cxnLst>
              <a:cxn ang="0">
                <a:pos x="23" y="2"/>
              </a:cxn>
              <a:cxn ang="0">
                <a:pos x="24" y="0"/>
              </a:cxn>
              <a:cxn ang="0">
                <a:pos x="0" y="50"/>
              </a:cxn>
              <a:cxn ang="0">
                <a:pos x="32" y="66"/>
              </a:cxn>
              <a:cxn ang="0">
                <a:pos x="56" y="17"/>
              </a:cxn>
              <a:cxn ang="0">
                <a:pos x="56" y="15"/>
              </a:cxn>
              <a:cxn ang="0">
                <a:pos x="56" y="17"/>
              </a:cxn>
              <a:cxn ang="0">
                <a:pos x="56" y="16"/>
              </a:cxn>
              <a:cxn ang="0">
                <a:pos x="56" y="15"/>
              </a:cxn>
              <a:cxn ang="0">
                <a:pos x="23" y="2"/>
              </a:cxn>
            </a:cxnLst>
            <a:rect l="0" t="0" r="r" b="b"/>
            <a:pathLst>
              <a:path w="57" h="67">
                <a:moveTo>
                  <a:pt x="23" y="2"/>
                </a:moveTo>
                <a:lnTo>
                  <a:pt x="24" y="0"/>
                </a:lnTo>
                <a:lnTo>
                  <a:pt x="0" y="50"/>
                </a:lnTo>
                <a:lnTo>
                  <a:pt x="32" y="66"/>
                </a:lnTo>
                <a:lnTo>
                  <a:pt x="56" y="17"/>
                </a:lnTo>
                <a:lnTo>
                  <a:pt x="56" y="15"/>
                </a:lnTo>
                <a:lnTo>
                  <a:pt x="56" y="17"/>
                </a:lnTo>
                <a:lnTo>
                  <a:pt x="56" y="16"/>
                </a:lnTo>
                <a:lnTo>
                  <a:pt x="56" y="15"/>
                </a:lnTo>
                <a:lnTo>
                  <a:pt x="23" y="2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58" name="Freeform 86"/>
          <p:cNvSpPr>
            <a:spLocks/>
          </p:cNvSpPr>
          <p:nvPr/>
        </p:nvSpPr>
        <p:spPr bwMode="auto">
          <a:xfrm>
            <a:off x="2489200" y="5429250"/>
            <a:ext cx="82550" cy="123825"/>
          </a:xfrm>
          <a:custGeom>
            <a:avLst/>
            <a:gdLst/>
            <a:ahLst/>
            <a:cxnLst>
              <a:cxn ang="0">
                <a:pos x="24" y="1"/>
              </a:cxn>
              <a:cxn ang="0">
                <a:pos x="24" y="0"/>
              </a:cxn>
              <a:cxn ang="0">
                <a:pos x="0" y="64"/>
              </a:cxn>
              <a:cxn ang="0">
                <a:pos x="33" y="77"/>
              </a:cxn>
              <a:cxn ang="0">
                <a:pos x="57" y="13"/>
              </a:cxn>
              <a:cxn ang="0">
                <a:pos x="57" y="11"/>
              </a:cxn>
              <a:cxn ang="0">
                <a:pos x="57" y="13"/>
              </a:cxn>
              <a:cxn ang="0">
                <a:pos x="57" y="12"/>
              </a:cxn>
              <a:cxn ang="0">
                <a:pos x="57" y="11"/>
              </a:cxn>
              <a:cxn ang="0">
                <a:pos x="24" y="1"/>
              </a:cxn>
            </a:cxnLst>
            <a:rect l="0" t="0" r="r" b="b"/>
            <a:pathLst>
              <a:path w="58" h="78">
                <a:moveTo>
                  <a:pt x="24" y="1"/>
                </a:moveTo>
                <a:lnTo>
                  <a:pt x="24" y="0"/>
                </a:lnTo>
                <a:lnTo>
                  <a:pt x="0" y="64"/>
                </a:lnTo>
                <a:lnTo>
                  <a:pt x="33" y="77"/>
                </a:lnTo>
                <a:lnTo>
                  <a:pt x="57" y="13"/>
                </a:lnTo>
                <a:lnTo>
                  <a:pt x="57" y="11"/>
                </a:lnTo>
                <a:lnTo>
                  <a:pt x="57" y="13"/>
                </a:lnTo>
                <a:lnTo>
                  <a:pt x="57" y="12"/>
                </a:lnTo>
                <a:lnTo>
                  <a:pt x="57" y="11"/>
                </a:lnTo>
                <a:lnTo>
                  <a:pt x="24" y="1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59" name="Freeform 87"/>
          <p:cNvSpPr>
            <a:spLocks/>
          </p:cNvSpPr>
          <p:nvPr/>
        </p:nvSpPr>
        <p:spPr bwMode="auto">
          <a:xfrm>
            <a:off x="2525713" y="5219700"/>
            <a:ext cx="101600" cy="220663"/>
          </a:xfrm>
          <a:custGeom>
            <a:avLst/>
            <a:gdLst/>
            <a:ahLst/>
            <a:cxnLst>
              <a:cxn ang="0">
                <a:pos x="37" y="0"/>
              </a:cxn>
              <a:cxn ang="0">
                <a:pos x="0" y="127"/>
              </a:cxn>
              <a:cxn ang="0">
                <a:pos x="34" y="138"/>
              </a:cxn>
              <a:cxn ang="0">
                <a:pos x="71" y="12"/>
              </a:cxn>
              <a:cxn ang="0">
                <a:pos x="37" y="0"/>
              </a:cxn>
            </a:cxnLst>
            <a:rect l="0" t="0" r="r" b="b"/>
            <a:pathLst>
              <a:path w="72" h="139">
                <a:moveTo>
                  <a:pt x="37" y="0"/>
                </a:moveTo>
                <a:lnTo>
                  <a:pt x="0" y="127"/>
                </a:lnTo>
                <a:lnTo>
                  <a:pt x="34" y="138"/>
                </a:lnTo>
                <a:lnTo>
                  <a:pt x="71" y="12"/>
                </a:lnTo>
                <a:lnTo>
                  <a:pt x="37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60" name="Freeform 88"/>
          <p:cNvSpPr>
            <a:spLocks/>
          </p:cNvSpPr>
          <p:nvPr/>
        </p:nvSpPr>
        <p:spPr bwMode="auto">
          <a:xfrm>
            <a:off x="2582863" y="5029200"/>
            <a:ext cx="95250" cy="201613"/>
          </a:xfrm>
          <a:custGeom>
            <a:avLst/>
            <a:gdLst/>
            <a:ahLst/>
            <a:cxnLst>
              <a:cxn ang="0">
                <a:pos x="33" y="1"/>
              </a:cxn>
              <a:cxn ang="0">
                <a:pos x="33" y="0"/>
              </a:cxn>
              <a:cxn ang="0">
                <a:pos x="0" y="115"/>
              </a:cxn>
              <a:cxn ang="0">
                <a:pos x="34" y="126"/>
              </a:cxn>
              <a:cxn ang="0">
                <a:pos x="67" y="11"/>
              </a:cxn>
              <a:cxn ang="0">
                <a:pos x="33" y="1"/>
              </a:cxn>
            </a:cxnLst>
            <a:rect l="0" t="0" r="r" b="b"/>
            <a:pathLst>
              <a:path w="68" h="127">
                <a:moveTo>
                  <a:pt x="33" y="1"/>
                </a:moveTo>
                <a:lnTo>
                  <a:pt x="33" y="0"/>
                </a:lnTo>
                <a:lnTo>
                  <a:pt x="0" y="115"/>
                </a:lnTo>
                <a:lnTo>
                  <a:pt x="34" y="126"/>
                </a:lnTo>
                <a:lnTo>
                  <a:pt x="67" y="11"/>
                </a:lnTo>
                <a:lnTo>
                  <a:pt x="33" y="1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61" name="Freeform 89"/>
          <p:cNvSpPr>
            <a:spLocks/>
          </p:cNvSpPr>
          <p:nvPr/>
        </p:nvSpPr>
        <p:spPr bwMode="auto">
          <a:xfrm>
            <a:off x="2633663" y="4840288"/>
            <a:ext cx="90487" cy="198437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0" y="114"/>
              </a:cxn>
              <a:cxn ang="0">
                <a:pos x="34" y="124"/>
              </a:cxn>
              <a:cxn ang="0">
                <a:pos x="64" y="9"/>
              </a:cxn>
              <a:cxn ang="0">
                <a:pos x="29" y="0"/>
              </a:cxn>
            </a:cxnLst>
            <a:rect l="0" t="0" r="r" b="b"/>
            <a:pathLst>
              <a:path w="65" h="125">
                <a:moveTo>
                  <a:pt x="29" y="0"/>
                </a:moveTo>
                <a:lnTo>
                  <a:pt x="0" y="114"/>
                </a:lnTo>
                <a:lnTo>
                  <a:pt x="34" y="124"/>
                </a:lnTo>
                <a:lnTo>
                  <a:pt x="64" y="9"/>
                </a:lnTo>
                <a:lnTo>
                  <a:pt x="29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62" name="Freeform 90"/>
          <p:cNvSpPr>
            <a:spLocks/>
          </p:cNvSpPr>
          <p:nvPr/>
        </p:nvSpPr>
        <p:spPr bwMode="auto">
          <a:xfrm>
            <a:off x="2678113" y="4657725"/>
            <a:ext cx="90487" cy="188913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28" y="1"/>
              </a:cxn>
              <a:cxn ang="0">
                <a:pos x="0" y="109"/>
              </a:cxn>
              <a:cxn ang="0">
                <a:pos x="35" y="118"/>
              </a:cxn>
              <a:cxn ang="0">
                <a:pos x="63" y="10"/>
              </a:cxn>
              <a:cxn ang="0">
                <a:pos x="28" y="0"/>
              </a:cxn>
              <a:cxn ang="0">
                <a:pos x="28" y="1"/>
              </a:cxn>
              <a:cxn ang="0">
                <a:pos x="28" y="0"/>
              </a:cxn>
            </a:cxnLst>
            <a:rect l="0" t="0" r="r" b="b"/>
            <a:pathLst>
              <a:path w="64" h="119">
                <a:moveTo>
                  <a:pt x="28" y="0"/>
                </a:moveTo>
                <a:lnTo>
                  <a:pt x="28" y="1"/>
                </a:lnTo>
                <a:lnTo>
                  <a:pt x="0" y="109"/>
                </a:lnTo>
                <a:lnTo>
                  <a:pt x="35" y="118"/>
                </a:lnTo>
                <a:lnTo>
                  <a:pt x="63" y="10"/>
                </a:lnTo>
                <a:lnTo>
                  <a:pt x="28" y="0"/>
                </a:lnTo>
                <a:lnTo>
                  <a:pt x="28" y="1"/>
                </a:lnTo>
                <a:lnTo>
                  <a:pt x="28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63" name="Freeform 91"/>
          <p:cNvSpPr>
            <a:spLocks/>
          </p:cNvSpPr>
          <p:nvPr/>
        </p:nvSpPr>
        <p:spPr bwMode="auto">
          <a:xfrm>
            <a:off x="2722563" y="4422775"/>
            <a:ext cx="103187" cy="244475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0" y="142"/>
              </a:cxn>
              <a:cxn ang="0">
                <a:pos x="35" y="153"/>
              </a:cxn>
              <a:cxn ang="0">
                <a:pos x="73" y="11"/>
              </a:cxn>
              <a:cxn ang="0">
                <a:pos x="39" y="0"/>
              </a:cxn>
            </a:cxnLst>
            <a:rect l="0" t="0" r="r" b="b"/>
            <a:pathLst>
              <a:path w="74" h="154">
                <a:moveTo>
                  <a:pt x="39" y="0"/>
                </a:moveTo>
                <a:lnTo>
                  <a:pt x="0" y="142"/>
                </a:lnTo>
                <a:lnTo>
                  <a:pt x="35" y="153"/>
                </a:lnTo>
                <a:lnTo>
                  <a:pt x="73" y="11"/>
                </a:lnTo>
                <a:lnTo>
                  <a:pt x="39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64" name="Freeform 92"/>
          <p:cNvSpPr>
            <a:spLocks/>
          </p:cNvSpPr>
          <p:nvPr/>
        </p:nvSpPr>
        <p:spPr bwMode="auto">
          <a:xfrm>
            <a:off x="2781300" y="4171950"/>
            <a:ext cx="109538" cy="260350"/>
          </a:xfrm>
          <a:custGeom>
            <a:avLst/>
            <a:gdLst/>
            <a:ahLst/>
            <a:cxnLst>
              <a:cxn ang="0">
                <a:pos x="43" y="0"/>
              </a:cxn>
              <a:cxn ang="0">
                <a:pos x="42" y="2"/>
              </a:cxn>
              <a:cxn ang="0">
                <a:pos x="0" y="152"/>
              </a:cxn>
              <a:cxn ang="0">
                <a:pos x="34" y="163"/>
              </a:cxn>
              <a:cxn ang="0">
                <a:pos x="77" y="13"/>
              </a:cxn>
              <a:cxn ang="0">
                <a:pos x="76" y="14"/>
              </a:cxn>
              <a:cxn ang="0">
                <a:pos x="43" y="0"/>
              </a:cxn>
              <a:cxn ang="0">
                <a:pos x="43" y="1"/>
              </a:cxn>
              <a:cxn ang="0">
                <a:pos x="42" y="2"/>
              </a:cxn>
              <a:cxn ang="0">
                <a:pos x="43" y="0"/>
              </a:cxn>
            </a:cxnLst>
            <a:rect l="0" t="0" r="r" b="b"/>
            <a:pathLst>
              <a:path w="78" h="164">
                <a:moveTo>
                  <a:pt x="43" y="0"/>
                </a:moveTo>
                <a:lnTo>
                  <a:pt x="42" y="2"/>
                </a:lnTo>
                <a:lnTo>
                  <a:pt x="0" y="152"/>
                </a:lnTo>
                <a:lnTo>
                  <a:pt x="34" y="163"/>
                </a:lnTo>
                <a:lnTo>
                  <a:pt x="77" y="13"/>
                </a:lnTo>
                <a:lnTo>
                  <a:pt x="76" y="14"/>
                </a:lnTo>
                <a:lnTo>
                  <a:pt x="43" y="0"/>
                </a:lnTo>
                <a:lnTo>
                  <a:pt x="43" y="1"/>
                </a:lnTo>
                <a:lnTo>
                  <a:pt x="42" y="2"/>
                </a:lnTo>
                <a:lnTo>
                  <a:pt x="43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65" name="Freeform 93"/>
          <p:cNvSpPr>
            <a:spLocks/>
          </p:cNvSpPr>
          <p:nvPr/>
        </p:nvSpPr>
        <p:spPr bwMode="auto">
          <a:xfrm>
            <a:off x="2847975" y="3979863"/>
            <a:ext cx="109538" cy="207962"/>
          </a:xfrm>
          <a:custGeom>
            <a:avLst/>
            <a:gdLst/>
            <a:ahLst/>
            <a:cxnLst>
              <a:cxn ang="0">
                <a:pos x="46" y="0"/>
              </a:cxn>
              <a:cxn ang="0">
                <a:pos x="45" y="3"/>
              </a:cxn>
              <a:cxn ang="0">
                <a:pos x="0" y="116"/>
              </a:cxn>
              <a:cxn ang="0">
                <a:pos x="33" y="130"/>
              </a:cxn>
              <a:cxn ang="0">
                <a:pos x="78" y="17"/>
              </a:cxn>
              <a:cxn ang="0">
                <a:pos x="76" y="20"/>
              </a:cxn>
              <a:cxn ang="0">
                <a:pos x="46" y="0"/>
              </a:cxn>
              <a:cxn ang="0">
                <a:pos x="45" y="2"/>
              </a:cxn>
              <a:cxn ang="0">
                <a:pos x="45" y="3"/>
              </a:cxn>
              <a:cxn ang="0">
                <a:pos x="46" y="0"/>
              </a:cxn>
            </a:cxnLst>
            <a:rect l="0" t="0" r="r" b="b"/>
            <a:pathLst>
              <a:path w="79" h="131">
                <a:moveTo>
                  <a:pt x="46" y="0"/>
                </a:moveTo>
                <a:lnTo>
                  <a:pt x="45" y="3"/>
                </a:lnTo>
                <a:lnTo>
                  <a:pt x="0" y="116"/>
                </a:lnTo>
                <a:lnTo>
                  <a:pt x="33" y="130"/>
                </a:lnTo>
                <a:lnTo>
                  <a:pt x="78" y="17"/>
                </a:lnTo>
                <a:lnTo>
                  <a:pt x="76" y="20"/>
                </a:lnTo>
                <a:lnTo>
                  <a:pt x="46" y="0"/>
                </a:lnTo>
                <a:lnTo>
                  <a:pt x="45" y="2"/>
                </a:lnTo>
                <a:lnTo>
                  <a:pt x="45" y="3"/>
                </a:lnTo>
                <a:lnTo>
                  <a:pt x="46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66" name="Freeform 94"/>
          <p:cNvSpPr>
            <a:spLocks/>
          </p:cNvSpPr>
          <p:nvPr/>
        </p:nvSpPr>
        <p:spPr bwMode="auto">
          <a:xfrm>
            <a:off x="2916238" y="3822700"/>
            <a:ext cx="127000" cy="182563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59" y="3"/>
              </a:cxn>
              <a:cxn ang="0">
                <a:pos x="0" y="94"/>
              </a:cxn>
              <a:cxn ang="0">
                <a:pos x="30" y="114"/>
              </a:cxn>
              <a:cxn ang="0">
                <a:pos x="89" y="23"/>
              </a:cxn>
              <a:cxn ang="0">
                <a:pos x="86" y="27"/>
              </a:cxn>
              <a:cxn ang="0">
                <a:pos x="62" y="0"/>
              </a:cxn>
              <a:cxn ang="0">
                <a:pos x="61" y="1"/>
              </a:cxn>
              <a:cxn ang="0">
                <a:pos x="59" y="3"/>
              </a:cxn>
              <a:cxn ang="0">
                <a:pos x="62" y="0"/>
              </a:cxn>
            </a:cxnLst>
            <a:rect l="0" t="0" r="r" b="b"/>
            <a:pathLst>
              <a:path w="90" h="115">
                <a:moveTo>
                  <a:pt x="62" y="0"/>
                </a:moveTo>
                <a:lnTo>
                  <a:pt x="59" y="3"/>
                </a:lnTo>
                <a:lnTo>
                  <a:pt x="0" y="94"/>
                </a:lnTo>
                <a:lnTo>
                  <a:pt x="30" y="114"/>
                </a:lnTo>
                <a:lnTo>
                  <a:pt x="89" y="23"/>
                </a:lnTo>
                <a:lnTo>
                  <a:pt x="86" y="27"/>
                </a:lnTo>
                <a:lnTo>
                  <a:pt x="62" y="0"/>
                </a:lnTo>
                <a:lnTo>
                  <a:pt x="61" y="1"/>
                </a:lnTo>
                <a:lnTo>
                  <a:pt x="59" y="3"/>
                </a:lnTo>
                <a:lnTo>
                  <a:pt x="62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67" name="Freeform 95"/>
          <p:cNvSpPr>
            <a:spLocks/>
          </p:cNvSpPr>
          <p:nvPr/>
        </p:nvSpPr>
        <p:spPr bwMode="auto">
          <a:xfrm>
            <a:off x="3009900" y="3678238"/>
            <a:ext cx="163513" cy="180975"/>
          </a:xfrm>
          <a:custGeom>
            <a:avLst/>
            <a:gdLst/>
            <a:ahLst/>
            <a:cxnLst>
              <a:cxn ang="0">
                <a:pos x="93" y="0"/>
              </a:cxn>
              <a:cxn ang="0">
                <a:pos x="89" y="3"/>
              </a:cxn>
              <a:cxn ang="0">
                <a:pos x="0" y="86"/>
              </a:cxn>
              <a:cxn ang="0">
                <a:pos x="25" y="113"/>
              </a:cxn>
              <a:cxn ang="0">
                <a:pos x="114" y="29"/>
              </a:cxn>
              <a:cxn ang="0">
                <a:pos x="110" y="33"/>
              </a:cxn>
              <a:cxn ang="0">
                <a:pos x="93" y="0"/>
              </a:cxn>
              <a:cxn ang="0">
                <a:pos x="91" y="1"/>
              </a:cxn>
              <a:cxn ang="0">
                <a:pos x="89" y="3"/>
              </a:cxn>
              <a:cxn ang="0">
                <a:pos x="93" y="0"/>
              </a:cxn>
            </a:cxnLst>
            <a:rect l="0" t="0" r="r" b="b"/>
            <a:pathLst>
              <a:path w="115" h="114">
                <a:moveTo>
                  <a:pt x="93" y="0"/>
                </a:moveTo>
                <a:lnTo>
                  <a:pt x="89" y="3"/>
                </a:lnTo>
                <a:lnTo>
                  <a:pt x="0" y="86"/>
                </a:lnTo>
                <a:lnTo>
                  <a:pt x="25" y="113"/>
                </a:lnTo>
                <a:lnTo>
                  <a:pt x="114" y="29"/>
                </a:lnTo>
                <a:lnTo>
                  <a:pt x="110" y="33"/>
                </a:lnTo>
                <a:lnTo>
                  <a:pt x="93" y="0"/>
                </a:lnTo>
                <a:lnTo>
                  <a:pt x="91" y="1"/>
                </a:lnTo>
                <a:lnTo>
                  <a:pt x="89" y="3"/>
                </a:lnTo>
                <a:lnTo>
                  <a:pt x="93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68" name="Freeform 96"/>
          <p:cNvSpPr>
            <a:spLocks/>
          </p:cNvSpPr>
          <p:nvPr/>
        </p:nvSpPr>
        <p:spPr bwMode="auto">
          <a:xfrm>
            <a:off x="3148013" y="3624263"/>
            <a:ext cx="107950" cy="101600"/>
          </a:xfrm>
          <a:custGeom>
            <a:avLst/>
            <a:gdLst/>
            <a:ahLst/>
            <a:cxnLst>
              <a:cxn ang="0">
                <a:pos x="61" y="0"/>
              </a:cxn>
              <a:cxn ang="0">
                <a:pos x="58" y="1"/>
              </a:cxn>
              <a:cxn ang="0">
                <a:pos x="0" y="31"/>
              </a:cxn>
              <a:cxn ang="0">
                <a:pos x="17" y="63"/>
              </a:cxn>
              <a:cxn ang="0">
                <a:pos x="75" y="33"/>
              </a:cxn>
              <a:cxn ang="0">
                <a:pos x="73" y="34"/>
              </a:cxn>
              <a:cxn ang="0">
                <a:pos x="61" y="0"/>
              </a:cxn>
              <a:cxn ang="0">
                <a:pos x="60" y="0"/>
              </a:cxn>
              <a:cxn ang="0">
                <a:pos x="58" y="1"/>
              </a:cxn>
              <a:cxn ang="0">
                <a:pos x="61" y="0"/>
              </a:cxn>
            </a:cxnLst>
            <a:rect l="0" t="0" r="r" b="b"/>
            <a:pathLst>
              <a:path w="76" h="64">
                <a:moveTo>
                  <a:pt x="61" y="0"/>
                </a:moveTo>
                <a:lnTo>
                  <a:pt x="58" y="1"/>
                </a:lnTo>
                <a:lnTo>
                  <a:pt x="0" y="31"/>
                </a:lnTo>
                <a:lnTo>
                  <a:pt x="17" y="63"/>
                </a:lnTo>
                <a:lnTo>
                  <a:pt x="75" y="33"/>
                </a:lnTo>
                <a:lnTo>
                  <a:pt x="73" y="34"/>
                </a:lnTo>
                <a:lnTo>
                  <a:pt x="61" y="0"/>
                </a:lnTo>
                <a:lnTo>
                  <a:pt x="60" y="0"/>
                </a:lnTo>
                <a:lnTo>
                  <a:pt x="58" y="1"/>
                </a:lnTo>
                <a:lnTo>
                  <a:pt x="61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69" name="Freeform 97"/>
          <p:cNvSpPr>
            <a:spLocks/>
          </p:cNvSpPr>
          <p:nvPr/>
        </p:nvSpPr>
        <p:spPr bwMode="auto">
          <a:xfrm>
            <a:off x="3241675" y="3595688"/>
            <a:ext cx="80963" cy="79375"/>
          </a:xfrm>
          <a:custGeom>
            <a:avLst/>
            <a:gdLst/>
            <a:ahLst/>
            <a:cxnLst>
              <a:cxn ang="0">
                <a:pos x="46" y="0"/>
              </a:cxn>
              <a:cxn ang="0">
                <a:pos x="0" y="16"/>
              </a:cxn>
              <a:cxn ang="0">
                <a:pos x="12" y="49"/>
              </a:cxn>
              <a:cxn ang="0">
                <a:pos x="57" y="33"/>
              </a:cxn>
              <a:cxn ang="0">
                <a:pos x="46" y="0"/>
              </a:cxn>
            </a:cxnLst>
            <a:rect l="0" t="0" r="r" b="b"/>
            <a:pathLst>
              <a:path w="58" h="50">
                <a:moveTo>
                  <a:pt x="46" y="0"/>
                </a:moveTo>
                <a:lnTo>
                  <a:pt x="0" y="16"/>
                </a:lnTo>
                <a:lnTo>
                  <a:pt x="12" y="49"/>
                </a:lnTo>
                <a:lnTo>
                  <a:pt x="57" y="33"/>
                </a:lnTo>
                <a:lnTo>
                  <a:pt x="46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70" name="Freeform 98"/>
          <p:cNvSpPr>
            <a:spLocks/>
          </p:cNvSpPr>
          <p:nvPr/>
        </p:nvSpPr>
        <p:spPr bwMode="auto">
          <a:xfrm>
            <a:off x="3313113" y="3538538"/>
            <a:ext cx="157162" cy="107950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0" y="33"/>
              </a:cxn>
              <a:cxn ang="0">
                <a:pos x="11" y="67"/>
              </a:cxn>
              <a:cxn ang="0">
                <a:pos x="109" y="33"/>
              </a:cxn>
              <a:cxn ang="0">
                <a:pos x="97" y="0"/>
              </a:cxn>
            </a:cxnLst>
            <a:rect l="0" t="0" r="r" b="b"/>
            <a:pathLst>
              <a:path w="110" h="68">
                <a:moveTo>
                  <a:pt x="97" y="0"/>
                </a:moveTo>
                <a:lnTo>
                  <a:pt x="0" y="33"/>
                </a:lnTo>
                <a:lnTo>
                  <a:pt x="11" y="67"/>
                </a:lnTo>
                <a:lnTo>
                  <a:pt x="109" y="33"/>
                </a:lnTo>
                <a:lnTo>
                  <a:pt x="97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71" name="Freeform 99"/>
          <p:cNvSpPr>
            <a:spLocks/>
          </p:cNvSpPr>
          <p:nvPr/>
        </p:nvSpPr>
        <p:spPr bwMode="auto">
          <a:xfrm>
            <a:off x="3457575" y="3475038"/>
            <a:ext cx="177800" cy="112712"/>
          </a:xfrm>
          <a:custGeom>
            <a:avLst/>
            <a:gdLst/>
            <a:ahLst/>
            <a:cxnLst>
              <a:cxn ang="0">
                <a:pos x="114" y="0"/>
              </a:cxn>
              <a:cxn ang="0">
                <a:pos x="113" y="1"/>
              </a:cxn>
              <a:cxn ang="0">
                <a:pos x="0" y="37"/>
              </a:cxn>
              <a:cxn ang="0">
                <a:pos x="12" y="70"/>
              </a:cxn>
              <a:cxn ang="0">
                <a:pos x="124" y="34"/>
              </a:cxn>
              <a:cxn ang="0">
                <a:pos x="124" y="35"/>
              </a:cxn>
              <a:cxn ang="0">
                <a:pos x="114" y="0"/>
              </a:cxn>
              <a:cxn ang="0">
                <a:pos x="113" y="0"/>
              </a:cxn>
              <a:cxn ang="0">
                <a:pos x="113" y="1"/>
              </a:cxn>
              <a:cxn ang="0">
                <a:pos x="114" y="0"/>
              </a:cxn>
            </a:cxnLst>
            <a:rect l="0" t="0" r="r" b="b"/>
            <a:pathLst>
              <a:path w="125" h="71">
                <a:moveTo>
                  <a:pt x="114" y="0"/>
                </a:moveTo>
                <a:lnTo>
                  <a:pt x="113" y="1"/>
                </a:lnTo>
                <a:lnTo>
                  <a:pt x="0" y="37"/>
                </a:lnTo>
                <a:lnTo>
                  <a:pt x="12" y="70"/>
                </a:lnTo>
                <a:lnTo>
                  <a:pt x="124" y="34"/>
                </a:lnTo>
                <a:lnTo>
                  <a:pt x="124" y="35"/>
                </a:lnTo>
                <a:lnTo>
                  <a:pt x="114" y="0"/>
                </a:lnTo>
                <a:lnTo>
                  <a:pt x="113" y="0"/>
                </a:lnTo>
                <a:lnTo>
                  <a:pt x="113" y="1"/>
                </a:lnTo>
                <a:lnTo>
                  <a:pt x="114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72" name="Freeform 100"/>
          <p:cNvSpPr>
            <a:spLocks/>
          </p:cNvSpPr>
          <p:nvPr/>
        </p:nvSpPr>
        <p:spPr bwMode="auto">
          <a:xfrm>
            <a:off x="3625850" y="3394075"/>
            <a:ext cx="241300" cy="133350"/>
          </a:xfrm>
          <a:custGeom>
            <a:avLst/>
            <a:gdLst/>
            <a:ahLst/>
            <a:cxnLst>
              <a:cxn ang="0">
                <a:pos x="159" y="0"/>
              </a:cxn>
              <a:cxn ang="0">
                <a:pos x="0" y="48"/>
              </a:cxn>
              <a:cxn ang="0">
                <a:pos x="11" y="83"/>
              </a:cxn>
              <a:cxn ang="0">
                <a:pos x="170" y="35"/>
              </a:cxn>
              <a:cxn ang="0">
                <a:pos x="159" y="0"/>
              </a:cxn>
            </a:cxnLst>
            <a:rect l="0" t="0" r="r" b="b"/>
            <a:pathLst>
              <a:path w="171" h="84">
                <a:moveTo>
                  <a:pt x="159" y="0"/>
                </a:moveTo>
                <a:lnTo>
                  <a:pt x="0" y="48"/>
                </a:lnTo>
                <a:lnTo>
                  <a:pt x="11" y="83"/>
                </a:lnTo>
                <a:lnTo>
                  <a:pt x="170" y="35"/>
                </a:lnTo>
                <a:lnTo>
                  <a:pt x="159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73" name="Freeform 101"/>
          <p:cNvSpPr>
            <a:spLocks/>
          </p:cNvSpPr>
          <p:nvPr/>
        </p:nvSpPr>
        <p:spPr bwMode="auto">
          <a:xfrm>
            <a:off x="3859213" y="3327400"/>
            <a:ext cx="195262" cy="119063"/>
          </a:xfrm>
          <a:custGeom>
            <a:avLst/>
            <a:gdLst/>
            <a:ahLst/>
            <a:cxnLst>
              <a:cxn ang="0">
                <a:pos x="127" y="0"/>
              </a:cxn>
              <a:cxn ang="0">
                <a:pos x="0" y="39"/>
              </a:cxn>
              <a:cxn ang="0">
                <a:pos x="11" y="74"/>
              </a:cxn>
              <a:cxn ang="0">
                <a:pos x="138" y="34"/>
              </a:cxn>
              <a:cxn ang="0">
                <a:pos x="127" y="0"/>
              </a:cxn>
            </a:cxnLst>
            <a:rect l="0" t="0" r="r" b="b"/>
            <a:pathLst>
              <a:path w="139" h="75">
                <a:moveTo>
                  <a:pt x="127" y="0"/>
                </a:moveTo>
                <a:lnTo>
                  <a:pt x="0" y="39"/>
                </a:lnTo>
                <a:lnTo>
                  <a:pt x="11" y="74"/>
                </a:lnTo>
                <a:lnTo>
                  <a:pt x="138" y="34"/>
                </a:lnTo>
                <a:lnTo>
                  <a:pt x="127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74" name="Freeform 102"/>
          <p:cNvSpPr>
            <a:spLocks/>
          </p:cNvSpPr>
          <p:nvPr/>
        </p:nvSpPr>
        <p:spPr bwMode="auto">
          <a:xfrm>
            <a:off x="4044950" y="3260725"/>
            <a:ext cx="207963" cy="117475"/>
          </a:xfrm>
          <a:custGeom>
            <a:avLst/>
            <a:gdLst/>
            <a:ahLst/>
            <a:cxnLst>
              <a:cxn ang="0">
                <a:pos x="135" y="0"/>
              </a:cxn>
              <a:cxn ang="0">
                <a:pos x="0" y="39"/>
              </a:cxn>
              <a:cxn ang="0">
                <a:pos x="11" y="73"/>
              </a:cxn>
              <a:cxn ang="0">
                <a:pos x="146" y="35"/>
              </a:cxn>
              <a:cxn ang="0">
                <a:pos x="135" y="0"/>
              </a:cxn>
            </a:cxnLst>
            <a:rect l="0" t="0" r="r" b="b"/>
            <a:pathLst>
              <a:path w="147" h="74">
                <a:moveTo>
                  <a:pt x="135" y="0"/>
                </a:moveTo>
                <a:lnTo>
                  <a:pt x="0" y="39"/>
                </a:lnTo>
                <a:lnTo>
                  <a:pt x="11" y="73"/>
                </a:lnTo>
                <a:lnTo>
                  <a:pt x="146" y="35"/>
                </a:lnTo>
                <a:lnTo>
                  <a:pt x="135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75" name="Freeform 103"/>
          <p:cNvSpPr>
            <a:spLocks/>
          </p:cNvSpPr>
          <p:nvPr/>
        </p:nvSpPr>
        <p:spPr bwMode="auto">
          <a:xfrm>
            <a:off x="4244975" y="3189288"/>
            <a:ext cx="225425" cy="123825"/>
          </a:xfrm>
          <a:custGeom>
            <a:avLst/>
            <a:gdLst/>
            <a:ahLst/>
            <a:cxnLst>
              <a:cxn ang="0">
                <a:pos x="148" y="0"/>
              </a:cxn>
              <a:cxn ang="0">
                <a:pos x="0" y="42"/>
              </a:cxn>
              <a:cxn ang="0">
                <a:pos x="11" y="77"/>
              </a:cxn>
              <a:cxn ang="0">
                <a:pos x="159" y="34"/>
              </a:cxn>
              <a:cxn ang="0">
                <a:pos x="148" y="0"/>
              </a:cxn>
            </a:cxnLst>
            <a:rect l="0" t="0" r="r" b="b"/>
            <a:pathLst>
              <a:path w="160" h="78">
                <a:moveTo>
                  <a:pt x="148" y="0"/>
                </a:moveTo>
                <a:lnTo>
                  <a:pt x="0" y="42"/>
                </a:lnTo>
                <a:lnTo>
                  <a:pt x="11" y="77"/>
                </a:lnTo>
                <a:lnTo>
                  <a:pt x="159" y="34"/>
                </a:lnTo>
                <a:lnTo>
                  <a:pt x="148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76" name="Freeform 104"/>
          <p:cNvSpPr>
            <a:spLocks/>
          </p:cNvSpPr>
          <p:nvPr/>
        </p:nvSpPr>
        <p:spPr bwMode="auto">
          <a:xfrm>
            <a:off x="4462463" y="3111500"/>
            <a:ext cx="239712" cy="128588"/>
          </a:xfrm>
          <a:custGeom>
            <a:avLst/>
            <a:gdLst/>
            <a:ahLst/>
            <a:cxnLst>
              <a:cxn ang="0">
                <a:pos x="157" y="0"/>
              </a:cxn>
              <a:cxn ang="0">
                <a:pos x="0" y="46"/>
              </a:cxn>
              <a:cxn ang="0">
                <a:pos x="11" y="80"/>
              </a:cxn>
              <a:cxn ang="0">
                <a:pos x="168" y="35"/>
              </a:cxn>
              <a:cxn ang="0">
                <a:pos x="157" y="0"/>
              </a:cxn>
            </a:cxnLst>
            <a:rect l="0" t="0" r="r" b="b"/>
            <a:pathLst>
              <a:path w="169" h="81">
                <a:moveTo>
                  <a:pt x="157" y="0"/>
                </a:moveTo>
                <a:lnTo>
                  <a:pt x="0" y="46"/>
                </a:lnTo>
                <a:lnTo>
                  <a:pt x="11" y="80"/>
                </a:lnTo>
                <a:lnTo>
                  <a:pt x="168" y="35"/>
                </a:lnTo>
                <a:lnTo>
                  <a:pt x="157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77" name="Freeform 105"/>
          <p:cNvSpPr>
            <a:spLocks/>
          </p:cNvSpPr>
          <p:nvPr/>
        </p:nvSpPr>
        <p:spPr bwMode="auto">
          <a:xfrm>
            <a:off x="4692650" y="3040063"/>
            <a:ext cx="233363" cy="123825"/>
          </a:xfrm>
          <a:custGeom>
            <a:avLst/>
            <a:gdLst/>
            <a:ahLst/>
            <a:cxnLst>
              <a:cxn ang="0">
                <a:pos x="155" y="0"/>
              </a:cxn>
              <a:cxn ang="0">
                <a:pos x="153" y="0"/>
              </a:cxn>
              <a:cxn ang="0">
                <a:pos x="0" y="42"/>
              </a:cxn>
              <a:cxn ang="0">
                <a:pos x="11" y="77"/>
              </a:cxn>
              <a:cxn ang="0">
                <a:pos x="164" y="35"/>
              </a:cxn>
              <a:cxn ang="0">
                <a:pos x="163" y="35"/>
              </a:cxn>
              <a:cxn ang="0">
                <a:pos x="155" y="0"/>
              </a:cxn>
              <a:cxn ang="0">
                <a:pos x="154" y="0"/>
              </a:cxn>
              <a:cxn ang="0">
                <a:pos x="153" y="0"/>
              </a:cxn>
              <a:cxn ang="0">
                <a:pos x="155" y="0"/>
              </a:cxn>
            </a:cxnLst>
            <a:rect l="0" t="0" r="r" b="b"/>
            <a:pathLst>
              <a:path w="165" h="78">
                <a:moveTo>
                  <a:pt x="155" y="0"/>
                </a:moveTo>
                <a:lnTo>
                  <a:pt x="153" y="0"/>
                </a:lnTo>
                <a:lnTo>
                  <a:pt x="0" y="42"/>
                </a:lnTo>
                <a:lnTo>
                  <a:pt x="11" y="77"/>
                </a:lnTo>
                <a:lnTo>
                  <a:pt x="164" y="35"/>
                </a:lnTo>
                <a:lnTo>
                  <a:pt x="163" y="35"/>
                </a:lnTo>
                <a:lnTo>
                  <a:pt x="155" y="0"/>
                </a:lnTo>
                <a:lnTo>
                  <a:pt x="154" y="0"/>
                </a:lnTo>
                <a:lnTo>
                  <a:pt x="153" y="0"/>
                </a:lnTo>
                <a:lnTo>
                  <a:pt x="155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78" name="Freeform 106"/>
          <p:cNvSpPr>
            <a:spLocks/>
          </p:cNvSpPr>
          <p:nvPr/>
        </p:nvSpPr>
        <p:spPr bwMode="auto">
          <a:xfrm>
            <a:off x="4919663" y="2987675"/>
            <a:ext cx="196850" cy="104775"/>
          </a:xfrm>
          <a:custGeom>
            <a:avLst/>
            <a:gdLst/>
            <a:ahLst/>
            <a:cxnLst>
              <a:cxn ang="0">
                <a:pos x="129" y="0"/>
              </a:cxn>
              <a:cxn ang="0">
                <a:pos x="0" y="30"/>
              </a:cxn>
              <a:cxn ang="0">
                <a:pos x="8" y="65"/>
              </a:cxn>
              <a:cxn ang="0">
                <a:pos x="138" y="35"/>
              </a:cxn>
              <a:cxn ang="0">
                <a:pos x="129" y="0"/>
              </a:cxn>
            </a:cxnLst>
            <a:rect l="0" t="0" r="r" b="b"/>
            <a:pathLst>
              <a:path w="139" h="66">
                <a:moveTo>
                  <a:pt x="129" y="0"/>
                </a:moveTo>
                <a:lnTo>
                  <a:pt x="0" y="30"/>
                </a:lnTo>
                <a:lnTo>
                  <a:pt x="8" y="65"/>
                </a:lnTo>
                <a:lnTo>
                  <a:pt x="138" y="35"/>
                </a:lnTo>
                <a:lnTo>
                  <a:pt x="129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79" name="Freeform 107"/>
          <p:cNvSpPr>
            <a:spLocks/>
          </p:cNvSpPr>
          <p:nvPr/>
        </p:nvSpPr>
        <p:spPr bwMode="auto">
          <a:xfrm>
            <a:off x="5110163" y="2930525"/>
            <a:ext cx="227012" cy="109538"/>
          </a:xfrm>
          <a:custGeom>
            <a:avLst/>
            <a:gdLst/>
            <a:ahLst/>
            <a:cxnLst>
              <a:cxn ang="0">
                <a:pos x="152" y="0"/>
              </a:cxn>
              <a:cxn ang="0">
                <a:pos x="151" y="0"/>
              </a:cxn>
              <a:cxn ang="0">
                <a:pos x="0" y="33"/>
              </a:cxn>
              <a:cxn ang="0">
                <a:pos x="9" y="68"/>
              </a:cxn>
              <a:cxn ang="0">
                <a:pos x="159" y="35"/>
              </a:cxn>
              <a:cxn ang="0">
                <a:pos x="152" y="0"/>
              </a:cxn>
              <a:cxn ang="0">
                <a:pos x="151" y="0"/>
              </a:cxn>
              <a:cxn ang="0">
                <a:pos x="152" y="0"/>
              </a:cxn>
            </a:cxnLst>
            <a:rect l="0" t="0" r="r" b="b"/>
            <a:pathLst>
              <a:path w="160" h="69">
                <a:moveTo>
                  <a:pt x="152" y="0"/>
                </a:moveTo>
                <a:lnTo>
                  <a:pt x="151" y="0"/>
                </a:lnTo>
                <a:lnTo>
                  <a:pt x="0" y="33"/>
                </a:lnTo>
                <a:lnTo>
                  <a:pt x="9" y="68"/>
                </a:lnTo>
                <a:lnTo>
                  <a:pt x="159" y="35"/>
                </a:lnTo>
                <a:lnTo>
                  <a:pt x="152" y="0"/>
                </a:lnTo>
                <a:lnTo>
                  <a:pt x="151" y="0"/>
                </a:lnTo>
                <a:lnTo>
                  <a:pt x="152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80" name="Freeform 108"/>
          <p:cNvSpPr>
            <a:spLocks/>
          </p:cNvSpPr>
          <p:nvPr/>
        </p:nvSpPr>
        <p:spPr bwMode="auto">
          <a:xfrm>
            <a:off x="5332413" y="2887663"/>
            <a:ext cx="195262" cy="95250"/>
          </a:xfrm>
          <a:custGeom>
            <a:avLst/>
            <a:gdLst/>
            <a:ahLst/>
            <a:cxnLst>
              <a:cxn ang="0">
                <a:pos x="129" y="0"/>
              </a:cxn>
              <a:cxn ang="0">
                <a:pos x="0" y="25"/>
              </a:cxn>
              <a:cxn ang="0">
                <a:pos x="7" y="59"/>
              </a:cxn>
              <a:cxn ang="0">
                <a:pos x="136" y="34"/>
              </a:cxn>
              <a:cxn ang="0">
                <a:pos x="129" y="0"/>
              </a:cxn>
            </a:cxnLst>
            <a:rect l="0" t="0" r="r" b="b"/>
            <a:pathLst>
              <a:path w="137" h="60">
                <a:moveTo>
                  <a:pt x="129" y="0"/>
                </a:moveTo>
                <a:lnTo>
                  <a:pt x="0" y="25"/>
                </a:lnTo>
                <a:lnTo>
                  <a:pt x="7" y="59"/>
                </a:lnTo>
                <a:lnTo>
                  <a:pt x="136" y="34"/>
                </a:lnTo>
                <a:lnTo>
                  <a:pt x="129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81" name="Freeform 109"/>
          <p:cNvSpPr>
            <a:spLocks/>
          </p:cNvSpPr>
          <p:nvPr/>
        </p:nvSpPr>
        <p:spPr bwMode="auto">
          <a:xfrm>
            <a:off x="5522913" y="2847975"/>
            <a:ext cx="198437" cy="92075"/>
          </a:xfrm>
          <a:custGeom>
            <a:avLst/>
            <a:gdLst/>
            <a:ahLst/>
            <a:cxnLst>
              <a:cxn ang="0">
                <a:pos x="133" y="0"/>
              </a:cxn>
              <a:cxn ang="0">
                <a:pos x="0" y="23"/>
              </a:cxn>
              <a:cxn ang="0">
                <a:pos x="7" y="57"/>
              </a:cxn>
              <a:cxn ang="0">
                <a:pos x="140" y="35"/>
              </a:cxn>
              <a:cxn ang="0">
                <a:pos x="139" y="35"/>
              </a:cxn>
              <a:cxn ang="0">
                <a:pos x="133" y="0"/>
              </a:cxn>
            </a:cxnLst>
            <a:rect l="0" t="0" r="r" b="b"/>
            <a:pathLst>
              <a:path w="141" h="58">
                <a:moveTo>
                  <a:pt x="133" y="0"/>
                </a:moveTo>
                <a:lnTo>
                  <a:pt x="0" y="23"/>
                </a:lnTo>
                <a:lnTo>
                  <a:pt x="7" y="57"/>
                </a:lnTo>
                <a:lnTo>
                  <a:pt x="140" y="35"/>
                </a:lnTo>
                <a:lnTo>
                  <a:pt x="139" y="35"/>
                </a:lnTo>
                <a:lnTo>
                  <a:pt x="133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82" name="Freeform 110"/>
          <p:cNvSpPr>
            <a:spLocks/>
          </p:cNvSpPr>
          <p:nvPr/>
        </p:nvSpPr>
        <p:spPr bwMode="auto">
          <a:xfrm>
            <a:off x="5719763" y="2811463"/>
            <a:ext cx="227012" cy="90487"/>
          </a:xfrm>
          <a:custGeom>
            <a:avLst/>
            <a:gdLst/>
            <a:ahLst/>
            <a:cxnLst>
              <a:cxn ang="0">
                <a:pos x="155" y="0"/>
              </a:cxn>
              <a:cxn ang="0">
                <a:pos x="0" y="21"/>
              </a:cxn>
              <a:cxn ang="0">
                <a:pos x="6" y="56"/>
              </a:cxn>
              <a:cxn ang="0">
                <a:pos x="160" y="35"/>
              </a:cxn>
              <a:cxn ang="0">
                <a:pos x="159" y="35"/>
              </a:cxn>
              <a:cxn ang="0">
                <a:pos x="155" y="0"/>
              </a:cxn>
            </a:cxnLst>
            <a:rect l="0" t="0" r="r" b="b"/>
            <a:pathLst>
              <a:path w="161" h="57">
                <a:moveTo>
                  <a:pt x="155" y="0"/>
                </a:moveTo>
                <a:lnTo>
                  <a:pt x="0" y="21"/>
                </a:lnTo>
                <a:lnTo>
                  <a:pt x="6" y="56"/>
                </a:lnTo>
                <a:lnTo>
                  <a:pt x="160" y="35"/>
                </a:lnTo>
                <a:lnTo>
                  <a:pt x="159" y="35"/>
                </a:lnTo>
                <a:lnTo>
                  <a:pt x="155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83" name="Freeform 111"/>
          <p:cNvSpPr>
            <a:spLocks/>
          </p:cNvSpPr>
          <p:nvPr/>
        </p:nvSpPr>
        <p:spPr bwMode="auto">
          <a:xfrm>
            <a:off x="5946775" y="2776538"/>
            <a:ext cx="241300" cy="88900"/>
          </a:xfrm>
          <a:custGeom>
            <a:avLst/>
            <a:gdLst/>
            <a:ahLst/>
            <a:cxnLst>
              <a:cxn ang="0">
                <a:pos x="167" y="0"/>
              </a:cxn>
              <a:cxn ang="0">
                <a:pos x="166" y="0"/>
              </a:cxn>
              <a:cxn ang="0">
                <a:pos x="0" y="20"/>
              </a:cxn>
              <a:cxn ang="0">
                <a:pos x="4" y="55"/>
              </a:cxn>
              <a:cxn ang="0">
                <a:pos x="170" y="35"/>
              </a:cxn>
              <a:cxn ang="0">
                <a:pos x="167" y="0"/>
              </a:cxn>
              <a:cxn ang="0">
                <a:pos x="166" y="0"/>
              </a:cxn>
              <a:cxn ang="0">
                <a:pos x="167" y="0"/>
              </a:cxn>
            </a:cxnLst>
            <a:rect l="0" t="0" r="r" b="b"/>
            <a:pathLst>
              <a:path w="171" h="56">
                <a:moveTo>
                  <a:pt x="167" y="0"/>
                </a:moveTo>
                <a:lnTo>
                  <a:pt x="166" y="0"/>
                </a:lnTo>
                <a:lnTo>
                  <a:pt x="0" y="20"/>
                </a:lnTo>
                <a:lnTo>
                  <a:pt x="4" y="55"/>
                </a:lnTo>
                <a:lnTo>
                  <a:pt x="170" y="35"/>
                </a:lnTo>
                <a:lnTo>
                  <a:pt x="167" y="0"/>
                </a:lnTo>
                <a:lnTo>
                  <a:pt x="166" y="0"/>
                </a:lnTo>
                <a:lnTo>
                  <a:pt x="167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84" name="Freeform 112"/>
          <p:cNvSpPr>
            <a:spLocks/>
          </p:cNvSpPr>
          <p:nvPr/>
        </p:nvSpPr>
        <p:spPr bwMode="auto">
          <a:xfrm>
            <a:off x="6191250" y="2757488"/>
            <a:ext cx="212725" cy="73025"/>
          </a:xfrm>
          <a:custGeom>
            <a:avLst/>
            <a:gdLst/>
            <a:ahLst/>
            <a:cxnLst>
              <a:cxn ang="0">
                <a:pos x="148" y="0"/>
              </a:cxn>
              <a:cxn ang="0">
                <a:pos x="147" y="0"/>
              </a:cxn>
              <a:cxn ang="0">
                <a:pos x="0" y="11"/>
              </a:cxn>
              <a:cxn ang="0">
                <a:pos x="3" y="45"/>
              </a:cxn>
              <a:cxn ang="0">
                <a:pos x="150" y="34"/>
              </a:cxn>
              <a:cxn ang="0">
                <a:pos x="149" y="34"/>
              </a:cxn>
              <a:cxn ang="0">
                <a:pos x="148" y="0"/>
              </a:cxn>
              <a:cxn ang="0">
                <a:pos x="147" y="0"/>
              </a:cxn>
              <a:cxn ang="0">
                <a:pos x="148" y="0"/>
              </a:cxn>
            </a:cxnLst>
            <a:rect l="0" t="0" r="r" b="b"/>
            <a:pathLst>
              <a:path w="151" h="46">
                <a:moveTo>
                  <a:pt x="148" y="0"/>
                </a:moveTo>
                <a:lnTo>
                  <a:pt x="147" y="0"/>
                </a:lnTo>
                <a:lnTo>
                  <a:pt x="0" y="11"/>
                </a:lnTo>
                <a:lnTo>
                  <a:pt x="3" y="45"/>
                </a:lnTo>
                <a:lnTo>
                  <a:pt x="150" y="34"/>
                </a:lnTo>
                <a:lnTo>
                  <a:pt x="149" y="34"/>
                </a:lnTo>
                <a:lnTo>
                  <a:pt x="148" y="0"/>
                </a:lnTo>
                <a:lnTo>
                  <a:pt x="147" y="0"/>
                </a:lnTo>
                <a:lnTo>
                  <a:pt x="148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85" name="Freeform 113"/>
          <p:cNvSpPr>
            <a:spLocks/>
          </p:cNvSpPr>
          <p:nvPr/>
        </p:nvSpPr>
        <p:spPr bwMode="auto">
          <a:xfrm>
            <a:off x="6407150" y="2747963"/>
            <a:ext cx="190500" cy="63500"/>
          </a:xfrm>
          <a:custGeom>
            <a:avLst/>
            <a:gdLst/>
            <a:ahLst/>
            <a:cxnLst>
              <a:cxn ang="0">
                <a:pos x="133" y="0"/>
              </a:cxn>
              <a:cxn ang="0">
                <a:pos x="0" y="5"/>
              </a:cxn>
              <a:cxn ang="0">
                <a:pos x="1" y="39"/>
              </a:cxn>
              <a:cxn ang="0">
                <a:pos x="134" y="34"/>
              </a:cxn>
              <a:cxn ang="0">
                <a:pos x="133" y="0"/>
              </a:cxn>
            </a:cxnLst>
            <a:rect l="0" t="0" r="r" b="b"/>
            <a:pathLst>
              <a:path w="135" h="40">
                <a:moveTo>
                  <a:pt x="133" y="0"/>
                </a:moveTo>
                <a:lnTo>
                  <a:pt x="0" y="5"/>
                </a:lnTo>
                <a:lnTo>
                  <a:pt x="1" y="39"/>
                </a:lnTo>
                <a:lnTo>
                  <a:pt x="134" y="34"/>
                </a:lnTo>
                <a:lnTo>
                  <a:pt x="133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86" name="Freeform 114"/>
          <p:cNvSpPr>
            <a:spLocks/>
          </p:cNvSpPr>
          <p:nvPr/>
        </p:nvSpPr>
        <p:spPr bwMode="auto">
          <a:xfrm>
            <a:off x="6604000" y="2738438"/>
            <a:ext cx="209550" cy="63500"/>
          </a:xfrm>
          <a:custGeom>
            <a:avLst/>
            <a:gdLst/>
            <a:ahLst/>
            <a:cxnLst>
              <a:cxn ang="0">
                <a:pos x="147" y="0"/>
              </a:cxn>
              <a:cxn ang="0">
                <a:pos x="0" y="5"/>
              </a:cxn>
              <a:cxn ang="0">
                <a:pos x="1" y="39"/>
              </a:cxn>
              <a:cxn ang="0">
                <a:pos x="148" y="34"/>
              </a:cxn>
              <a:cxn ang="0">
                <a:pos x="147" y="0"/>
              </a:cxn>
            </a:cxnLst>
            <a:rect l="0" t="0" r="r" b="b"/>
            <a:pathLst>
              <a:path w="149" h="40">
                <a:moveTo>
                  <a:pt x="147" y="0"/>
                </a:moveTo>
                <a:lnTo>
                  <a:pt x="0" y="5"/>
                </a:lnTo>
                <a:lnTo>
                  <a:pt x="1" y="39"/>
                </a:lnTo>
                <a:lnTo>
                  <a:pt x="148" y="34"/>
                </a:lnTo>
                <a:lnTo>
                  <a:pt x="147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87" name="Freeform 115"/>
          <p:cNvSpPr>
            <a:spLocks/>
          </p:cNvSpPr>
          <p:nvPr/>
        </p:nvSpPr>
        <p:spPr bwMode="auto">
          <a:xfrm>
            <a:off x="6819900" y="2733675"/>
            <a:ext cx="207963" cy="58738"/>
          </a:xfrm>
          <a:custGeom>
            <a:avLst/>
            <a:gdLst/>
            <a:ahLst/>
            <a:cxnLst>
              <a:cxn ang="0">
                <a:pos x="146" y="0"/>
              </a:cxn>
              <a:cxn ang="0">
                <a:pos x="145" y="0"/>
              </a:cxn>
              <a:cxn ang="0">
                <a:pos x="0" y="3"/>
              </a:cxn>
              <a:cxn ang="0">
                <a:pos x="1" y="36"/>
              </a:cxn>
              <a:cxn ang="0">
                <a:pos x="146" y="33"/>
              </a:cxn>
              <a:cxn ang="0">
                <a:pos x="145" y="33"/>
              </a:cxn>
              <a:cxn ang="0">
                <a:pos x="146" y="0"/>
              </a:cxn>
              <a:cxn ang="0">
                <a:pos x="145" y="0"/>
              </a:cxn>
              <a:cxn ang="0">
                <a:pos x="146" y="0"/>
              </a:cxn>
            </a:cxnLst>
            <a:rect l="0" t="0" r="r" b="b"/>
            <a:pathLst>
              <a:path w="147" h="37">
                <a:moveTo>
                  <a:pt x="146" y="0"/>
                </a:moveTo>
                <a:lnTo>
                  <a:pt x="145" y="0"/>
                </a:lnTo>
                <a:lnTo>
                  <a:pt x="0" y="3"/>
                </a:lnTo>
                <a:lnTo>
                  <a:pt x="1" y="36"/>
                </a:lnTo>
                <a:lnTo>
                  <a:pt x="146" y="33"/>
                </a:lnTo>
                <a:lnTo>
                  <a:pt x="145" y="33"/>
                </a:lnTo>
                <a:lnTo>
                  <a:pt x="146" y="0"/>
                </a:lnTo>
                <a:lnTo>
                  <a:pt x="145" y="0"/>
                </a:lnTo>
                <a:lnTo>
                  <a:pt x="146" y="0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88" name="Freeform 116"/>
          <p:cNvSpPr>
            <a:spLocks/>
          </p:cNvSpPr>
          <p:nvPr/>
        </p:nvSpPr>
        <p:spPr bwMode="auto">
          <a:xfrm>
            <a:off x="7034213" y="2733675"/>
            <a:ext cx="246062" cy="58738"/>
          </a:xfrm>
          <a:custGeom>
            <a:avLst/>
            <a:gdLst/>
            <a:ahLst/>
            <a:cxnLst>
              <a:cxn ang="0">
                <a:pos x="173" y="3"/>
              </a:cxn>
              <a:cxn ang="0">
                <a:pos x="1" y="0"/>
              </a:cxn>
              <a:cxn ang="0">
                <a:pos x="0" y="33"/>
              </a:cxn>
              <a:cxn ang="0">
                <a:pos x="171" y="36"/>
              </a:cxn>
              <a:cxn ang="0">
                <a:pos x="173" y="3"/>
              </a:cxn>
            </a:cxnLst>
            <a:rect l="0" t="0" r="r" b="b"/>
            <a:pathLst>
              <a:path w="174" h="37">
                <a:moveTo>
                  <a:pt x="173" y="3"/>
                </a:moveTo>
                <a:lnTo>
                  <a:pt x="1" y="0"/>
                </a:lnTo>
                <a:lnTo>
                  <a:pt x="0" y="33"/>
                </a:lnTo>
                <a:lnTo>
                  <a:pt x="171" y="36"/>
                </a:lnTo>
                <a:lnTo>
                  <a:pt x="173" y="3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89" name="Freeform 117"/>
          <p:cNvSpPr>
            <a:spLocks/>
          </p:cNvSpPr>
          <p:nvPr/>
        </p:nvSpPr>
        <p:spPr bwMode="auto">
          <a:xfrm>
            <a:off x="7283450" y="2738438"/>
            <a:ext cx="228600" cy="63500"/>
          </a:xfrm>
          <a:custGeom>
            <a:avLst/>
            <a:gdLst/>
            <a:ahLst/>
            <a:cxnLst>
              <a:cxn ang="0">
                <a:pos x="162" y="5"/>
              </a:cxn>
              <a:cxn ang="0">
                <a:pos x="2" y="0"/>
              </a:cxn>
              <a:cxn ang="0">
                <a:pos x="0" y="34"/>
              </a:cxn>
              <a:cxn ang="0">
                <a:pos x="161" y="39"/>
              </a:cxn>
              <a:cxn ang="0">
                <a:pos x="162" y="5"/>
              </a:cxn>
            </a:cxnLst>
            <a:rect l="0" t="0" r="r" b="b"/>
            <a:pathLst>
              <a:path w="163" h="40">
                <a:moveTo>
                  <a:pt x="162" y="5"/>
                </a:moveTo>
                <a:lnTo>
                  <a:pt x="2" y="0"/>
                </a:lnTo>
                <a:lnTo>
                  <a:pt x="0" y="34"/>
                </a:lnTo>
                <a:lnTo>
                  <a:pt x="161" y="39"/>
                </a:lnTo>
                <a:lnTo>
                  <a:pt x="162" y="5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90" name="Freeform 118"/>
          <p:cNvSpPr>
            <a:spLocks/>
          </p:cNvSpPr>
          <p:nvPr/>
        </p:nvSpPr>
        <p:spPr bwMode="auto">
          <a:xfrm>
            <a:off x="7518400" y="2747963"/>
            <a:ext cx="234950" cy="68262"/>
          </a:xfrm>
          <a:custGeom>
            <a:avLst/>
            <a:gdLst/>
            <a:ahLst/>
            <a:cxnLst>
              <a:cxn ang="0">
                <a:pos x="165" y="25"/>
              </a:cxn>
              <a:cxn ang="0">
                <a:pos x="166" y="8"/>
              </a:cxn>
              <a:cxn ang="0">
                <a:pos x="1" y="0"/>
              </a:cxn>
              <a:cxn ang="0">
                <a:pos x="0" y="34"/>
              </a:cxn>
              <a:cxn ang="0">
                <a:pos x="165" y="42"/>
              </a:cxn>
              <a:cxn ang="0">
                <a:pos x="165" y="25"/>
              </a:cxn>
            </a:cxnLst>
            <a:rect l="0" t="0" r="r" b="b"/>
            <a:pathLst>
              <a:path w="167" h="43">
                <a:moveTo>
                  <a:pt x="165" y="25"/>
                </a:moveTo>
                <a:lnTo>
                  <a:pt x="166" y="8"/>
                </a:lnTo>
                <a:lnTo>
                  <a:pt x="1" y="0"/>
                </a:lnTo>
                <a:lnTo>
                  <a:pt x="0" y="34"/>
                </a:lnTo>
                <a:lnTo>
                  <a:pt x="165" y="42"/>
                </a:lnTo>
                <a:lnTo>
                  <a:pt x="165" y="25"/>
                </a:lnTo>
              </a:path>
            </a:pathLst>
          </a:custGeom>
          <a:solidFill>
            <a:srgbClr val="00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91" name="Freeform 119"/>
          <p:cNvSpPr>
            <a:spLocks/>
          </p:cNvSpPr>
          <p:nvPr/>
        </p:nvSpPr>
        <p:spPr bwMode="auto">
          <a:xfrm>
            <a:off x="1225550" y="5848350"/>
            <a:ext cx="454025" cy="53975"/>
          </a:xfrm>
          <a:custGeom>
            <a:avLst/>
            <a:gdLst/>
            <a:ahLst/>
            <a:cxnLst>
              <a:cxn ang="0">
                <a:pos x="319" y="0"/>
              </a:cxn>
              <a:cxn ang="0">
                <a:pos x="0" y="0"/>
              </a:cxn>
              <a:cxn ang="0">
                <a:pos x="0" y="33"/>
              </a:cxn>
              <a:cxn ang="0">
                <a:pos x="319" y="33"/>
              </a:cxn>
              <a:cxn ang="0">
                <a:pos x="319" y="0"/>
              </a:cxn>
            </a:cxnLst>
            <a:rect l="0" t="0" r="r" b="b"/>
            <a:pathLst>
              <a:path w="320" h="34">
                <a:moveTo>
                  <a:pt x="319" y="0"/>
                </a:moveTo>
                <a:lnTo>
                  <a:pt x="0" y="0"/>
                </a:lnTo>
                <a:lnTo>
                  <a:pt x="0" y="33"/>
                </a:lnTo>
                <a:lnTo>
                  <a:pt x="319" y="33"/>
                </a:lnTo>
                <a:lnTo>
                  <a:pt x="319" y="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92" name="Freeform 120"/>
          <p:cNvSpPr>
            <a:spLocks/>
          </p:cNvSpPr>
          <p:nvPr/>
        </p:nvSpPr>
        <p:spPr bwMode="auto">
          <a:xfrm>
            <a:off x="1684338" y="5848350"/>
            <a:ext cx="419100" cy="53975"/>
          </a:xfrm>
          <a:custGeom>
            <a:avLst/>
            <a:gdLst/>
            <a:ahLst/>
            <a:cxnLst>
              <a:cxn ang="0">
                <a:pos x="289" y="1"/>
              </a:cxn>
              <a:cxn ang="0">
                <a:pos x="293" y="0"/>
              </a:cxn>
              <a:cxn ang="0">
                <a:pos x="0" y="0"/>
              </a:cxn>
              <a:cxn ang="0">
                <a:pos x="0" y="33"/>
              </a:cxn>
              <a:cxn ang="0">
                <a:pos x="293" y="33"/>
              </a:cxn>
              <a:cxn ang="0">
                <a:pos x="296" y="32"/>
              </a:cxn>
              <a:cxn ang="0">
                <a:pos x="293" y="33"/>
              </a:cxn>
              <a:cxn ang="0">
                <a:pos x="295" y="33"/>
              </a:cxn>
              <a:cxn ang="0">
                <a:pos x="296" y="32"/>
              </a:cxn>
              <a:cxn ang="0">
                <a:pos x="289" y="1"/>
              </a:cxn>
            </a:cxnLst>
            <a:rect l="0" t="0" r="r" b="b"/>
            <a:pathLst>
              <a:path w="297" h="34">
                <a:moveTo>
                  <a:pt x="289" y="1"/>
                </a:moveTo>
                <a:lnTo>
                  <a:pt x="293" y="0"/>
                </a:lnTo>
                <a:lnTo>
                  <a:pt x="0" y="0"/>
                </a:lnTo>
                <a:lnTo>
                  <a:pt x="0" y="33"/>
                </a:lnTo>
                <a:lnTo>
                  <a:pt x="293" y="33"/>
                </a:lnTo>
                <a:lnTo>
                  <a:pt x="296" y="32"/>
                </a:lnTo>
                <a:lnTo>
                  <a:pt x="293" y="33"/>
                </a:lnTo>
                <a:lnTo>
                  <a:pt x="295" y="33"/>
                </a:lnTo>
                <a:lnTo>
                  <a:pt x="296" y="32"/>
                </a:lnTo>
                <a:lnTo>
                  <a:pt x="289" y="1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93" name="Freeform 121"/>
          <p:cNvSpPr>
            <a:spLocks/>
          </p:cNvSpPr>
          <p:nvPr/>
        </p:nvSpPr>
        <p:spPr bwMode="auto">
          <a:xfrm>
            <a:off x="2101850" y="5826125"/>
            <a:ext cx="112713" cy="74613"/>
          </a:xfrm>
          <a:custGeom>
            <a:avLst/>
            <a:gdLst/>
            <a:ahLst/>
            <a:cxnLst>
              <a:cxn ang="0">
                <a:pos x="68" y="0"/>
              </a:cxn>
              <a:cxn ang="0">
                <a:pos x="70" y="0"/>
              </a:cxn>
              <a:cxn ang="0">
                <a:pos x="0" y="13"/>
              </a:cxn>
              <a:cxn ang="0">
                <a:pos x="7" y="46"/>
              </a:cxn>
              <a:cxn ang="0">
                <a:pos x="76" y="34"/>
              </a:cxn>
              <a:cxn ang="0">
                <a:pos x="79" y="34"/>
              </a:cxn>
              <a:cxn ang="0">
                <a:pos x="76" y="34"/>
              </a:cxn>
              <a:cxn ang="0">
                <a:pos x="78" y="34"/>
              </a:cxn>
              <a:cxn ang="0">
                <a:pos x="79" y="34"/>
              </a:cxn>
              <a:cxn ang="0">
                <a:pos x="68" y="0"/>
              </a:cxn>
            </a:cxnLst>
            <a:rect l="0" t="0" r="r" b="b"/>
            <a:pathLst>
              <a:path w="80" h="47">
                <a:moveTo>
                  <a:pt x="68" y="0"/>
                </a:moveTo>
                <a:lnTo>
                  <a:pt x="70" y="0"/>
                </a:lnTo>
                <a:lnTo>
                  <a:pt x="0" y="13"/>
                </a:lnTo>
                <a:lnTo>
                  <a:pt x="7" y="46"/>
                </a:lnTo>
                <a:lnTo>
                  <a:pt x="76" y="34"/>
                </a:lnTo>
                <a:lnTo>
                  <a:pt x="79" y="34"/>
                </a:lnTo>
                <a:lnTo>
                  <a:pt x="76" y="34"/>
                </a:lnTo>
                <a:lnTo>
                  <a:pt x="78" y="34"/>
                </a:lnTo>
                <a:lnTo>
                  <a:pt x="79" y="34"/>
                </a:lnTo>
                <a:lnTo>
                  <a:pt x="68" y="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94" name="Freeform 122"/>
          <p:cNvSpPr>
            <a:spLocks/>
          </p:cNvSpPr>
          <p:nvPr/>
        </p:nvSpPr>
        <p:spPr bwMode="auto">
          <a:xfrm>
            <a:off x="2203450" y="5797550"/>
            <a:ext cx="93663" cy="80963"/>
          </a:xfrm>
          <a:custGeom>
            <a:avLst/>
            <a:gdLst/>
            <a:ahLst/>
            <a:cxnLst>
              <a:cxn ang="0">
                <a:pos x="50" y="1"/>
              </a:cxn>
              <a:cxn ang="0">
                <a:pos x="52" y="0"/>
              </a:cxn>
              <a:cxn ang="0">
                <a:pos x="0" y="16"/>
              </a:cxn>
              <a:cxn ang="0">
                <a:pos x="11" y="50"/>
              </a:cxn>
              <a:cxn ang="0">
                <a:pos x="63" y="33"/>
              </a:cxn>
              <a:cxn ang="0">
                <a:pos x="65" y="32"/>
              </a:cxn>
              <a:cxn ang="0">
                <a:pos x="63" y="33"/>
              </a:cxn>
              <a:cxn ang="0">
                <a:pos x="65" y="33"/>
              </a:cxn>
              <a:cxn ang="0">
                <a:pos x="65" y="32"/>
              </a:cxn>
              <a:cxn ang="0">
                <a:pos x="50" y="1"/>
              </a:cxn>
            </a:cxnLst>
            <a:rect l="0" t="0" r="r" b="b"/>
            <a:pathLst>
              <a:path w="66" h="51">
                <a:moveTo>
                  <a:pt x="50" y="1"/>
                </a:moveTo>
                <a:lnTo>
                  <a:pt x="52" y="0"/>
                </a:lnTo>
                <a:lnTo>
                  <a:pt x="0" y="16"/>
                </a:lnTo>
                <a:lnTo>
                  <a:pt x="11" y="50"/>
                </a:lnTo>
                <a:lnTo>
                  <a:pt x="63" y="33"/>
                </a:lnTo>
                <a:lnTo>
                  <a:pt x="65" y="32"/>
                </a:lnTo>
                <a:lnTo>
                  <a:pt x="63" y="33"/>
                </a:lnTo>
                <a:lnTo>
                  <a:pt x="65" y="33"/>
                </a:lnTo>
                <a:lnTo>
                  <a:pt x="65" y="32"/>
                </a:lnTo>
                <a:lnTo>
                  <a:pt x="50" y="1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95" name="Freeform 123"/>
          <p:cNvSpPr>
            <a:spLocks/>
          </p:cNvSpPr>
          <p:nvPr/>
        </p:nvSpPr>
        <p:spPr bwMode="auto">
          <a:xfrm>
            <a:off x="2281238" y="5761038"/>
            <a:ext cx="88900" cy="85725"/>
          </a:xfrm>
          <a:custGeom>
            <a:avLst/>
            <a:gdLst/>
            <a:ahLst/>
            <a:cxnLst>
              <a:cxn ang="0">
                <a:pos x="42" y="1"/>
              </a:cxn>
              <a:cxn ang="0">
                <a:pos x="44" y="0"/>
              </a:cxn>
              <a:cxn ang="0">
                <a:pos x="0" y="22"/>
              </a:cxn>
              <a:cxn ang="0">
                <a:pos x="15" y="53"/>
              </a:cxn>
              <a:cxn ang="0">
                <a:pos x="59" y="31"/>
              </a:cxn>
              <a:cxn ang="0">
                <a:pos x="62" y="30"/>
              </a:cxn>
              <a:cxn ang="0">
                <a:pos x="59" y="31"/>
              </a:cxn>
              <a:cxn ang="0">
                <a:pos x="60" y="31"/>
              </a:cxn>
              <a:cxn ang="0">
                <a:pos x="62" y="30"/>
              </a:cxn>
              <a:cxn ang="0">
                <a:pos x="42" y="1"/>
              </a:cxn>
            </a:cxnLst>
            <a:rect l="0" t="0" r="r" b="b"/>
            <a:pathLst>
              <a:path w="63" h="54">
                <a:moveTo>
                  <a:pt x="42" y="1"/>
                </a:moveTo>
                <a:lnTo>
                  <a:pt x="44" y="0"/>
                </a:lnTo>
                <a:lnTo>
                  <a:pt x="0" y="22"/>
                </a:lnTo>
                <a:lnTo>
                  <a:pt x="15" y="53"/>
                </a:lnTo>
                <a:lnTo>
                  <a:pt x="59" y="31"/>
                </a:lnTo>
                <a:lnTo>
                  <a:pt x="62" y="30"/>
                </a:lnTo>
                <a:lnTo>
                  <a:pt x="59" y="31"/>
                </a:lnTo>
                <a:lnTo>
                  <a:pt x="60" y="31"/>
                </a:lnTo>
                <a:lnTo>
                  <a:pt x="62" y="30"/>
                </a:lnTo>
                <a:lnTo>
                  <a:pt x="42" y="1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96" name="Freeform 124"/>
          <p:cNvSpPr>
            <a:spLocks/>
          </p:cNvSpPr>
          <p:nvPr/>
        </p:nvSpPr>
        <p:spPr bwMode="auto">
          <a:xfrm>
            <a:off x="2347913" y="5705475"/>
            <a:ext cx="96837" cy="100013"/>
          </a:xfrm>
          <a:custGeom>
            <a:avLst/>
            <a:gdLst/>
            <a:ahLst/>
            <a:cxnLst>
              <a:cxn ang="0">
                <a:pos x="44" y="2"/>
              </a:cxn>
              <a:cxn ang="0">
                <a:pos x="46" y="0"/>
              </a:cxn>
              <a:cxn ang="0">
                <a:pos x="0" y="33"/>
              </a:cxn>
              <a:cxn ang="0">
                <a:pos x="20" y="62"/>
              </a:cxn>
              <a:cxn ang="0">
                <a:pos x="67" y="29"/>
              </a:cxn>
              <a:cxn ang="0">
                <a:pos x="69" y="27"/>
              </a:cxn>
              <a:cxn ang="0">
                <a:pos x="67" y="29"/>
              </a:cxn>
              <a:cxn ang="0">
                <a:pos x="68" y="28"/>
              </a:cxn>
              <a:cxn ang="0">
                <a:pos x="69" y="27"/>
              </a:cxn>
              <a:cxn ang="0">
                <a:pos x="44" y="2"/>
              </a:cxn>
            </a:cxnLst>
            <a:rect l="0" t="0" r="r" b="b"/>
            <a:pathLst>
              <a:path w="70" h="63">
                <a:moveTo>
                  <a:pt x="44" y="2"/>
                </a:moveTo>
                <a:lnTo>
                  <a:pt x="46" y="0"/>
                </a:lnTo>
                <a:lnTo>
                  <a:pt x="0" y="33"/>
                </a:lnTo>
                <a:lnTo>
                  <a:pt x="20" y="62"/>
                </a:lnTo>
                <a:lnTo>
                  <a:pt x="67" y="29"/>
                </a:lnTo>
                <a:lnTo>
                  <a:pt x="69" y="27"/>
                </a:lnTo>
                <a:lnTo>
                  <a:pt x="67" y="29"/>
                </a:lnTo>
                <a:lnTo>
                  <a:pt x="68" y="28"/>
                </a:lnTo>
                <a:lnTo>
                  <a:pt x="69" y="27"/>
                </a:lnTo>
                <a:lnTo>
                  <a:pt x="44" y="2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97" name="Freeform 125"/>
          <p:cNvSpPr>
            <a:spLocks/>
          </p:cNvSpPr>
          <p:nvPr/>
        </p:nvSpPr>
        <p:spPr bwMode="auto">
          <a:xfrm>
            <a:off x="2416175" y="5651500"/>
            <a:ext cx="84138" cy="93663"/>
          </a:xfrm>
          <a:custGeom>
            <a:avLst/>
            <a:gdLst/>
            <a:ahLst/>
            <a:cxnLst>
              <a:cxn ang="0">
                <a:pos x="31" y="4"/>
              </a:cxn>
              <a:cxn ang="0">
                <a:pos x="33" y="0"/>
              </a:cxn>
              <a:cxn ang="0">
                <a:pos x="0" y="33"/>
              </a:cxn>
              <a:cxn ang="0">
                <a:pos x="25" y="58"/>
              </a:cxn>
              <a:cxn ang="0">
                <a:pos x="58" y="25"/>
              </a:cxn>
              <a:cxn ang="0">
                <a:pos x="60" y="23"/>
              </a:cxn>
              <a:cxn ang="0">
                <a:pos x="58" y="25"/>
              </a:cxn>
              <a:cxn ang="0">
                <a:pos x="59" y="24"/>
              </a:cxn>
              <a:cxn ang="0">
                <a:pos x="60" y="23"/>
              </a:cxn>
              <a:cxn ang="0">
                <a:pos x="31" y="4"/>
              </a:cxn>
            </a:cxnLst>
            <a:rect l="0" t="0" r="r" b="b"/>
            <a:pathLst>
              <a:path w="61" h="59">
                <a:moveTo>
                  <a:pt x="31" y="4"/>
                </a:moveTo>
                <a:lnTo>
                  <a:pt x="33" y="0"/>
                </a:lnTo>
                <a:lnTo>
                  <a:pt x="0" y="33"/>
                </a:lnTo>
                <a:lnTo>
                  <a:pt x="25" y="58"/>
                </a:lnTo>
                <a:lnTo>
                  <a:pt x="58" y="25"/>
                </a:lnTo>
                <a:lnTo>
                  <a:pt x="60" y="23"/>
                </a:lnTo>
                <a:lnTo>
                  <a:pt x="58" y="25"/>
                </a:lnTo>
                <a:lnTo>
                  <a:pt x="59" y="24"/>
                </a:lnTo>
                <a:lnTo>
                  <a:pt x="60" y="23"/>
                </a:lnTo>
                <a:lnTo>
                  <a:pt x="31" y="4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98" name="Freeform 126"/>
          <p:cNvSpPr>
            <a:spLocks/>
          </p:cNvSpPr>
          <p:nvPr/>
        </p:nvSpPr>
        <p:spPr bwMode="auto">
          <a:xfrm>
            <a:off x="2462213" y="5575300"/>
            <a:ext cx="88900" cy="107950"/>
          </a:xfrm>
          <a:custGeom>
            <a:avLst/>
            <a:gdLst/>
            <a:ahLst/>
            <a:cxnLst>
              <a:cxn ang="0">
                <a:pos x="28" y="4"/>
              </a:cxn>
              <a:cxn ang="0">
                <a:pos x="30" y="0"/>
              </a:cxn>
              <a:cxn ang="0">
                <a:pos x="0" y="48"/>
              </a:cxn>
              <a:cxn ang="0">
                <a:pos x="29" y="67"/>
              </a:cxn>
              <a:cxn ang="0">
                <a:pos x="59" y="19"/>
              </a:cxn>
              <a:cxn ang="0">
                <a:pos x="61" y="17"/>
              </a:cxn>
              <a:cxn ang="0">
                <a:pos x="59" y="19"/>
              </a:cxn>
              <a:cxn ang="0">
                <a:pos x="60" y="18"/>
              </a:cxn>
              <a:cxn ang="0">
                <a:pos x="61" y="17"/>
              </a:cxn>
              <a:cxn ang="0">
                <a:pos x="28" y="4"/>
              </a:cxn>
            </a:cxnLst>
            <a:rect l="0" t="0" r="r" b="b"/>
            <a:pathLst>
              <a:path w="62" h="68">
                <a:moveTo>
                  <a:pt x="28" y="4"/>
                </a:moveTo>
                <a:lnTo>
                  <a:pt x="30" y="0"/>
                </a:lnTo>
                <a:lnTo>
                  <a:pt x="0" y="48"/>
                </a:lnTo>
                <a:lnTo>
                  <a:pt x="29" y="67"/>
                </a:lnTo>
                <a:lnTo>
                  <a:pt x="59" y="19"/>
                </a:lnTo>
                <a:lnTo>
                  <a:pt x="61" y="17"/>
                </a:lnTo>
                <a:lnTo>
                  <a:pt x="59" y="19"/>
                </a:lnTo>
                <a:lnTo>
                  <a:pt x="60" y="18"/>
                </a:lnTo>
                <a:lnTo>
                  <a:pt x="61" y="17"/>
                </a:lnTo>
                <a:lnTo>
                  <a:pt x="28" y="4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399" name="Freeform 127"/>
          <p:cNvSpPr>
            <a:spLocks/>
          </p:cNvSpPr>
          <p:nvPr/>
        </p:nvSpPr>
        <p:spPr bwMode="auto">
          <a:xfrm>
            <a:off x="2506663" y="5434013"/>
            <a:ext cx="95250" cy="161925"/>
          </a:xfrm>
          <a:custGeom>
            <a:avLst/>
            <a:gdLst/>
            <a:ahLst/>
            <a:cxnLst>
              <a:cxn ang="0">
                <a:pos x="32" y="1"/>
              </a:cxn>
              <a:cxn ang="0">
                <a:pos x="33" y="0"/>
              </a:cxn>
              <a:cxn ang="0">
                <a:pos x="0" y="88"/>
              </a:cxn>
              <a:cxn ang="0">
                <a:pos x="33" y="101"/>
              </a:cxn>
              <a:cxn ang="0">
                <a:pos x="66" y="12"/>
              </a:cxn>
              <a:cxn ang="0">
                <a:pos x="67" y="11"/>
              </a:cxn>
              <a:cxn ang="0">
                <a:pos x="66" y="12"/>
              </a:cxn>
              <a:cxn ang="0">
                <a:pos x="67" y="11"/>
              </a:cxn>
              <a:cxn ang="0">
                <a:pos x="32" y="1"/>
              </a:cxn>
            </a:cxnLst>
            <a:rect l="0" t="0" r="r" b="b"/>
            <a:pathLst>
              <a:path w="68" h="102">
                <a:moveTo>
                  <a:pt x="32" y="1"/>
                </a:moveTo>
                <a:lnTo>
                  <a:pt x="33" y="0"/>
                </a:lnTo>
                <a:lnTo>
                  <a:pt x="0" y="88"/>
                </a:lnTo>
                <a:lnTo>
                  <a:pt x="33" y="101"/>
                </a:lnTo>
                <a:lnTo>
                  <a:pt x="66" y="12"/>
                </a:lnTo>
                <a:lnTo>
                  <a:pt x="67" y="11"/>
                </a:lnTo>
                <a:lnTo>
                  <a:pt x="66" y="12"/>
                </a:lnTo>
                <a:lnTo>
                  <a:pt x="67" y="11"/>
                </a:lnTo>
                <a:lnTo>
                  <a:pt x="32" y="1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400" name="Freeform 128"/>
          <p:cNvSpPr>
            <a:spLocks/>
          </p:cNvSpPr>
          <p:nvPr/>
        </p:nvSpPr>
        <p:spPr bwMode="auto">
          <a:xfrm>
            <a:off x="2555875" y="5230813"/>
            <a:ext cx="101600" cy="214312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0" y="123"/>
              </a:cxn>
              <a:cxn ang="0">
                <a:pos x="35" y="134"/>
              </a:cxn>
              <a:cxn ang="0">
                <a:pos x="71" y="11"/>
              </a:cxn>
              <a:cxn ang="0">
                <a:pos x="71" y="10"/>
              </a:cxn>
              <a:cxn ang="0">
                <a:pos x="71" y="11"/>
              </a:cxn>
              <a:cxn ang="0">
                <a:pos x="71" y="10"/>
              </a:cxn>
              <a:cxn ang="0">
                <a:pos x="36" y="0"/>
              </a:cxn>
            </a:cxnLst>
            <a:rect l="0" t="0" r="r" b="b"/>
            <a:pathLst>
              <a:path w="72" h="135">
                <a:moveTo>
                  <a:pt x="36" y="0"/>
                </a:moveTo>
                <a:lnTo>
                  <a:pt x="0" y="123"/>
                </a:lnTo>
                <a:lnTo>
                  <a:pt x="35" y="134"/>
                </a:lnTo>
                <a:lnTo>
                  <a:pt x="71" y="11"/>
                </a:lnTo>
                <a:lnTo>
                  <a:pt x="71" y="10"/>
                </a:lnTo>
                <a:lnTo>
                  <a:pt x="71" y="11"/>
                </a:lnTo>
                <a:lnTo>
                  <a:pt x="71" y="10"/>
                </a:lnTo>
                <a:lnTo>
                  <a:pt x="36" y="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401" name="Freeform 129"/>
          <p:cNvSpPr>
            <a:spLocks/>
          </p:cNvSpPr>
          <p:nvPr/>
        </p:nvSpPr>
        <p:spPr bwMode="auto">
          <a:xfrm>
            <a:off x="2609850" y="5021263"/>
            <a:ext cx="98425" cy="217487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126"/>
              </a:cxn>
              <a:cxn ang="0">
                <a:pos x="35" y="136"/>
              </a:cxn>
              <a:cxn ang="0">
                <a:pos x="68" y="10"/>
              </a:cxn>
              <a:cxn ang="0">
                <a:pos x="68" y="11"/>
              </a:cxn>
              <a:cxn ang="0">
                <a:pos x="34" y="0"/>
              </a:cxn>
            </a:cxnLst>
            <a:rect l="0" t="0" r="r" b="b"/>
            <a:pathLst>
              <a:path w="69" h="137">
                <a:moveTo>
                  <a:pt x="34" y="0"/>
                </a:moveTo>
                <a:lnTo>
                  <a:pt x="0" y="126"/>
                </a:lnTo>
                <a:lnTo>
                  <a:pt x="35" y="136"/>
                </a:lnTo>
                <a:lnTo>
                  <a:pt x="68" y="10"/>
                </a:lnTo>
                <a:lnTo>
                  <a:pt x="68" y="11"/>
                </a:lnTo>
                <a:lnTo>
                  <a:pt x="34" y="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402" name="Freeform 130"/>
          <p:cNvSpPr>
            <a:spLocks/>
          </p:cNvSpPr>
          <p:nvPr/>
        </p:nvSpPr>
        <p:spPr bwMode="auto">
          <a:xfrm>
            <a:off x="2662238" y="4852988"/>
            <a:ext cx="87312" cy="177800"/>
          </a:xfrm>
          <a:custGeom>
            <a:avLst/>
            <a:gdLst/>
            <a:ahLst/>
            <a:cxnLst>
              <a:cxn ang="0">
                <a:pos x="27" y="1"/>
              </a:cxn>
              <a:cxn ang="0">
                <a:pos x="27" y="0"/>
              </a:cxn>
              <a:cxn ang="0">
                <a:pos x="0" y="101"/>
              </a:cxn>
              <a:cxn ang="0">
                <a:pos x="34" y="111"/>
              </a:cxn>
              <a:cxn ang="0">
                <a:pos x="61" y="10"/>
              </a:cxn>
              <a:cxn ang="0">
                <a:pos x="61" y="9"/>
              </a:cxn>
              <a:cxn ang="0">
                <a:pos x="61" y="10"/>
              </a:cxn>
              <a:cxn ang="0">
                <a:pos x="61" y="9"/>
              </a:cxn>
              <a:cxn ang="0">
                <a:pos x="27" y="1"/>
              </a:cxn>
            </a:cxnLst>
            <a:rect l="0" t="0" r="r" b="b"/>
            <a:pathLst>
              <a:path w="62" h="112">
                <a:moveTo>
                  <a:pt x="27" y="1"/>
                </a:moveTo>
                <a:lnTo>
                  <a:pt x="27" y="0"/>
                </a:lnTo>
                <a:lnTo>
                  <a:pt x="0" y="101"/>
                </a:lnTo>
                <a:lnTo>
                  <a:pt x="34" y="111"/>
                </a:lnTo>
                <a:lnTo>
                  <a:pt x="61" y="10"/>
                </a:lnTo>
                <a:lnTo>
                  <a:pt x="61" y="9"/>
                </a:lnTo>
                <a:lnTo>
                  <a:pt x="61" y="10"/>
                </a:lnTo>
                <a:lnTo>
                  <a:pt x="61" y="9"/>
                </a:lnTo>
                <a:lnTo>
                  <a:pt x="27" y="1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403" name="Freeform 131"/>
          <p:cNvSpPr>
            <a:spLocks/>
          </p:cNvSpPr>
          <p:nvPr/>
        </p:nvSpPr>
        <p:spPr bwMode="auto">
          <a:xfrm>
            <a:off x="2705100" y="4659313"/>
            <a:ext cx="93663" cy="201612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0" y="117"/>
              </a:cxn>
              <a:cxn ang="0">
                <a:pos x="34" y="126"/>
              </a:cxn>
              <a:cxn ang="0">
                <a:pos x="65" y="9"/>
              </a:cxn>
              <a:cxn ang="0">
                <a:pos x="30" y="0"/>
              </a:cxn>
            </a:cxnLst>
            <a:rect l="0" t="0" r="r" b="b"/>
            <a:pathLst>
              <a:path w="66" h="127">
                <a:moveTo>
                  <a:pt x="30" y="0"/>
                </a:moveTo>
                <a:lnTo>
                  <a:pt x="0" y="117"/>
                </a:lnTo>
                <a:lnTo>
                  <a:pt x="34" y="126"/>
                </a:lnTo>
                <a:lnTo>
                  <a:pt x="65" y="9"/>
                </a:lnTo>
                <a:lnTo>
                  <a:pt x="30" y="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404" name="Freeform 132"/>
          <p:cNvSpPr>
            <a:spLocks/>
          </p:cNvSpPr>
          <p:nvPr/>
        </p:nvSpPr>
        <p:spPr bwMode="auto">
          <a:xfrm>
            <a:off x="2751138" y="4413250"/>
            <a:ext cx="106362" cy="252413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39" y="1"/>
              </a:cxn>
              <a:cxn ang="0">
                <a:pos x="0" y="149"/>
              </a:cxn>
              <a:cxn ang="0">
                <a:pos x="35" y="158"/>
              </a:cxn>
              <a:cxn ang="0">
                <a:pos x="74" y="11"/>
              </a:cxn>
              <a:cxn ang="0">
                <a:pos x="74" y="12"/>
              </a:cxn>
              <a:cxn ang="0">
                <a:pos x="39" y="0"/>
              </a:cxn>
              <a:cxn ang="0">
                <a:pos x="39" y="1"/>
              </a:cxn>
              <a:cxn ang="0">
                <a:pos x="39" y="0"/>
              </a:cxn>
            </a:cxnLst>
            <a:rect l="0" t="0" r="r" b="b"/>
            <a:pathLst>
              <a:path w="75" h="159">
                <a:moveTo>
                  <a:pt x="39" y="0"/>
                </a:moveTo>
                <a:lnTo>
                  <a:pt x="39" y="1"/>
                </a:lnTo>
                <a:lnTo>
                  <a:pt x="0" y="149"/>
                </a:lnTo>
                <a:lnTo>
                  <a:pt x="35" y="158"/>
                </a:lnTo>
                <a:lnTo>
                  <a:pt x="74" y="11"/>
                </a:lnTo>
                <a:lnTo>
                  <a:pt x="74" y="12"/>
                </a:lnTo>
                <a:lnTo>
                  <a:pt x="39" y="0"/>
                </a:lnTo>
                <a:lnTo>
                  <a:pt x="39" y="1"/>
                </a:lnTo>
                <a:lnTo>
                  <a:pt x="39" y="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405" name="Freeform 133"/>
          <p:cNvSpPr>
            <a:spLocks/>
          </p:cNvSpPr>
          <p:nvPr/>
        </p:nvSpPr>
        <p:spPr bwMode="auto">
          <a:xfrm>
            <a:off x="2811463" y="4171950"/>
            <a:ext cx="114300" cy="252413"/>
          </a:xfrm>
          <a:custGeom>
            <a:avLst/>
            <a:gdLst/>
            <a:ahLst/>
            <a:cxnLst>
              <a:cxn ang="0">
                <a:pos x="46" y="0"/>
              </a:cxn>
              <a:cxn ang="0">
                <a:pos x="45" y="2"/>
              </a:cxn>
              <a:cxn ang="0">
                <a:pos x="0" y="146"/>
              </a:cxn>
              <a:cxn ang="0">
                <a:pos x="35" y="158"/>
              </a:cxn>
              <a:cxn ang="0">
                <a:pos x="80" y="13"/>
              </a:cxn>
              <a:cxn ang="0">
                <a:pos x="79" y="14"/>
              </a:cxn>
              <a:cxn ang="0">
                <a:pos x="46" y="0"/>
              </a:cxn>
              <a:cxn ang="0">
                <a:pos x="45" y="2"/>
              </a:cxn>
              <a:cxn ang="0">
                <a:pos x="46" y="0"/>
              </a:cxn>
            </a:cxnLst>
            <a:rect l="0" t="0" r="r" b="b"/>
            <a:pathLst>
              <a:path w="81" h="159">
                <a:moveTo>
                  <a:pt x="46" y="0"/>
                </a:moveTo>
                <a:lnTo>
                  <a:pt x="45" y="2"/>
                </a:lnTo>
                <a:lnTo>
                  <a:pt x="0" y="146"/>
                </a:lnTo>
                <a:lnTo>
                  <a:pt x="35" y="158"/>
                </a:lnTo>
                <a:lnTo>
                  <a:pt x="80" y="13"/>
                </a:lnTo>
                <a:lnTo>
                  <a:pt x="79" y="14"/>
                </a:lnTo>
                <a:lnTo>
                  <a:pt x="46" y="0"/>
                </a:lnTo>
                <a:lnTo>
                  <a:pt x="45" y="2"/>
                </a:lnTo>
                <a:lnTo>
                  <a:pt x="46" y="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406" name="Freeform 134"/>
          <p:cNvSpPr>
            <a:spLocks/>
          </p:cNvSpPr>
          <p:nvPr/>
        </p:nvSpPr>
        <p:spPr bwMode="auto">
          <a:xfrm>
            <a:off x="2881313" y="4030663"/>
            <a:ext cx="93662" cy="157162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33" y="2"/>
              </a:cxn>
              <a:cxn ang="0">
                <a:pos x="0" y="84"/>
              </a:cxn>
              <a:cxn ang="0">
                <a:pos x="33" y="98"/>
              </a:cxn>
              <a:cxn ang="0">
                <a:pos x="66" y="16"/>
              </a:cxn>
              <a:cxn ang="0">
                <a:pos x="66" y="17"/>
              </a:cxn>
              <a:cxn ang="0">
                <a:pos x="34" y="0"/>
              </a:cxn>
              <a:cxn ang="0">
                <a:pos x="34" y="1"/>
              </a:cxn>
              <a:cxn ang="0">
                <a:pos x="33" y="2"/>
              </a:cxn>
              <a:cxn ang="0">
                <a:pos x="34" y="0"/>
              </a:cxn>
            </a:cxnLst>
            <a:rect l="0" t="0" r="r" b="b"/>
            <a:pathLst>
              <a:path w="67" h="99">
                <a:moveTo>
                  <a:pt x="34" y="0"/>
                </a:moveTo>
                <a:lnTo>
                  <a:pt x="33" y="2"/>
                </a:lnTo>
                <a:lnTo>
                  <a:pt x="0" y="84"/>
                </a:lnTo>
                <a:lnTo>
                  <a:pt x="33" y="98"/>
                </a:lnTo>
                <a:lnTo>
                  <a:pt x="66" y="16"/>
                </a:lnTo>
                <a:lnTo>
                  <a:pt x="66" y="17"/>
                </a:lnTo>
                <a:lnTo>
                  <a:pt x="34" y="0"/>
                </a:lnTo>
                <a:lnTo>
                  <a:pt x="34" y="1"/>
                </a:lnTo>
                <a:lnTo>
                  <a:pt x="33" y="2"/>
                </a:lnTo>
                <a:lnTo>
                  <a:pt x="34" y="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407" name="Freeform 135"/>
          <p:cNvSpPr>
            <a:spLocks/>
          </p:cNvSpPr>
          <p:nvPr/>
        </p:nvSpPr>
        <p:spPr bwMode="auto">
          <a:xfrm>
            <a:off x="2932113" y="3932238"/>
            <a:ext cx="88900" cy="119062"/>
          </a:xfrm>
          <a:custGeom>
            <a:avLst/>
            <a:gdLst/>
            <a:ahLst/>
            <a:cxnLst>
              <a:cxn ang="0">
                <a:pos x="31" y="0"/>
              </a:cxn>
              <a:cxn ang="0">
                <a:pos x="30" y="2"/>
              </a:cxn>
              <a:cxn ang="0">
                <a:pos x="0" y="57"/>
              </a:cxn>
              <a:cxn ang="0">
                <a:pos x="32" y="74"/>
              </a:cxn>
              <a:cxn ang="0">
                <a:pos x="61" y="19"/>
              </a:cxn>
              <a:cxn ang="0">
                <a:pos x="60" y="20"/>
              </a:cxn>
              <a:cxn ang="0">
                <a:pos x="31" y="0"/>
              </a:cxn>
              <a:cxn ang="0">
                <a:pos x="30" y="0"/>
              </a:cxn>
              <a:cxn ang="0">
                <a:pos x="30" y="2"/>
              </a:cxn>
              <a:cxn ang="0">
                <a:pos x="31" y="0"/>
              </a:cxn>
            </a:cxnLst>
            <a:rect l="0" t="0" r="r" b="b"/>
            <a:pathLst>
              <a:path w="62" h="75">
                <a:moveTo>
                  <a:pt x="31" y="0"/>
                </a:moveTo>
                <a:lnTo>
                  <a:pt x="30" y="2"/>
                </a:lnTo>
                <a:lnTo>
                  <a:pt x="0" y="57"/>
                </a:lnTo>
                <a:lnTo>
                  <a:pt x="32" y="74"/>
                </a:lnTo>
                <a:lnTo>
                  <a:pt x="61" y="19"/>
                </a:lnTo>
                <a:lnTo>
                  <a:pt x="60" y="20"/>
                </a:lnTo>
                <a:lnTo>
                  <a:pt x="31" y="0"/>
                </a:lnTo>
                <a:lnTo>
                  <a:pt x="30" y="0"/>
                </a:lnTo>
                <a:lnTo>
                  <a:pt x="30" y="2"/>
                </a:lnTo>
                <a:lnTo>
                  <a:pt x="31" y="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408" name="Freeform 136"/>
          <p:cNvSpPr>
            <a:spLocks/>
          </p:cNvSpPr>
          <p:nvPr/>
        </p:nvSpPr>
        <p:spPr bwMode="auto">
          <a:xfrm>
            <a:off x="2979738" y="3811588"/>
            <a:ext cx="112712" cy="147637"/>
          </a:xfrm>
          <a:custGeom>
            <a:avLst/>
            <a:gdLst/>
            <a:ahLst/>
            <a:cxnLst>
              <a:cxn ang="0">
                <a:pos x="50" y="0"/>
              </a:cxn>
              <a:cxn ang="0">
                <a:pos x="48" y="3"/>
              </a:cxn>
              <a:cxn ang="0">
                <a:pos x="0" y="71"/>
              </a:cxn>
              <a:cxn ang="0">
                <a:pos x="30" y="92"/>
              </a:cxn>
              <a:cxn ang="0">
                <a:pos x="78" y="24"/>
              </a:cxn>
              <a:cxn ang="0">
                <a:pos x="75" y="27"/>
              </a:cxn>
              <a:cxn ang="0">
                <a:pos x="50" y="0"/>
              </a:cxn>
              <a:cxn ang="0">
                <a:pos x="49" y="1"/>
              </a:cxn>
              <a:cxn ang="0">
                <a:pos x="48" y="3"/>
              </a:cxn>
              <a:cxn ang="0">
                <a:pos x="50" y="0"/>
              </a:cxn>
            </a:cxnLst>
            <a:rect l="0" t="0" r="r" b="b"/>
            <a:pathLst>
              <a:path w="79" h="93">
                <a:moveTo>
                  <a:pt x="50" y="0"/>
                </a:moveTo>
                <a:lnTo>
                  <a:pt x="48" y="3"/>
                </a:lnTo>
                <a:lnTo>
                  <a:pt x="0" y="71"/>
                </a:lnTo>
                <a:lnTo>
                  <a:pt x="30" y="92"/>
                </a:lnTo>
                <a:lnTo>
                  <a:pt x="78" y="24"/>
                </a:lnTo>
                <a:lnTo>
                  <a:pt x="75" y="27"/>
                </a:lnTo>
                <a:lnTo>
                  <a:pt x="50" y="0"/>
                </a:lnTo>
                <a:lnTo>
                  <a:pt x="49" y="1"/>
                </a:lnTo>
                <a:lnTo>
                  <a:pt x="48" y="3"/>
                </a:lnTo>
                <a:lnTo>
                  <a:pt x="50" y="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409" name="Freeform 137"/>
          <p:cNvSpPr>
            <a:spLocks/>
          </p:cNvSpPr>
          <p:nvPr/>
        </p:nvSpPr>
        <p:spPr bwMode="auto">
          <a:xfrm>
            <a:off x="3055938" y="3711575"/>
            <a:ext cx="125412" cy="138113"/>
          </a:xfrm>
          <a:custGeom>
            <a:avLst/>
            <a:gdLst/>
            <a:ahLst/>
            <a:cxnLst>
              <a:cxn ang="0">
                <a:pos x="66" y="0"/>
              </a:cxn>
              <a:cxn ang="0">
                <a:pos x="62" y="3"/>
              </a:cxn>
              <a:cxn ang="0">
                <a:pos x="0" y="59"/>
              </a:cxn>
              <a:cxn ang="0">
                <a:pos x="25" y="86"/>
              </a:cxn>
              <a:cxn ang="0">
                <a:pos x="87" y="30"/>
              </a:cxn>
              <a:cxn ang="0">
                <a:pos x="83" y="33"/>
              </a:cxn>
              <a:cxn ang="0">
                <a:pos x="66" y="0"/>
              </a:cxn>
              <a:cxn ang="0">
                <a:pos x="65" y="2"/>
              </a:cxn>
              <a:cxn ang="0">
                <a:pos x="62" y="3"/>
              </a:cxn>
              <a:cxn ang="0">
                <a:pos x="66" y="0"/>
              </a:cxn>
            </a:cxnLst>
            <a:rect l="0" t="0" r="r" b="b"/>
            <a:pathLst>
              <a:path w="88" h="87">
                <a:moveTo>
                  <a:pt x="66" y="0"/>
                </a:moveTo>
                <a:lnTo>
                  <a:pt x="62" y="3"/>
                </a:lnTo>
                <a:lnTo>
                  <a:pt x="0" y="59"/>
                </a:lnTo>
                <a:lnTo>
                  <a:pt x="25" y="86"/>
                </a:lnTo>
                <a:lnTo>
                  <a:pt x="87" y="30"/>
                </a:lnTo>
                <a:lnTo>
                  <a:pt x="83" y="33"/>
                </a:lnTo>
                <a:lnTo>
                  <a:pt x="66" y="0"/>
                </a:lnTo>
                <a:lnTo>
                  <a:pt x="65" y="2"/>
                </a:lnTo>
                <a:lnTo>
                  <a:pt x="62" y="3"/>
                </a:lnTo>
                <a:lnTo>
                  <a:pt x="66" y="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410" name="Freeform 138"/>
          <p:cNvSpPr>
            <a:spLocks/>
          </p:cNvSpPr>
          <p:nvPr/>
        </p:nvSpPr>
        <p:spPr bwMode="auto">
          <a:xfrm>
            <a:off x="3155950" y="3646488"/>
            <a:ext cx="127000" cy="112712"/>
          </a:xfrm>
          <a:custGeom>
            <a:avLst/>
            <a:gdLst/>
            <a:ahLst/>
            <a:cxnLst>
              <a:cxn ang="0">
                <a:pos x="75" y="0"/>
              </a:cxn>
              <a:cxn ang="0">
                <a:pos x="70" y="2"/>
              </a:cxn>
              <a:cxn ang="0">
                <a:pos x="0" y="38"/>
              </a:cxn>
              <a:cxn ang="0">
                <a:pos x="17" y="70"/>
              </a:cxn>
              <a:cxn ang="0">
                <a:pos x="88" y="34"/>
              </a:cxn>
              <a:cxn ang="0">
                <a:pos x="83" y="35"/>
              </a:cxn>
              <a:cxn ang="0">
                <a:pos x="75" y="0"/>
              </a:cxn>
              <a:cxn ang="0">
                <a:pos x="73" y="1"/>
              </a:cxn>
              <a:cxn ang="0">
                <a:pos x="70" y="2"/>
              </a:cxn>
              <a:cxn ang="0">
                <a:pos x="75" y="0"/>
              </a:cxn>
            </a:cxnLst>
            <a:rect l="0" t="0" r="r" b="b"/>
            <a:pathLst>
              <a:path w="89" h="71">
                <a:moveTo>
                  <a:pt x="75" y="0"/>
                </a:moveTo>
                <a:lnTo>
                  <a:pt x="70" y="2"/>
                </a:lnTo>
                <a:lnTo>
                  <a:pt x="0" y="38"/>
                </a:lnTo>
                <a:lnTo>
                  <a:pt x="17" y="70"/>
                </a:lnTo>
                <a:lnTo>
                  <a:pt x="88" y="34"/>
                </a:lnTo>
                <a:lnTo>
                  <a:pt x="83" y="35"/>
                </a:lnTo>
                <a:lnTo>
                  <a:pt x="75" y="0"/>
                </a:lnTo>
                <a:lnTo>
                  <a:pt x="73" y="1"/>
                </a:lnTo>
                <a:lnTo>
                  <a:pt x="70" y="2"/>
                </a:lnTo>
                <a:lnTo>
                  <a:pt x="75" y="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411" name="Freeform 139"/>
          <p:cNvSpPr>
            <a:spLocks/>
          </p:cNvSpPr>
          <p:nvPr/>
        </p:nvSpPr>
        <p:spPr bwMode="auto">
          <a:xfrm>
            <a:off x="3270250" y="3627438"/>
            <a:ext cx="76200" cy="71437"/>
          </a:xfrm>
          <a:custGeom>
            <a:avLst/>
            <a:gdLst/>
            <a:ahLst/>
            <a:cxnLst>
              <a:cxn ang="0">
                <a:pos x="52" y="0"/>
              </a:cxn>
              <a:cxn ang="0">
                <a:pos x="46" y="1"/>
              </a:cxn>
              <a:cxn ang="0">
                <a:pos x="0" y="11"/>
              </a:cxn>
              <a:cxn ang="0">
                <a:pos x="8" y="44"/>
              </a:cxn>
              <a:cxn ang="0">
                <a:pos x="53" y="33"/>
              </a:cxn>
              <a:cxn ang="0">
                <a:pos x="48" y="34"/>
              </a:cxn>
              <a:cxn ang="0">
                <a:pos x="52" y="0"/>
              </a:cxn>
              <a:cxn ang="0">
                <a:pos x="49" y="0"/>
              </a:cxn>
              <a:cxn ang="0">
                <a:pos x="46" y="1"/>
              </a:cxn>
              <a:cxn ang="0">
                <a:pos x="52" y="0"/>
              </a:cxn>
            </a:cxnLst>
            <a:rect l="0" t="0" r="r" b="b"/>
            <a:pathLst>
              <a:path w="54" h="45">
                <a:moveTo>
                  <a:pt x="52" y="0"/>
                </a:moveTo>
                <a:lnTo>
                  <a:pt x="46" y="1"/>
                </a:lnTo>
                <a:lnTo>
                  <a:pt x="0" y="11"/>
                </a:lnTo>
                <a:lnTo>
                  <a:pt x="8" y="44"/>
                </a:lnTo>
                <a:lnTo>
                  <a:pt x="53" y="33"/>
                </a:lnTo>
                <a:lnTo>
                  <a:pt x="48" y="34"/>
                </a:lnTo>
                <a:lnTo>
                  <a:pt x="52" y="0"/>
                </a:lnTo>
                <a:lnTo>
                  <a:pt x="49" y="0"/>
                </a:lnTo>
                <a:lnTo>
                  <a:pt x="46" y="1"/>
                </a:lnTo>
                <a:lnTo>
                  <a:pt x="52" y="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412" name="Freeform 140"/>
          <p:cNvSpPr>
            <a:spLocks/>
          </p:cNvSpPr>
          <p:nvPr/>
        </p:nvSpPr>
        <p:spPr bwMode="auto">
          <a:xfrm>
            <a:off x="3344863" y="3627438"/>
            <a:ext cx="65087" cy="63500"/>
          </a:xfrm>
          <a:custGeom>
            <a:avLst/>
            <a:gdLst/>
            <a:ahLst/>
            <a:cxnLst>
              <a:cxn ang="0">
                <a:pos x="46" y="6"/>
              </a:cxn>
              <a:cxn ang="0">
                <a:pos x="44" y="5"/>
              </a:cxn>
              <a:cxn ang="0">
                <a:pos x="4" y="0"/>
              </a:cxn>
              <a:cxn ang="0">
                <a:pos x="0" y="34"/>
              </a:cxn>
              <a:cxn ang="0">
                <a:pos x="40" y="39"/>
              </a:cxn>
              <a:cxn ang="0">
                <a:pos x="38" y="38"/>
              </a:cxn>
              <a:cxn ang="0">
                <a:pos x="46" y="6"/>
              </a:cxn>
              <a:cxn ang="0">
                <a:pos x="45" y="6"/>
              </a:cxn>
              <a:cxn ang="0">
                <a:pos x="44" y="5"/>
              </a:cxn>
              <a:cxn ang="0">
                <a:pos x="46" y="6"/>
              </a:cxn>
            </a:cxnLst>
            <a:rect l="0" t="0" r="r" b="b"/>
            <a:pathLst>
              <a:path w="47" h="40">
                <a:moveTo>
                  <a:pt x="46" y="6"/>
                </a:moveTo>
                <a:lnTo>
                  <a:pt x="44" y="5"/>
                </a:lnTo>
                <a:lnTo>
                  <a:pt x="4" y="0"/>
                </a:lnTo>
                <a:lnTo>
                  <a:pt x="0" y="34"/>
                </a:lnTo>
                <a:lnTo>
                  <a:pt x="40" y="39"/>
                </a:lnTo>
                <a:lnTo>
                  <a:pt x="38" y="38"/>
                </a:lnTo>
                <a:lnTo>
                  <a:pt x="46" y="6"/>
                </a:lnTo>
                <a:lnTo>
                  <a:pt x="45" y="6"/>
                </a:lnTo>
                <a:lnTo>
                  <a:pt x="44" y="5"/>
                </a:lnTo>
                <a:lnTo>
                  <a:pt x="46" y="6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413" name="Freeform 141"/>
          <p:cNvSpPr>
            <a:spLocks/>
          </p:cNvSpPr>
          <p:nvPr/>
        </p:nvSpPr>
        <p:spPr bwMode="auto">
          <a:xfrm>
            <a:off x="3406775" y="3638550"/>
            <a:ext cx="76200" cy="69850"/>
          </a:xfrm>
          <a:custGeom>
            <a:avLst/>
            <a:gdLst/>
            <a:ahLst/>
            <a:cxnLst>
              <a:cxn ang="0">
                <a:pos x="54" y="11"/>
              </a:cxn>
              <a:cxn ang="0">
                <a:pos x="51" y="11"/>
              </a:cxn>
              <a:cxn ang="0">
                <a:pos x="8" y="0"/>
              </a:cxn>
              <a:cxn ang="0">
                <a:pos x="0" y="32"/>
              </a:cxn>
              <a:cxn ang="0">
                <a:pos x="43" y="43"/>
              </a:cxn>
              <a:cxn ang="0">
                <a:pos x="41" y="42"/>
              </a:cxn>
              <a:cxn ang="0">
                <a:pos x="54" y="11"/>
              </a:cxn>
              <a:cxn ang="0">
                <a:pos x="53" y="11"/>
              </a:cxn>
              <a:cxn ang="0">
                <a:pos x="51" y="11"/>
              </a:cxn>
              <a:cxn ang="0">
                <a:pos x="54" y="11"/>
              </a:cxn>
            </a:cxnLst>
            <a:rect l="0" t="0" r="r" b="b"/>
            <a:pathLst>
              <a:path w="55" h="44">
                <a:moveTo>
                  <a:pt x="54" y="11"/>
                </a:moveTo>
                <a:lnTo>
                  <a:pt x="51" y="11"/>
                </a:lnTo>
                <a:lnTo>
                  <a:pt x="8" y="0"/>
                </a:lnTo>
                <a:lnTo>
                  <a:pt x="0" y="32"/>
                </a:lnTo>
                <a:lnTo>
                  <a:pt x="43" y="43"/>
                </a:lnTo>
                <a:lnTo>
                  <a:pt x="41" y="42"/>
                </a:lnTo>
                <a:lnTo>
                  <a:pt x="54" y="11"/>
                </a:lnTo>
                <a:lnTo>
                  <a:pt x="53" y="11"/>
                </a:lnTo>
                <a:lnTo>
                  <a:pt x="51" y="11"/>
                </a:lnTo>
                <a:lnTo>
                  <a:pt x="54" y="11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414" name="Freeform 142"/>
          <p:cNvSpPr>
            <a:spLocks/>
          </p:cNvSpPr>
          <p:nvPr/>
        </p:nvSpPr>
        <p:spPr bwMode="auto">
          <a:xfrm>
            <a:off x="3470275" y="3657600"/>
            <a:ext cx="104775" cy="93663"/>
          </a:xfrm>
          <a:custGeom>
            <a:avLst/>
            <a:gdLst/>
            <a:ahLst/>
            <a:cxnLst>
              <a:cxn ang="0">
                <a:pos x="74" y="25"/>
              </a:cxn>
              <a:cxn ang="0">
                <a:pos x="73" y="24"/>
              </a:cxn>
              <a:cxn ang="0">
                <a:pos x="14" y="0"/>
              </a:cxn>
              <a:cxn ang="0">
                <a:pos x="0" y="33"/>
              </a:cxn>
              <a:cxn ang="0">
                <a:pos x="58" y="58"/>
              </a:cxn>
              <a:cxn ang="0">
                <a:pos x="57" y="57"/>
              </a:cxn>
              <a:cxn ang="0">
                <a:pos x="74" y="25"/>
              </a:cxn>
              <a:cxn ang="0">
                <a:pos x="73" y="25"/>
              </a:cxn>
              <a:cxn ang="0">
                <a:pos x="73" y="24"/>
              </a:cxn>
              <a:cxn ang="0">
                <a:pos x="74" y="25"/>
              </a:cxn>
            </a:cxnLst>
            <a:rect l="0" t="0" r="r" b="b"/>
            <a:pathLst>
              <a:path w="75" h="59">
                <a:moveTo>
                  <a:pt x="74" y="25"/>
                </a:moveTo>
                <a:lnTo>
                  <a:pt x="73" y="24"/>
                </a:lnTo>
                <a:lnTo>
                  <a:pt x="14" y="0"/>
                </a:lnTo>
                <a:lnTo>
                  <a:pt x="0" y="33"/>
                </a:lnTo>
                <a:lnTo>
                  <a:pt x="58" y="58"/>
                </a:lnTo>
                <a:lnTo>
                  <a:pt x="57" y="57"/>
                </a:lnTo>
                <a:lnTo>
                  <a:pt x="74" y="25"/>
                </a:lnTo>
                <a:lnTo>
                  <a:pt x="73" y="25"/>
                </a:lnTo>
                <a:lnTo>
                  <a:pt x="73" y="24"/>
                </a:lnTo>
                <a:lnTo>
                  <a:pt x="74" y="25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415" name="Freeform 143"/>
          <p:cNvSpPr>
            <a:spLocks/>
          </p:cNvSpPr>
          <p:nvPr/>
        </p:nvSpPr>
        <p:spPr bwMode="auto">
          <a:xfrm>
            <a:off x="3556000" y="3702050"/>
            <a:ext cx="93663" cy="90488"/>
          </a:xfrm>
          <a:custGeom>
            <a:avLst/>
            <a:gdLst/>
            <a:ahLst/>
            <a:cxnLst>
              <a:cxn ang="0">
                <a:pos x="65" y="25"/>
              </a:cxn>
              <a:cxn ang="0">
                <a:pos x="63" y="24"/>
              </a:cxn>
              <a:cxn ang="0">
                <a:pos x="16" y="0"/>
              </a:cxn>
              <a:cxn ang="0">
                <a:pos x="0" y="32"/>
              </a:cxn>
              <a:cxn ang="0">
                <a:pos x="47" y="56"/>
              </a:cxn>
              <a:cxn ang="0">
                <a:pos x="46" y="55"/>
              </a:cxn>
              <a:cxn ang="0">
                <a:pos x="65" y="25"/>
              </a:cxn>
              <a:cxn ang="0">
                <a:pos x="64" y="25"/>
              </a:cxn>
              <a:cxn ang="0">
                <a:pos x="63" y="24"/>
              </a:cxn>
              <a:cxn ang="0">
                <a:pos x="65" y="25"/>
              </a:cxn>
            </a:cxnLst>
            <a:rect l="0" t="0" r="r" b="b"/>
            <a:pathLst>
              <a:path w="66" h="57">
                <a:moveTo>
                  <a:pt x="65" y="25"/>
                </a:moveTo>
                <a:lnTo>
                  <a:pt x="63" y="24"/>
                </a:lnTo>
                <a:lnTo>
                  <a:pt x="16" y="0"/>
                </a:lnTo>
                <a:lnTo>
                  <a:pt x="0" y="32"/>
                </a:lnTo>
                <a:lnTo>
                  <a:pt x="47" y="56"/>
                </a:lnTo>
                <a:lnTo>
                  <a:pt x="46" y="55"/>
                </a:lnTo>
                <a:lnTo>
                  <a:pt x="65" y="25"/>
                </a:lnTo>
                <a:lnTo>
                  <a:pt x="64" y="25"/>
                </a:lnTo>
                <a:lnTo>
                  <a:pt x="63" y="24"/>
                </a:lnTo>
                <a:lnTo>
                  <a:pt x="65" y="25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416" name="Freeform 144"/>
          <p:cNvSpPr>
            <a:spLocks/>
          </p:cNvSpPr>
          <p:nvPr/>
        </p:nvSpPr>
        <p:spPr bwMode="auto">
          <a:xfrm>
            <a:off x="3625850" y="3746500"/>
            <a:ext cx="106363" cy="101600"/>
          </a:xfrm>
          <a:custGeom>
            <a:avLst/>
            <a:gdLst/>
            <a:ahLst/>
            <a:cxnLst>
              <a:cxn ang="0">
                <a:pos x="74" y="35"/>
              </a:cxn>
              <a:cxn ang="0">
                <a:pos x="72" y="33"/>
              </a:cxn>
              <a:cxn ang="0">
                <a:pos x="19" y="0"/>
              </a:cxn>
              <a:cxn ang="0">
                <a:pos x="0" y="30"/>
              </a:cxn>
              <a:cxn ang="0">
                <a:pos x="53" y="63"/>
              </a:cxn>
              <a:cxn ang="0">
                <a:pos x="51" y="61"/>
              </a:cxn>
              <a:cxn ang="0">
                <a:pos x="74" y="35"/>
              </a:cxn>
              <a:cxn ang="0">
                <a:pos x="73" y="34"/>
              </a:cxn>
              <a:cxn ang="0">
                <a:pos x="72" y="33"/>
              </a:cxn>
              <a:cxn ang="0">
                <a:pos x="74" y="35"/>
              </a:cxn>
            </a:cxnLst>
            <a:rect l="0" t="0" r="r" b="b"/>
            <a:pathLst>
              <a:path w="75" h="64">
                <a:moveTo>
                  <a:pt x="74" y="35"/>
                </a:moveTo>
                <a:lnTo>
                  <a:pt x="72" y="33"/>
                </a:lnTo>
                <a:lnTo>
                  <a:pt x="19" y="0"/>
                </a:lnTo>
                <a:lnTo>
                  <a:pt x="0" y="30"/>
                </a:lnTo>
                <a:lnTo>
                  <a:pt x="53" y="63"/>
                </a:lnTo>
                <a:lnTo>
                  <a:pt x="51" y="61"/>
                </a:lnTo>
                <a:lnTo>
                  <a:pt x="74" y="35"/>
                </a:lnTo>
                <a:lnTo>
                  <a:pt x="73" y="34"/>
                </a:lnTo>
                <a:lnTo>
                  <a:pt x="72" y="33"/>
                </a:lnTo>
                <a:lnTo>
                  <a:pt x="74" y="35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417" name="Freeform 145"/>
          <p:cNvSpPr>
            <a:spLocks/>
          </p:cNvSpPr>
          <p:nvPr/>
        </p:nvSpPr>
        <p:spPr bwMode="auto">
          <a:xfrm>
            <a:off x="3703638" y="3806825"/>
            <a:ext cx="123825" cy="128588"/>
          </a:xfrm>
          <a:custGeom>
            <a:avLst/>
            <a:gdLst/>
            <a:ahLst/>
            <a:cxnLst>
              <a:cxn ang="0">
                <a:pos x="86" y="55"/>
              </a:cxn>
              <a:cxn ang="0">
                <a:pos x="85" y="53"/>
              </a:cxn>
              <a:cxn ang="0">
                <a:pos x="23" y="0"/>
              </a:cxn>
              <a:cxn ang="0">
                <a:pos x="0" y="27"/>
              </a:cxn>
              <a:cxn ang="0">
                <a:pos x="62" y="80"/>
              </a:cxn>
              <a:cxn ang="0">
                <a:pos x="61" y="79"/>
              </a:cxn>
              <a:cxn ang="0">
                <a:pos x="86" y="55"/>
              </a:cxn>
              <a:cxn ang="0">
                <a:pos x="86" y="54"/>
              </a:cxn>
              <a:cxn ang="0">
                <a:pos x="85" y="53"/>
              </a:cxn>
              <a:cxn ang="0">
                <a:pos x="86" y="55"/>
              </a:cxn>
            </a:cxnLst>
            <a:rect l="0" t="0" r="r" b="b"/>
            <a:pathLst>
              <a:path w="87" h="81">
                <a:moveTo>
                  <a:pt x="86" y="55"/>
                </a:moveTo>
                <a:lnTo>
                  <a:pt x="85" y="53"/>
                </a:lnTo>
                <a:lnTo>
                  <a:pt x="23" y="0"/>
                </a:lnTo>
                <a:lnTo>
                  <a:pt x="0" y="27"/>
                </a:lnTo>
                <a:lnTo>
                  <a:pt x="62" y="80"/>
                </a:lnTo>
                <a:lnTo>
                  <a:pt x="61" y="79"/>
                </a:lnTo>
                <a:lnTo>
                  <a:pt x="86" y="55"/>
                </a:lnTo>
                <a:lnTo>
                  <a:pt x="86" y="54"/>
                </a:lnTo>
                <a:lnTo>
                  <a:pt x="85" y="53"/>
                </a:lnTo>
                <a:lnTo>
                  <a:pt x="86" y="55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418" name="Freeform 146"/>
          <p:cNvSpPr>
            <a:spLocks/>
          </p:cNvSpPr>
          <p:nvPr/>
        </p:nvSpPr>
        <p:spPr bwMode="auto">
          <a:xfrm>
            <a:off x="3795713" y="3900488"/>
            <a:ext cx="119062" cy="133350"/>
          </a:xfrm>
          <a:custGeom>
            <a:avLst/>
            <a:gdLst/>
            <a:ahLst/>
            <a:cxnLst>
              <a:cxn ang="0">
                <a:pos x="83" y="59"/>
              </a:cxn>
              <a:cxn ang="0">
                <a:pos x="82" y="59"/>
              </a:cxn>
              <a:cxn ang="0">
                <a:pos x="25" y="0"/>
              </a:cxn>
              <a:cxn ang="0">
                <a:pos x="0" y="24"/>
              </a:cxn>
              <a:cxn ang="0">
                <a:pos x="56" y="83"/>
              </a:cxn>
              <a:cxn ang="0">
                <a:pos x="55" y="83"/>
              </a:cxn>
              <a:cxn ang="0">
                <a:pos x="83" y="59"/>
              </a:cxn>
              <a:cxn ang="0">
                <a:pos x="82" y="59"/>
              </a:cxn>
              <a:cxn ang="0">
                <a:pos x="83" y="59"/>
              </a:cxn>
            </a:cxnLst>
            <a:rect l="0" t="0" r="r" b="b"/>
            <a:pathLst>
              <a:path w="84" h="84">
                <a:moveTo>
                  <a:pt x="83" y="59"/>
                </a:moveTo>
                <a:lnTo>
                  <a:pt x="82" y="59"/>
                </a:lnTo>
                <a:lnTo>
                  <a:pt x="25" y="0"/>
                </a:lnTo>
                <a:lnTo>
                  <a:pt x="0" y="24"/>
                </a:lnTo>
                <a:lnTo>
                  <a:pt x="56" y="83"/>
                </a:lnTo>
                <a:lnTo>
                  <a:pt x="55" y="83"/>
                </a:lnTo>
                <a:lnTo>
                  <a:pt x="83" y="59"/>
                </a:lnTo>
                <a:lnTo>
                  <a:pt x="82" y="59"/>
                </a:lnTo>
                <a:lnTo>
                  <a:pt x="83" y="59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419" name="Freeform 147"/>
          <p:cNvSpPr>
            <a:spLocks/>
          </p:cNvSpPr>
          <p:nvPr/>
        </p:nvSpPr>
        <p:spPr bwMode="auto">
          <a:xfrm>
            <a:off x="3879850" y="4000500"/>
            <a:ext cx="138113" cy="163513"/>
          </a:xfrm>
          <a:custGeom>
            <a:avLst/>
            <a:gdLst/>
            <a:ahLst/>
            <a:cxnLst>
              <a:cxn ang="0">
                <a:pos x="97" y="77"/>
              </a:cxn>
              <a:cxn ang="0">
                <a:pos x="96" y="77"/>
              </a:cxn>
              <a:cxn ang="0">
                <a:pos x="28" y="0"/>
              </a:cxn>
              <a:cxn ang="0">
                <a:pos x="0" y="25"/>
              </a:cxn>
              <a:cxn ang="0">
                <a:pos x="69" y="102"/>
              </a:cxn>
              <a:cxn ang="0">
                <a:pos x="68" y="100"/>
              </a:cxn>
              <a:cxn ang="0">
                <a:pos x="97" y="77"/>
              </a:cxn>
              <a:cxn ang="0">
                <a:pos x="96" y="77"/>
              </a:cxn>
              <a:cxn ang="0">
                <a:pos x="97" y="77"/>
              </a:cxn>
            </a:cxnLst>
            <a:rect l="0" t="0" r="r" b="b"/>
            <a:pathLst>
              <a:path w="98" h="103">
                <a:moveTo>
                  <a:pt x="97" y="77"/>
                </a:moveTo>
                <a:lnTo>
                  <a:pt x="96" y="77"/>
                </a:lnTo>
                <a:lnTo>
                  <a:pt x="28" y="0"/>
                </a:lnTo>
                <a:lnTo>
                  <a:pt x="0" y="25"/>
                </a:lnTo>
                <a:lnTo>
                  <a:pt x="69" y="102"/>
                </a:lnTo>
                <a:lnTo>
                  <a:pt x="68" y="100"/>
                </a:lnTo>
                <a:lnTo>
                  <a:pt x="97" y="77"/>
                </a:lnTo>
                <a:lnTo>
                  <a:pt x="96" y="77"/>
                </a:lnTo>
                <a:lnTo>
                  <a:pt x="97" y="77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420" name="Freeform 148"/>
          <p:cNvSpPr>
            <a:spLocks/>
          </p:cNvSpPr>
          <p:nvPr/>
        </p:nvSpPr>
        <p:spPr bwMode="auto">
          <a:xfrm>
            <a:off x="3981450" y="4130675"/>
            <a:ext cx="127000" cy="163513"/>
          </a:xfrm>
          <a:custGeom>
            <a:avLst/>
            <a:gdLst/>
            <a:ahLst/>
            <a:cxnLst>
              <a:cxn ang="0">
                <a:pos x="89" y="80"/>
              </a:cxn>
              <a:cxn ang="0">
                <a:pos x="88" y="80"/>
              </a:cxn>
              <a:cxn ang="0">
                <a:pos x="29" y="0"/>
              </a:cxn>
              <a:cxn ang="0">
                <a:pos x="0" y="23"/>
              </a:cxn>
              <a:cxn ang="0">
                <a:pos x="59" y="102"/>
              </a:cxn>
              <a:cxn ang="0">
                <a:pos x="89" y="80"/>
              </a:cxn>
              <a:cxn ang="0">
                <a:pos x="88" y="80"/>
              </a:cxn>
              <a:cxn ang="0">
                <a:pos x="89" y="80"/>
              </a:cxn>
            </a:cxnLst>
            <a:rect l="0" t="0" r="r" b="b"/>
            <a:pathLst>
              <a:path w="90" h="103">
                <a:moveTo>
                  <a:pt x="89" y="80"/>
                </a:moveTo>
                <a:lnTo>
                  <a:pt x="88" y="80"/>
                </a:lnTo>
                <a:lnTo>
                  <a:pt x="29" y="0"/>
                </a:lnTo>
                <a:lnTo>
                  <a:pt x="0" y="23"/>
                </a:lnTo>
                <a:lnTo>
                  <a:pt x="59" y="102"/>
                </a:lnTo>
                <a:lnTo>
                  <a:pt x="89" y="80"/>
                </a:lnTo>
                <a:lnTo>
                  <a:pt x="88" y="80"/>
                </a:lnTo>
                <a:lnTo>
                  <a:pt x="89" y="8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421" name="Freeform 149"/>
          <p:cNvSpPr>
            <a:spLocks/>
          </p:cNvSpPr>
          <p:nvPr/>
        </p:nvSpPr>
        <p:spPr bwMode="auto">
          <a:xfrm>
            <a:off x="4070350" y="4265613"/>
            <a:ext cx="144463" cy="200025"/>
          </a:xfrm>
          <a:custGeom>
            <a:avLst/>
            <a:gdLst/>
            <a:ahLst/>
            <a:cxnLst>
              <a:cxn ang="0">
                <a:pos x="101" y="104"/>
              </a:cxn>
              <a:cxn ang="0">
                <a:pos x="30" y="0"/>
              </a:cxn>
              <a:cxn ang="0">
                <a:pos x="0" y="22"/>
              </a:cxn>
              <a:cxn ang="0">
                <a:pos x="71" y="125"/>
              </a:cxn>
              <a:cxn ang="0">
                <a:pos x="101" y="104"/>
              </a:cxn>
            </a:cxnLst>
            <a:rect l="0" t="0" r="r" b="b"/>
            <a:pathLst>
              <a:path w="102" h="126">
                <a:moveTo>
                  <a:pt x="101" y="104"/>
                </a:moveTo>
                <a:lnTo>
                  <a:pt x="30" y="0"/>
                </a:lnTo>
                <a:lnTo>
                  <a:pt x="0" y="22"/>
                </a:lnTo>
                <a:lnTo>
                  <a:pt x="71" y="125"/>
                </a:lnTo>
                <a:lnTo>
                  <a:pt x="101" y="104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422" name="Freeform 150"/>
          <p:cNvSpPr>
            <a:spLocks/>
          </p:cNvSpPr>
          <p:nvPr/>
        </p:nvSpPr>
        <p:spPr bwMode="auto">
          <a:xfrm>
            <a:off x="4176713" y="4438650"/>
            <a:ext cx="134937" cy="188913"/>
          </a:xfrm>
          <a:custGeom>
            <a:avLst/>
            <a:gdLst/>
            <a:ahLst/>
            <a:cxnLst>
              <a:cxn ang="0">
                <a:pos x="96" y="97"/>
              </a:cxn>
              <a:cxn ang="0">
                <a:pos x="30" y="0"/>
              </a:cxn>
              <a:cxn ang="0">
                <a:pos x="0" y="21"/>
              </a:cxn>
              <a:cxn ang="0">
                <a:pos x="66" y="118"/>
              </a:cxn>
              <a:cxn ang="0">
                <a:pos x="96" y="97"/>
              </a:cxn>
            </a:cxnLst>
            <a:rect l="0" t="0" r="r" b="b"/>
            <a:pathLst>
              <a:path w="97" h="119">
                <a:moveTo>
                  <a:pt x="96" y="97"/>
                </a:moveTo>
                <a:lnTo>
                  <a:pt x="30" y="0"/>
                </a:lnTo>
                <a:lnTo>
                  <a:pt x="0" y="21"/>
                </a:lnTo>
                <a:lnTo>
                  <a:pt x="66" y="118"/>
                </a:lnTo>
                <a:lnTo>
                  <a:pt x="96" y="97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423" name="Freeform 151"/>
          <p:cNvSpPr>
            <a:spLocks/>
          </p:cNvSpPr>
          <p:nvPr/>
        </p:nvSpPr>
        <p:spPr bwMode="auto">
          <a:xfrm>
            <a:off x="4273550" y="4600575"/>
            <a:ext cx="149225" cy="209550"/>
          </a:xfrm>
          <a:custGeom>
            <a:avLst/>
            <a:gdLst/>
            <a:ahLst/>
            <a:cxnLst>
              <a:cxn ang="0">
                <a:pos x="103" y="109"/>
              </a:cxn>
              <a:cxn ang="0">
                <a:pos x="103" y="110"/>
              </a:cxn>
              <a:cxn ang="0">
                <a:pos x="30" y="0"/>
              </a:cxn>
              <a:cxn ang="0">
                <a:pos x="0" y="21"/>
              </a:cxn>
              <a:cxn ang="0">
                <a:pos x="73" y="131"/>
              </a:cxn>
              <a:cxn ang="0">
                <a:pos x="74" y="131"/>
              </a:cxn>
              <a:cxn ang="0">
                <a:pos x="73" y="131"/>
              </a:cxn>
              <a:cxn ang="0">
                <a:pos x="74" y="131"/>
              </a:cxn>
              <a:cxn ang="0">
                <a:pos x="103" y="109"/>
              </a:cxn>
            </a:cxnLst>
            <a:rect l="0" t="0" r="r" b="b"/>
            <a:pathLst>
              <a:path w="104" h="132">
                <a:moveTo>
                  <a:pt x="103" y="109"/>
                </a:moveTo>
                <a:lnTo>
                  <a:pt x="103" y="110"/>
                </a:lnTo>
                <a:lnTo>
                  <a:pt x="30" y="0"/>
                </a:lnTo>
                <a:lnTo>
                  <a:pt x="0" y="21"/>
                </a:lnTo>
                <a:lnTo>
                  <a:pt x="73" y="131"/>
                </a:lnTo>
                <a:lnTo>
                  <a:pt x="74" y="131"/>
                </a:lnTo>
                <a:lnTo>
                  <a:pt x="73" y="131"/>
                </a:lnTo>
                <a:lnTo>
                  <a:pt x="74" y="131"/>
                </a:lnTo>
                <a:lnTo>
                  <a:pt x="103" y="109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424" name="Freeform 152"/>
          <p:cNvSpPr>
            <a:spLocks/>
          </p:cNvSpPr>
          <p:nvPr/>
        </p:nvSpPr>
        <p:spPr bwMode="auto">
          <a:xfrm>
            <a:off x="4384675" y="4781550"/>
            <a:ext cx="173038" cy="231775"/>
          </a:xfrm>
          <a:custGeom>
            <a:avLst/>
            <a:gdLst/>
            <a:ahLst/>
            <a:cxnLst>
              <a:cxn ang="0">
                <a:pos x="121" y="121"/>
              </a:cxn>
              <a:cxn ang="0">
                <a:pos x="30" y="0"/>
              </a:cxn>
              <a:cxn ang="0">
                <a:pos x="0" y="22"/>
              </a:cxn>
              <a:cxn ang="0">
                <a:pos x="92" y="144"/>
              </a:cxn>
              <a:cxn ang="0">
                <a:pos x="93" y="145"/>
              </a:cxn>
              <a:cxn ang="0">
                <a:pos x="92" y="144"/>
              </a:cxn>
              <a:cxn ang="0">
                <a:pos x="92" y="145"/>
              </a:cxn>
              <a:cxn ang="0">
                <a:pos x="93" y="145"/>
              </a:cxn>
              <a:cxn ang="0">
                <a:pos x="121" y="121"/>
              </a:cxn>
            </a:cxnLst>
            <a:rect l="0" t="0" r="r" b="b"/>
            <a:pathLst>
              <a:path w="122" h="146">
                <a:moveTo>
                  <a:pt x="121" y="121"/>
                </a:moveTo>
                <a:lnTo>
                  <a:pt x="30" y="0"/>
                </a:lnTo>
                <a:lnTo>
                  <a:pt x="0" y="22"/>
                </a:lnTo>
                <a:lnTo>
                  <a:pt x="92" y="144"/>
                </a:lnTo>
                <a:lnTo>
                  <a:pt x="93" y="145"/>
                </a:lnTo>
                <a:lnTo>
                  <a:pt x="92" y="144"/>
                </a:lnTo>
                <a:lnTo>
                  <a:pt x="92" y="145"/>
                </a:lnTo>
                <a:lnTo>
                  <a:pt x="93" y="145"/>
                </a:lnTo>
                <a:lnTo>
                  <a:pt x="121" y="121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425" name="Freeform 153"/>
          <p:cNvSpPr>
            <a:spLocks/>
          </p:cNvSpPr>
          <p:nvPr/>
        </p:nvSpPr>
        <p:spPr bwMode="auto">
          <a:xfrm>
            <a:off x="4524375" y="4981575"/>
            <a:ext cx="155575" cy="190500"/>
          </a:xfrm>
          <a:custGeom>
            <a:avLst/>
            <a:gdLst/>
            <a:ahLst/>
            <a:cxnLst>
              <a:cxn ang="0">
                <a:pos x="108" y="92"/>
              </a:cxn>
              <a:cxn ang="0">
                <a:pos x="110" y="93"/>
              </a:cxn>
              <a:cxn ang="0">
                <a:pos x="28" y="0"/>
              </a:cxn>
              <a:cxn ang="0">
                <a:pos x="0" y="24"/>
              </a:cxn>
              <a:cxn ang="0">
                <a:pos x="83" y="117"/>
              </a:cxn>
              <a:cxn ang="0">
                <a:pos x="83" y="119"/>
              </a:cxn>
              <a:cxn ang="0">
                <a:pos x="83" y="117"/>
              </a:cxn>
              <a:cxn ang="0">
                <a:pos x="83" y="118"/>
              </a:cxn>
              <a:cxn ang="0">
                <a:pos x="83" y="119"/>
              </a:cxn>
              <a:cxn ang="0">
                <a:pos x="108" y="92"/>
              </a:cxn>
            </a:cxnLst>
            <a:rect l="0" t="0" r="r" b="b"/>
            <a:pathLst>
              <a:path w="111" h="120">
                <a:moveTo>
                  <a:pt x="108" y="92"/>
                </a:moveTo>
                <a:lnTo>
                  <a:pt x="110" y="93"/>
                </a:lnTo>
                <a:lnTo>
                  <a:pt x="28" y="0"/>
                </a:lnTo>
                <a:lnTo>
                  <a:pt x="0" y="24"/>
                </a:lnTo>
                <a:lnTo>
                  <a:pt x="83" y="117"/>
                </a:lnTo>
                <a:lnTo>
                  <a:pt x="83" y="119"/>
                </a:lnTo>
                <a:lnTo>
                  <a:pt x="83" y="117"/>
                </a:lnTo>
                <a:lnTo>
                  <a:pt x="83" y="118"/>
                </a:lnTo>
                <a:lnTo>
                  <a:pt x="83" y="119"/>
                </a:lnTo>
                <a:lnTo>
                  <a:pt x="108" y="92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426" name="Freeform 154"/>
          <p:cNvSpPr>
            <a:spLocks/>
          </p:cNvSpPr>
          <p:nvPr/>
        </p:nvSpPr>
        <p:spPr bwMode="auto">
          <a:xfrm>
            <a:off x="4646613" y="5135563"/>
            <a:ext cx="128587" cy="146050"/>
          </a:xfrm>
          <a:custGeom>
            <a:avLst/>
            <a:gdLst/>
            <a:ahLst/>
            <a:cxnLst>
              <a:cxn ang="0">
                <a:pos x="87" y="60"/>
              </a:cxn>
              <a:cxn ang="0">
                <a:pos x="90" y="63"/>
              </a:cxn>
              <a:cxn ang="0">
                <a:pos x="24" y="0"/>
              </a:cxn>
              <a:cxn ang="0">
                <a:pos x="0" y="26"/>
              </a:cxn>
              <a:cxn ang="0">
                <a:pos x="66" y="88"/>
              </a:cxn>
              <a:cxn ang="0">
                <a:pos x="68" y="91"/>
              </a:cxn>
              <a:cxn ang="0">
                <a:pos x="66" y="88"/>
              </a:cxn>
              <a:cxn ang="0">
                <a:pos x="67" y="90"/>
              </a:cxn>
              <a:cxn ang="0">
                <a:pos x="68" y="91"/>
              </a:cxn>
              <a:cxn ang="0">
                <a:pos x="87" y="60"/>
              </a:cxn>
            </a:cxnLst>
            <a:rect l="0" t="0" r="r" b="b"/>
            <a:pathLst>
              <a:path w="91" h="92">
                <a:moveTo>
                  <a:pt x="87" y="60"/>
                </a:moveTo>
                <a:lnTo>
                  <a:pt x="90" y="63"/>
                </a:lnTo>
                <a:lnTo>
                  <a:pt x="24" y="0"/>
                </a:lnTo>
                <a:lnTo>
                  <a:pt x="0" y="26"/>
                </a:lnTo>
                <a:lnTo>
                  <a:pt x="66" y="88"/>
                </a:lnTo>
                <a:lnTo>
                  <a:pt x="68" y="91"/>
                </a:lnTo>
                <a:lnTo>
                  <a:pt x="66" y="88"/>
                </a:lnTo>
                <a:lnTo>
                  <a:pt x="67" y="90"/>
                </a:lnTo>
                <a:lnTo>
                  <a:pt x="68" y="91"/>
                </a:lnTo>
                <a:lnTo>
                  <a:pt x="87" y="6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427" name="Freeform 155"/>
          <p:cNvSpPr>
            <a:spLocks/>
          </p:cNvSpPr>
          <p:nvPr/>
        </p:nvSpPr>
        <p:spPr bwMode="auto">
          <a:xfrm>
            <a:off x="4748213" y="5237163"/>
            <a:ext cx="84137" cy="90487"/>
          </a:xfrm>
          <a:custGeom>
            <a:avLst/>
            <a:gdLst/>
            <a:ahLst/>
            <a:cxnLst>
              <a:cxn ang="0">
                <a:pos x="53" y="23"/>
              </a:cxn>
              <a:cxn ang="0">
                <a:pos x="58" y="24"/>
              </a:cxn>
              <a:cxn ang="0">
                <a:pos x="19" y="0"/>
              </a:cxn>
              <a:cxn ang="0">
                <a:pos x="0" y="30"/>
              </a:cxn>
              <a:cxn ang="0">
                <a:pos x="39" y="54"/>
              </a:cxn>
              <a:cxn ang="0">
                <a:pos x="44" y="56"/>
              </a:cxn>
              <a:cxn ang="0">
                <a:pos x="39" y="54"/>
              </a:cxn>
              <a:cxn ang="0">
                <a:pos x="42" y="56"/>
              </a:cxn>
              <a:cxn ang="0">
                <a:pos x="44" y="56"/>
              </a:cxn>
              <a:cxn ang="0">
                <a:pos x="53" y="23"/>
              </a:cxn>
            </a:cxnLst>
            <a:rect l="0" t="0" r="r" b="b"/>
            <a:pathLst>
              <a:path w="59" h="57">
                <a:moveTo>
                  <a:pt x="53" y="23"/>
                </a:moveTo>
                <a:lnTo>
                  <a:pt x="58" y="24"/>
                </a:lnTo>
                <a:lnTo>
                  <a:pt x="19" y="0"/>
                </a:lnTo>
                <a:lnTo>
                  <a:pt x="0" y="30"/>
                </a:lnTo>
                <a:lnTo>
                  <a:pt x="39" y="54"/>
                </a:lnTo>
                <a:lnTo>
                  <a:pt x="44" y="56"/>
                </a:lnTo>
                <a:lnTo>
                  <a:pt x="39" y="54"/>
                </a:lnTo>
                <a:lnTo>
                  <a:pt x="42" y="56"/>
                </a:lnTo>
                <a:lnTo>
                  <a:pt x="44" y="56"/>
                </a:lnTo>
                <a:lnTo>
                  <a:pt x="53" y="23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428" name="Freeform 156"/>
          <p:cNvSpPr>
            <a:spLocks/>
          </p:cNvSpPr>
          <p:nvPr/>
        </p:nvSpPr>
        <p:spPr bwMode="auto">
          <a:xfrm>
            <a:off x="4816475" y="5276850"/>
            <a:ext cx="79375" cy="76200"/>
          </a:xfrm>
          <a:custGeom>
            <a:avLst/>
            <a:gdLst/>
            <a:ahLst/>
            <a:cxnLst>
              <a:cxn ang="0">
                <a:pos x="53" y="12"/>
              </a:cxn>
              <a:cxn ang="0">
                <a:pos x="56" y="12"/>
              </a:cxn>
              <a:cxn ang="0">
                <a:pos x="10" y="0"/>
              </a:cxn>
              <a:cxn ang="0">
                <a:pos x="0" y="33"/>
              </a:cxn>
              <a:cxn ang="0">
                <a:pos x="45" y="46"/>
              </a:cxn>
              <a:cxn ang="0">
                <a:pos x="48" y="47"/>
              </a:cxn>
              <a:cxn ang="0">
                <a:pos x="45" y="46"/>
              </a:cxn>
              <a:cxn ang="0">
                <a:pos x="47" y="46"/>
              </a:cxn>
              <a:cxn ang="0">
                <a:pos x="48" y="47"/>
              </a:cxn>
              <a:cxn ang="0">
                <a:pos x="53" y="12"/>
              </a:cxn>
            </a:cxnLst>
            <a:rect l="0" t="0" r="r" b="b"/>
            <a:pathLst>
              <a:path w="57" h="48">
                <a:moveTo>
                  <a:pt x="53" y="12"/>
                </a:moveTo>
                <a:lnTo>
                  <a:pt x="56" y="12"/>
                </a:lnTo>
                <a:lnTo>
                  <a:pt x="10" y="0"/>
                </a:lnTo>
                <a:lnTo>
                  <a:pt x="0" y="33"/>
                </a:lnTo>
                <a:lnTo>
                  <a:pt x="45" y="46"/>
                </a:lnTo>
                <a:lnTo>
                  <a:pt x="48" y="47"/>
                </a:lnTo>
                <a:lnTo>
                  <a:pt x="45" y="46"/>
                </a:lnTo>
                <a:lnTo>
                  <a:pt x="47" y="46"/>
                </a:lnTo>
                <a:lnTo>
                  <a:pt x="48" y="47"/>
                </a:lnTo>
                <a:lnTo>
                  <a:pt x="53" y="12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429" name="Freeform 157"/>
          <p:cNvSpPr>
            <a:spLocks/>
          </p:cNvSpPr>
          <p:nvPr/>
        </p:nvSpPr>
        <p:spPr bwMode="auto">
          <a:xfrm>
            <a:off x="4892675" y="5299075"/>
            <a:ext cx="177800" cy="82550"/>
          </a:xfrm>
          <a:custGeom>
            <a:avLst/>
            <a:gdLst/>
            <a:ahLst/>
            <a:cxnLst>
              <a:cxn ang="0">
                <a:pos x="124" y="16"/>
              </a:cxn>
              <a:cxn ang="0">
                <a:pos x="126" y="16"/>
              </a:cxn>
              <a:cxn ang="0">
                <a:pos x="6" y="0"/>
              </a:cxn>
              <a:cxn ang="0">
                <a:pos x="0" y="35"/>
              </a:cxn>
              <a:cxn ang="0">
                <a:pos x="121" y="51"/>
              </a:cxn>
              <a:cxn ang="0">
                <a:pos x="123" y="51"/>
              </a:cxn>
              <a:cxn ang="0">
                <a:pos x="121" y="51"/>
              </a:cxn>
              <a:cxn ang="0">
                <a:pos x="122" y="51"/>
              </a:cxn>
              <a:cxn ang="0">
                <a:pos x="123" y="51"/>
              </a:cxn>
              <a:cxn ang="0">
                <a:pos x="124" y="16"/>
              </a:cxn>
            </a:cxnLst>
            <a:rect l="0" t="0" r="r" b="b"/>
            <a:pathLst>
              <a:path w="127" h="52">
                <a:moveTo>
                  <a:pt x="124" y="16"/>
                </a:moveTo>
                <a:lnTo>
                  <a:pt x="126" y="16"/>
                </a:lnTo>
                <a:lnTo>
                  <a:pt x="6" y="0"/>
                </a:lnTo>
                <a:lnTo>
                  <a:pt x="0" y="35"/>
                </a:lnTo>
                <a:lnTo>
                  <a:pt x="121" y="51"/>
                </a:lnTo>
                <a:lnTo>
                  <a:pt x="123" y="51"/>
                </a:lnTo>
                <a:lnTo>
                  <a:pt x="121" y="51"/>
                </a:lnTo>
                <a:lnTo>
                  <a:pt x="122" y="51"/>
                </a:lnTo>
                <a:lnTo>
                  <a:pt x="123" y="51"/>
                </a:lnTo>
                <a:lnTo>
                  <a:pt x="124" y="16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430" name="Freeform 158"/>
          <p:cNvSpPr>
            <a:spLocks/>
          </p:cNvSpPr>
          <p:nvPr/>
        </p:nvSpPr>
        <p:spPr bwMode="auto">
          <a:xfrm>
            <a:off x="5073650" y="5327650"/>
            <a:ext cx="246063" cy="68263"/>
          </a:xfrm>
          <a:custGeom>
            <a:avLst/>
            <a:gdLst/>
            <a:ahLst/>
            <a:cxnLst>
              <a:cxn ang="0">
                <a:pos x="173" y="8"/>
              </a:cxn>
              <a:cxn ang="0">
                <a:pos x="1" y="0"/>
              </a:cxn>
              <a:cxn ang="0">
                <a:pos x="0" y="34"/>
              </a:cxn>
              <a:cxn ang="0">
                <a:pos x="171" y="42"/>
              </a:cxn>
              <a:cxn ang="0">
                <a:pos x="173" y="8"/>
              </a:cxn>
            </a:cxnLst>
            <a:rect l="0" t="0" r="r" b="b"/>
            <a:pathLst>
              <a:path w="174" h="43">
                <a:moveTo>
                  <a:pt x="173" y="8"/>
                </a:moveTo>
                <a:lnTo>
                  <a:pt x="1" y="0"/>
                </a:lnTo>
                <a:lnTo>
                  <a:pt x="0" y="34"/>
                </a:lnTo>
                <a:lnTo>
                  <a:pt x="171" y="42"/>
                </a:lnTo>
                <a:lnTo>
                  <a:pt x="173" y="8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431" name="Freeform 159"/>
          <p:cNvSpPr>
            <a:spLocks/>
          </p:cNvSpPr>
          <p:nvPr/>
        </p:nvSpPr>
        <p:spPr bwMode="auto">
          <a:xfrm>
            <a:off x="5324475" y="5341938"/>
            <a:ext cx="292100" cy="68262"/>
          </a:xfrm>
          <a:custGeom>
            <a:avLst/>
            <a:gdLst/>
            <a:ahLst/>
            <a:cxnLst>
              <a:cxn ang="0">
                <a:pos x="206" y="8"/>
              </a:cxn>
              <a:cxn ang="0">
                <a:pos x="207" y="8"/>
              </a:cxn>
              <a:cxn ang="0">
                <a:pos x="2" y="0"/>
              </a:cxn>
              <a:cxn ang="0">
                <a:pos x="0" y="34"/>
              </a:cxn>
              <a:cxn ang="0">
                <a:pos x="205" y="42"/>
              </a:cxn>
              <a:cxn ang="0">
                <a:pos x="206" y="42"/>
              </a:cxn>
              <a:cxn ang="0">
                <a:pos x="205" y="42"/>
              </a:cxn>
              <a:cxn ang="0">
                <a:pos x="206" y="42"/>
              </a:cxn>
              <a:cxn ang="0">
                <a:pos x="206" y="8"/>
              </a:cxn>
            </a:cxnLst>
            <a:rect l="0" t="0" r="r" b="b"/>
            <a:pathLst>
              <a:path w="208" h="43">
                <a:moveTo>
                  <a:pt x="206" y="8"/>
                </a:moveTo>
                <a:lnTo>
                  <a:pt x="207" y="8"/>
                </a:lnTo>
                <a:lnTo>
                  <a:pt x="2" y="0"/>
                </a:lnTo>
                <a:lnTo>
                  <a:pt x="0" y="34"/>
                </a:lnTo>
                <a:lnTo>
                  <a:pt x="205" y="42"/>
                </a:lnTo>
                <a:lnTo>
                  <a:pt x="206" y="42"/>
                </a:lnTo>
                <a:lnTo>
                  <a:pt x="205" y="42"/>
                </a:lnTo>
                <a:lnTo>
                  <a:pt x="206" y="42"/>
                </a:lnTo>
                <a:lnTo>
                  <a:pt x="206" y="8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432" name="Freeform 160"/>
          <p:cNvSpPr>
            <a:spLocks/>
          </p:cNvSpPr>
          <p:nvPr/>
        </p:nvSpPr>
        <p:spPr bwMode="auto">
          <a:xfrm>
            <a:off x="5621338" y="5356225"/>
            <a:ext cx="1331912" cy="53975"/>
          </a:xfrm>
          <a:custGeom>
            <a:avLst/>
            <a:gdLst/>
            <a:ahLst/>
            <a:cxnLst>
              <a:cxn ang="0">
                <a:pos x="943" y="0"/>
              </a:cxn>
              <a:cxn ang="0">
                <a:pos x="0" y="0"/>
              </a:cxn>
              <a:cxn ang="0">
                <a:pos x="0" y="33"/>
              </a:cxn>
              <a:cxn ang="0">
                <a:pos x="943" y="33"/>
              </a:cxn>
              <a:cxn ang="0">
                <a:pos x="943" y="0"/>
              </a:cxn>
            </a:cxnLst>
            <a:rect l="0" t="0" r="r" b="b"/>
            <a:pathLst>
              <a:path w="944" h="34">
                <a:moveTo>
                  <a:pt x="943" y="0"/>
                </a:moveTo>
                <a:lnTo>
                  <a:pt x="0" y="0"/>
                </a:lnTo>
                <a:lnTo>
                  <a:pt x="0" y="33"/>
                </a:lnTo>
                <a:lnTo>
                  <a:pt x="943" y="33"/>
                </a:lnTo>
                <a:lnTo>
                  <a:pt x="943" y="0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433" name="Freeform 161"/>
          <p:cNvSpPr>
            <a:spLocks/>
          </p:cNvSpPr>
          <p:nvPr/>
        </p:nvSpPr>
        <p:spPr bwMode="auto">
          <a:xfrm>
            <a:off x="6962775" y="5356225"/>
            <a:ext cx="701675" cy="53975"/>
          </a:xfrm>
          <a:custGeom>
            <a:avLst/>
            <a:gdLst/>
            <a:ahLst/>
            <a:cxnLst>
              <a:cxn ang="0">
                <a:pos x="497" y="16"/>
              </a:cxn>
              <a:cxn ang="0">
                <a:pos x="497" y="0"/>
              </a:cxn>
              <a:cxn ang="0">
                <a:pos x="0" y="0"/>
              </a:cxn>
              <a:cxn ang="0">
                <a:pos x="0" y="33"/>
              </a:cxn>
              <a:cxn ang="0">
                <a:pos x="497" y="33"/>
              </a:cxn>
              <a:cxn ang="0">
                <a:pos x="497" y="16"/>
              </a:cxn>
            </a:cxnLst>
            <a:rect l="0" t="0" r="r" b="b"/>
            <a:pathLst>
              <a:path w="498" h="34">
                <a:moveTo>
                  <a:pt x="497" y="16"/>
                </a:moveTo>
                <a:lnTo>
                  <a:pt x="497" y="0"/>
                </a:lnTo>
                <a:lnTo>
                  <a:pt x="0" y="0"/>
                </a:lnTo>
                <a:lnTo>
                  <a:pt x="0" y="33"/>
                </a:lnTo>
                <a:lnTo>
                  <a:pt x="497" y="33"/>
                </a:lnTo>
                <a:lnTo>
                  <a:pt x="497" y="16"/>
                </a:lnTo>
              </a:path>
            </a:pathLst>
          </a:custGeom>
          <a:solidFill>
            <a:srgbClr val="FFFF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2434" name="Rectangle 162"/>
          <p:cNvSpPr>
            <a:spLocks noChangeArrowheads="1"/>
          </p:cNvSpPr>
          <p:nvPr/>
        </p:nvSpPr>
        <p:spPr bwMode="auto">
          <a:xfrm>
            <a:off x="2487613" y="1382713"/>
            <a:ext cx="11779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zh-TW">
                <a:solidFill>
                  <a:schemeClr val="tx2"/>
                </a:solidFill>
                <a:latin typeface="ZapfHumnst BT" charset="0"/>
              </a:rPr>
              <a:t>Jaundice</a:t>
            </a:r>
          </a:p>
        </p:txBody>
      </p:sp>
      <p:sp>
        <p:nvSpPr>
          <p:cNvPr id="182435" name="Rectangle 163"/>
          <p:cNvSpPr>
            <a:spLocks noChangeArrowheads="1"/>
          </p:cNvSpPr>
          <p:nvPr/>
        </p:nvSpPr>
        <p:spPr bwMode="auto">
          <a:xfrm>
            <a:off x="3016250" y="1852613"/>
            <a:ext cx="15414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zh-TW">
                <a:solidFill>
                  <a:schemeClr val="bg1"/>
                </a:solidFill>
                <a:latin typeface="ZapfHumnst BT" charset="0"/>
              </a:rPr>
              <a:t>Symptoms</a:t>
            </a:r>
          </a:p>
        </p:txBody>
      </p:sp>
      <p:sp>
        <p:nvSpPr>
          <p:cNvPr id="182436" name="Rectangle 164"/>
          <p:cNvSpPr>
            <a:spLocks noChangeArrowheads="1"/>
          </p:cNvSpPr>
          <p:nvPr/>
        </p:nvSpPr>
        <p:spPr bwMode="auto">
          <a:xfrm>
            <a:off x="3203575" y="2608263"/>
            <a:ext cx="1181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zh-TW" b="1">
                <a:solidFill>
                  <a:schemeClr val="bg1"/>
                </a:solidFill>
                <a:latin typeface="ZapfHumnst BT" charset="0"/>
              </a:rPr>
              <a:t>ALT</a:t>
            </a:r>
          </a:p>
        </p:txBody>
      </p:sp>
      <p:sp>
        <p:nvSpPr>
          <p:cNvPr id="182437" name="Rectangle 165"/>
          <p:cNvSpPr>
            <a:spLocks noChangeArrowheads="1"/>
          </p:cNvSpPr>
          <p:nvPr/>
        </p:nvSpPr>
        <p:spPr bwMode="auto">
          <a:xfrm>
            <a:off x="6310313" y="2430463"/>
            <a:ext cx="21209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zh-TW" b="1">
                <a:solidFill>
                  <a:schemeClr val="bg1"/>
                </a:solidFill>
                <a:latin typeface="ZapfHumnst BT" charset="0"/>
              </a:rPr>
              <a:t>Total anti-HDV</a:t>
            </a:r>
          </a:p>
        </p:txBody>
      </p:sp>
      <p:sp>
        <p:nvSpPr>
          <p:cNvPr id="182438" name="Rectangle 166"/>
          <p:cNvSpPr>
            <a:spLocks noChangeArrowheads="1"/>
          </p:cNvSpPr>
          <p:nvPr/>
        </p:nvSpPr>
        <p:spPr bwMode="auto">
          <a:xfrm>
            <a:off x="6343650" y="5540375"/>
            <a:ext cx="21209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zh-TW" b="1">
                <a:solidFill>
                  <a:srgbClr val="FAFD00"/>
                </a:solidFill>
                <a:latin typeface="ZapfHumnst BT" charset="0"/>
              </a:rPr>
              <a:t>IgM anti-HDV</a:t>
            </a:r>
          </a:p>
        </p:txBody>
      </p:sp>
      <p:sp>
        <p:nvSpPr>
          <p:cNvPr id="182439" name="Rectangle 167"/>
          <p:cNvSpPr>
            <a:spLocks noChangeArrowheads="1"/>
          </p:cNvSpPr>
          <p:nvPr/>
        </p:nvSpPr>
        <p:spPr bwMode="auto">
          <a:xfrm>
            <a:off x="4303713" y="4435475"/>
            <a:ext cx="21209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zh-TW" b="1">
                <a:solidFill>
                  <a:schemeClr val="bg1"/>
                </a:solidFill>
                <a:latin typeface="ZapfHumnst BT" charset="0"/>
              </a:rPr>
              <a:t>HDV RNA</a:t>
            </a:r>
          </a:p>
        </p:txBody>
      </p:sp>
      <p:sp>
        <p:nvSpPr>
          <p:cNvPr id="182440" name="Rectangle 168"/>
          <p:cNvSpPr>
            <a:spLocks noChangeArrowheads="1"/>
          </p:cNvSpPr>
          <p:nvPr/>
        </p:nvSpPr>
        <p:spPr bwMode="auto">
          <a:xfrm>
            <a:off x="3140075" y="4826000"/>
            <a:ext cx="21209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zh-TW" b="1">
                <a:solidFill>
                  <a:schemeClr val="bg1"/>
                </a:solidFill>
                <a:latin typeface="ZapfHumnst BT" charset="0"/>
              </a:rPr>
              <a:t>HBsAg</a:t>
            </a:r>
          </a:p>
        </p:txBody>
      </p:sp>
      <p:sp>
        <p:nvSpPr>
          <p:cNvPr id="182441" name="Text Box 169"/>
          <p:cNvSpPr txBox="1">
            <a:spLocks noChangeArrowheads="1"/>
          </p:cNvSpPr>
          <p:nvPr/>
        </p:nvSpPr>
        <p:spPr bwMode="auto">
          <a:xfrm>
            <a:off x="1752600" y="152400"/>
            <a:ext cx="62992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3600" b="1">
                <a:solidFill>
                  <a:srgbClr val="FAFD00"/>
                </a:solidFill>
                <a:latin typeface="ZapfHumnst Dm BT" charset="0"/>
              </a:rPr>
              <a:t>HBV - HDV Superinfection</a:t>
            </a:r>
            <a:endParaRPr lang="en-US" altLang="zh-TW" sz="3600" b="1">
              <a:solidFill>
                <a:schemeClr val="bg1"/>
              </a:solidFill>
              <a:latin typeface="ZapfHumnst Dm BT" charset="0"/>
            </a:endParaRPr>
          </a:p>
        </p:txBody>
      </p:sp>
      <p:sp>
        <p:nvSpPr>
          <p:cNvPr id="182442" name="Text Box 170"/>
          <p:cNvSpPr txBox="1">
            <a:spLocks noChangeArrowheads="1"/>
          </p:cNvSpPr>
          <p:nvPr/>
        </p:nvSpPr>
        <p:spPr bwMode="auto">
          <a:xfrm>
            <a:off x="2286000" y="762000"/>
            <a:ext cx="4554538" cy="549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3000">
                <a:solidFill>
                  <a:srgbClr val="FAFD00"/>
                </a:solidFill>
                <a:latin typeface="ZapfHumnst Dm BT" charset="0"/>
              </a:rPr>
              <a:t>Typical Serologic Course</a:t>
            </a:r>
            <a:endParaRPr lang="en-US" altLang="zh-TW" sz="3000" b="1">
              <a:solidFill>
                <a:schemeClr val="bg1"/>
              </a:solidFill>
              <a:latin typeface="ZapfHumnst Dm BT" charset="0"/>
            </a:endParaRPr>
          </a:p>
        </p:txBody>
      </p:sp>
      <p:sp>
        <p:nvSpPr>
          <p:cNvPr id="182443" name="Text Box 171"/>
          <p:cNvSpPr txBox="1">
            <a:spLocks noChangeArrowheads="1"/>
          </p:cNvSpPr>
          <p:nvPr/>
        </p:nvSpPr>
        <p:spPr bwMode="auto">
          <a:xfrm>
            <a:off x="2124075" y="6172200"/>
            <a:ext cx="41751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2400" b="1">
                <a:solidFill>
                  <a:srgbClr val="FAFD00"/>
                </a:solidFill>
                <a:latin typeface="ZapfHumnst BT" charset="0"/>
              </a:rPr>
              <a:t>Time after Exposure</a:t>
            </a:r>
          </a:p>
        </p:txBody>
      </p:sp>
      <p:sp>
        <p:nvSpPr>
          <p:cNvPr id="182444" name="Text Box 172"/>
          <p:cNvSpPr txBox="1">
            <a:spLocks noChangeArrowheads="1"/>
          </p:cNvSpPr>
          <p:nvPr/>
        </p:nvSpPr>
        <p:spPr bwMode="auto">
          <a:xfrm>
            <a:off x="203200" y="2743200"/>
            <a:ext cx="1625600" cy="968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zh-TW" sz="2400" b="1">
                <a:solidFill>
                  <a:srgbClr val="FAFD00"/>
                </a:solidFill>
                <a:latin typeface="ZapfHumnst BT" charset="0"/>
              </a:rPr>
              <a:t>Titre</a:t>
            </a:r>
          </a:p>
          <a:p>
            <a:pPr eaLnBrk="0" hangingPunct="0">
              <a:spcBef>
                <a:spcPct val="50000"/>
              </a:spcBef>
            </a:pPr>
            <a:endParaRPr lang="zh-TW" altLang="en-US" sz="2400">
              <a:solidFill>
                <a:srgbClr val="FAFD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24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84324" name="PhotoSuite Image" r:id="rId3" imgW="10277640" imgH="6848640" progId="PhotoSuite.Im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Herpesvirus proteins</a:t>
            </a:r>
            <a:endParaRPr lang="en-GB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Immediate early proteins (</a:t>
            </a:r>
            <a:r>
              <a:rPr lang="el-GR" b="1" dirty="0" smtClean="0"/>
              <a:t>α</a:t>
            </a:r>
            <a:r>
              <a:rPr lang="hr-HR" b="1" dirty="0" smtClean="0"/>
              <a:t> proteins)</a:t>
            </a:r>
          </a:p>
          <a:p>
            <a:pPr lvl="1"/>
            <a:r>
              <a:rPr lang="hr-HR" dirty="0" smtClean="0"/>
              <a:t>Important for the regulation of gene transcription and takeover of the cell</a:t>
            </a:r>
          </a:p>
          <a:p>
            <a:r>
              <a:rPr lang="hr-HR" b="1" dirty="0" smtClean="0"/>
              <a:t>Early proteins (</a:t>
            </a:r>
            <a:r>
              <a:rPr lang="el-GR" b="1" dirty="0" smtClean="0"/>
              <a:t>β</a:t>
            </a:r>
            <a:r>
              <a:rPr lang="hr-HR" b="1" dirty="0" smtClean="0"/>
              <a:t> proteins)</a:t>
            </a:r>
          </a:p>
          <a:p>
            <a:pPr lvl="1"/>
            <a:r>
              <a:rPr lang="hr-HR" dirty="0" smtClean="0"/>
              <a:t>Transcription factors and enzymes (DNA polymerase)</a:t>
            </a:r>
          </a:p>
          <a:p>
            <a:r>
              <a:rPr lang="hr-HR" b="1" dirty="0" smtClean="0"/>
              <a:t>Late proteins (</a:t>
            </a:r>
            <a:r>
              <a:rPr lang="el-GR" b="1" dirty="0" smtClean="0"/>
              <a:t>γ</a:t>
            </a:r>
            <a:r>
              <a:rPr lang="hr-HR" b="1" dirty="0" smtClean="0"/>
              <a:t> proteins)</a:t>
            </a:r>
          </a:p>
          <a:p>
            <a:pPr lvl="1"/>
            <a:r>
              <a:rPr lang="hr-HR" dirty="0" smtClean="0"/>
              <a:t>Structural proteins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7" name="Picture 5" descr="slide_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4"/>
            <a:ext cx="7924456" cy="5953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>
                <a:latin typeface="Arial" pitchFamily="34" charset="0"/>
              </a:rPr>
              <a:t>HDV - Prevention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188419" name="Rectangle 3"/>
          <p:cNvSpPr>
            <a:spLocks noGrp="1"/>
          </p:cNvSpPr>
          <p:nvPr>
            <p:ph type="body" idx="1"/>
          </p:nvPr>
        </p:nvSpPr>
        <p:spPr>
          <a:xfrm>
            <a:off x="2916238" y="2708275"/>
            <a:ext cx="5770562" cy="3417888"/>
          </a:xfrm>
        </p:spPr>
        <p:txBody>
          <a:bodyPr/>
          <a:lstStyle/>
          <a:p>
            <a:r>
              <a:rPr lang="hr-HR" b="1" smtClean="0">
                <a:latin typeface="Arial" pitchFamily="34" charset="0"/>
              </a:rPr>
              <a:t>HBV vaccine!</a:t>
            </a:r>
            <a:endParaRPr lang="en-US" b="1" smtClean="0">
              <a:latin typeface="Arial" pitchFamily="34" charset="0"/>
            </a:endParaRPr>
          </a:p>
        </p:txBody>
      </p:sp>
      <p:pic>
        <p:nvPicPr>
          <p:cNvPr id="188420" name="Picture 4" descr="t102356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50" y="1844675"/>
            <a:ext cx="2214563" cy="2590800"/>
          </a:xfrm>
          <a:prstGeom prst="rect">
            <a:avLst/>
          </a:prstGeom>
          <a:noFill/>
        </p:spPr>
      </p:pic>
      <p:pic>
        <p:nvPicPr>
          <p:cNvPr id="188422" name="Picture 6" descr="ISDH_Hepatitis_bb3_rdax_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005263"/>
            <a:ext cx="5327650" cy="2378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</a:rPr>
              <a:t>Hepatitis C virus (HCV)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29124" y="1600200"/>
            <a:ext cx="4257676" cy="4525963"/>
          </a:xfrm>
        </p:spPr>
        <p:txBody>
          <a:bodyPr/>
          <a:lstStyle/>
          <a:p>
            <a:r>
              <a:rPr lang="hr-HR" dirty="0" smtClean="0"/>
              <a:t>Family </a:t>
            </a:r>
          </a:p>
          <a:p>
            <a:pPr lvl="1"/>
            <a:r>
              <a:rPr lang="en-GB" sz="3600" b="1" i="1" dirty="0" err="1" smtClean="0"/>
              <a:t>Flaviviridae</a:t>
            </a:r>
            <a:endParaRPr lang="en-GB" sz="3600" b="1" i="1" dirty="0" smtClean="0"/>
          </a:p>
          <a:p>
            <a:r>
              <a:rPr lang="hr-HR" dirty="0" smtClean="0"/>
              <a:t>Genus </a:t>
            </a:r>
          </a:p>
          <a:p>
            <a:pPr lvl="1"/>
            <a:r>
              <a:rPr lang="en-GB" sz="3200" b="1" i="1" dirty="0" err="1" smtClean="0"/>
              <a:t>Hepacivirus</a:t>
            </a:r>
            <a:endParaRPr lang="en-GB" sz="3200" b="1" i="1" dirty="0" smtClean="0"/>
          </a:p>
          <a:p>
            <a:endParaRPr lang="en-GB" dirty="0"/>
          </a:p>
        </p:txBody>
      </p:sp>
      <p:pic>
        <p:nvPicPr>
          <p:cNvPr id="4" name="Picture 4" descr="hcv-structur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7838" y="1624013"/>
            <a:ext cx="38862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http://www2.hawaii.edu/~dewolfe/HCV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5754342" cy="6215082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43636" y="357166"/>
            <a:ext cx="2543164" cy="5768997"/>
          </a:xfrm>
        </p:spPr>
        <p:txBody>
          <a:bodyPr/>
          <a:lstStyle/>
          <a:p>
            <a:r>
              <a:rPr lang="en-US" sz="2400" b="1" dirty="0" smtClean="0"/>
              <a:t>enveloped</a:t>
            </a:r>
            <a:r>
              <a:rPr lang="en-US" sz="2400" dirty="0" smtClean="0"/>
              <a:t>, </a:t>
            </a:r>
            <a:r>
              <a:rPr lang="en-US" sz="2400" b="1" dirty="0" smtClean="0"/>
              <a:t>positive sense RNA</a:t>
            </a:r>
            <a:r>
              <a:rPr lang="en-US" sz="2400" dirty="0" smtClean="0"/>
              <a:t> genome</a:t>
            </a:r>
          </a:p>
          <a:p>
            <a:r>
              <a:rPr lang="en-US" sz="2400" dirty="0" err="1" smtClean="0"/>
              <a:t>hypervariabile</a:t>
            </a:r>
            <a:r>
              <a:rPr lang="en-US" sz="2400" dirty="0" smtClean="0"/>
              <a:t> regions of the </a:t>
            </a:r>
            <a:r>
              <a:rPr lang="en-US" sz="2400" dirty="0" err="1" smtClean="0"/>
              <a:t>glycoproteins</a:t>
            </a:r>
            <a:r>
              <a:rPr lang="en-US" sz="2400" dirty="0" smtClean="0"/>
              <a:t> (E1, E2) genes – variations during infection six major groups of variants (</a:t>
            </a:r>
            <a:r>
              <a:rPr lang="en-US" sz="2400" dirty="0" err="1" smtClean="0"/>
              <a:t>clades</a:t>
            </a:r>
            <a:r>
              <a:rPr lang="en-US" sz="2400" dirty="0" smtClean="0"/>
              <a:t>) in the world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3" name="Picture 5" descr="nrmicro1645-f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643050"/>
            <a:ext cx="6486954" cy="4714908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4282" y="357166"/>
            <a:ext cx="8686800" cy="1185858"/>
          </a:xfrm>
        </p:spPr>
        <p:txBody>
          <a:bodyPr/>
          <a:lstStyle/>
          <a:p>
            <a:r>
              <a:rPr lang="en-US" sz="2800" dirty="0" smtClean="0"/>
              <a:t>Replication like other </a:t>
            </a:r>
            <a:r>
              <a:rPr lang="en-US" sz="2800" dirty="0" err="1" smtClean="0"/>
              <a:t>flaviviruses</a:t>
            </a:r>
            <a:r>
              <a:rPr lang="en-US" sz="2800" dirty="0" smtClean="0"/>
              <a:t> – buds into and remains in the endoplasmic reticulum (becomes cell associated)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14282" y="3643314"/>
            <a:ext cx="2643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receptor present on lymphocytes and other cells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HCV -Pathogenesis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HCV proteins </a:t>
            </a:r>
            <a:r>
              <a:rPr lang="en-US" b="1" dirty="0" smtClean="0"/>
              <a:t>inhibit apoptosis and INF-α action</a:t>
            </a:r>
            <a:r>
              <a:rPr lang="en-US" dirty="0" smtClean="0"/>
              <a:t> which prevents host cell death and promote </a:t>
            </a:r>
            <a:r>
              <a:rPr lang="en-US" b="1" dirty="0" smtClean="0"/>
              <a:t>persistent infection</a:t>
            </a:r>
          </a:p>
          <a:p>
            <a:r>
              <a:rPr lang="en-US" dirty="0" smtClean="0"/>
              <a:t>Liver disease later in the life – </a:t>
            </a:r>
            <a:r>
              <a:rPr lang="en-US" b="1" dirty="0" smtClean="0"/>
              <a:t>high incidence of chronic asymptomatic infections</a:t>
            </a:r>
          </a:p>
          <a:p>
            <a:r>
              <a:rPr lang="hr-HR" dirty="0" smtClean="0"/>
              <a:t>T</a:t>
            </a:r>
            <a:r>
              <a:rPr lang="en-US" dirty="0" smtClean="0"/>
              <a:t>issue damage result of </a:t>
            </a:r>
            <a:r>
              <a:rPr lang="en-US" b="1" dirty="0" smtClean="0"/>
              <a:t>cell-mediated </a:t>
            </a:r>
            <a:r>
              <a:rPr lang="en-US" b="1" dirty="0" err="1" smtClean="0"/>
              <a:t>immunopathology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HCV - </a:t>
            </a:r>
            <a:r>
              <a:rPr lang="en-US" dirty="0" smtClean="0"/>
              <a:t>Clinical syndromes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Acute hepatitis </a:t>
            </a:r>
            <a:r>
              <a:rPr lang="en-US" dirty="0" smtClean="0"/>
              <a:t>with resolution of the infection and recovery (15%)</a:t>
            </a:r>
          </a:p>
          <a:p>
            <a:r>
              <a:rPr lang="en-US" b="1" dirty="0" smtClean="0"/>
              <a:t>Chronic persistent infection </a:t>
            </a:r>
            <a:r>
              <a:rPr lang="en-US" dirty="0" smtClean="0"/>
              <a:t>with possible progression to disease much later in life (70%)</a:t>
            </a:r>
          </a:p>
          <a:p>
            <a:r>
              <a:rPr lang="en-US" b="1" dirty="0" smtClean="0"/>
              <a:t>Severe rapid </a:t>
            </a:r>
            <a:r>
              <a:rPr lang="en-US" dirty="0" smtClean="0"/>
              <a:t>progression to </a:t>
            </a:r>
            <a:r>
              <a:rPr lang="en-US" b="1" dirty="0" smtClean="0"/>
              <a:t>cirrhosis</a:t>
            </a:r>
            <a:r>
              <a:rPr lang="en-US" dirty="0" smtClean="0"/>
              <a:t>  (15%)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2032000" y="2667000"/>
            <a:ext cx="2641600" cy="2286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12738" y="342900"/>
            <a:ext cx="8467725" cy="1104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3200" b="1">
                <a:solidFill>
                  <a:srgbClr val="FAFD00"/>
                </a:solidFill>
                <a:latin typeface="Times New Roman" pitchFamily="18" charset="0"/>
              </a:rPr>
              <a:t>Serologic Pattern of Acute HCV Infection 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3200" b="1">
                <a:solidFill>
                  <a:srgbClr val="FAFD00"/>
                </a:solidFill>
                <a:latin typeface="Times New Roman" pitchFamily="18" charset="0"/>
              </a:rPr>
              <a:t>with Recovery</a:t>
            </a:r>
            <a:endParaRPr lang="en-US" sz="4000">
              <a:solidFill>
                <a:srgbClr val="FE9B03"/>
              </a:solidFill>
              <a:latin typeface="Times New Roman" pitchFamily="18" charset="0"/>
            </a:endParaRPr>
          </a:p>
        </p:txBody>
      </p:sp>
      <p:sp>
        <p:nvSpPr>
          <p:cNvPr id="181252" name="Freeform 4"/>
          <p:cNvSpPr>
            <a:spLocks/>
          </p:cNvSpPr>
          <p:nvPr/>
        </p:nvSpPr>
        <p:spPr bwMode="auto">
          <a:xfrm>
            <a:off x="1665288" y="5443538"/>
            <a:ext cx="11112" cy="101600"/>
          </a:xfrm>
          <a:custGeom>
            <a:avLst/>
            <a:gdLst>
              <a:gd name="T0" fmla="*/ 5787963 w 8"/>
              <a:gd name="T1" fmla="*/ 0 h 64"/>
              <a:gd name="T2" fmla="*/ 0 w 8"/>
              <a:gd name="T3" fmla="*/ 0 h 64"/>
              <a:gd name="T4" fmla="*/ 0 w 8"/>
              <a:gd name="T5" fmla="*/ 158769024 h 64"/>
              <a:gd name="T6" fmla="*/ 13505246 w 8"/>
              <a:gd name="T7" fmla="*/ 158769024 h 64"/>
              <a:gd name="T8" fmla="*/ 13505246 w 8"/>
              <a:gd name="T9" fmla="*/ 0 h 64"/>
              <a:gd name="T10" fmla="*/ 5787963 w 8"/>
              <a:gd name="T11" fmla="*/ 0 h 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64"/>
              <a:gd name="T20" fmla="*/ 8 w 8"/>
              <a:gd name="T21" fmla="*/ 64 h 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64">
                <a:moveTo>
                  <a:pt x="3" y="0"/>
                </a:moveTo>
                <a:lnTo>
                  <a:pt x="0" y="0"/>
                </a:lnTo>
                <a:lnTo>
                  <a:pt x="0" y="63"/>
                </a:lnTo>
                <a:lnTo>
                  <a:pt x="7" y="63"/>
                </a:lnTo>
                <a:lnTo>
                  <a:pt x="7" y="0"/>
                </a:lnTo>
                <a:lnTo>
                  <a:pt x="3" y="0"/>
                </a:lnTo>
              </a:path>
            </a:pathLst>
          </a:custGeom>
          <a:solidFill>
            <a:srgbClr val="FFFFFF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1253" name="Freeform 5"/>
          <p:cNvSpPr>
            <a:spLocks/>
          </p:cNvSpPr>
          <p:nvPr/>
        </p:nvSpPr>
        <p:spPr bwMode="auto">
          <a:xfrm>
            <a:off x="2143125" y="5443538"/>
            <a:ext cx="11113" cy="101600"/>
          </a:xfrm>
          <a:custGeom>
            <a:avLst/>
            <a:gdLst>
              <a:gd name="T0" fmla="*/ 7719367 w 8"/>
              <a:gd name="T1" fmla="*/ 0 h 64"/>
              <a:gd name="T2" fmla="*/ 0 w 8"/>
              <a:gd name="T3" fmla="*/ 0 h 64"/>
              <a:gd name="T4" fmla="*/ 0 w 8"/>
              <a:gd name="T5" fmla="*/ 158769024 h 64"/>
              <a:gd name="T6" fmla="*/ 13507850 w 8"/>
              <a:gd name="T7" fmla="*/ 158769024 h 64"/>
              <a:gd name="T8" fmla="*/ 13507850 w 8"/>
              <a:gd name="T9" fmla="*/ 0 h 64"/>
              <a:gd name="T10" fmla="*/ 7719367 w 8"/>
              <a:gd name="T11" fmla="*/ 0 h 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64"/>
              <a:gd name="T20" fmla="*/ 8 w 8"/>
              <a:gd name="T21" fmla="*/ 64 h 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64">
                <a:moveTo>
                  <a:pt x="4" y="0"/>
                </a:moveTo>
                <a:lnTo>
                  <a:pt x="0" y="0"/>
                </a:lnTo>
                <a:lnTo>
                  <a:pt x="0" y="63"/>
                </a:lnTo>
                <a:lnTo>
                  <a:pt x="7" y="63"/>
                </a:lnTo>
                <a:lnTo>
                  <a:pt x="7" y="0"/>
                </a:lnTo>
                <a:lnTo>
                  <a:pt x="4" y="0"/>
                </a:lnTo>
              </a:path>
            </a:pathLst>
          </a:custGeom>
          <a:solidFill>
            <a:srgbClr val="FFFFFF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1254" name="Freeform 6"/>
          <p:cNvSpPr>
            <a:spLocks/>
          </p:cNvSpPr>
          <p:nvPr/>
        </p:nvSpPr>
        <p:spPr bwMode="auto">
          <a:xfrm>
            <a:off x="2673350" y="5443538"/>
            <a:ext cx="12700" cy="101600"/>
          </a:xfrm>
          <a:custGeom>
            <a:avLst/>
            <a:gdLst>
              <a:gd name="T0" fmla="*/ 7559674 w 8"/>
              <a:gd name="T1" fmla="*/ 0 h 64"/>
              <a:gd name="T2" fmla="*/ 0 w 8"/>
              <a:gd name="T3" fmla="*/ 0 h 64"/>
              <a:gd name="T4" fmla="*/ 0 w 8"/>
              <a:gd name="T5" fmla="*/ 158769024 h 64"/>
              <a:gd name="T6" fmla="*/ 17640298 w 8"/>
              <a:gd name="T7" fmla="*/ 158769024 h 64"/>
              <a:gd name="T8" fmla="*/ 17640298 w 8"/>
              <a:gd name="T9" fmla="*/ 0 h 64"/>
              <a:gd name="T10" fmla="*/ 7559674 w 8"/>
              <a:gd name="T11" fmla="*/ 0 h 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64"/>
              <a:gd name="T20" fmla="*/ 8 w 8"/>
              <a:gd name="T21" fmla="*/ 64 h 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64">
                <a:moveTo>
                  <a:pt x="3" y="0"/>
                </a:moveTo>
                <a:lnTo>
                  <a:pt x="0" y="0"/>
                </a:lnTo>
                <a:lnTo>
                  <a:pt x="0" y="63"/>
                </a:lnTo>
                <a:lnTo>
                  <a:pt x="7" y="63"/>
                </a:lnTo>
                <a:lnTo>
                  <a:pt x="7" y="0"/>
                </a:lnTo>
                <a:lnTo>
                  <a:pt x="3" y="0"/>
                </a:lnTo>
              </a:path>
            </a:pathLst>
          </a:custGeom>
          <a:solidFill>
            <a:srgbClr val="FFFFFF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1255" name="Freeform 7"/>
          <p:cNvSpPr>
            <a:spLocks/>
          </p:cNvSpPr>
          <p:nvPr/>
        </p:nvSpPr>
        <p:spPr bwMode="auto">
          <a:xfrm>
            <a:off x="3192463" y="5443538"/>
            <a:ext cx="11112" cy="101600"/>
          </a:xfrm>
          <a:custGeom>
            <a:avLst/>
            <a:gdLst>
              <a:gd name="T0" fmla="*/ 7717283 w 8"/>
              <a:gd name="T1" fmla="*/ 0 h 64"/>
              <a:gd name="T2" fmla="*/ 0 w 8"/>
              <a:gd name="T3" fmla="*/ 0 h 64"/>
              <a:gd name="T4" fmla="*/ 0 w 8"/>
              <a:gd name="T5" fmla="*/ 158769024 h 64"/>
              <a:gd name="T6" fmla="*/ 13505246 w 8"/>
              <a:gd name="T7" fmla="*/ 158769024 h 64"/>
              <a:gd name="T8" fmla="*/ 13505246 w 8"/>
              <a:gd name="T9" fmla="*/ 0 h 64"/>
              <a:gd name="T10" fmla="*/ 7717283 w 8"/>
              <a:gd name="T11" fmla="*/ 0 h 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64"/>
              <a:gd name="T20" fmla="*/ 8 w 8"/>
              <a:gd name="T21" fmla="*/ 64 h 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64">
                <a:moveTo>
                  <a:pt x="4" y="0"/>
                </a:moveTo>
                <a:lnTo>
                  <a:pt x="0" y="0"/>
                </a:lnTo>
                <a:lnTo>
                  <a:pt x="0" y="63"/>
                </a:lnTo>
                <a:lnTo>
                  <a:pt x="7" y="63"/>
                </a:lnTo>
                <a:lnTo>
                  <a:pt x="7" y="0"/>
                </a:lnTo>
                <a:lnTo>
                  <a:pt x="4" y="0"/>
                </a:lnTo>
              </a:path>
            </a:pathLst>
          </a:custGeom>
          <a:solidFill>
            <a:srgbClr val="FFFFFF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1256" name="Freeform 8"/>
          <p:cNvSpPr>
            <a:spLocks/>
          </p:cNvSpPr>
          <p:nvPr/>
        </p:nvSpPr>
        <p:spPr bwMode="auto">
          <a:xfrm>
            <a:off x="3721100" y="5443538"/>
            <a:ext cx="11113" cy="101600"/>
          </a:xfrm>
          <a:custGeom>
            <a:avLst/>
            <a:gdLst>
              <a:gd name="T0" fmla="*/ 5788484 w 8"/>
              <a:gd name="T1" fmla="*/ 0 h 64"/>
              <a:gd name="T2" fmla="*/ 0 w 8"/>
              <a:gd name="T3" fmla="*/ 0 h 64"/>
              <a:gd name="T4" fmla="*/ 0 w 8"/>
              <a:gd name="T5" fmla="*/ 158769024 h 64"/>
              <a:gd name="T6" fmla="*/ 13507850 w 8"/>
              <a:gd name="T7" fmla="*/ 158769024 h 64"/>
              <a:gd name="T8" fmla="*/ 13507850 w 8"/>
              <a:gd name="T9" fmla="*/ 0 h 64"/>
              <a:gd name="T10" fmla="*/ 5788484 w 8"/>
              <a:gd name="T11" fmla="*/ 0 h 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64"/>
              <a:gd name="T20" fmla="*/ 8 w 8"/>
              <a:gd name="T21" fmla="*/ 64 h 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64">
                <a:moveTo>
                  <a:pt x="3" y="0"/>
                </a:moveTo>
                <a:lnTo>
                  <a:pt x="0" y="0"/>
                </a:lnTo>
                <a:lnTo>
                  <a:pt x="0" y="63"/>
                </a:lnTo>
                <a:lnTo>
                  <a:pt x="7" y="63"/>
                </a:lnTo>
                <a:lnTo>
                  <a:pt x="7" y="0"/>
                </a:lnTo>
                <a:lnTo>
                  <a:pt x="3" y="0"/>
                </a:lnTo>
              </a:path>
            </a:pathLst>
          </a:custGeom>
          <a:solidFill>
            <a:srgbClr val="FFFFFF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1257" name="Freeform 9"/>
          <p:cNvSpPr>
            <a:spLocks/>
          </p:cNvSpPr>
          <p:nvPr/>
        </p:nvSpPr>
        <p:spPr bwMode="auto">
          <a:xfrm>
            <a:off x="4240213" y="5443538"/>
            <a:ext cx="11112" cy="101600"/>
          </a:xfrm>
          <a:custGeom>
            <a:avLst/>
            <a:gdLst>
              <a:gd name="T0" fmla="*/ 5787963 w 8"/>
              <a:gd name="T1" fmla="*/ 0 h 64"/>
              <a:gd name="T2" fmla="*/ 0 w 8"/>
              <a:gd name="T3" fmla="*/ 0 h 64"/>
              <a:gd name="T4" fmla="*/ 0 w 8"/>
              <a:gd name="T5" fmla="*/ 158769024 h 64"/>
              <a:gd name="T6" fmla="*/ 13505246 w 8"/>
              <a:gd name="T7" fmla="*/ 158769024 h 64"/>
              <a:gd name="T8" fmla="*/ 13505246 w 8"/>
              <a:gd name="T9" fmla="*/ 0 h 64"/>
              <a:gd name="T10" fmla="*/ 5787963 w 8"/>
              <a:gd name="T11" fmla="*/ 0 h 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64"/>
              <a:gd name="T20" fmla="*/ 8 w 8"/>
              <a:gd name="T21" fmla="*/ 64 h 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64">
                <a:moveTo>
                  <a:pt x="3" y="0"/>
                </a:moveTo>
                <a:lnTo>
                  <a:pt x="0" y="0"/>
                </a:lnTo>
                <a:lnTo>
                  <a:pt x="0" y="63"/>
                </a:lnTo>
                <a:lnTo>
                  <a:pt x="7" y="63"/>
                </a:lnTo>
                <a:lnTo>
                  <a:pt x="7" y="0"/>
                </a:lnTo>
                <a:lnTo>
                  <a:pt x="3" y="0"/>
                </a:lnTo>
              </a:path>
            </a:pathLst>
          </a:custGeom>
          <a:solidFill>
            <a:srgbClr val="FFFFFF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1258" name="Freeform 10"/>
          <p:cNvSpPr>
            <a:spLocks/>
          </p:cNvSpPr>
          <p:nvPr/>
        </p:nvSpPr>
        <p:spPr bwMode="auto">
          <a:xfrm>
            <a:off x="1673225" y="5022850"/>
            <a:ext cx="5556250" cy="401638"/>
          </a:xfrm>
          <a:custGeom>
            <a:avLst/>
            <a:gdLst>
              <a:gd name="T0" fmla="*/ 0 w 3937"/>
              <a:gd name="T1" fmla="*/ 635080211 h 253"/>
              <a:gd name="T2" fmla="*/ 2147483647 w 3937"/>
              <a:gd name="T3" fmla="*/ 635080211 h 253"/>
              <a:gd name="T4" fmla="*/ 2147483647 w 3937"/>
              <a:gd name="T5" fmla="*/ 0 h 253"/>
              <a:gd name="T6" fmla="*/ 0 w 3937"/>
              <a:gd name="T7" fmla="*/ 0 h 253"/>
              <a:gd name="T8" fmla="*/ 0 w 3937"/>
              <a:gd name="T9" fmla="*/ 635080211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37"/>
              <a:gd name="T16" fmla="*/ 0 h 253"/>
              <a:gd name="T17" fmla="*/ 3937 w 3937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37" h="253">
                <a:moveTo>
                  <a:pt x="0" y="252"/>
                </a:moveTo>
                <a:lnTo>
                  <a:pt x="3936" y="252"/>
                </a:lnTo>
                <a:lnTo>
                  <a:pt x="3936" y="0"/>
                </a:lnTo>
                <a:lnTo>
                  <a:pt x="0" y="0"/>
                </a:lnTo>
                <a:lnTo>
                  <a:pt x="0" y="252"/>
                </a:lnTo>
              </a:path>
            </a:pathLst>
          </a:custGeom>
          <a:solidFill>
            <a:srgbClr val="7F7FFF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1259" name="Freeform 11"/>
          <p:cNvSpPr>
            <a:spLocks/>
          </p:cNvSpPr>
          <p:nvPr/>
        </p:nvSpPr>
        <p:spPr bwMode="auto">
          <a:xfrm>
            <a:off x="1657350" y="1006475"/>
            <a:ext cx="11113" cy="4438650"/>
          </a:xfrm>
          <a:custGeom>
            <a:avLst/>
            <a:gdLst>
              <a:gd name="T0" fmla="*/ 5788484 w 8"/>
              <a:gd name="T1" fmla="*/ 2147483647 h 2796"/>
              <a:gd name="T2" fmla="*/ 13507850 w 8"/>
              <a:gd name="T3" fmla="*/ 2147483647 h 2796"/>
              <a:gd name="T4" fmla="*/ 13507850 w 8"/>
              <a:gd name="T5" fmla="*/ 0 h 2796"/>
              <a:gd name="T6" fmla="*/ 0 w 8"/>
              <a:gd name="T7" fmla="*/ 0 h 2796"/>
              <a:gd name="T8" fmla="*/ 0 w 8"/>
              <a:gd name="T9" fmla="*/ 2147483647 h 2796"/>
              <a:gd name="T10" fmla="*/ 5788484 w 8"/>
              <a:gd name="T11" fmla="*/ 2147483647 h 2796"/>
              <a:gd name="T12" fmla="*/ 0 w 8"/>
              <a:gd name="T13" fmla="*/ 2147483647 h 2796"/>
              <a:gd name="T14" fmla="*/ 0 w 8"/>
              <a:gd name="T15" fmla="*/ 2147483647 h 2796"/>
              <a:gd name="T16" fmla="*/ 5788484 w 8"/>
              <a:gd name="T17" fmla="*/ 2147483647 h 2796"/>
              <a:gd name="T18" fmla="*/ 5788484 w 8"/>
              <a:gd name="T19" fmla="*/ 2147483647 h 27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2796"/>
              <a:gd name="T32" fmla="*/ 8 w 8"/>
              <a:gd name="T33" fmla="*/ 2796 h 279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2796">
                <a:moveTo>
                  <a:pt x="3" y="2782"/>
                </a:moveTo>
                <a:lnTo>
                  <a:pt x="7" y="2789"/>
                </a:lnTo>
                <a:lnTo>
                  <a:pt x="7" y="0"/>
                </a:lnTo>
                <a:lnTo>
                  <a:pt x="0" y="0"/>
                </a:lnTo>
                <a:lnTo>
                  <a:pt x="0" y="2789"/>
                </a:lnTo>
                <a:lnTo>
                  <a:pt x="3" y="2795"/>
                </a:lnTo>
                <a:lnTo>
                  <a:pt x="0" y="2789"/>
                </a:lnTo>
                <a:lnTo>
                  <a:pt x="0" y="2795"/>
                </a:lnTo>
                <a:lnTo>
                  <a:pt x="3" y="2795"/>
                </a:lnTo>
                <a:lnTo>
                  <a:pt x="3" y="2782"/>
                </a:lnTo>
              </a:path>
            </a:pathLst>
          </a:custGeom>
          <a:solidFill>
            <a:srgbClr val="FFFFFF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1260" name="Freeform 12"/>
          <p:cNvSpPr>
            <a:spLocks/>
          </p:cNvSpPr>
          <p:nvPr/>
        </p:nvSpPr>
        <p:spPr bwMode="auto">
          <a:xfrm>
            <a:off x="1665288" y="5432425"/>
            <a:ext cx="5559425" cy="12700"/>
          </a:xfrm>
          <a:custGeom>
            <a:avLst/>
            <a:gdLst>
              <a:gd name="T0" fmla="*/ 2147483647 w 3940"/>
              <a:gd name="T1" fmla="*/ 10080623 h 8"/>
              <a:gd name="T2" fmla="*/ 2147483647 w 3940"/>
              <a:gd name="T3" fmla="*/ 0 h 8"/>
              <a:gd name="T4" fmla="*/ 0 w 3940"/>
              <a:gd name="T5" fmla="*/ 0 h 8"/>
              <a:gd name="T6" fmla="*/ 0 w 3940"/>
              <a:gd name="T7" fmla="*/ 17640298 h 8"/>
              <a:gd name="T8" fmla="*/ 2147483647 w 3940"/>
              <a:gd name="T9" fmla="*/ 17640298 h 8"/>
              <a:gd name="T10" fmla="*/ 2147483647 w 3940"/>
              <a:gd name="T11" fmla="*/ 10080623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940"/>
              <a:gd name="T19" fmla="*/ 0 h 8"/>
              <a:gd name="T20" fmla="*/ 3940 w 3940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940" h="8">
                <a:moveTo>
                  <a:pt x="3939" y="4"/>
                </a:moveTo>
                <a:lnTo>
                  <a:pt x="3939" y="0"/>
                </a:lnTo>
                <a:lnTo>
                  <a:pt x="0" y="0"/>
                </a:lnTo>
                <a:lnTo>
                  <a:pt x="0" y="7"/>
                </a:lnTo>
                <a:lnTo>
                  <a:pt x="3939" y="7"/>
                </a:lnTo>
                <a:lnTo>
                  <a:pt x="3939" y="4"/>
                </a:lnTo>
              </a:path>
            </a:pathLst>
          </a:custGeom>
          <a:solidFill>
            <a:srgbClr val="FFFFFF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1261" name="Freeform 13"/>
          <p:cNvSpPr>
            <a:spLocks/>
          </p:cNvSpPr>
          <p:nvPr/>
        </p:nvSpPr>
        <p:spPr bwMode="auto">
          <a:xfrm>
            <a:off x="4764088" y="5438775"/>
            <a:ext cx="11112" cy="100013"/>
          </a:xfrm>
          <a:custGeom>
            <a:avLst/>
            <a:gdLst>
              <a:gd name="T0" fmla="*/ 5787963 w 8"/>
              <a:gd name="T1" fmla="*/ 0 h 63"/>
              <a:gd name="T2" fmla="*/ 0 w 8"/>
              <a:gd name="T3" fmla="*/ 0 h 63"/>
              <a:gd name="T4" fmla="*/ 0 w 8"/>
              <a:gd name="T5" fmla="*/ 156250480 h 63"/>
              <a:gd name="T6" fmla="*/ 13505246 w 8"/>
              <a:gd name="T7" fmla="*/ 156250480 h 63"/>
              <a:gd name="T8" fmla="*/ 13505246 w 8"/>
              <a:gd name="T9" fmla="*/ 0 h 63"/>
              <a:gd name="T10" fmla="*/ 5787963 w 8"/>
              <a:gd name="T11" fmla="*/ 0 h 6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63"/>
              <a:gd name="T20" fmla="*/ 8 w 8"/>
              <a:gd name="T21" fmla="*/ 63 h 6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63">
                <a:moveTo>
                  <a:pt x="3" y="0"/>
                </a:moveTo>
                <a:lnTo>
                  <a:pt x="0" y="0"/>
                </a:lnTo>
                <a:lnTo>
                  <a:pt x="0" y="62"/>
                </a:lnTo>
                <a:lnTo>
                  <a:pt x="7" y="62"/>
                </a:lnTo>
                <a:lnTo>
                  <a:pt x="7" y="0"/>
                </a:lnTo>
                <a:lnTo>
                  <a:pt x="3" y="0"/>
                </a:lnTo>
              </a:path>
            </a:pathLst>
          </a:custGeom>
          <a:solidFill>
            <a:srgbClr val="FFFFFF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1262" name="Freeform 14"/>
          <p:cNvSpPr>
            <a:spLocks/>
          </p:cNvSpPr>
          <p:nvPr/>
        </p:nvSpPr>
        <p:spPr bwMode="auto">
          <a:xfrm>
            <a:off x="5287963" y="5438775"/>
            <a:ext cx="9525" cy="100013"/>
          </a:xfrm>
          <a:custGeom>
            <a:avLst/>
            <a:gdLst>
              <a:gd name="T0" fmla="*/ 5554436 w 7"/>
              <a:gd name="T1" fmla="*/ 0 h 63"/>
              <a:gd name="T2" fmla="*/ 0 w 7"/>
              <a:gd name="T3" fmla="*/ 0 h 63"/>
              <a:gd name="T4" fmla="*/ 0 w 7"/>
              <a:gd name="T5" fmla="*/ 156250480 h 63"/>
              <a:gd name="T6" fmla="*/ 11108871 w 7"/>
              <a:gd name="T7" fmla="*/ 156250480 h 63"/>
              <a:gd name="T8" fmla="*/ 11108871 w 7"/>
              <a:gd name="T9" fmla="*/ 0 h 63"/>
              <a:gd name="T10" fmla="*/ 5554436 w 7"/>
              <a:gd name="T11" fmla="*/ 0 h 6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63"/>
              <a:gd name="T20" fmla="*/ 7 w 7"/>
              <a:gd name="T21" fmla="*/ 63 h 6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63">
                <a:moveTo>
                  <a:pt x="3" y="0"/>
                </a:moveTo>
                <a:lnTo>
                  <a:pt x="0" y="0"/>
                </a:lnTo>
                <a:lnTo>
                  <a:pt x="0" y="62"/>
                </a:lnTo>
                <a:lnTo>
                  <a:pt x="6" y="62"/>
                </a:lnTo>
                <a:lnTo>
                  <a:pt x="6" y="0"/>
                </a:lnTo>
                <a:lnTo>
                  <a:pt x="3" y="0"/>
                </a:lnTo>
              </a:path>
            </a:pathLst>
          </a:custGeom>
          <a:solidFill>
            <a:srgbClr val="FFFFFF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1263" name="Freeform 15"/>
          <p:cNvSpPr>
            <a:spLocks/>
          </p:cNvSpPr>
          <p:nvPr/>
        </p:nvSpPr>
        <p:spPr bwMode="auto">
          <a:xfrm>
            <a:off x="5781675" y="5438775"/>
            <a:ext cx="9525" cy="100013"/>
          </a:xfrm>
          <a:custGeom>
            <a:avLst/>
            <a:gdLst>
              <a:gd name="T0" fmla="*/ 5554436 w 7"/>
              <a:gd name="T1" fmla="*/ 0 h 63"/>
              <a:gd name="T2" fmla="*/ 0 w 7"/>
              <a:gd name="T3" fmla="*/ 0 h 63"/>
              <a:gd name="T4" fmla="*/ 0 w 7"/>
              <a:gd name="T5" fmla="*/ 156250480 h 63"/>
              <a:gd name="T6" fmla="*/ 11108871 w 7"/>
              <a:gd name="T7" fmla="*/ 156250480 h 63"/>
              <a:gd name="T8" fmla="*/ 11108871 w 7"/>
              <a:gd name="T9" fmla="*/ 0 h 63"/>
              <a:gd name="T10" fmla="*/ 5554436 w 7"/>
              <a:gd name="T11" fmla="*/ 0 h 6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63"/>
              <a:gd name="T20" fmla="*/ 7 w 7"/>
              <a:gd name="T21" fmla="*/ 63 h 6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63">
                <a:moveTo>
                  <a:pt x="3" y="0"/>
                </a:moveTo>
                <a:lnTo>
                  <a:pt x="0" y="0"/>
                </a:lnTo>
                <a:lnTo>
                  <a:pt x="0" y="62"/>
                </a:lnTo>
                <a:lnTo>
                  <a:pt x="6" y="62"/>
                </a:lnTo>
                <a:lnTo>
                  <a:pt x="6" y="0"/>
                </a:lnTo>
                <a:lnTo>
                  <a:pt x="3" y="0"/>
                </a:lnTo>
              </a:path>
            </a:pathLst>
          </a:custGeom>
          <a:solidFill>
            <a:srgbClr val="FFFFFF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1264" name="Freeform 16"/>
          <p:cNvSpPr>
            <a:spLocks/>
          </p:cNvSpPr>
          <p:nvPr/>
        </p:nvSpPr>
        <p:spPr bwMode="auto">
          <a:xfrm>
            <a:off x="6305550" y="5438775"/>
            <a:ext cx="11113" cy="100013"/>
          </a:xfrm>
          <a:custGeom>
            <a:avLst/>
            <a:gdLst>
              <a:gd name="T0" fmla="*/ 5788484 w 8"/>
              <a:gd name="T1" fmla="*/ 0 h 63"/>
              <a:gd name="T2" fmla="*/ 0 w 8"/>
              <a:gd name="T3" fmla="*/ 0 h 63"/>
              <a:gd name="T4" fmla="*/ 0 w 8"/>
              <a:gd name="T5" fmla="*/ 156250480 h 63"/>
              <a:gd name="T6" fmla="*/ 13507850 w 8"/>
              <a:gd name="T7" fmla="*/ 156250480 h 63"/>
              <a:gd name="T8" fmla="*/ 13507850 w 8"/>
              <a:gd name="T9" fmla="*/ 0 h 63"/>
              <a:gd name="T10" fmla="*/ 5788484 w 8"/>
              <a:gd name="T11" fmla="*/ 0 h 6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63"/>
              <a:gd name="T20" fmla="*/ 8 w 8"/>
              <a:gd name="T21" fmla="*/ 63 h 6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63">
                <a:moveTo>
                  <a:pt x="3" y="0"/>
                </a:moveTo>
                <a:lnTo>
                  <a:pt x="0" y="0"/>
                </a:lnTo>
                <a:lnTo>
                  <a:pt x="0" y="62"/>
                </a:lnTo>
                <a:lnTo>
                  <a:pt x="7" y="62"/>
                </a:lnTo>
                <a:lnTo>
                  <a:pt x="7" y="0"/>
                </a:lnTo>
                <a:lnTo>
                  <a:pt x="3" y="0"/>
                </a:lnTo>
              </a:path>
            </a:pathLst>
          </a:custGeom>
          <a:solidFill>
            <a:srgbClr val="FFFFFF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1265" name="Freeform 17"/>
          <p:cNvSpPr>
            <a:spLocks/>
          </p:cNvSpPr>
          <p:nvPr/>
        </p:nvSpPr>
        <p:spPr bwMode="auto">
          <a:xfrm>
            <a:off x="6826250" y="5438775"/>
            <a:ext cx="12700" cy="100013"/>
          </a:xfrm>
          <a:custGeom>
            <a:avLst/>
            <a:gdLst>
              <a:gd name="T0" fmla="*/ 10080623 w 8"/>
              <a:gd name="T1" fmla="*/ 0 h 63"/>
              <a:gd name="T2" fmla="*/ 0 w 8"/>
              <a:gd name="T3" fmla="*/ 0 h 63"/>
              <a:gd name="T4" fmla="*/ 0 w 8"/>
              <a:gd name="T5" fmla="*/ 156250480 h 63"/>
              <a:gd name="T6" fmla="*/ 17640298 w 8"/>
              <a:gd name="T7" fmla="*/ 156250480 h 63"/>
              <a:gd name="T8" fmla="*/ 17640298 w 8"/>
              <a:gd name="T9" fmla="*/ 0 h 63"/>
              <a:gd name="T10" fmla="*/ 10080623 w 8"/>
              <a:gd name="T11" fmla="*/ 0 h 6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63"/>
              <a:gd name="T20" fmla="*/ 8 w 8"/>
              <a:gd name="T21" fmla="*/ 63 h 6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63">
                <a:moveTo>
                  <a:pt x="4" y="0"/>
                </a:moveTo>
                <a:lnTo>
                  <a:pt x="0" y="0"/>
                </a:lnTo>
                <a:lnTo>
                  <a:pt x="0" y="62"/>
                </a:lnTo>
                <a:lnTo>
                  <a:pt x="7" y="62"/>
                </a:lnTo>
                <a:lnTo>
                  <a:pt x="7" y="0"/>
                </a:lnTo>
                <a:lnTo>
                  <a:pt x="4" y="0"/>
                </a:lnTo>
              </a:path>
            </a:pathLst>
          </a:custGeom>
          <a:solidFill>
            <a:srgbClr val="FFFFFF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1266" name="Freeform 18"/>
          <p:cNvSpPr>
            <a:spLocks/>
          </p:cNvSpPr>
          <p:nvPr/>
        </p:nvSpPr>
        <p:spPr bwMode="auto">
          <a:xfrm>
            <a:off x="1698625" y="4978400"/>
            <a:ext cx="290513" cy="219075"/>
          </a:xfrm>
          <a:custGeom>
            <a:avLst/>
            <a:gdLst>
              <a:gd name="T0" fmla="*/ 387820814 w 206"/>
              <a:gd name="T1" fmla="*/ 0 h 138"/>
              <a:gd name="T2" fmla="*/ 387820814 w 206"/>
              <a:gd name="T3" fmla="*/ 2520950 h 138"/>
              <a:gd name="T4" fmla="*/ 0 w 206"/>
              <a:gd name="T5" fmla="*/ 307459026 h 138"/>
              <a:gd name="T6" fmla="*/ 19888858 w 206"/>
              <a:gd name="T7" fmla="*/ 345262147 h 138"/>
              <a:gd name="T8" fmla="*/ 407709666 w 206"/>
              <a:gd name="T9" fmla="*/ 40322495 h 138"/>
              <a:gd name="T10" fmla="*/ 407709666 w 206"/>
              <a:gd name="T11" fmla="*/ 42843443 h 138"/>
              <a:gd name="T12" fmla="*/ 387820814 w 206"/>
              <a:gd name="T13" fmla="*/ 0 h 138"/>
              <a:gd name="T14" fmla="*/ 387820814 w 206"/>
              <a:gd name="T15" fmla="*/ 2520950 h 138"/>
              <a:gd name="T16" fmla="*/ 387820814 w 206"/>
              <a:gd name="T17" fmla="*/ 0 h 1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6"/>
              <a:gd name="T28" fmla="*/ 0 h 138"/>
              <a:gd name="T29" fmla="*/ 206 w 206"/>
              <a:gd name="T30" fmla="*/ 138 h 13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6" h="138">
                <a:moveTo>
                  <a:pt x="195" y="0"/>
                </a:moveTo>
                <a:lnTo>
                  <a:pt x="195" y="1"/>
                </a:lnTo>
                <a:lnTo>
                  <a:pt x="0" y="122"/>
                </a:lnTo>
                <a:lnTo>
                  <a:pt x="10" y="137"/>
                </a:lnTo>
                <a:lnTo>
                  <a:pt x="205" y="16"/>
                </a:lnTo>
                <a:lnTo>
                  <a:pt x="205" y="17"/>
                </a:lnTo>
                <a:lnTo>
                  <a:pt x="195" y="0"/>
                </a:lnTo>
                <a:lnTo>
                  <a:pt x="195" y="1"/>
                </a:lnTo>
                <a:lnTo>
                  <a:pt x="195" y="0"/>
                </a:lnTo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1267" name="Freeform 19"/>
          <p:cNvSpPr>
            <a:spLocks/>
          </p:cNvSpPr>
          <p:nvPr/>
        </p:nvSpPr>
        <p:spPr bwMode="auto">
          <a:xfrm>
            <a:off x="1982788" y="4814888"/>
            <a:ext cx="293687" cy="184150"/>
          </a:xfrm>
          <a:custGeom>
            <a:avLst/>
            <a:gdLst>
              <a:gd name="T0" fmla="*/ 376794839 w 208"/>
              <a:gd name="T1" fmla="*/ 15120940 h 116"/>
              <a:gd name="T2" fmla="*/ 384769568 w 208"/>
              <a:gd name="T3" fmla="*/ 0 h 116"/>
              <a:gd name="T4" fmla="*/ 0 w 208"/>
              <a:gd name="T5" fmla="*/ 246975347 h 116"/>
              <a:gd name="T6" fmla="*/ 19936829 w 208"/>
              <a:gd name="T7" fmla="*/ 289818785 h 116"/>
              <a:gd name="T8" fmla="*/ 402711297 w 208"/>
              <a:gd name="T9" fmla="*/ 40322502 h 116"/>
              <a:gd name="T10" fmla="*/ 412679709 w 208"/>
              <a:gd name="T11" fmla="*/ 25201562 h 116"/>
              <a:gd name="T12" fmla="*/ 402711297 w 208"/>
              <a:gd name="T13" fmla="*/ 40322502 h 116"/>
              <a:gd name="T14" fmla="*/ 408692344 w 208"/>
              <a:gd name="T15" fmla="*/ 37801552 h 116"/>
              <a:gd name="T16" fmla="*/ 412679709 w 208"/>
              <a:gd name="T17" fmla="*/ 25201562 h 116"/>
              <a:gd name="T18" fmla="*/ 376794839 w 208"/>
              <a:gd name="T19" fmla="*/ 15120940 h 1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8"/>
              <a:gd name="T31" fmla="*/ 0 h 116"/>
              <a:gd name="T32" fmla="*/ 208 w 208"/>
              <a:gd name="T33" fmla="*/ 116 h 1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8" h="116">
                <a:moveTo>
                  <a:pt x="189" y="6"/>
                </a:moveTo>
                <a:lnTo>
                  <a:pt x="193" y="0"/>
                </a:lnTo>
                <a:lnTo>
                  <a:pt x="0" y="98"/>
                </a:lnTo>
                <a:lnTo>
                  <a:pt x="10" y="115"/>
                </a:lnTo>
                <a:lnTo>
                  <a:pt x="202" y="16"/>
                </a:lnTo>
                <a:lnTo>
                  <a:pt x="207" y="10"/>
                </a:lnTo>
                <a:lnTo>
                  <a:pt x="202" y="16"/>
                </a:lnTo>
                <a:lnTo>
                  <a:pt x="205" y="15"/>
                </a:lnTo>
                <a:lnTo>
                  <a:pt x="207" y="10"/>
                </a:lnTo>
                <a:lnTo>
                  <a:pt x="189" y="6"/>
                </a:lnTo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1268" name="Freeform 20"/>
          <p:cNvSpPr>
            <a:spLocks/>
          </p:cNvSpPr>
          <p:nvPr/>
        </p:nvSpPr>
        <p:spPr bwMode="auto">
          <a:xfrm>
            <a:off x="2255838" y="3948113"/>
            <a:ext cx="265112" cy="876300"/>
          </a:xfrm>
          <a:custGeom>
            <a:avLst/>
            <a:gdLst>
              <a:gd name="T0" fmla="*/ 339673664 w 187"/>
              <a:gd name="T1" fmla="*/ 0 h 552"/>
              <a:gd name="T2" fmla="*/ 337663351 w 187"/>
              <a:gd name="T3" fmla="*/ 2520950 h 552"/>
              <a:gd name="T4" fmla="*/ 0 w 187"/>
              <a:gd name="T5" fmla="*/ 1376005101 h 552"/>
              <a:gd name="T6" fmla="*/ 36178572 w 187"/>
              <a:gd name="T7" fmla="*/ 1388606670 h 552"/>
              <a:gd name="T8" fmla="*/ 373842000 w 187"/>
              <a:gd name="T9" fmla="*/ 17640298 h 552"/>
              <a:gd name="T10" fmla="*/ 371833104 w 187"/>
              <a:gd name="T11" fmla="*/ 20161247 h 552"/>
              <a:gd name="T12" fmla="*/ 339673664 w 187"/>
              <a:gd name="T13" fmla="*/ 0 h 552"/>
              <a:gd name="T14" fmla="*/ 337663351 w 187"/>
              <a:gd name="T15" fmla="*/ 2520950 h 552"/>
              <a:gd name="T16" fmla="*/ 339673664 w 187"/>
              <a:gd name="T17" fmla="*/ 0 h 5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7"/>
              <a:gd name="T28" fmla="*/ 0 h 552"/>
              <a:gd name="T29" fmla="*/ 187 w 187"/>
              <a:gd name="T30" fmla="*/ 552 h 5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7" h="552">
                <a:moveTo>
                  <a:pt x="169" y="0"/>
                </a:moveTo>
                <a:lnTo>
                  <a:pt x="168" y="1"/>
                </a:lnTo>
                <a:lnTo>
                  <a:pt x="0" y="546"/>
                </a:lnTo>
                <a:lnTo>
                  <a:pt x="18" y="551"/>
                </a:lnTo>
                <a:lnTo>
                  <a:pt x="186" y="7"/>
                </a:lnTo>
                <a:lnTo>
                  <a:pt x="185" y="8"/>
                </a:lnTo>
                <a:lnTo>
                  <a:pt x="169" y="0"/>
                </a:lnTo>
                <a:lnTo>
                  <a:pt x="168" y="1"/>
                </a:lnTo>
                <a:lnTo>
                  <a:pt x="169" y="0"/>
                </a:lnTo>
              </a:path>
            </a:pathLst>
          </a:custGeom>
          <a:solidFill>
            <a:schemeClr val="tx2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1269" name="Freeform 21"/>
          <p:cNvSpPr>
            <a:spLocks/>
          </p:cNvSpPr>
          <p:nvPr/>
        </p:nvSpPr>
        <p:spPr bwMode="auto">
          <a:xfrm>
            <a:off x="2501900" y="3273425"/>
            <a:ext cx="257175" cy="679450"/>
          </a:xfrm>
          <a:custGeom>
            <a:avLst/>
            <a:gdLst>
              <a:gd name="T0" fmla="*/ 327460058 w 182"/>
              <a:gd name="T1" fmla="*/ 2520950 h 428"/>
              <a:gd name="T2" fmla="*/ 327460058 w 182"/>
              <a:gd name="T3" fmla="*/ 0 h 428"/>
              <a:gd name="T4" fmla="*/ 0 w 182"/>
              <a:gd name="T5" fmla="*/ 1055946358 h 428"/>
              <a:gd name="T6" fmla="*/ 31947635 w 182"/>
              <a:gd name="T7" fmla="*/ 1076107602 h 428"/>
              <a:gd name="T8" fmla="*/ 361404321 w 182"/>
              <a:gd name="T9" fmla="*/ 17640301 h 428"/>
              <a:gd name="T10" fmla="*/ 361404321 w 182"/>
              <a:gd name="T11" fmla="*/ 15120939 h 428"/>
              <a:gd name="T12" fmla="*/ 361404321 w 182"/>
              <a:gd name="T13" fmla="*/ 17640301 h 428"/>
              <a:gd name="T14" fmla="*/ 361404321 w 182"/>
              <a:gd name="T15" fmla="*/ 15120939 h 428"/>
              <a:gd name="T16" fmla="*/ 327460058 w 182"/>
              <a:gd name="T17" fmla="*/ 2520950 h 4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2"/>
              <a:gd name="T28" fmla="*/ 0 h 428"/>
              <a:gd name="T29" fmla="*/ 182 w 182"/>
              <a:gd name="T30" fmla="*/ 428 h 4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2" h="428">
                <a:moveTo>
                  <a:pt x="164" y="1"/>
                </a:moveTo>
                <a:lnTo>
                  <a:pt x="164" y="0"/>
                </a:lnTo>
                <a:lnTo>
                  <a:pt x="0" y="419"/>
                </a:lnTo>
                <a:lnTo>
                  <a:pt x="16" y="427"/>
                </a:lnTo>
                <a:lnTo>
                  <a:pt x="181" y="7"/>
                </a:lnTo>
                <a:lnTo>
                  <a:pt x="181" y="6"/>
                </a:lnTo>
                <a:lnTo>
                  <a:pt x="181" y="7"/>
                </a:lnTo>
                <a:lnTo>
                  <a:pt x="181" y="6"/>
                </a:lnTo>
                <a:lnTo>
                  <a:pt x="164" y="1"/>
                </a:lnTo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1270" name="Freeform 22"/>
          <p:cNvSpPr>
            <a:spLocks/>
          </p:cNvSpPr>
          <p:nvPr/>
        </p:nvSpPr>
        <p:spPr bwMode="auto">
          <a:xfrm>
            <a:off x="2740025" y="2914650"/>
            <a:ext cx="95250" cy="360363"/>
          </a:xfrm>
          <a:custGeom>
            <a:avLst/>
            <a:gdLst>
              <a:gd name="T0" fmla="*/ 43986834 w 199"/>
              <a:gd name="T1" fmla="*/ 1447468 h 599"/>
              <a:gd name="T2" fmla="*/ 41466779 w 199"/>
              <a:gd name="T3" fmla="*/ 3619271 h 599"/>
              <a:gd name="T4" fmla="*/ 0 w 199"/>
              <a:gd name="T5" fmla="*/ 214625332 h 599"/>
              <a:gd name="T6" fmla="*/ 3894720 w 199"/>
              <a:gd name="T7" fmla="*/ 216434967 h 599"/>
              <a:gd name="T8" fmla="*/ 45361497 w 199"/>
              <a:gd name="T9" fmla="*/ 5791076 h 599"/>
              <a:gd name="T10" fmla="*/ 42383380 w 199"/>
              <a:gd name="T11" fmla="*/ 7962277 h 599"/>
              <a:gd name="T12" fmla="*/ 43986834 w 199"/>
              <a:gd name="T13" fmla="*/ 1447468 h 599"/>
              <a:gd name="T14" fmla="*/ 41925319 w 199"/>
              <a:gd name="T15" fmla="*/ 0 h 599"/>
              <a:gd name="T16" fmla="*/ 41466779 w 199"/>
              <a:gd name="T17" fmla="*/ 3619271 h 599"/>
              <a:gd name="T18" fmla="*/ 43986834 w 199"/>
              <a:gd name="T19" fmla="*/ 1447468 h 59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9"/>
              <a:gd name="T31" fmla="*/ 0 h 599"/>
              <a:gd name="T32" fmla="*/ 199 w 199"/>
              <a:gd name="T33" fmla="*/ 599 h 59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9" h="599">
                <a:moveTo>
                  <a:pt x="192" y="4"/>
                </a:moveTo>
                <a:lnTo>
                  <a:pt x="181" y="10"/>
                </a:lnTo>
                <a:lnTo>
                  <a:pt x="0" y="593"/>
                </a:lnTo>
                <a:lnTo>
                  <a:pt x="17" y="598"/>
                </a:lnTo>
                <a:lnTo>
                  <a:pt x="198" y="16"/>
                </a:lnTo>
                <a:lnTo>
                  <a:pt x="185" y="22"/>
                </a:lnTo>
                <a:lnTo>
                  <a:pt x="192" y="4"/>
                </a:lnTo>
                <a:lnTo>
                  <a:pt x="183" y="0"/>
                </a:lnTo>
                <a:lnTo>
                  <a:pt x="181" y="10"/>
                </a:lnTo>
                <a:lnTo>
                  <a:pt x="192" y="4"/>
                </a:lnTo>
              </a:path>
            </a:pathLst>
          </a:custGeom>
          <a:solidFill>
            <a:schemeClr val="tx1"/>
          </a:solidFill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1271" name="Freeform 23"/>
          <p:cNvSpPr>
            <a:spLocks/>
          </p:cNvSpPr>
          <p:nvPr/>
        </p:nvSpPr>
        <p:spPr bwMode="auto">
          <a:xfrm>
            <a:off x="3009900" y="2330450"/>
            <a:ext cx="311150" cy="160338"/>
          </a:xfrm>
          <a:custGeom>
            <a:avLst/>
            <a:gdLst>
              <a:gd name="T0" fmla="*/ 436091564 w 221"/>
              <a:gd name="T1" fmla="*/ 219255104 h 101"/>
              <a:gd name="T2" fmla="*/ 426179820 w 221"/>
              <a:gd name="T3" fmla="*/ 209174451 h 101"/>
              <a:gd name="T4" fmla="*/ 13875039 w 221"/>
              <a:gd name="T5" fmla="*/ 0 h 101"/>
              <a:gd name="T6" fmla="*/ 0 w 221"/>
              <a:gd name="T7" fmla="*/ 42843583 h 101"/>
              <a:gd name="T8" fmla="*/ 412304786 w 221"/>
              <a:gd name="T9" fmla="*/ 252016434 h 101"/>
              <a:gd name="T10" fmla="*/ 402393042 w 221"/>
              <a:gd name="T11" fmla="*/ 241935781 h 101"/>
              <a:gd name="T12" fmla="*/ 436091564 w 221"/>
              <a:gd name="T13" fmla="*/ 219255104 h 101"/>
              <a:gd name="T14" fmla="*/ 432126866 w 221"/>
              <a:gd name="T15" fmla="*/ 211693820 h 101"/>
              <a:gd name="T16" fmla="*/ 426179820 w 221"/>
              <a:gd name="T17" fmla="*/ 209174451 h 101"/>
              <a:gd name="T18" fmla="*/ 436091564 w 221"/>
              <a:gd name="T19" fmla="*/ 219255104 h 10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1"/>
              <a:gd name="T31" fmla="*/ 0 h 101"/>
              <a:gd name="T32" fmla="*/ 221 w 221"/>
              <a:gd name="T33" fmla="*/ 101 h 10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1" h="101">
                <a:moveTo>
                  <a:pt x="220" y="87"/>
                </a:moveTo>
                <a:lnTo>
                  <a:pt x="215" y="83"/>
                </a:lnTo>
                <a:lnTo>
                  <a:pt x="7" y="0"/>
                </a:lnTo>
                <a:lnTo>
                  <a:pt x="0" y="17"/>
                </a:lnTo>
                <a:lnTo>
                  <a:pt x="208" y="100"/>
                </a:lnTo>
                <a:lnTo>
                  <a:pt x="203" y="96"/>
                </a:lnTo>
                <a:lnTo>
                  <a:pt x="220" y="87"/>
                </a:lnTo>
                <a:lnTo>
                  <a:pt x="218" y="84"/>
                </a:lnTo>
                <a:lnTo>
                  <a:pt x="215" y="83"/>
                </a:lnTo>
                <a:lnTo>
                  <a:pt x="220" y="87"/>
                </a:lnTo>
              </a:path>
            </a:pathLst>
          </a:custGeom>
          <a:solidFill>
            <a:schemeClr val="tx2"/>
          </a:solidFill>
          <a:ln w="12700" cap="rnd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1272" name="Freeform 24"/>
          <p:cNvSpPr>
            <a:spLocks/>
          </p:cNvSpPr>
          <p:nvPr/>
        </p:nvSpPr>
        <p:spPr bwMode="auto">
          <a:xfrm>
            <a:off x="3305175" y="2476500"/>
            <a:ext cx="114300" cy="184150"/>
          </a:xfrm>
          <a:custGeom>
            <a:avLst/>
            <a:gdLst>
              <a:gd name="T0" fmla="*/ 64673895 w 201"/>
              <a:gd name="T1" fmla="*/ 106169047 h 308"/>
              <a:gd name="T2" fmla="*/ 64350898 w 201"/>
              <a:gd name="T3" fmla="*/ 105811509 h 308"/>
              <a:gd name="T4" fmla="*/ 5497205 w 201"/>
              <a:gd name="T5" fmla="*/ 0 h 308"/>
              <a:gd name="T6" fmla="*/ 0 w 201"/>
              <a:gd name="T7" fmla="*/ 3574782 h 308"/>
              <a:gd name="T8" fmla="*/ 59176692 w 201"/>
              <a:gd name="T9" fmla="*/ 109743828 h 308"/>
              <a:gd name="T10" fmla="*/ 59176692 w 201"/>
              <a:gd name="T11" fmla="*/ 109386290 h 308"/>
              <a:gd name="T12" fmla="*/ 64673895 w 201"/>
              <a:gd name="T13" fmla="*/ 106169047 h 308"/>
              <a:gd name="T14" fmla="*/ 64350898 w 201"/>
              <a:gd name="T15" fmla="*/ 106169047 h 308"/>
              <a:gd name="T16" fmla="*/ 64350898 w 201"/>
              <a:gd name="T17" fmla="*/ 105811509 h 308"/>
              <a:gd name="T18" fmla="*/ 64673895 w 201"/>
              <a:gd name="T19" fmla="*/ 106169047 h 30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1"/>
              <a:gd name="T31" fmla="*/ 0 h 308"/>
              <a:gd name="T32" fmla="*/ 201 w 201"/>
              <a:gd name="T33" fmla="*/ 308 h 30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1" h="308">
                <a:moveTo>
                  <a:pt x="200" y="297"/>
                </a:moveTo>
                <a:lnTo>
                  <a:pt x="199" y="296"/>
                </a:lnTo>
                <a:lnTo>
                  <a:pt x="17" y="0"/>
                </a:lnTo>
                <a:lnTo>
                  <a:pt x="0" y="10"/>
                </a:lnTo>
                <a:lnTo>
                  <a:pt x="183" y="307"/>
                </a:lnTo>
                <a:lnTo>
                  <a:pt x="183" y="306"/>
                </a:lnTo>
                <a:lnTo>
                  <a:pt x="200" y="297"/>
                </a:lnTo>
                <a:lnTo>
                  <a:pt x="199" y="297"/>
                </a:lnTo>
                <a:lnTo>
                  <a:pt x="199" y="296"/>
                </a:lnTo>
                <a:lnTo>
                  <a:pt x="200" y="297"/>
                </a:lnTo>
              </a:path>
            </a:pathLst>
          </a:custGeom>
          <a:solidFill>
            <a:schemeClr val="tx1"/>
          </a:solidFill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1273" name="Freeform 25"/>
          <p:cNvSpPr>
            <a:spLocks/>
          </p:cNvSpPr>
          <p:nvPr/>
        </p:nvSpPr>
        <p:spPr bwMode="auto">
          <a:xfrm>
            <a:off x="3552825" y="2938463"/>
            <a:ext cx="314325" cy="620712"/>
          </a:xfrm>
          <a:custGeom>
            <a:avLst/>
            <a:gdLst>
              <a:gd name="T0" fmla="*/ 466027830 w 211"/>
              <a:gd name="T1" fmla="*/ 989755673 h 379"/>
              <a:gd name="T2" fmla="*/ 466027830 w 211"/>
              <a:gd name="T3" fmla="*/ 989755673 h 379"/>
              <a:gd name="T4" fmla="*/ 39944600 w 211"/>
              <a:gd name="T5" fmla="*/ 0 h 379"/>
              <a:gd name="T6" fmla="*/ 0 w 211"/>
              <a:gd name="T7" fmla="*/ 24140618 h 379"/>
              <a:gd name="T8" fmla="*/ 428302883 w 211"/>
              <a:gd name="T9" fmla="*/ 1013896285 h 379"/>
              <a:gd name="T10" fmla="*/ 428302883 w 211"/>
              <a:gd name="T11" fmla="*/ 1011213631 h 379"/>
              <a:gd name="T12" fmla="*/ 466027830 w 211"/>
              <a:gd name="T13" fmla="*/ 989755673 h 3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1"/>
              <a:gd name="T22" fmla="*/ 0 h 379"/>
              <a:gd name="T23" fmla="*/ 211 w 211"/>
              <a:gd name="T24" fmla="*/ 379 h 37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1" h="379">
                <a:moveTo>
                  <a:pt x="210" y="369"/>
                </a:moveTo>
                <a:lnTo>
                  <a:pt x="210" y="369"/>
                </a:lnTo>
                <a:lnTo>
                  <a:pt x="18" y="0"/>
                </a:lnTo>
                <a:lnTo>
                  <a:pt x="0" y="9"/>
                </a:lnTo>
                <a:lnTo>
                  <a:pt x="193" y="378"/>
                </a:lnTo>
                <a:lnTo>
                  <a:pt x="193" y="377"/>
                </a:lnTo>
                <a:lnTo>
                  <a:pt x="210" y="369"/>
                </a:lnTo>
              </a:path>
            </a:pathLst>
          </a:custGeom>
          <a:solidFill>
            <a:schemeClr val="tx2"/>
          </a:solidFill>
          <a:ln w="12700" cap="rnd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1274" name="Freeform 26"/>
          <p:cNvSpPr>
            <a:spLocks/>
          </p:cNvSpPr>
          <p:nvPr/>
        </p:nvSpPr>
        <p:spPr bwMode="auto">
          <a:xfrm>
            <a:off x="3849688" y="3552825"/>
            <a:ext cx="234950" cy="571500"/>
          </a:xfrm>
          <a:custGeom>
            <a:avLst/>
            <a:gdLst>
              <a:gd name="T0" fmla="*/ 326588910 w 167"/>
              <a:gd name="T1" fmla="*/ 874495113 h 360"/>
              <a:gd name="T2" fmla="*/ 328568398 w 167"/>
              <a:gd name="T3" fmla="*/ 882054785 h 360"/>
              <a:gd name="T4" fmla="*/ 33648497 w 167"/>
              <a:gd name="T5" fmla="*/ 0 h 360"/>
              <a:gd name="T6" fmla="*/ 0 w 167"/>
              <a:gd name="T7" fmla="*/ 20161249 h 360"/>
              <a:gd name="T8" fmla="*/ 296899401 w 167"/>
              <a:gd name="T9" fmla="*/ 899696667 h 360"/>
              <a:gd name="T10" fmla="*/ 298878889 w 167"/>
              <a:gd name="T11" fmla="*/ 904736978 h 360"/>
              <a:gd name="T12" fmla="*/ 296899401 w 167"/>
              <a:gd name="T13" fmla="*/ 899696667 h 360"/>
              <a:gd name="T14" fmla="*/ 296899401 w 167"/>
              <a:gd name="T15" fmla="*/ 902216028 h 360"/>
              <a:gd name="T16" fmla="*/ 298878889 w 167"/>
              <a:gd name="T17" fmla="*/ 904736978 h 360"/>
              <a:gd name="T18" fmla="*/ 326588910 w 167"/>
              <a:gd name="T19" fmla="*/ 874495113 h 3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7"/>
              <a:gd name="T31" fmla="*/ 0 h 360"/>
              <a:gd name="T32" fmla="*/ 167 w 167"/>
              <a:gd name="T33" fmla="*/ 360 h 36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7" h="360">
                <a:moveTo>
                  <a:pt x="165" y="347"/>
                </a:moveTo>
                <a:lnTo>
                  <a:pt x="166" y="350"/>
                </a:lnTo>
                <a:lnTo>
                  <a:pt x="17" y="0"/>
                </a:lnTo>
                <a:lnTo>
                  <a:pt x="0" y="8"/>
                </a:lnTo>
                <a:lnTo>
                  <a:pt x="150" y="357"/>
                </a:lnTo>
                <a:lnTo>
                  <a:pt x="151" y="359"/>
                </a:lnTo>
                <a:lnTo>
                  <a:pt x="150" y="357"/>
                </a:lnTo>
                <a:lnTo>
                  <a:pt x="150" y="358"/>
                </a:lnTo>
                <a:lnTo>
                  <a:pt x="151" y="359"/>
                </a:lnTo>
                <a:lnTo>
                  <a:pt x="165" y="347"/>
                </a:lnTo>
              </a:path>
            </a:pathLst>
          </a:custGeom>
          <a:solidFill>
            <a:schemeClr val="tx2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1275" name="Freeform 27"/>
          <p:cNvSpPr>
            <a:spLocks/>
          </p:cNvSpPr>
          <p:nvPr/>
        </p:nvSpPr>
        <p:spPr bwMode="auto">
          <a:xfrm>
            <a:off x="4070350" y="4113213"/>
            <a:ext cx="274638" cy="388937"/>
          </a:xfrm>
          <a:custGeom>
            <a:avLst/>
            <a:gdLst>
              <a:gd name="T0" fmla="*/ 359029304 w 195"/>
              <a:gd name="T1" fmla="*/ 561993386 h 245"/>
              <a:gd name="T2" fmla="*/ 384817188 w 195"/>
              <a:gd name="T3" fmla="*/ 564514332 h 245"/>
              <a:gd name="T4" fmla="*/ 29753860 w 195"/>
              <a:gd name="T5" fmla="*/ 0 h 245"/>
              <a:gd name="T6" fmla="*/ 0 w 195"/>
              <a:gd name="T7" fmla="*/ 30241841 h 245"/>
              <a:gd name="T8" fmla="*/ 357046277 w 195"/>
              <a:gd name="T9" fmla="*/ 594756161 h 245"/>
              <a:gd name="T10" fmla="*/ 382832753 w 195"/>
              <a:gd name="T11" fmla="*/ 599796465 h 245"/>
              <a:gd name="T12" fmla="*/ 357046277 w 195"/>
              <a:gd name="T13" fmla="*/ 594756161 h 245"/>
              <a:gd name="T14" fmla="*/ 366964227 w 195"/>
              <a:gd name="T15" fmla="*/ 614917380 h 245"/>
              <a:gd name="T16" fmla="*/ 382832753 w 195"/>
              <a:gd name="T17" fmla="*/ 599796465 h 245"/>
              <a:gd name="T18" fmla="*/ 359029304 w 195"/>
              <a:gd name="T19" fmla="*/ 561993386 h 24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5"/>
              <a:gd name="T31" fmla="*/ 0 h 245"/>
              <a:gd name="T32" fmla="*/ 195 w 195"/>
              <a:gd name="T33" fmla="*/ 245 h 24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5" h="245">
                <a:moveTo>
                  <a:pt x="181" y="223"/>
                </a:moveTo>
                <a:lnTo>
                  <a:pt x="194" y="224"/>
                </a:lnTo>
                <a:lnTo>
                  <a:pt x="15" y="0"/>
                </a:lnTo>
                <a:lnTo>
                  <a:pt x="0" y="12"/>
                </a:lnTo>
                <a:lnTo>
                  <a:pt x="180" y="236"/>
                </a:lnTo>
                <a:lnTo>
                  <a:pt x="193" y="238"/>
                </a:lnTo>
                <a:lnTo>
                  <a:pt x="180" y="236"/>
                </a:lnTo>
                <a:lnTo>
                  <a:pt x="185" y="244"/>
                </a:lnTo>
                <a:lnTo>
                  <a:pt x="193" y="238"/>
                </a:lnTo>
                <a:lnTo>
                  <a:pt x="181" y="223"/>
                </a:lnTo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701800" y="1470025"/>
            <a:ext cx="4949825" cy="3913188"/>
            <a:chOff x="1206" y="926"/>
            <a:chExt cx="3508" cy="2465"/>
          </a:xfrm>
        </p:grpSpPr>
        <p:sp>
          <p:nvSpPr>
            <p:cNvPr id="181304" name="Freeform 29"/>
            <p:cNvSpPr>
              <a:spLocks/>
            </p:cNvSpPr>
            <p:nvPr/>
          </p:nvSpPr>
          <p:spPr bwMode="auto">
            <a:xfrm>
              <a:off x="1206" y="3289"/>
              <a:ext cx="371" cy="102"/>
            </a:xfrm>
            <a:custGeom>
              <a:avLst/>
              <a:gdLst>
                <a:gd name="T0" fmla="*/ 366 w 371"/>
                <a:gd name="T1" fmla="*/ 0 h 102"/>
                <a:gd name="T2" fmla="*/ 365 w 371"/>
                <a:gd name="T3" fmla="*/ 1 h 102"/>
                <a:gd name="T4" fmla="*/ 0 w 371"/>
                <a:gd name="T5" fmla="*/ 84 h 102"/>
                <a:gd name="T6" fmla="*/ 5 w 371"/>
                <a:gd name="T7" fmla="*/ 101 h 102"/>
                <a:gd name="T8" fmla="*/ 370 w 371"/>
                <a:gd name="T9" fmla="*/ 18 h 102"/>
                <a:gd name="T10" fmla="*/ 369 w 371"/>
                <a:gd name="T11" fmla="*/ 19 h 102"/>
                <a:gd name="T12" fmla="*/ 366 w 371"/>
                <a:gd name="T13" fmla="*/ 0 h 102"/>
                <a:gd name="T14" fmla="*/ 365 w 371"/>
                <a:gd name="T15" fmla="*/ 0 h 102"/>
                <a:gd name="T16" fmla="*/ 365 w 371"/>
                <a:gd name="T17" fmla="*/ 1 h 102"/>
                <a:gd name="T18" fmla="*/ 366 w 371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1"/>
                <a:gd name="T31" fmla="*/ 0 h 102"/>
                <a:gd name="T32" fmla="*/ 371 w 371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1" h="102">
                  <a:moveTo>
                    <a:pt x="366" y="0"/>
                  </a:moveTo>
                  <a:lnTo>
                    <a:pt x="365" y="1"/>
                  </a:lnTo>
                  <a:lnTo>
                    <a:pt x="0" y="84"/>
                  </a:lnTo>
                  <a:lnTo>
                    <a:pt x="5" y="101"/>
                  </a:lnTo>
                  <a:lnTo>
                    <a:pt x="370" y="18"/>
                  </a:lnTo>
                  <a:lnTo>
                    <a:pt x="369" y="19"/>
                  </a:lnTo>
                  <a:lnTo>
                    <a:pt x="366" y="0"/>
                  </a:lnTo>
                  <a:lnTo>
                    <a:pt x="365" y="0"/>
                  </a:lnTo>
                  <a:lnTo>
                    <a:pt x="365" y="1"/>
                  </a:lnTo>
                  <a:lnTo>
                    <a:pt x="366" y="0"/>
                  </a:lnTo>
                </a:path>
              </a:pathLst>
            </a:custGeom>
            <a:solidFill>
              <a:srgbClr val="FFAB00"/>
            </a:solidFill>
            <a:ln w="12700" cap="rnd">
              <a:solidFill>
                <a:srgbClr val="FE9B0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1305" name="Freeform 30"/>
            <p:cNvSpPr>
              <a:spLocks/>
            </p:cNvSpPr>
            <p:nvPr/>
          </p:nvSpPr>
          <p:spPr bwMode="auto">
            <a:xfrm>
              <a:off x="1578" y="3233"/>
              <a:ext cx="341" cy="71"/>
            </a:xfrm>
            <a:custGeom>
              <a:avLst/>
              <a:gdLst>
                <a:gd name="T0" fmla="*/ 331 w 341"/>
                <a:gd name="T1" fmla="*/ 2 h 71"/>
                <a:gd name="T2" fmla="*/ 334 w 341"/>
                <a:gd name="T3" fmla="*/ 0 h 71"/>
                <a:gd name="T4" fmla="*/ 0 w 341"/>
                <a:gd name="T5" fmla="*/ 52 h 71"/>
                <a:gd name="T6" fmla="*/ 3 w 341"/>
                <a:gd name="T7" fmla="*/ 70 h 71"/>
                <a:gd name="T8" fmla="*/ 337 w 341"/>
                <a:gd name="T9" fmla="*/ 18 h 71"/>
                <a:gd name="T10" fmla="*/ 340 w 341"/>
                <a:gd name="T11" fmla="*/ 17 h 71"/>
                <a:gd name="T12" fmla="*/ 337 w 341"/>
                <a:gd name="T13" fmla="*/ 18 h 71"/>
                <a:gd name="T14" fmla="*/ 338 w 341"/>
                <a:gd name="T15" fmla="*/ 18 h 71"/>
                <a:gd name="T16" fmla="*/ 340 w 341"/>
                <a:gd name="T17" fmla="*/ 17 h 71"/>
                <a:gd name="T18" fmla="*/ 331 w 341"/>
                <a:gd name="T19" fmla="*/ 2 h 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1"/>
                <a:gd name="T31" fmla="*/ 0 h 71"/>
                <a:gd name="T32" fmla="*/ 341 w 341"/>
                <a:gd name="T33" fmla="*/ 71 h 7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1" h="71">
                  <a:moveTo>
                    <a:pt x="331" y="2"/>
                  </a:moveTo>
                  <a:lnTo>
                    <a:pt x="334" y="0"/>
                  </a:lnTo>
                  <a:lnTo>
                    <a:pt x="0" y="52"/>
                  </a:lnTo>
                  <a:lnTo>
                    <a:pt x="3" y="70"/>
                  </a:lnTo>
                  <a:lnTo>
                    <a:pt x="337" y="18"/>
                  </a:lnTo>
                  <a:lnTo>
                    <a:pt x="340" y="17"/>
                  </a:lnTo>
                  <a:lnTo>
                    <a:pt x="337" y="18"/>
                  </a:lnTo>
                  <a:lnTo>
                    <a:pt x="338" y="18"/>
                  </a:lnTo>
                  <a:lnTo>
                    <a:pt x="340" y="17"/>
                  </a:lnTo>
                  <a:lnTo>
                    <a:pt x="331" y="2"/>
                  </a:lnTo>
                </a:path>
              </a:pathLst>
            </a:custGeom>
            <a:solidFill>
              <a:srgbClr val="FFAB00"/>
            </a:solidFill>
            <a:ln w="12700" cap="rnd">
              <a:solidFill>
                <a:srgbClr val="FE9B0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1306" name="Freeform 31"/>
            <p:cNvSpPr>
              <a:spLocks/>
            </p:cNvSpPr>
            <p:nvPr/>
          </p:nvSpPr>
          <p:spPr bwMode="auto">
            <a:xfrm>
              <a:off x="1915" y="3005"/>
              <a:ext cx="410" cy="241"/>
            </a:xfrm>
            <a:custGeom>
              <a:avLst/>
              <a:gdLst>
                <a:gd name="T0" fmla="*/ 393 w 410"/>
                <a:gd name="T1" fmla="*/ 3 h 241"/>
                <a:gd name="T2" fmla="*/ 397 w 410"/>
                <a:gd name="T3" fmla="*/ 0 h 241"/>
                <a:gd name="T4" fmla="*/ 0 w 410"/>
                <a:gd name="T5" fmla="*/ 224 h 241"/>
                <a:gd name="T6" fmla="*/ 9 w 410"/>
                <a:gd name="T7" fmla="*/ 240 h 241"/>
                <a:gd name="T8" fmla="*/ 406 w 410"/>
                <a:gd name="T9" fmla="*/ 16 h 241"/>
                <a:gd name="T10" fmla="*/ 409 w 410"/>
                <a:gd name="T11" fmla="*/ 13 h 241"/>
                <a:gd name="T12" fmla="*/ 406 w 410"/>
                <a:gd name="T13" fmla="*/ 16 h 241"/>
                <a:gd name="T14" fmla="*/ 408 w 410"/>
                <a:gd name="T15" fmla="*/ 15 h 241"/>
                <a:gd name="T16" fmla="*/ 409 w 410"/>
                <a:gd name="T17" fmla="*/ 13 h 241"/>
                <a:gd name="T18" fmla="*/ 393 w 410"/>
                <a:gd name="T19" fmla="*/ 3 h 2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0"/>
                <a:gd name="T31" fmla="*/ 0 h 241"/>
                <a:gd name="T32" fmla="*/ 410 w 410"/>
                <a:gd name="T33" fmla="*/ 241 h 2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0" h="241">
                  <a:moveTo>
                    <a:pt x="393" y="3"/>
                  </a:moveTo>
                  <a:lnTo>
                    <a:pt x="397" y="0"/>
                  </a:lnTo>
                  <a:lnTo>
                    <a:pt x="0" y="224"/>
                  </a:lnTo>
                  <a:lnTo>
                    <a:pt x="9" y="240"/>
                  </a:lnTo>
                  <a:lnTo>
                    <a:pt x="406" y="16"/>
                  </a:lnTo>
                  <a:lnTo>
                    <a:pt x="409" y="13"/>
                  </a:lnTo>
                  <a:lnTo>
                    <a:pt x="406" y="16"/>
                  </a:lnTo>
                  <a:lnTo>
                    <a:pt x="408" y="15"/>
                  </a:lnTo>
                  <a:lnTo>
                    <a:pt x="409" y="13"/>
                  </a:lnTo>
                  <a:lnTo>
                    <a:pt x="393" y="3"/>
                  </a:lnTo>
                </a:path>
              </a:pathLst>
            </a:custGeom>
            <a:solidFill>
              <a:srgbClr val="FFAB00"/>
            </a:solidFill>
            <a:ln w="12700" cap="rnd">
              <a:solidFill>
                <a:srgbClr val="FE9B0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1307" name="Freeform 32"/>
            <p:cNvSpPr>
              <a:spLocks/>
            </p:cNvSpPr>
            <p:nvPr/>
          </p:nvSpPr>
          <p:spPr bwMode="auto">
            <a:xfrm>
              <a:off x="2314" y="2458"/>
              <a:ext cx="335" cy="555"/>
            </a:xfrm>
            <a:custGeom>
              <a:avLst/>
              <a:gdLst>
                <a:gd name="T0" fmla="*/ 318 w 335"/>
                <a:gd name="T1" fmla="*/ 0 h 555"/>
                <a:gd name="T2" fmla="*/ 318 w 335"/>
                <a:gd name="T3" fmla="*/ 0 h 555"/>
                <a:gd name="T4" fmla="*/ 0 w 335"/>
                <a:gd name="T5" fmla="*/ 544 h 555"/>
                <a:gd name="T6" fmla="*/ 16 w 335"/>
                <a:gd name="T7" fmla="*/ 554 h 555"/>
                <a:gd name="T8" fmla="*/ 334 w 335"/>
                <a:gd name="T9" fmla="*/ 10 h 555"/>
                <a:gd name="T10" fmla="*/ 318 w 335"/>
                <a:gd name="T11" fmla="*/ 0 h 5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5"/>
                <a:gd name="T19" fmla="*/ 0 h 555"/>
                <a:gd name="T20" fmla="*/ 335 w 335"/>
                <a:gd name="T21" fmla="*/ 555 h 5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5" h="555">
                  <a:moveTo>
                    <a:pt x="318" y="0"/>
                  </a:moveTo>
                  <a:lnTo>
                    <a:pt x="318" y="0"/>
                  </a:lnTo>
                  <a:lnTo>
                    <a:pt x="0" y="544"/>
                  </a:lnTo>
                  <a:lnTo>
                    <a:pt x="16" y="554"/>
                  </a:lnTo>
                  <a:lnTo>
                    <a:pt x="334" y="10"/>
                  </a:lnTo>
                  <a:lnTo>
                    <a:pt x="318" y="0"/>
                  </a:lnTo>
                </a:path>
              </a:pathLst>
            </a:custGeom>
            <a:solidFill>
              <a:srgbClr val="FFAB00"/>
            </a:solidFill>
            <a:ln w="12700" cap="rnd">
              <a:solidFill>
                <a:srgbClr val="FE9B0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1308" name="Freeform 33"/>
            <p:cNvSpPr>
              <a:spLocks/>
            </p:cNvSpPr>
            <p:nvPr/>
          </p:nvSpPr>
          <p:spPr bwMode="auto">
            <a:xfrm>
              <a:off x="2638" y="1836"/>
              <a:ext cx="414" cy="627"/>
            </a:xfrm>
            <a:custGeom>
              <a:avLst/>
              <a:gdLst>
                <a:gd name="T0" fmla="*/ 397 w 414"/>
                <a:gd name="T1" fmla="*/ 0 h 627"/>
                <a:gd name="T2" fmla="*/ 397 w 414"/>
                <a:gd name="T3" fmla="*/ 1 h 627"/>
                <a:gd name="T4" fmla="*/ 0 w 414"/>
                <a:gd name="T5" fmla="*/ 616 h 627"/>
                <a:gd name="T6" fmla="*/ 16 w 414"/>
                <a:gd name="T7" fmla="*/ 626 h 627"/>
                <a:gd name="T8" fmla="*/ 413 w 414"/>
                <a:gd name="T9" fmla="*/ 11 h 627"/>
                <a:gd name="T10" fmla="*/ 412 w 414"/>
                <a:gd name="T11" fmla="*/ 13 h 627"/>
                <a:gd name="T12" fmla="*/ 397 w 414"/>
                <a:gd name="T13" fmla="*/ 0 h 627"/>
                <a:gd name="T14" fmla="*/ 397 w 414"/>
                <a:gd name="T15" fmla="*/ 1 h 627"/>
                <a:gd name="T16" fmla="*/ 397 w 414"/>
                <a:gd name="T17" fmla="*/ 0 h 6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4"/>
                <a:gd name="T28" fmla="*/ 0 h 627"/>
                <a:gd name="T29" fmla="*/ 414 w 414"/>
                <a:gd name="T30" fmla="*/ 627 h 6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4" h="627">
                  <a:moveTo>
                    <a:pt x="397" y="0"/>
                  </a:moveTo>
                  <a:lnTo>
                    <a:pt x="397" y="1"/>
                  </a:lnTo>
                  <a:lnTo>
                    <a:pt x="0" y="616"/>
                  </a:lnTo>
                  <a:lnTo>
                    <a:pt x="16" y="626"/>
                  </a:lnTo>
                  <a:lnTo>
                    <a:pt x="413" y="11"/>
                  </a:lnTo>
                  <a:lnTo>
                    <a:pt x="412" y="13"/>
                  </a:lnTo>
                  <a:lnTo>
                    <a:pt x="397" y="0"/>
                  </a:lnTo>
                  <a:lnTo>
                    <a:pt x="397" y="1"/>
                  </a:lnTo>
                  <a:lnTo>
                    <a:pt x="397" y="0"/>
                  </a:lnTo>
                </a:path>
              </a:pathLst>
            </a:custGeom>
            <a:solidFill>
              <a:srgbClr val="FFAB00"/>
            </a:solidFill>
            <a:ln w="12700" cap="rnd">
              <a:solidFill>
                <a:srgbClr val="FE9B0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1309" name="Freeform 34"/>
            <p:cNvSpPr>
              <a:spLocks/>
            </p:cNvSpPr>
            <p:nvPr/>
          </p:nvSpPr>
          <p:spPr bwMode="auto">
            <a:xfrm>
              <a:off x="3041" y="1408"/>
              <a:ext cx="400" cy="436"/>
            </a:xfrm>
            <a:custGeom>
              <a:avLst/>
              <a:gdLst>
                <a:gd name="T0" fmla="*/ 385 w 400"/>
                <a:gd name="T1" fmla="*/ 0 h 436"/>
                <a:gd name="T2" fmla="*/ 385 w 400"/>
                <a:gd name="T3" fmla="*/ 0 h 436"/>
                <a:gd name="T4" fmla="*/ 0 w 400"/>
                <a:gd name="T5" fmla="*/ 422 h 436"/>
                <a:gd name="T6" fmla="*/ 15 w 400"/>
                <a:gd name="T7" fmla="*/ 435 h 436"/>
                <a:gd name="T8" fmla="*/ 399 w 400"/>
                <a:gd name="T9" fmla="*/ 13 h 436"/>
                <a:gd name="T10" fmla="*/ 385 w 400"/>
                <a:gd name="T11" fmla="*/ 0 h 4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0"/>
                <a:gd name="T19" fmla="*/ 0 h 436"/>
                <a:gd name="T20" fmla="*/ 400 w 400"/>
                <a:gd name="T21" fmla="*/ 436 h 4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0" h="436">
                  <a:moveTo>
                    <a:pt x="385" y="0"/>
                  </a:moveTo>
                  <a:lnTo>
                    <a:pt x="385" y="0"/>
                  </a:lnTo>
                  <a:lnTo>
                    <a:pt x="0" y="422"/>
                  </a:lnTo>
                  <a:lnTo>
                    <a:pt x="15" y="435"/>
                  </a:lnTo>
                  <a:lnTo>
                    <a:pt x="399" y="13"/>
                  </a:lnTo>
                  <a:lnTo>
                    <a:pt x="385" y="0"/>
                  </a:lnTo>
                </a:path>
              </a:pathLst>
            </a:custGeom>
            <a:solidFill>
              <a:srgbClr val="FFAB00"/>
            </a:solidFill>
            <a:ln w="12700" cap="rnd">
              <a:solidFill>
                <a:srgbClr val="FE9B0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1310" name="Freeform 35"/>
            <p:cNvSpPr>
              <a:spLocks/>
            </p:cNvSpPr>
            <p:nvPr/>
          </p:nvSpPr>
          <p:spPr bwMode="auto">
            <a:xfrm>
              <a:off x="3432" y="1014"/>
              <a:ext cx="346" cy="402"/>
            </a:xfrm>
            <a:custGeom>
              <a:avLst/>
              <a:gdLst>
                <a:gd name="T0" fmla="*/ 337 w 346"/>
                <a:gd name="T1" fmla="*/ 0 h 402"/>
                <a:gd name="T2" fmla="*/ 330 w 346"/>
                <a:gd name="T3" fmla="*/ 3 h 402"/>
                <a:gd name="T4" fmla="*/ 0 w 346"/>
                <a:gd name="T5" fmla="*/ 388 h 402"/>
                <a:gd name="T6" fmla="*/ 14 w 346"/>
                <a:gd name="T7" fmla="*/ 401 h 402"/>
                <a:gd name="T8" fmla="*/ 345 w 346"/>
                <a:gd name="T9" fmla="*/ 16 h 402"/>
                <a:gd name="T10" fmla="*/ 339 w 346"/>
                <a:gd name="T11" fmla="*/ 19 h 402"/>
                <a:gd name="T12" fmla="*/ 337 w 346"/>
                <a:gd name="T13" fmla="*/ 0 h 402"/>
                <a:gd name="T14" fmla="*/ 333 w 346"/>
                <a:gd name="T15" fmla="*/ 1 h 402"/>
                <a:gd name="T16" fmla="*/ 330 w 346"/>
                <a:gd name="T17" fmla="*/ 3 h 402"/>
                <a:gd name="T18" fmla="*/ 337 w 346"/>
                <a:gd name="T19" fmla="*/ 0 h 4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6"/>
                <a:gd name="T31" fmla="*/ 0 h 402"/>
                <a:gd name="T32" fmla="*/ 346 w 346"/>
                <a:gd name="T33" fmla="*/ 402 h 4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6" h="402">
                  <a:moveTo>
                    <a:pt x="337" y="0"/>
                  </a:moveTo>
                  <a:lnTo>
                    <a:pt x="330" y="3"/>
                  </a:lnTo>
                  <a:lnTo>
                    <a:pt x="0" y="388"/>
                  </a:lnTo>
                  <a:lnTo>
                    <a:pt x="14" y="401"/>
                  </a:lnTo>
                  <a:lnTo>
                    <a:pt x="345" y="16"/>
                  </a:lnTo>
                  <a:lnTo>
                    <a:pt x="339" y="19"/>
                  </a:lnTo>
                  <a:lnTo>
                    <a:pt x="337" y="0"/>
                  </a:lnTo>
                  <a:lnTo>
                    <a:pt x="333" y="1"/>
                  </a:lnTo>
                  <a:lnTo>
                    <a:pt x="330" y="3"/>
                  </a:lnTo>
                  <a:lnTo>
                    <a:pt x="337" y="0"/>
                  </a:lnTo>
                </a:path>
              </a:pathLst>
            </a:custGeom>
            <a:solidFill>
              <a:srgbClr val="FFAB00"/>
            </a:solidFill>
            <a:ln w="12700" cap="rnd">
              <a:solidFill>
                <a:srgbClr val="FE9B0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1311" name="Freeform 36"/>
            <p:cNvSpPr>
              <a:spLocks/>
            </p:cNvSpPr>
            <p:nvPr/>
          </p:nvSpPr>
          <p:spPr bwMode="auto">
            <a:xfrm>
              <a:off x="3775" y="945"/>
              <a:ext cx="582" cy="83"/>
            </a:xfrm>
            <a:custGeom>
              <a:avLst/>
              <a:gdLst>
                <a:gd name="T0" fmla="*/ 580 w 582"/>
                <a:gd name="T1" fmla="*/ 0 h 83"/>
                <a:gd name="T2" fmla="*/ 579 w 582"/>
                <a:gd name="T3" fmla="*/ 0 h 83"/>
                <a:gd name="T4" fmla="*/ 0 w 582"/>
                <a:gd name="T5" fmla="*/ 64 h 83"/>
                <a:gd name="T6" fmla="*/ 2 w 582"/>
                <a:gd name="T7" fmla="*/ 82 h 83"/>
                <a:gd name="T8" fmla="*/ 581 w 582"/>
                <a:gd name="T9" fmla="*/ 19 h 83"/>
                <a:gd name="T10" fmla="*/ 580 w 582"/>
                <a:gd name="T11" fmla="*/ 0 h 83"/>
                <a:gd name="T12" fmla="*/ 579 w 582"/>
                <a:gd name="T13" fmla="*/ 0 h 83"/>
                <a:gd name="T14" fmla="*/ 580 w 582"/>
                <a:gd name="T15" fmla="*/ 0 h 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2"/>
                <a:gd name="T25" fmla="*/ 0 h 83"/>
                <a:gd name="T26" fmla="*/ 582 w 582"/>
                <a:gd name="T27" fmla="*/ 83 h 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2" h="83">
                  <a:moveTo>
                    <a:pt x="580" y="0"/>
                  </a:moveTo>
                  <a:lnTo>
                    <a:pt x="579" y="0"/>
                  </a:lnTo>
                  <a:lnTo>
                    <a:pt x="0" y="64"/>
                  </a:lnTo>
                  <a:lnTo>
                    <a:pt x="2" y="82"/>
                  </a:lnTo>
                  <a:lnTo>
                    <a:pt x="581" y="19"/>
                  </a:lnTo>
                  <a:lnTo>
                    <a:pt x="580" y="0"/>
                  </a:lnTo>
                  <a:lnTo>
                    <a:pt x="579" y="0"/>
                  </a:lnTo>
                  <a:lnTo>
                    <a:pt x="580" y="0"/>
                  </a:lnTo>
                </a:path>
              </a:pathLst>
            </a:custGeom>
            <a:solidFill>
              <a:srgbClr val="FFAB00"/>
            </a:solidFill>
            <a:ln w="12700" cap="rnd">
              <a:solidFill>
                <a:srgbClr val="FE9B0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1312" name="Freeform 37"/>
            <p:cNvSpPr>
              <a:spLocks/>
            </p:cNvSpPr>
            <p:nvPr/>
          </p:nvSpPr>
          <p:spPr bwMode="auto">
            <a:xfrm>
              <a:off x="4361" y="926"/>
              <a:ext cx="353" cy="34"/>
            </a:xfrm>
            <a:custGeom>
              <a:avLst/>
              <a:gdLst>
                <a:gd name="T0" fmla="*/ 352 w 353"/>
                <a:gd name="T1" fmla="*/ 8 h 34"/>
                <a:gd name="T2" fmla="*/ 352 w 353"/>
                <a:gd name="T3" fmla="*/ 0 h 34"/>
                <a:gd name="T4" fmla="*/ 0 w 353"/>
                <a:gd name="T5" fmla="*/ 16 h 34"/>
                <a:gd name="T6" fmla="*/ 1 w 353"/>
                <a:gd name="T7" fmla="*/ 33 h 34"/>
                <a:gd name="T8" fmla="*/ 352 w 353"/>
                <a:gd name="T9" fmla="*/ 16 h 34"/>
                <a:gd name="T10" fmla="*/ 352 w 353"/>
                <a:gd name="T11" fmla="*/ 8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3"/>
                <a:gd name="T19" fmla="*/ 0 h 34"/>
                <a:gd name="T20" fmla="*/ 353 w 353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3" h="34">
                  <a:moveTo>
                    <a:pt x="352" y="8"/>
                  </a:moveTo>
                  <a:lnTo>
                    <a:pt x="352" y="0"/>
                  </a:lnTo>
                  <a:lnTo>
                    <a:pt x="0" y="16"/>
                  </a:lnTo>
                  <a:lnTo>
                    <a:pt x="1" y="33"/>
                  </a:lnTo>
                  <a:lnTo>
                    <a:pt x="352" y="16"/>
                  </a:lnTo>
                  <a:lnTo>
                    <a:pt x="352" y="8"/>
                  </a:lnTo>
                </a:path>
              </a:pathLst>
            </a:custGeom>
            <a:solidFill>
              <a:srgbClr val="FFAB00"/>
            </a:solidFill>
            <a:ln w="12700" cap="rnd">
              <a:solidFill>
                <a:srgbClr val="FE9B0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1277" name="Freeform 38"/>
          <p:cNvSpPr>
            <a:spLocks/>
          </p:cNvSpPr>
          <p:nvPr/>
        </p:nvSpPr>
        <p:spPr bwMode="auto">
          <a:xfrm>
            <a:off x="4943475" y="5318125"/>
            <a:ext cx="115888" cy="241300"/>
          </a:xfrm>
          <a:custGeom>
            <a:avLst/>
            <a:gdLst>
              <a:gd name="T0" fmla="*/ 149799361 w 82"/>
              <a:gd name="T1" fmla="*/ 7559675 h 152"/>
              <a:gd name="T2" fmla="*/ 139813211 w 82"/>
              <a:gd name="T3" fmla="*/ 0 h 152"/>
              <a:gd name="T4" fmla="*/ 0 w 82"/>
              <a:gd name="T5" fmla="*/ 365423402 h 152"/>
              <a:gd name="T6" fmla="*/ 21970666 w 82"/>
              <a:gd name="T7" fmla="*/ 380544334 h 152"/>
              <a:gd name="T8" fmla="*/ 161783872 w 82"/>
              <a:gd name="T9" fmla="*/ 12599986 h 152"/>
              <a:gd name="T10" fmla="*/ 149799361 w 82"/>
              <a:gd name="T11" fmla="*/ 7559675 h 1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2"/>
              <a:gd name="T19" fmla="*/ 0 h 152"/>
              <a:gd name="T20" fmla="*/ 82 w 82"/>
              <a:gd name="T21" fmla="*/ 152 h 15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2" h="152">
                <a:moveTo>
                  <a:pt x="75" y="3"/>
                </a:moveTo>
                <a:lnTo>
                  <a:pt x="70" y="0"/>
                </a:lnTo>
                <a:lnTo>
                  <a:pt x="0" y="145"/>
                </a:lnTo>
                <a:lnTo>
                  <a:pt x="11" y="151"/>
                </a:lnTo>
                <a:lnTo>
                  <a:pt x="81" y="5"/>
                </a:lnTo>
                <a:lnTo>
                  <a:pt x="75" y="3"/>
                </a:lnTo>
              </a:path>
            </a:pathLst>
          </a:custGeom>
          <a:solidFill>
            <a:srgbClr val="FFFFFF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1278" name="Freeform 39"/>
          <p:cNvSpPr>
            <a:spLocks/>
          </p:cNvSpPr>
          <p:nvPr/>
        </p:nvSpPr>
        <p:spPr bwMode="auto">
          <a:xfrm>
            <a:off x="5022850" y="5327650"/>
            <a:ext cx="114300" cy="231775"/>
          </a:xfrm>
          <a:custGeom>
            <a:avLst/>
            <a:gdLst>
              <a:gd name="T0" fmla="*/ 145722732 w 82"/>
              <a:gd name="T1" fmla="*/ 7559675 h 146"/>
              <a:gd name="T2" fmla="*/ 137950335 w 82"/>
              <a:gd name="T3" fmla="*/ 0 h 146"/>
              <a:gd name="T4" fmla="*/ 0 w 82"/>
              <a:gd name="T5" fmla="*/ 350302465 h 146"/>
              <a:gd name="T6" fmla="*/ 19429604 w 82"/>
              <a:gd name="T7" fmla="*/ 365423396 h 146"/>
              <a:gd name="T8" fmla="*/ 157379934 w 82"/>
              <a:gd name="T9" fmla="*/ 15120937 h 146"/>
              <a:gd name="T10" fmla="*/ 145722732 w 82"/>
              <a:gd name="T11" fmla="*/ 7559675 h 1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2"/>
              <a:gd name="T19" fmla="*/ 0 h 146"/>
              <a:gd name="T20" fmla="*/ 82 w 82"/>
              <a:gd name="T21" fmla="*/ 146 h 14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2" h="146">
                <a:moveTo>
                  <a:pt x="75" y="3"/>
                </a:moveTo>
                <a:lnTo>
                  <a:pt x="71" y="0"/>
                </a:lnTo>
                <a:lnTo>
                  <a:pt x="0" y="139"/>
                </a:lnTo>
                <a:lnTo>
                  <a:pt x="10" y="145"/>
                </a:lnTo>
                <a:lnTo>
                  <a:pt x="81" y="6"/>
                </a:lnTo>
                <a:lnTo>
                  <a:pt x="75" y="3"/>
                </a:lnTo>
              </a:path>
            </a:pathLst>
          </a:custGeom>
          <a:solidFill>
            <a:srgbClr val="FFFFFF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1279" name="Freeform 40"/>
          <p:cNvSpPr>
            <a:spLocks/>
          </p:cNvSpPr>
          <p:nvPr/>
        </p:nvSpPr>
        <p:spPr bwMode="auto">
          <a:xfrm>
            <a:off x="2379663" y="1839913"/>
            <a:ext cx="1985962" cy="266700"/>
          </a:xfrm>
          <a:custGeom>
            <a:avLst/>
            <a:gdLst>
              <a:gd name="T0" fmla="*/ 0 w 1408"/>
              <a:gd name="T1" fmla="*/ 420866933 h 168"/>
              <a:gd name="T2" fmla="*/ 2147483647 w 1408"/>
              <a:gd name="T3" fmla="*/ 420866933 h 168"/>
              <a:gd name="T4" fmla="*/ 2147483647 w 1408"/>
              <a:gd name="T5" fmla="*/ 289817169 h 168"/>
              <a:gd name="T6" fmla="*/ 2147483647 w 1408"/>
              <a:gd name="T7" fmla="*/ 239414062 h 168"/>
              <a:gd name="T8" fmla="*/ 2147483647 w 1408"/>
              <a:gd name="T9" fmla="*/ 105846574 h 168"/>
              <a:gd name="T10" fmla="*/ 2147483647 w 1408"/>
              <a:gd name="T11" fmla="*/ 0 h 168"/>
              <a:gd name="T12" fmla="*/ 0 w 1408"/>
              <a:gd name="T13" fmla="*/ 0 h 168"/>
              <a:gd name="T14" fmla="*/ 0 w 1408"/>
              <a:gd name="T15" fmla="*/ 420866933 h 1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08"/>
              <a:gd name="T25" fmla="*/ 0 h 168"/>
              <a:gd name="T26" fmla="*/ 1408 w 1408"/>
              <a:gd name="T27" fmla="*/ 168 h 1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08" h="168">
                <a:moveTo>
                  <a:pt x="0" y="167"/>
                </a:moveTo>
                <a:lnTo>
                  <a:pt x="1276" y="167"/>
                </a:lnTo>
                <a:lnTo>
                  <a:pt x="1297" y="115"/>
                </a:lnTo>
                <a:lnTo>
                  <a:pt x="1341" y="95"/>
                </a:lnTo>
                <a:lnTo>
                  <a:pt x="1357" y="42"/>
                </a:lnTo>
                <a:lnTo>
                  <a:pt x="1407" y="0"/>
                </a:lnTo>
                <a:lnTo>
                  <a:pt x="0" y="0"/>
                </a:lnTo>
                <a:lnTo>
                  <a:pt x="0" y="167"/>
                </a:lnTo>
              </a:path>
            </a:pathLst>
          </a:custGeom>
          <a:solidFill>
            <a:srgbClr val="00CC00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1280" name="Rectangle 41"/>
          <p:cNvSpPr>
            <a:spLocks noChangeArrowheads="1"/>
          </p:cNvSpPr>
          <p:nvPr/>
        </p:nvSpPr>
        <p:spPr bwMode="auto">
          <a:xfrm>
            <a:off x="2555875" y="1797050"/>
            <a:ext cx="16081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800" b="1">
                <a:solidFill>
                  <a:srgbClr val="FFFFFF"/>
                </a:solidFill>
                <a:latin typeface="Times New Roman" pitchFamily="18" charset="0"/>
              </a:rPr>
              <a:t>Symptoms +/-</a:t>
            </a:r>
          </a:p>
        </p:txBody>
      </p:sp>
      <p:sp>
        <p:nvSpPr>
          <p:cNvPr id="181281" name="Rectangle 42"/>
          <p:cNvSpPr>
            <a:spLocks noChangeArrowheads="1"/>
          </p:cNvSpPr>
          <p:nvPr/>
        </p:nvSpPr>
        <p:spPr bwMode="auto">
          <a:xfrm>
            <a:off x="3143250" y="6181725"/>
            <a:ext cx="2857500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 b="1">
                <a:solidFill>
                  <a:srgbClr val="FAFD00"/>
                </a:solidFill>
                <a:latin typeface="Times New Roman" pitchFamily="18" charset="0"/>
              </a:rPr>
              <a:t>Time after Exposure</a:t>
            </a:r>
          </a:p>
        </p:txBody>
      </p:sp>
      <p:sp>
        <p:nvSpPr>
          <p:cNvPr id="181282" name="Rectangle 43"/>
          <p:cNvSpPr>
            <a:spLocks noChangeArrowheads="1"/>
          </p:cNvSpPr>
          <p:nvPr/>
        </p:nvSpPr>
        <p:spPr bwMode="auto">
          <a:xfrm rot="-5400000">
            <a:off x="776288" y="3019425"/>
            <a:ext cx="1112838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 b="1">
                <a:solidFill>
                  <a:srgbClr val="FAFD00"/>
                </a:solidFill>
                <a:latin typeface="Times New Roman" pitchFamily="18" charset="0"/>
              </a:rPr>
              <a:t>Titer</a:t>
            </a:r>
          </a:p>
        </p:txBody>
      </p:sp>
      <p:sp>
        <p:nvSpPr>
          <p:cNvPr id="181283" name="Rectangle 44"/>
          <p:cNvSpPr>
            <a:spLocks noChangeArrowheads="1"/>
          </p:cNvSpPr>
          <p:nvPr/>
        </p:nvSpPr>
        <p:spPr bwMode="auto">
          <a:xfrm>
            <a:off x="6675438" y="1300163"/>
            <a:ext cx="117951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anti-HCV</a:t>
            </a:r>
          </a:p>
        </p:txBody>
      </p:sp>
      <p:sp>
        <p:nvSpPr>
          <p:cNvPr id="181284" name="Rectangle 45"/>
          <p:cNvSpPr>
            <a:spLocks noChangeArrowheads="1"/>
          </p:cNvSpPr>
          <p:nvPr/>
        </p:nvSpPr>
        <p:spPr bwMode="auto">
          <a:xfrm>
            <a:off x="4402138" y="4114800"/>
            <a:ext cx="1179512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ALT</a:t>
            </a:r>
          </a:p>
        </p:txBody>
      </p:sp>
      <p:sp>
        <p:nvSpPr>
          <p:cNvPr id="181285" name="Rectangle 46"/>
          <p:cNvSpPr>
            <a:spLocks noChangeArrowheads="1"/>
          </p:cNvSpPr>
          <p:nvPr/>
        </p:nvSpPr>
        <p:spPr bwMode="auto">
          <a:xfrm>
            <a:off x="3522663" y="5054600"/>
            <a:ext cx="1179512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Normal</a:t>
            </a:r>
          </a:p>
        </p:txBody>
      </p:sp>
      <p:sp>
        <p:nvSpPr>
          <p:cNvPr id="181286" name="Rectangle 47"/>
          <p:cNvSpPr>
            <a:spLocks noChangeArrowheads="1"/>
          </p:cNvSpPr>
          <p:nvPr/>
        </p:nvSpPr>
        <p:spPr bwMode="auto">
          <a:xfrm>
            <a:off x="1498600" y="5549900"/>
            <a:ext cx="3397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81287" name="Rectangle 48"/>
          <p:cNvSpPr>
            <a:spLocks noChangeArrowheads="1"/>
          </p:cNvSpPr>
          <p:nvPr/>
        </p:nvSpPr>
        <p:spPr bwMode="auto">
          <a:xfrm>
            <a:off x="1973263" y="5549900"/>
            <a:ext cx="3397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81288" name="Rectangle 49"/>
          <p:cNvSpPr>
            <a:spLocks noChangeArrowheads="1"/>
          </p:cNvSpPr>
          <p:nvPr/>
        </p:nvSpPr>
        <p:spPr bwMode="auto">
          <a:xfrm>
            <a:off x="2508250" y="5549900"/>
            <a:ext cx="341313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81289" name="Rectangle 50"/>
          <p:cNvSpPr>
            <a:spLocks noChangeArrowheads="1"/>
          </p:cNvSpPr>
          <p:nvPr/>
        </p:nvSpPr>
        <p:spPr bwMode="auto">
          <a:xfrm>
            <a:off x="3022600" y="5549900"/>
            <a:ext cx="3397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81290" name="Rectangle 51"/>
          <p:cNvSpPr>
            <a:spLocks noChangeArrowheads="1"/>
          </p:cNvSpPr>
          <p:nvPr/>
        </p:nvSpPr>
        <p:spPr bwMode="auto">
          <a:xfrm>
            <a:off x="3552825" y="5549900"/>
            <a:ext cx="3397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81291" name="Rectangle 52"/>
          <p:cNvSpPr>
            <a:spLocks noChangeArrowheads="1"/>
          </p:cNvSpPr>
          <p:nvPr/>
        </p:nvSpPr>
        <p:spPr bwMode="auto">
          <a:xfrm>
            <a:off x="4071938" y="5549900"/>
            <a:ext cx="341312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81292" name="Rectangle 53"/>
          <p:cNvSpPr>
            <a:spLocks noChangeArrowheads="1"/>
          </p:cNvSpPr>
          <p:nvPr/>
        </p:nvSpPr>
        <p:spPr bwMode="auto">
          <a:xfrm>
            <a:off x="4597400" y="5543550"/>
            <a:ext cx="3397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81293" name="Rectangle 54"/>
          <p:cNvSpPr>
            <a:spLocks noChangeArrowheads="1"/>
          </p:cNvSpPr>
          <p:nvPr/>
        </p:nvSpPr>
        <p:spPr bwMode="auto">
          <a:xfrm>
            <a:off x="5122863" y="5543550"/>
            <a:ext cx="3397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81294" name="Rectangle 55"/>
          <p:cNvSpPr>
            <a:spLocks noChangeArrowheads="1"/>
          </p:cNvSpPr>
          <p:nvPr/>
        </p:nvSpPr>
        <p:spPr bwMode="auto">
          <a:xfrm>
            <a:off x="5613400" y="5543550"/>
            <a:ext cx="3397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81295" name="Rectangle 56"/>
          <p:cNvSpPr>
            <a:spLocks noChangeArrowheads="1"/>
          </p:cNvSpPr>
          <p:nvPr/>
        </p:nvSpPr>
        <p:spPr bwMode="auto">
          <a:xfrm>
            <a:off x="6138863" y="5543550"/>
            <a:ext cx="3397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81296" name="Rectangle 57"/>
          <p:cNvSpPr>
            <a:spLocks noChangeArrowheads="1"/>
          </p:cNvSpPr>
          <p:nvPr/>
        </p:nvSpPr>
        <p:spPr bwMode="auto">
          <a:xfrm>
            <a:off x="6662738" y="5543550"/>
            <a:ext cx="341312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81297" name="Rectangle 58"/>
          <p:cNvSpPr>
            <a:spLocks noChangeArrowheads="1"/>
          </p:cNvSpPr>
          <p:nvPr/>
        </p:nvSpPr>
        <p:spPr bwMode="auto">
          <a:xfrm>
            <a:off x="5688013" y="5838825"/>
            <a:ext cx="99695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 b="1">
                <a:solidFill>
                  <a:srgbClr val="FE9B03"/>
                </a:solidFill>
                <a:latin typeface="Times New Roman" pitchFamily="18" charset="0"/>
              </a:rPr>
              <a:t>Years</a:t>
            </a:r>
          </a:p>
        </p:txBody>
      </p:sp>
      <p:sp>
        <p:nvSpPr>
          <p:cNvPr id="181298" name="Rectangle 59"/>
          <p:cNvSpPr>
            <a:spLocks noChangeArrowheads="1"/>
          </p:cNvSpPr>
          <p:nvPr/>
        </p:nvSpPr>
        <p:spPr bwMode="auto">
          <a:xfrm>
            <a:off x="2730500" y="5851525"/>
            <a:ext cx="12192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 b="1">
                <a:solidFill>
                  <a:srgbClr val="FE9B03"/>
                </a:solidFill>
                <a:latin typeface="Times New Roman" pitchFamily="18" charset="0"/>
              </a:rPr>
              <a:t>Months</a:t>
            </a:r>
          </a:p>
        </p:txBody>
      </p:sp>
      <p:sp>
        <p:nvSpPr>
          <p:cNvPr id="181299" name="Text Box 60"/>
          <p:cNvSpPr txBox="1">
            <a:spLocks noChangeArrowheads="1"/>
          </p:cNvSpPr>
          <p:nvPr/>
        </p:nvSpPr>
        <p:spPr bwMode="auto">
          <a:xfrm>
            <a:off x="2673350" y="2598738"/>
            <a:ext cx="11557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FFFF"/>
                </a:solidFill>
                <a:latin typeface="Times New Roman" pitchFamily="18" charset="0"/>
              </a:rPr>
              <a:t>HCV RNA</a:t>
            </a:r>
            <a:r>
              <a:rPr lang="en-US" sz="1800" b="1">
                <a:latin typeface="Times New Roman" pitchFamily="18" charset="0"/>
              </a:rPr>
              <a:t> </a:t>
            </a:r>
          </a:p>
        </p:txBody>
      </p:sp>
      <p:sp>
        <p:nvSpPr>
          <p:cNvPr id="181300" name="Line 61"/>
          <p:cNvSpPr>
            <a:spLocks noChangeShapeType="1"/>
          </p:cNvSpPr>
          <p:nvPr/>
        </p:nvSpPr>
        <p:spPr bwMode="auto">
          <a:xfrm>
            <a:off x="4300538" y="4419600"/>
            <a:ext cx="457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1301" name="Line 62"/>
          <p:cNvSpPr>
            <a:spLocks noChangeShapeType="1"/>
          </p:cNvSpPr>
          <p:nvPr/>
        </p:nvSpPr>
        <p:spPr bwMode="auto">
          <a:xfrm>
            <a:off x="4741863" y="5181600"/>
            <a:ext cx="21669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1302" name="Line 63"/>
          <p:cNvSpPr>
            <a:spLocks noChangeShapeType="1"/>
          </p:cNvSpPr>
          <p:nvPr/>
        </p:nvSpPr>
        <p:spPr bwMode="auto">
          <a:xfrm flipV="1">
            <a:off x="1658938" y="1352550"/>
            <a:ext cx="0" cy="41529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1303" name="Freeform 64"/>
          <p:cNvSpPr>
            <a:spLocks/>
          </p:cNvSpPr>
          <p:nvPr/>
        </p:nvSpPr>
        <p:spPr bwMode="auto">
          <a:xfrm>
            <a:off x="2892425" y="2324100"/>
            <a:ext cx="128588" cy="360363"/>
          </a:xfrm>
          <a:custGeom>
            <a:avLst/>
            <a:gdLst>
              <a:gd name="T0" fmla="*/ 80167183 w 199"/>
              <a:gd name="T1" fmla="*/ 1447468 h 599"/>
              <a:gd name="T2" fmla="*/ 75574202 w 199"/>
              <a:gd name="T3" fmla="*/ 3619271 h 599"/>
              <a:gd name="T4" fmla="*/ 0 w 199"/>
              <a:gd name="T5" fmla="*/ 214625332 h 599"/>
              <a:gd name="T6" fmla="*/ 7098187 w 199"/>
              <a:gd name="T7" fmla="*/ 216434967 h 599"/>
              <a:gd name="T8" fmla="*/ 82672386 w 199"/>
              <a:gd name="T9" fmla="*/ 5791076 h 599"/>
              <a:gd name="T10" fmla="*/ 77244553 w 199"/>
              <a:gd name="T11" fmla="*/ 7962277 h 599"/>
              <a:gd name="T12" fmla="*/ 80167183 w 199"/>
              <a:gd name="T13" fmla="*/ 1447468 h 599"/>
              <a:gd name="T14" fmla="*/ 76409054 w 199"/>
              <a:gd name="T15" fmla="*/ 0 h 599"/>
              <a:gd name="T16" fmla="*/ 75574202 w 199"/>
              <a:gd name="T17" fmla="*/ 3619271 h 599"/>
              <a:gd name="T18" fmla="*/ 80167183 w 199"/>
              <a:gd name="T19" fmla="*/ 1447468 h 59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9"/>
              <a:gd name="T31" fmla="*/ 0 h 599"/>
              <a:gd name="T32" fmla="*/ 199 w 199"/>
              <a:gd name="T33" fmla="*/ 599 h 59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9" h="599">
                <a:moveTo>
                  <a:pt x="192" y="4"/>
                </a:moveTo>
                <a:lnTo>
                  <a:pt x="181" y="10"/>
                </a:lnTo>
                <a:lnTo>
                  <a:pt x="0" y="593"/>
                </a:lnTo>
                <a:lnTo>
                  <a:pt x="17" y="598"/>
                </a:lnTo>
                <a:lnTo>
                  <a:pt x="198" y="16"/>
                </a:lnTo>
                <a:lnTo>
                  <a:pt x="185" y="22"/>
                </a:lnTo>
                <a:lnTo>
                  <a:pt x="192" y="4"/>
                </a:lnTo>
                <a:lnTo>
                  <a:pt x="183" y="0"/>
                </a:lnTo>
                <a:lnTo>
                  <a:pt x="181" y="10"/>
                </a:lnTo>
                <a:lnTo>
                  <a:pt x="192" y="4"/>
                </a:lnTo>
              </a:path>
            </a:pathLst>
          </a:custGeom>
          <a:solidFill>
            <a:schemeClr val="tx1"/>
          </a:solidFill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ChangeArrowheads="1"/>
          </p:cNvSpPr>
          <p:nvPr/>
        </p:nvSpPr>
        <p:spPr bwMode="auto">
          <a:xfrm>
            <a:off x="1897063" y="2590800"/>
            <a:ext cx="3759200" cy="3048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414338" y="133350"/>
            <a:ext cx="8467725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3200" b="1">
                <a:solidFill>
                  <a:srgbClr val="FAFD00"/>
                </a:solidFill>
                <a:latin typeface="Times New Roman" pitchFamily="18" charset="0"/>
              </a:rPr>
              <a:t>Serologic Pattern of Acute HCV Infection with Progression to Chronic Infection</a:t>
            </a:r>
            <a:endParaRPr lang="en-US" sz="4400">
              <a:solidFill>
                <a:srgbClr val="FE9B03"/>
              </a:solidFill>
              <a:latin typeface="Times New Roman" pitchFamily="18" charset="0"/>
            </a:endParaRPr>
          </a:p>
        </p:txBody>
      </p:sp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414338" y="952500"/>
            <a:ext cx="84677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/>
            <a:endParaRPr lang="de-CH" sz="4400">
              <a:solidFill>
                <a:srgbClr val="FE9B03"/>
              </a:solidFill>
              <a:latin typeface="Times New Roman" pitchFamily="18" charset="0"/>
            </a:endParaRPr>
          </a:p>
        </p:txBody>
      </p:sp>
      <p:sp>
        <p:nvSpPr>
          <p:cNvPr id="182277" name="Freeform 5"/>
          <p:cNvSpPr>
            <a:spLocks/>
          </p:cNvSpPr>
          <p:nvPr/>
        </p:nvSpPr>
        <p:spPr bwMode="auto">
          <a:xfrm>
            <a:off x="1665288" y="5443538"/>
            <a:ext cx="11112" cy="101600"/>
          </a:xfrm>
          <a:custGeom>
            <a:avLst/>
            <a:gdLst>
              <a:gd name="T0" fmla="*/ 5787963 w 8"/>
              <a:gd name="T1" fmla="*/ 0 h 64"/>
              <a:gd name="T2" fmla="*/ 0 w 8"/>
              <a:gd name="T3" fmla="*/ 0 h 64"/>
              <a:gd name="T4" fmla="*/ 0 w 8"/>
              <a:gd name="T5" fmla="*/ 158769024 h 64"/>
              <a:gd name="T6" fmla="*/ 13505246 w 8"/>
              <a:gd name="T7" fmla="*/ 158769024 h 64"/>
              <a:gd name="T8" fmla="*/ 13505246 w 8"/>
              <a:gd name="T9" fmla="*/ 0 h 64"/>
              <a:gd name="T10" fmla="*/ 5787963 w 8"/>
              <a:gd name="T11" fmla="*/ 0 h 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64"/>
              <a:gd name="T20" fmla="*/ 8 w 8"/>
              <a:gd name="T21" fmla="*/ 64 h 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64">
                <a:moveTo>
                  <a:pt x="3" y="0"/>
                </a:moveTo>
                <a:lnTo>
                  <a:pt x="0" y="0"/>
                </a:lnTo>
                <a:lnTo>
                  <a:pt x="0" y="63"/>
                </a:lnTo>
                <a:lnTo>
                  <a:pt x="7" y="63"/>
                </a:lnTo>
                <a:lnTo>
                  <a:pt x="7" y="0"/>
                </a:lnTo>
                <a:lnTo>
                  <a:pt x="3" y="0"/>
                </a:lnTo>
              </a:path>
            </a:pathLst>
          </a:custGeom>
          <a:solidFill>
            <a:srgbClr val="FFFFFF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2278" name="Freeform 6"/>
          <p:cNvSpPr>
            <a:spLocks/>
          </p:cNvSpPr>
          <p:nvPr/>
        </p:nvSpPr>
        <p:spPr bwMode="auto">
          <a:xfrm>
            <a:off x="2143125" y="5443538"/>
            <a:ext cx="11113" cy="101600"/>
          </a:xfrm>
          <a:custGeom>
            <a:avLst/>
            <a:gdLst>
              <a:gd name="T0" fmla="*/ 7719367 w 8"/>
              <a:gd name="T1" fmla="*/ 0 h 64"/>
              <a:gd name="T2" fmla="*/ 0 w 8"/>
              <a:gd name="T3" fmla="*/ 0 h 64"/>
              <a:gd name="T4" fmla="*/ 0 w 8"/>
              <a:gd name="T5" fmla="*/ 158769024 h 64"/>
              <a:gd name="T6" fmla="*/ 13507850 w 8"/>
              <a:gd name="T7" fmla="*/ 158769024 h 64"/>
              <a:gd name="T8" fmla="*/ 13507850 w 8"/>
              <a:gd name="T9" fmla="*/ 0 h 64"/>
              <a:gd name="T10" fmla="*/ 7719367 w 8"/>
              <a:gd name="T11" fmla="*/ 0 h 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64"/>
              <a:gd name="T20" fmla="*/ 8 w 8"/>
              <a:gd name="T21" fmla="*/ 64 h 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64">
                <a:moveTo>
                  <a:pt x="4" y="0"/>
                </a:moveTo>
                <a:lnTo>
                  <a:pt x="0" y="0"/>
                </a:lnTo>
                <a:lnTo>
                  <a:pt x="0" y="63"/>
                </a:lnTo>
                <a:lnTo>
                  <a:pt x="7" y="63"/>
                </a:lnTo>
                <a:lnTo>
                  <a:pt x="7" y="0"/>
                </a:lnTo>
                <a:lnTo>
                  <a:pt x="4" y="0"/>
                </a:lnTo>
              </a:path>
            </a:pathLst>
          </a:custGeom>
          <a:solidFill>
            <a:srgbClr val="FFFFFF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2279" name="Freeform 7"/>
          <p:cNvSpPr>
            <a:spLocks/>
          </p:cNvSpPr>
          <p:nvPr/>
        </p:nvSpPr>
        <p:spPr bwMode="auto">
          <a:xfrm>
            <a:off x="2673350" y="5443538"/>
            <a:ext cx="12700" cy="101600"/>
          </a:xfrm>
          <a:custGeom>
            <a:avLst/>
            <a:gdLst>
              <a:gd name="T0" fmla="*/ 7559674 w 8"/>
              <a:gd name="T1" fmla="*/ 0 h 64"/>
              <a:gd name="T2" fmla="*/ 0 w 8"/>
              <a:gd name="T3" fmla="*/ 0 h 64"/>
              <a:gd name="T4" fmla="*/ 0 w 8"/>
              <a:gd name="T5" fmla="*/ 158769024 h 64"/>
              <a:gd name="T6" fmla="*/ 17640298 w 8"/>
              <a:gd name="T7" fmla="*/ 158769024 h 64"/>
              <a:gd name="T8" fmla="*/ 17640298 w 8"/>
              <a:gd name="T9" fmla="*/ 0 h 64"/>
              <a:gd name="T10" fmla="*/ 7559674 w 8"/>
              <a:gd name="T11" fmla="*/ 0 h 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64"/>
              <a:gd name="T20" fmla="*/ 8 w 8"/>
              <a:gd name="T21" fmla="*/ 64 h 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64">
                <a:moveTo>
                  <a:pt x="3" y="0"/>
                </a:moveTo>
                <a:lnTo>
                  <a:pt x="0" y="0"/>
                </a:lnTo>
                <a:lnTo>
                  <a:pt x="0" y="63"/>
                </a:lnTo>
                <a:lnTo>
                  <a:pt x="7" y="63"/>
                </a:lnTo>
                <a:lnTo>
                  <a:pt x="7" y="0"/>
                </a:lnTo>
                <a:lnTo>
                  <a:pt x="3" y="0"/>
                </a:lnTo>
              </a:path>
            </a:pathLst>
          </a:custGeom>
          <a:solidFill>
            <a:srgbClr val="FFFFFF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2280" name="Freeform 8"/>
          <p:cNvSpPr>
            <a:spLocks/>
          </p:cNvSpPr>
          <p:nvPr/>
        </p:nvSpPr>
        <p:spPr bwMode="auto">
          <a:xfrm>
            <a:off x="3192463" y="5443538"/>
            <a:ext cx="11112" cy="101600"/>
          </a:xfrm>
          <a:custGeom>
            <a:avLst/>
            <a:gdLst>
              <a:gd name="T0" fmla="*/ 7717283 w 8"/>
              <a:gd name="T1" fmla="*/ 0 h 64"/>
              <a:gd name="T2" fmla="*/ 0 w 8"/>
              <a:gd name="T3" fmla="*/ 0 h 64"/>
              <a:gd name="T4" fmla="*/ 0 w 8"/>
              <a:gd name="T5" fmla="*/ 158769024 h 64"/>
              <a:gd name="T6" fmla="*/ 13505246 w 8"/>
              <a:gd name="T7" fmla="*/ 158769024 h 64"/>
              <a:gd name="T8" fmla="*/ 13505246 w 8"/>
              <a:gd name="T9" fmla="*/ 0 h 64"/>
              <a:gd name="T10" fmla="*/ 7717283 w 8"/>
              <a:gd name="T11" fmla="*/ 0 h 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64"/>
              <a:gd name="T20" fmla="*/ 8 w 8"/>
              <a:gd name="T21" fmla="*/ 64 h 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64">
                <a:moveTo>
                  <a:pt x="4" y="0"/>
                </a:moveTo>
                <a:lnTo>
                  <a:pt x="0" y="0"/>
                </a:lnTo>
                <a:lnTo>
                  <a:pt x="0" y="63"/>
                </a:lnTo>
                <a:lnTo>
                  <a:pt x="7" y="63"/>
                </a:lnTo>
                <a:lnTo>
                  <a:pt x="7" y="0"/>
                </a:lnTo>
                <a:lnTo>
                  <a:pt x="4" y="0"/>
                </a:lnTo>
              </a:path>
            </a:pathLst>
          </a:custGeom>
          <a:solidFill>
            <a:srgbClr val="FFFFFF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2281" name="Freeform 9"/>
          <p:cNvSpPr>
            <a:spLocks/>
          </p:cNvSpPr>
          <p:nvPr/>
        </p:nvSpPr>
        <p:spPr bwMode="auto">
          <a:xfrm>
            <a:off x="3721100" y="5443538"/>
            <a:ext cx="11113" cy="101600"/>
          </a:xfrm>
          <a:custGeom>
            <a:avLst/>
            <a:gdLst>
              <a:gd name="T0" fmla="*/ 5788484 w 8"/>
              <a:gd name="T1" fmla="*/ 0 h 64"/>
              <a:gd name="T2" fmla="*/ 0 w 8"/>
              <a:gd name="T3" fmla="*/ 0 h 64"/>
              <a:gd name="T4" fmla="*/ 0 w 8"/>
              <a:gd name="T5" fmla="*/ 158769024 h 64"/>
              <a:gd name="T6" fmla="*/ 13507850 w 8"/>
              <a:gd name="T7" fmla="*/ 158769024 h 64"/>
              <a:gd name="T8" fmla="*/ 13507850 w 8"/>
              <a:gd name="T9" fmla="*/ 0 h 64"/>
              <a:gd name="T10" fmla="*/ 5788484 w 8"/>
              <a:gd name="T11" fmla="*/ 0 h 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64"/>
              <a:gd name="T20" fmla="*/ 8 w 8"/>
              <a:gd name="T21" fmla="*/ 64 h 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64">
                <a:moveTo>
                  <a:pt x="3" y="0"/>
                </a:moveTo>
                <a:lnTo>
                  <a:pt x="0" y="0"/>
                </a:lnTo>
                <a:lnTo>
                  <a:pt x="0" y="63"/>
                </a:lnTo>
                <a:lnTo>
                  <a:pt x="7" y="63"/>
                </a:lnTo>
                <a:lnTo>
                  <a:pt x="7" y="0"/>
                </a:lnTo>
                <a:lnTo>
                  <a:pt x="3" y="0"/>
                </a:lnTo>
              </a:path>
            </a:pathLst>
          </a:custGeom>
          <a:solidFill>
            <a:srgbClr val="FFFFFF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2282" name="Freeform 10"/>
          <p:cNvSpPr>
            <a:spLocks/>
          </p:cNvSpPr>
          <p:nvPr/>
        </p:nvSpPr>
        <p:spPr bwMode="auto">
          <a:xfrm>
            <a:off x="4240213" y="5443538"/>
            <a:ext cx="11112" cy="101600"/>
          </a:xfrm>
          <a:custGeom>
            <a:avLst/>
            <a:gdLst>
              <a:gd name="T0" fmla="*/ 5787963 w 8"/>
              <a:gd name="T1" fmla="*/ 0 h 64"/>
              <a:gd name="T2" fmla="*/ 0 w 8"/>
              <a:gd name="T3" fmla="*/ 0 h 64"/>
              <a:gd name="T4" fmla="*/ 0 w 8"/>
              <a:gd name="T5" fmla="*/ 158769024 h 64"/>
              <a:gd name="T6" fmla="*/ 13505246 w 8"/>
              <a:gd name="T7" fmla="*/ 158769024 h 64"/>
              <a:gd name="T8" fmla="*/ 13505246 w 8"/>
              <a:gd name="T9" fmla="*/ 0 h 64"/>
              <a:gd name="T10" fmla="*/ 5787963 w 8"/>
              <a:gd name="T11" fmla="*/ 0 h 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64"/>
              <a:gd name="T20" fmla="*/ 8 w 8"/>
              <a:gd name="T21" fmla="*/ 64 h 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64">
                <a:moveTo>
                  <a:pt x="3" y="0"/>
                </a:moveTo>
                <a:lnTo>
                  <a:pt x="0" y="0"/>
                </a:lnTo>
                <a:lnTo>
                  <a:pt x="0" y="63"/>
                </a:lnTo>
                <a:lnTo>
                  <a:pt x="7" y="63"/>
                </a:lnTo>
                <a:lnTo>
                  <a:pt x="7" y="0"/>
                </a:lnTo>
                <a:lnTo>
                  <a:pt x="3" y="0"/>
                </a:lnTo>
              </a:path>
            </a:pathLst>
          </a:custGeom>
          <a:solidFill>
            <a:srgbClr val="FFFFFF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2283" name="Freeform 11"/>
          <p:cNvSpPr>
            <a:spLocks/>
          </p:cNvSpPr>
          <p:nvPr/>
        </p:nvSpPr>
        <p:spPr bwMode="auto">
          <a:xfrm>
            <a:off x="1673225" y="5022850"/>
            <a:ext cx="5556250" cy="401638"/>
          </a:xfrm>
          <a:custGeom>
            <a:avLst/>
            <a:gdLst>
              <a:gd name="T0" fmla="*/ 0 w 3937"/>
              <a:gd name="T1" fmla="*/ 635080211 h 253"/>
              <a:gd name="T2" fmla="*/ 2147483647 w 3937"/>
              <a:gd name="T3" fmla="*/ 635080211 h 253"/>
              <a:gd name="T4" fmla="*/ 2147483647 w 3937"/>
              <a:gd name="T5" fmla="*/ 0 h 253"/>
              <a:gd name="T6" fmla="*/ 0 w 3937"/>
              <a:gd name="T7" fmla="*/ 0 h 253"/>
              <a:gd name="T8" fmla="*/ 0 w 3937"/>
              <a:gd name="T9" fmla="*/ 635080211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37"/>
              <a:gd name="T16" fmla="*/ 0 h 253"/>
              <a:gd name="T17" fmla="*/ 3937 w 3937"/>
              <a:gd name="T18" fmla="*/ 253 h 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37" h="253">
                <a:moveTo>
                  <a:pt x="0" y="252"/>
                </a:moveTo>
                <a:lnTo>
                  <a:pt x="3936" y="252"/>
                </a:lnTo>
                <a:lnTo>
                  <a:pt x="3936" y="0"/>
                </a:lnTo>
                <a:lnTo>
                  <a:pt x="0" y="0"/>
                </a:lnTo>
                <a:lnTo>
                  <a:pt x="0" y="252"/>
                </a:lnTo>
              </a:path>
            </a:pathLst>
          </a:custGeom>
          <a:solidFill>
            <a:srgbClr val="7F7FFF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2284" name="Freeform 12"/>
          <p:cNvSpPr>
            <a:spLocks/>
          </p:cNvSpPr>
          <p:nvPr/>
        </p:nvSpPr>
        <p:spPr bwMode="auto">
          <a:xfrm>
            <a:off x="1657350" y="1006475"/>
            <a:ext cx="11113" cy="4438650"/>
          </a:xfrm>
          <a:custGeom>
            <a:avLst/>
            <a:gdLst>
              <a:gd name="T0" fmla="*/ 5788484 w 8"/>
              <a:gd name="T1" fmla="*/ 2147483647 h 2796"/>
              <a:gd name="T2" fmla="*/ 13507850 w 8"/>
              <a:gd name="T3" fmla="*/ 2147483647 h 2796"/>
              <a:gd name="T4" fmla="*/ 13507850 w 8"/>
              <a:gd name="T5" fmla="*/ 0 h 2796"/>
              <a:gd name="T6" fmla="*/ 0 w 8"/>
              <a:gd name="T7" fmla="*/ 0 h 2796"/>
              <a:gd name="T8" fmla="*/ 0 w 8"/>
              <a:gd name="T9" fmla="*/ 2147483647 h 2796"/>
              <a:gd name="T10" fmla="*/ 5788484 w 8"/>
              <a:gd name="T11" fmla="*/ 2147483647 h 2796"/>
              <a:gd name="T12" fmla="*/ 0 w 8"/>
              <a:gd name="T13" fmla="*/ 2147483647 h 2796"/>
              <a:gd name="T14" fmla="*/ 0 w 8"/>
              <a:gd name="T15" fmla="*/ 2147483647 h 2796"/>
              <a:gd name="T16" fmla="*/ 5788484 w 8"/>
              <a:gd name="T17" fmla="*/ 2147483647 h 2796"/>
              <a:gd name="T18" fmla="*/ 5788484 w 8"/>
              <a:gd name="T19" fmla="*/ 2147483647 h 27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2796"/>
              <a:gd name="T32" fmla="*/ 8 w 8"/>
              <a:gd name="T33" fmla="*/ 2796 h 279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2796">
                <a:moveTo>
                  <a:pt x="3" y="2782"/>
                </a:moveTo>
                <a:lnTo>
                  <a:pt x="7" y="2789"/>
                </a:lnTo>
                <a:lnTo>
                  <a:pt x="7" y="0"/>
                </a:lnTo>
                <a:lnTo>
                  <a:pt x="0" y="0"/>
                </a:lnTo>
                <a:lnTo>
                  <a:pt x="0" y="2789"/>
                </a:lnTo>
                <a:lnTo>
                  <a:pt x="3" y="2795"/>
                </a:lnTo>
                <a:lnTo>
                  <a:pt x="0" y="2789"/>
                </a:lnTo>
                <a:lnTo>
                  <a:pt x="0" y="2795"/>
                </a:lnTo>
                <a:lnTo>
                  <a:pt x="3" y="2795"/>
                </a:lnTo>
                <a:lnTo>
                  <a:pt x="3" y="2782"/>
                </a:lnTo>
              </a:path>
            </a:pathLst>
          </a:custGeom>
          <a:solidFill>
            <a:srgbClr val="FFFFFF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2285" name="Freeform 13"/>
          <p:cNvSpPr>
            <a:spLocks/>
          </p:cNvSpPr>
          <p:nvPr/>
        </p:nvSpPr>
        <p:spPr bwMode="auto">
          <a:xfrm>
            <a:off x="1665288" y="5432425"/>
            <a:ext cx="5559425" cy="12700"/>
          </a:xfrm>
          <a:custGeom>
            <a:avLst/>
            <a:gdLst>
              <a:gd name="T0" fmla="*/ 2147483647 w 3940"/>
              <a:gd name="T1" fmla="*/ 10080623 h 8"/>
              <a:gd name="T2" fmla="*/ 2147483647 w 3940"/>
              <a:gd name="T3" fmla="*/ 0 h 8"/>
              <a:gd name="T4" fmla="*/ 0 w 3940"/>
              <a:gd name="T5" fmla="*/ 0 h 8"/>
              <a:gd name="T6" fmla="*/ 0 w 3940"/>
              <a:gd name="T7" fmla="*/ 17640298 h 8"/>
              <a:gd name="T8" fmla="*/ 2147483647 w 3940"/>
              <a:gd name="T9" fmla="*/ 17640298 h 8"/>
              <a:gd name="T10" fmla="*/ 2147483647 w 3940"/>
              <a:gd name="T11" fmla="*/ 10080623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940"/>
              <a:gd name="T19" fmla="*/ 0 h 8"/>
              <a:gd name="T20" fmla="*/ 3940 w 3940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940" h="8">
                <a:moveTo>
                  <a:pt x="3939" y="4"/>
                </a:moveTo>
                <a:lnTo>
                  <a:pt x="3939" y="0"/>
                </a:lnTo>
                <a:lnTo>
                  <a:pt x="0" y="0"/>
                </a:lnTo>
                <a:lnTo>
                  <a:pt x="0" y="7"/>
                </a:lnTo>
                <a:lnTo>
                  <a:pt x="3939" y="7"/>
                </a:lnTo>
                <a:lnTo>
                  <a:pt x="3939" y="4"/>
                </a:lnTo>
              </a:path>
            </a:pathLst>
          </a:custGeom>
          <a:solidFill>
            <a:srgbClr val="FFFFFF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2286" name="Freeform 14"/>
          <p:cNvSpPr>
            <a:spLocks/>
          </p:cNvSpPr>
          <p:nvPr/>
        </p:nvSpPr>
        <p:spPr bwMode="auto">
          <a:xfrm>
            <a:off x="4764088" y="5438775"/>
            <a:ext cx="11112" cy="100013"/>
          </a:xfrm>
          <a:custGeom>
            <a:avLst/>
            <a:gdLst>
              <a:gd name="T0" fmla="*/ 5787963 w 8"/>
              <a:gd name="T1" fmla="*/ 0 h 63"/>
              <a:gd name="T2" fmla="*/ 0 w 8"/>
              <a:gd name="T3" fmla="*/ 0 h 63"/>
              <a:gd name="T4" fmla="*/ 0 w 8"/>
              <a:gd name="T5" fmla="*/ 156250480 h 63"/>
              <a:gd name="T6" fmla="*/ 13505246 w 8"/>
              <a:gd name="T7" fmla="*/ 156250480 h 63"/>
              <a:gd name="T8" fmla="*/ 13505246 w 8"/>
              <a:gd name="T9" fmla="*/ 0 h 63"/>
              <a:gd name="T10" fmla="*/ 5787963 w 8"/>
              <a:gd name="T11" fmla="*/ 0 h 6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63"/>
              <a:gd name="T20" fmla="*/ 8 w 8"/>
              <a:gd name="T21" fmla="*/ 63 h 6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63">
                <a:moveTo>
                  <a:pt x="3" y="0"/>
                </a:moveTo>
                <a:lnTo>
                  <a:pt x="0" y="0"/>
                </a:lnTo>
                <a:lnTo>
                  <a:pt x="0" y="62"/>
                </a:lnTo>
                <a:lnTo>
                  <a:pt x="7" y="62"/>
                </a:lnTo>
                <a:lnTo>
                  <a:pt x="7" y="0"/>
                </a:lnTo>
                <a:lnTo>
                  <a:pt x="3" y="0"/>
                </a:lnTo>
              </a:path>
            </a:pathLst>
          </a:custGeom>
          <a:solidFill>
            <a:srgbClr val="FFFFFF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2287" name="Freeform 15"/>
          <p:cNvSpPr>
            <a:spLocks/>
          </p:cNvSpPr>
          <p:nvPr/>
        </p:nvSpPr>
        <p:spPr bwMode="auto">
          <a:xfrm>
            <a:off x="5287963" y="5438775"/>
            <a:ext cx="9525" cy="100013"/>
          </a:xfrm>
          <a:custGeom>
            <a:avLst/>
            <a:gdLst>
              <a:gd name="T0" fmla="*/ 5554436 w 7"/>
              <a:gd name="T1" fmla="*/ 0 h 63"/>
              <a:gd name="T2" fmla="*/ 0 w 7"/>
              <a:gd name="T3" fmla="*/ 0 h 63"/>
              <a:gd name="T4" fmla="*/ 0 w 7"/>
              <a:gd name="T5" fmla="*/ 156250480 h 63"/>
              <a:gd name="T6" fmla="*/ 11108871 w 7"/>
              <a:gd name="T7" fmla="*/ 156250480 h 63"/>
              <a:gd name="T8" fmla="*/ 11108871 w 7"/>
              <a:gd name="T9" fmla="*/ 0 h 63"/>
              <a:gd name="T10" fmla="*/ 5554436 w 7"/>
              <a:gd name="T11" fmla="*/ 0 h 6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63"/>
              <a:gd name="T20" fmla="*/ 7 w 7"/>
              <a:gd name="T21" fmla="*/ 63 h 6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63">
                <a:moveTo>
                  <a:pt x="3" y="0"/>
                </a:moveTo>
                <a:lnTo>
                  <a:pt x="0" y="0"/>
                </a:lnTo>
                <a:lnTo>
                  <a:pt x="0" y="62"/>
                </a:lnTo>
                <a:lnTo>
                  <a:pt x="6" y="62"/>
                </a:lnTo>
                <a:lnTo>
                  <a:pt x="6" y="0"/>
                </a:lnTo>
                <a:lnTo>
                  <a:pt x="3" y="0"/>
                </a:lnTo>
              </a:path>
            </a:pathLst>
          </a:custGeom>
          <a:solidFill>
            <a:srgbClr val="FFFFFF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2288" name="Freeform 16"/>
          <p:cNvSpPr>
            <a:spLocks/>
          </p:cNvSpPr>
          <p:nvPr/>
        </p:nvSpPr>
        <p:spPr bwMode="auto">
          <a:xfrm>
            <a:off x="5781675" y="5438775"/>
            <a:ext cx="9525" cy="100013"/>
          </a:xfrm>
          <a:custGeom>
            <a:avLst/>
            <a:gdLst>
              <a:gd name="T0" fmla="*/ 5554436 w 7"/>
              <a:gd name="T1" fmla="*/ 0 h 63"/>
              <a:gd name="T2" fmla="*/ 0 w 7"/>
              <a:gd name="T3" fmla="*/ 0 h 63"/>
              <a:gd name="T4" fmla="*/ 0 w 7"/>
              <a:gd name="T5" fmla="*/ 156250480 h 63"/>
              <a:gd name="T6" fmla="*/ 11108871 w 7"/>
              <a:gd name="T7" fmla="*/ 156250480 h 63"/>
              <a:gd name="T8" fmla="*/ 11108871 w 7"/>
              <a:gd name="T9" fmla="*/ 0 h 63"/>
              <a:gd name="T10" fmla="*/ 5554436 w 7"/>
              <a:gd name="T11" fmla="*/ 0 h 6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63"/>
              <a:gd name="T20" fmla="*/ 7 w 7"/>
              <a:gd name="T21" fmla="*/ 63 h 6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63">
                <a:moveTo>
                  <a:pt x="3" y="0"/>
                </a:moveTo>
                <a:lnTo>
                  <a:pt x="0" y="0"/>
                </a:lnTo>
                <a:lnTo>
                  <a:pt x="0" y="62"/>
                </a:lnTo>
                <a:lnTo>
                  <a:pt x="6" y="62"/>
                </a:lnTo>
                <a:lnTo>
                  <a:pt x="6" y="0"/>
                </a:lnTo>
                <a:lnTo>
                  <a:pt x="3" y="0"/>
                </a:lnTo>
              </a:path>
            </a:pathLst>
          </a:custGeom>
          <a:solidFill>
            <a:srgbClr val="FFFFFF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2289" name="Freeform 17"/>
          <p:cNvSpPr>
            <a:spLocks/>
          </p:cNvSpPr>
          <p:nvPr/>
        </p:nvSpPr>
        <p:spPr bwMode="auto">
          <a:xfrm>
            <a:off x="6305550" y="5438775"/>
            <a:ext cx="11113" cy="100013"/>
          </a:xfrm>
          <a:custGeom>
            <a:avLst/>
            <a:gdLst>
              <a:gd name="T0" fmla="*/ 5788484 w 8"/>
              <a:gd name="T1" fmla="*/ 0 h 63"/>
              <a:gd name="T2" fmla="*/ 0 w 8"/>
              <a:gd name="T3" fmla="*/ 0 h 63"/>
              <a:gd name="T4" fmla="*/ 0 w 8"/>
              <a:gd name="T5" fmla="*/ 156250480 h 63"/>
              <a:gd name="T6" fmla="*/ 13507850 w 8"/>
              <a:gd name="T7" fmla="*/ 156250480 h 63"/>
              <a:gd name="T8" fmla="*/ 13507850 w 8"/>
              <a:gd name="T9" fmla="*/ 0 h 63"/>
              <a:gd name="T10" fmla="*/ 5788484 w 8"/>
              <a:gd name="T11" fmla="*/ 0 h 6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63"/>
              <a:gd name="T20" fmla="*/ 8 w 8"/>
              <a:gd name="T21" fmla="*/ 63 h 6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63">
                <a:moveTo>
                  <a:pt x="3" y="0"/>
                </a:moveTo>
                <a:lnTo>
                  <a:pt x="0" y="0"/>
                </a:lnTo>
                <a:lnTo>
                  <a:pt x="0" y="62"/>
                </a:lnTo>
                <a:lnTo>
                  <a:pt x="7" y="62"/>
                </a:lnTo>
                <a:lnTo>
                  <a:pt x="7" y="0"/>
                </a:lnTo>
                <a:lnTo>
                  <a:pt x="3" y="0"/>
                </a:lnTo>
              </a:path>
            </a:pathLst>
          </a:custGeom>
          <a:solidFill>
            <a:srgbClr val="FFFFFF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2290" name="Freeform 18"/>
          <p:cNvSpPr>
            <a:spLocks/>
          </p:cNvSpPr>
          <p:nvPr/>
        </p:nvSpPr>
        <p:spPr bwMode="auto">
          <a:xfrm>
            <a:off x="6826250" y="5438775"/>
            <a:ext cx="12700" cy="100013"/>
          </a:xfrm>
          <a:custGeom>
            <a:avLst/>
            <a:gdLst>
              <a:gd name="T0" fmla="*/ 10080623 w 8"/>
              <a:gd name="T1" fmla="*/ 0 h 63"/>
              <a:gd name="T2" fmla="*/ 0 w 8"/>
              <a:gd name="T3" fmla="*/ 0 h 63"/>
              <a:gd name="T4" fmla="*/ 0 w 8"/>
              <a:gd name="T5" fmla="*/ 156250480 h 63"/>
              <a:gd name="T6" fmla="*/ 17640298 w 8"/>
              <a:gd name="T7" fmla="*/ 156250480 h 63"/>
              <a:gd name="T8" fmla="*/ 17640298 w 8"/>
              <a:gd name="T9" fmla="*/ 0 h 63"/>
              <a:gd name="T10" fmla="*/ 10080623 w 8"/>
              <a:gd name="T11" fmla="*/ 0 h 6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63"/>
              <a:gd name="T20" fmla="*/ 8 w 8"/>
              <a:gd name="T21" fmla="*/ 63 h 6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63">
                <a:moveTo>
                  <a:pt x="4" y="0"/>
                </a:moveTo>
                <a:lnTo>
                  <a:pt x="0" y="0"/>
                </a:lnTo>
                <a:lnTo>
                  <a:pt x="0" y="62"/>
                </a:lnTo>
                <a:lnTo>
                  <a:pt x="7" y="62"/>
                </a:lnTo>
                <a:lnTo>
                  <a:pt x="7" y="0"/>
                </a:lnTo>
                <a:lnTo>
                  <a:pt x="4" y="0"/>
                </a:lnTo>
              </a:path>
            </a:pathLst>
          </a:custGeom>
          <a:solidFill>
            <a:srgbClr val="FFFFFF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698625" y="2324100"/>
            <a:ext cx="4984750" cy="2873375"/>
            <a:chOff x="1204" y="1464"/>
            <a:chExt cx="3532" cy="1810"/>
          </a:xfrm>
        </p:grpSpPr>
        <p:sp>
          <p:nvSpPr>
            <p:cNvPr id="182328" name="Freeform 20"/>
            <p:cNvSpPr>
              <a:spLocks/>
            </p:cNvSpPr>
            <p:nvPr/>
          </p:nvSpPr>
          <p:spPr bwMode="auto">
            <a:xfrm>
              <a:off x="1204" y="3136"/>
              <a:ext cx="206" cy="138"/>
            </a:xfrm>
            <a:custGeom>
              <a:avLst/>
              <a:gdLst>
                <a:gd name="T0" fmla="*/ 195 w 206"/>
                <a:gd name="T1" fmla="*/ 0 h 138"/>
                <a:gd name="T2" fmla="*/ 195 w 206"/>
                <a:gd name="T3" fmla="*/ 1 h 138"/>
                <a:gd name="T4" fmla="*/ 0 w 206"/>
                <a:gd name="T5" fmla="*/ 122 h 138"/>
                <a:gd name="T6" fmla="*/ 10 w 206"/>
                <a:gd name="T7" fmla="*/ 137 h 138"/>
                <a:gd name="T8" fmla="*/ 205 w 206"/>
                <a:gd name="T9" fmla="*/ 16 h 138"/>
                <a:gd name="T10" fmla="*/ 205 w 206"/>
                <a:gd name="T11" fmla="*/ 17 h 138"/>
                <a:gd name="T12" fmla="*/ 195 w 206"/>
                <a:gd name="T13" fmla="*/ 0 h 138"/>
                <a:gd name="T14" fmla="*/ 195 w 206"/>
                <a:gd name="T15" fmla="*/ 1 h 138"/>
                <a:gd name="T16" fmla="*/ 195 w 206"/>
                <a:gd name="T17" fmla="*/ 0 h 1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6"/>
                <a:gd name="T28" fmla="*/ 0 h 138"/>
                <a:gd name="T29" fmla="*/ 206 w 206"/>
                <a:gd name="T30" fmla="*/ 138 h 1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6" h="138">
                  <a:moveTo>
                    <a:pt x="195" y="0"/>
                  </a:moveTo>
                  <a:lnTo>
                    <a:pt x="195" y="1"/>
                  </a:lnTo>
                  <a:lnTo>
                    <a:pt x="0" y="122"/>
                  </a:lnTo>
                  <a:lnTo>
                    <a:pt x="10" y="137"/>
                  </a:lnTo>
                  <a:lnTo>
                    <a:pt x="205" y="16"/>
                  </a:lnTo>
                  <a:lnTo>
                    <a:pt x="205" y="17"/>
                  </a:lnTo>
                  <a:lnTo>
                    <a:pt x="195" y="0"/>
                  </a:lnTo>
                  <a:lnTo>
                    <a:pt x="195" y="1"/>
                  </a:lnTo>
                  <a:lnTo>
                    <a:pt x="195" y="0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2329" name="Freeform 21"/>
            <p:cNvSpPr>
              <a:spLocks/>
            </p:cNvSpPr>
            <p:nvPr/>
          </p:nvSpPr>
          <p:spPr bwMode="auto">
            <a:xfrm>
              <a:off x="1405" y="3033"/>
              <a:ext cx="208" cy="116"/>
            </a:xfrm>
            <a:custGeom>
              <a:avLst/>
              <a:gdLst>
                <a:gd name="T0" fmla="*/ 189 w 208"/>
                <a:gd name="T1" fmla="*/ 6 h 116"/>
                <a:gd name="T2" fmla="*/ 193 w 208"/>
                <a:gd name="T3" fmla="*/ 0 h 116"/>
                <a:gd name="T4" fmla="*/ 0 w 208"/>
                <a:gd name="T5" fmla="*/ 98 h 116"/>
                <a:gd name="T6" fmla="*/ 10 w 208"/>
                <a:gd name="T7" fmla="*/ 115 h 116"/>
                <a:gd name="T8" fmla="*/ 202 w 208"/>
                <a:gd name="T9" fmla="*/ 16 h 116"/>
                <a:gd name="T10" fmla="*/ 207 w 208"/>
                <a:gd name="T11" fmla="*/ 10 h 116"/>
                <a:gd name="T12" fmla="*/ 202 w 208"/>
                <a:gd name="T13" fmla="*/ 16 h 116"/>
                <a:gd name="T14" fmla="*/ 205 w 208"/>
                <a:gd name="T15" fmla="*/ 15 h 116"/>
                <a:gd name="T16" fmla="*/ 207 w 208"/>
                <a:gd name="T17" fmla="*/ 10 h 116"/>
                <a:gd name="T18" fmla="*/ 189 w 208"/>
                <a:gd name="T19" fmla="*/ 6 h 1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8"/>
                <a:gd name="T31" fmla="*/ 0 h 116"/>
                <a:gd name="T32" fmla="*/ 208 w 208"/>
                <a:gd name="T33" fmla="*/ 116 h 1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8" h="116">
                  <a:moveTo>
                    <a:pt x="189" y="6"/>
                  </a:moveTo>
                  <a:lnTo>
                    <a:pt x="193" y="0"/>
                  </a:lnTo>
                  <a:lnTo>
                    <a:pt x="0" y="98"/>
                  </a:lnTo>
                  <a:lnTo>
                    <a:pt x="10" y="115"/>
                  </a:lnTo>
                  <a:lnTo>
                    <a:pt x="202" y="16"/>
                  </a:lnTo>
                  <a:lnTo>
                    <a:pt x="207" y="10"/>
                  </a:lnTo>
                  <a:lnTo>
                    <a:pt x="202" y="16"/>
                  </a:lnTo>
                  <a:lnTo>
                    <a:pt x="205" y="15"/>
                  </a:lnTo>
                  <a:lnTo>
                    <a:pt x="207" y="10"/>
                  </a:lnTo>
                  <a:lnTo>
                    <a:pt x="189" y="6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2330" name="Freeform 22"/>
            <p:cNvSpPr>
              <a:spLocks/>
            </p:cNvSpPr>
            <p:nvPr/>
          </p:nvSpPr>
          <p:spPr bwMode="auto">
            <a:xfrm>
              <a:off x="1599" y="2487"/>
              <a:ext cx="187" cy="552"/>
            </a:xfrm>
            <a:custGeom>
              <a:avLst/>
              <a:gdLst>
                <a:gd name="T0" fmla="*/ 169 w 187"/>
                <a:gd name="T1" fmla="*/ 0 h 552"/>
                <a:gd name="T2" fmla="*/ 168 w 187"/>
                <a:gd name="T3" fmla="*/ 1 h 552"/>
                <a:gd name="T4" fmla="*/ 0 w 187"/>
                <a:gd name="T5" fmla="*/ 546 h 552"/>
                <a:gd name="T6" fmla="*/ 18 w 187"/>
                <a:gd name="T7" fmla="*/ 551 h 552"/>
                <a:gd name="T8" fmla="*/ 186 w 187"/>
                <a:gd name="T9" fmla="*/ 7 h 552"/>
                <a:gd name="T10" fmla="*/ 185 w 187"/>
                <a:gd name="T11" fmla="*/ 8 h 552"/>
                <a:gd name="T12" fmla="*/ 169 w 187"/>
                <a:gd name="T13" fmla="*/ 0 h 552"/>
                <a:gd name="T14" fmla="*/ 168 w 187"/>
                <a:gd name="T15" fmla="*/ 1 h 552"/>
                <a:gd name="T16" fmla="*/ 169 w 187"/>
                <a:gd name="T17" fmla="*/ 0 h 5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7"/>
                <a:gd name="T28" fmla="*/ 0 h 552"/>
                <a:gd name="T29" fmla="*/ 187 w 187"/>
                <a:gd name="T30" fmla="*/ 552 h 5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7" h="552">
                  <a:moveTo>
                    <a:pt x="169" y="0"/>
                  </a:moveTo>
                  <a:lnTo>
                    <a:pt x="168" y="1"/>
                  </a:lnTo>
                  <a:lnTo>
                    <a:pt x="0" y="546"/>
                  </a:lnTo>
                  <a:lnTo>
                    <a:pt x="18" y="551"/>
                  </a:lnTo>
                  <a:lnTo>
                    <a:pt x="186" y="7"/>
                  </a:lnTo>
                  <a:lnTo>
                    <a:pt x="185" y="8"/>
                  </a:lnTo>
                  <a:lnTo>
                    <a:pt x="169" y="0"/>
                  </a:lnTo>
                  <a:lnTo>
                    <a:pt x="168" y="1"/>
                  </a:lnTo>
                  <a:lnTo>
                    <a:pt x="169" y="0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2331" name="Freeform 23"/>
            <p:cNvSpPr>
              <a:spLocks/>
            </p:cNvSpPr>
            <p:nvPr/>
          </p:nvSpPr>
          <p:spPr bwMode="auto">
            <a:xfrm>
              <a:off x="1773" y="2062"/>
              <a:ext cx="182" cy="428"/>
            </a:xfrm>
            <a:custGeom>
              <a:avLst/>
              <a:gdLst>
                <a:gd name="T0" fmla="*/ 164 w 182"/>
                <a:gd name="T1" fmla="*/ 1 h 428"/>
                <a:gd name="T2" fmla="*/ 164 w 182"/>
                <a:gd name="T3" fmla="*/ 0 h 428"/>
                <a:gd name="T4" fmla="*/ 0 w 182"/>
                <a:gd name="T5" fmla="*/ 419 h 428"/>
                <a:gd name="T6" fmla="*/ 16 w 182"/>
                <a:gd name="T7" fmla="*/ 427 h 428"/>
                <a:gd name="T8" fmla="*/ 181 w 182"/>
                <a:gd name="T9" fmla="*/ 7 h 428"/>
                <a:gd name="T10" fmla="*/ 181 w 182"/>
                <a:gd name="T11" fmla="*/ 6 h 428"/>
                <a:gd name="T12" fmla="*/ 181 w 182"/>
                <a:gd name="T13" fmla="*/ 7 h 428"/>
                <a:gd name="T14" fmla="*/ 181 w 182"/>
                <a:gd name="T15" fmla="*/ 6 h 428"/>
                <a:gd name="T16" fmla="*/ 164 w 182"/>
                <a:gd name="T17" fmla="*/ 1 h 4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2"/>
                <a:gd name="T28" fmla="*/ 0 h 428"/>
                <a:gd name="T29" fmla="*/ 182 w 182"/>
                <a:gd name="T30" fmla="*/ 428 h 4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2" h="428">
                  <a:moveTo>
                    <a:pt x="164" y="1"/>
                  </a:moveTo>
                  <a:lnTo>
                    <a:pt x="164" y="0"/>
                  </a:lnTo>
                  <a:lnTo>
                    <a:pt x="0" y="419"/>
                  </a:lnTo>
                  <a:lnTo>
                    <a:pt x="16" y="427"/>
                  </a:lnTo>
                  <a:lnTo>
                    <a:pt x="181" y="7"/>
                  </a:lnTo>
                  <a:lnTo>
                    <a:pt x="181" y="6"/>
                  </a:lnTo>
                  <a:lnTo>
                    <a:pt x="181" y="7"/>
                  </a:lnTo>
                  <a:lnTo>
                    <a:pt x="181" y="6"/>
                  </a:lnTo>
                  <a:lnTo>
                    <a:pt x="164" y="1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2332" name="Freeform 24"/>
            <p:cNvSpPr>
              <a:spLocks/>
            </p:cNvSpPr>
            <p:nvPr/>
          </p:nvSpPr>
          <p:spPr bwMode="auto">
            <a:xfrm>
              <a:off x="1942" y="1464"/>
              <a:ext cx="199" cy="599"/>
            </a:xfrm>
            <a:custGeom>
              <a:avLst/>
              <a:gdLst>
                <a:gd name="T0" fmla="*/ 192 w 199"/>
                <a:gd name="T1" fmla="*/ 4 h 599"/>
                <a:gd name="T2" fmla="*/ 181 w 199"/>
                <a:gd name="T3" fmla="*/ 10 h 599"/>
                <a:gd name="T4" fmla="*/ 0 w 199"/>
                <a:gd name="T5" fmla="*/ 593 h 599"/>
                <a:gd name="T6" fmla="*/ 17 w 199"/>
                <a:gd name="T7" fmla="*/ 598 h 599"/>
                <a:gd name="T8" fmla="*/ 198 w 199"/>
                <a:gd name="T9" fmla="*/ 16 h 599"/>
                <a:gd name="T10" fmla="*/ 185 w 199"/>
                <a:gd name="T11" fmla="*/ 22 h 599"/>
                <a:gd name="T12" fmla="*/ 192 w 199"/>
                <a:gd name="T13" fmla="*/ 4 h 599"/>
                <a:gd name="T14" fmla="*/ 183 w 199"/>
                <a:gd name="T15" fmla="*/ 0 h 599"/>
                <a:gd name="T16" fmla="*/ 181 w 199"/>
                <a:gd name="T17" fmla="*/ 10 h 599"/>
                <a:gd name="T18" fmla="*/ 192 w 199"/>
                <a:gd name="T19" fmla="*/ 4 h 5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9"/>
                <a:gd name="T31" fmla="*/ 0 h 599"/>
                <a:gd name="T32" fmla="*/ 199 w 199"/>
                <a:gd name="T33" fmla="*/ 599 h 5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9" h="599">
                  <a:moveTo>
                    <a:pt x="192" y="4"/>
                  </a:moveTo>
                  <a:lnTo>
                    <a:pt x="181" y="10"/>
                  </a:lnTo>
                  <a:lnTo>
                    <a:pt x="0" y="593"/>
                  </a:lnTo>
                  <a:lnTo>
                    <a:pt x="17" y="598"/>
                  </a:lnTo>
                  <a:lnTo>
                    <a:pt x="198" y="16"/>
                  </a:lnTo>
                  <a:lnTo>
                    <a:pt x="185" y="22"/>
                  </a:lnTo>
                  <a:lnTo>
                    <a:pt x="192" y="4"/>
                  </a:lnTo>
                  <a:lnTo>
                    <a:pt x="183" y="0"/>
                  </a:lnTo>
                  <a:lnTo>
                    <a:pt x="181" y="10"/>
                  </a:lnTo>
                  <a:lnTo>
                    <a:pt x="192" y="4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2333" name="Freeform 25"/>
            <p:cNvSpPr>
              <a:spLocks/>
            </p:cNvSpPr>
            <p:nvPr/>
          </p:nvSpPr>
          <p:spPr bwMode="auto">
            <a:xfrm>
              <a:off x="2133" y="1468"/>
              <a:ext cx="221" cy="101"/>
            </a:xfrm>
            <a:custGeom>
              <a:avLst/>
              <a:gdLst>
                <a:gd name="T0" fmla="*/ 220 w 221"/>
                <a:gd name="T1" fmla="*/ 87 h 101"/>
                <a:gd name="T2" fmla="*/ 215 w 221"/>
                <a:gd name="T3" fmla="*/ 83 h 101"/>
                <a:gd name="T4" fmla="*/ 7 w 221"/>
                <a:gd name="T5" fmla="*/ 0 h 101"/>
                <a:gd name="T6" fmla="*/ 0 w 221"/>
                <a:gd name="T7" fmla="*/ 17 h 101"/>
                <a:gd name="T8" fmla="*/ 208 w 221"/>
                <a:gd name="T9" fmla="*/ 100 h 101"/>
                <a:gd name="T10" fmla="*/ 203 w 221"/>
                <a:gd name="T11" fmla="*/ 96 h 101"/>
                <a:gd name="T12" fmla="*/ 220 w 221"/>
                <a:gd name="T13" fmla="*/ 87 h 101"/>
                <a:gd name="T14" fmla="*/ 218 w 221"/>
                <a:gd name="T15" fmla="*/ 84 h 101"/>
                <a:gd name="T16" fmla="*/ 215 w 221"/>
                <a:gd name="T17" fmla="*/ 83 h 101"/>
                <a:gd name="T18" fmla="*/ 220 w 221"/>
                <a:gd name="T19" fmla="*/ 87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1"/>
                <a:gd name="T31" fmla="*/ 0 h 101"/>
                <a:gd name="T32" fmla="*/ 221 w 221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1" h="101">
                  <a:moveTo>
                    <a:pt x="220" y="87"/>
                  </a:moveTo>
                  <a:lnTo>
                    <a:pt x="215" y="83"/>
                  </a:lnTo>
                  <a:lnTo>
                    <a:pt x="7" y="0"/>
                  </a:lnTo>
                  <a:lnTo>
                    <a:pt x="0" y="17"/>
                  </a:lnTo>
                  <a:lnTo>
                    <a:pt x="208" y="100"/>
                  </a:lnTo>
                  <a:lnTo>
                    <a:pt x="203" y="96"/>
                  </a:lnTo>
                  <a:lnTo>
                    <a:pt x="220" y="87"/>
                  </a:lnTo>
                  <a:lnTo>
                    <a:pt x="218" y="84"/>
                  </a:lnTo>
                  <a:lnTo>
                    <a:pt x="215" y="83"/>
                  </a:lnTo>
                  <a:lnTo>
                    <a:pt x="220" y="87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2334" name="Freeform 26"/>
            <p:cNvSpPr>
              <a:spLocks/>
            </p:cNvSpPr>
            <p:nvPr/>
          </p:nvSpPr>
          <p:spPr bwMode="auto">
            <a:xfrm>
              <a:off x="2342" y="1560"/>
              <a:ext cx="201" cy="308"/>
            </a:xfrm>
            <a:custGeom>
              <a:avLst/>
              <a:gdLst>
                <a:gd name="T0" fmla="*/ 200 w 201"/>
                <a:gd name="T1" fmla="*/ 297 h 308"/>
                <a:gd name="T2" fmla="*/ 199 w 201"/>
                <a:gd name="T3" fmla="*/ 296 h 308"/>
                <a:gd name="T4" fmla="*/ 17 w 201"/>
                <a:gd name="T5" fmla="*/ 0 h 308"/>
                <a:gd name="T6" fmla="*/ 0 w 201"/>
                <a:gd name="T7" fmla="*/ 10 h 308"/>
                <a:gd name="T8" fmla="*/ 183 w 201"/>
                <a:gd name="T9" fmla="*/ 307 h 308"/>
                <a:gd name="T10" fmla="*/ 183 w 201"/>
                <a:gd name="T11" fmla="*/ 306 h 308"/>
                <a:gd name="T12" fmla="*/ 200 w 201"/>
                <a:gd name="T13" fmla="*/ 297 h 308"/>
                <a:gd name="T14" fmla="*/ 199 w 201"/>
                <a:gd name="T15" fmla="*/ 297 h 308"/>
                <a:gd name="T16" fmla="*/ 199 w 201"/>
                <a:gd name="T17" fmla="*/ 296 h 308"/>
                <a:gd name="T18" fmla="*/ 200 w 201"/>
                <a:gd name="T19" fmla="*/ 297 h 3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1"/>
                <a:gd name="T31" fmla="*/ 0 h 308"/>
                <a:gd name="T32" fmla="*/ 201 w 201"/>
                <a:gd name="T33" fmla="*/ 308 h 3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1" h="308">
                  <a:moveTo>
                    <a:pt x="200" y="297"/>
                  </a:moveTo>
                  <a:lnTo>
                    <a:pt x="199" y="296"/>
                  </a:lnTo>
                  <a:lnTo>
                    <a:pt x="17" y="0"/>
                  </a:lnTo>
                  <a:lnTo>
                    <a:pt x="0" y="10"/>
                  </a:lnTo>
                  <a:lnTo>
                    <a:pt x="183" y="307"/>
                  </a:lnTo>
                  <a:lnTo>
                    <a:pt x="183" y="306"/>
                  </a:lnTo>
                  <a:lnTo>
                    <a:pt x="200" y="297"/>
                  </a:lnTo>
                  <a:lnTo>
                    <a:pt x="199" y="297"/>
                  </a:lnTo>
                  <a:lnTo>
                    <a:pt x="199" y="296"/>
                  </a:lnTo>
                  <a:lnTo>
                    <a:pt x="200" y="297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2335" name="Freeform 27"/>
            <p:cNvSpPr>
              <a:spLocks/>
            </p:cNvSpPr>
            <p:nvPr/>
          </p:nvSpPr>
          <p:spPr bwMode="auto">
            <a:xfrm>
              <a:off x="2530" y="1863"/>
              <a:ext cx="211" cy="379"/>
            </a:xfrm>
            <a:custGeom>
              <a:avLst/>
              <a:gdLst>
                <a:gd name="T0" fmla="*/ 210 w 211"/>
                <a:gd name="T1" fmla="*/ 369 h 379"/>
                <a:gd name="T2" fmla="*/ 210 w 211"/>
                <a:gd name="T3" fmla="*/ 369 h 379"/>
                <a:gd name="T4" fmla="*/ 18 w 211"/>
                <a:gd name="T5" fmla="*/ 0 h 379"/>
                <a:gd name="T6" fmla="*/ 0 w 211"/>
                <a:gd name="T7" fmla="*/ 9 h 379"/>
                <a:gd name="T8" fmla="*/ 193 w 211"/>
                <a:gd name="T9" fmla="*/ 378 h 379"/>
                <a:gd name="T10" fmla="*/ 193 w 211"/>
                <a:gd name="T11" fmla="*/ 377 h 379"/>
                <a:gd name="T12" fmla="*/ 210 w 211"/>
                <a:gd name="T13" fmla="*/ 369 h 3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1"/>
                <a:gd name="T22" fmla="*/ 0 h 379"/>
                <a:gd name="T23" fmla="*/ 211 w 211"/>
                <a:gd name="T24" fmla="*/ 379 h 3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1" h="379">
                  <a:moveTo>
                    <a:pt x="210" y="369"/>
                  </a:moveTo>
                  <a:lnTo>
                    <a:pt x="210" y="369"/>
                  </a:lnTo>
                  <a:lnTo>
                    <a:pt x="18" y="0"/>
                  </a:lnTo>
                  <a:lnTo>
                    <a:pt x="0" y="9"/>
                  </a:lnTo>
                  <a:lnTo>
                    <a:pt x="193" y="378"/>
                  </a:lnTo>
                  <a:lnTo>
                    <a:pt x="193" y="377"/>
                  </a:lnTo>
                  <a:lnTo>
                    <a:pt x="210" y="369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2336" name="Freeform 28"/>
            <p:cNvSpPr>
              <a:spLocks/>
            </p:cNvSpPr>
            <p:nvPr/>
          </p:nvSpPr>
          <p:spPr bwMode="auto">
            <a:xfrm>
              <a:off x="2728" y="2238"/>
              <a:ext cx="167" cy="360"/>
            </a:xfrm>
            <a:custGeom>
              <a:avLst/>
              <a:gdLst>
                <a:gd name="T0" fmla="*/ 165 w 167"/>
                <a:gd name="T1" fmla="*/ 347 h 360"/>
                <a:gd name="T2" fmla="*/ 166 w 167"/>
                <a:gd name="T3" fmla="*/ 350 h 360"/>
                <a:gd name="T4" fmla="*/ 17 w 167"/>
                <a:gd name="T5" fmla="*/ 0 h 360"/>
                <a:gd name="T6" fmla="*/ 0 w 167"/>
                <a:gd name="T7" fmla="*/ 8 h 360"/>
                <a:gd name="T8" fmla="*/ 150 w 167"/>
                <a:gd name="T9" fmla="*/ 357 h 360"/>
                <a:gd name="T10" fmla="*/ 151 w 167"/>
                <a:gd name="T11" fmla="*/ 359 h 360"/>
                <a:gd name="T12" fmla="*/ 150 w 167"/>
                <a:gd name="T13" fmla="*/ 357 h 360"/>
                <a:gd name="T14" fmla="*/ 150 w 167"/>
                <a:gd name="T15" fmla="*/ 358 h 360"/>
                <a:gd name="T16" fmla="*/ 151 w 167"/>
                <a:gd name="T17" fmla="*/ 359 h 360"/>
                <a:gd name="T18" fmla="*/ 165 w 167"/>
                <a:gd name="T19" fmla="*/ 347 h 3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7"/>
                <a:gd name="T31" fmla="*/ 0 h 360"/>
                <a:gd name="T32" fmla="*/ 167 w 167"/>
                <a:gd name="T33" fmla="*/ 360 h 3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7" h="360">
                  <a:moveTo>
                    <a:pt x="165" y="347"/>
                  </a:moveTo>
                  <a:lnTo>
                    <a:pt x="166" y="350"/>
                  </a:lnTo>
                  <a:lnTo>
                    <a:pt x="17" y="0"/>
                  </a:lnTo>
                  <a:lnTo>
                    <a:pt x="0" y="8"/>
                  </a:lnTo>
                  <a:lnTo>
                    <a:pt x="150" y="357"/>
                  </a:lnTo>
                  <a:lnTo>
                    <a:pt x="151" y="359"/>
                  </a:lnTo>
                  <a:lnTo>
                    <a:pt x="150" y="357"/>
                  </a:lnTo>
                  <a:lnTo>
                    <a:pt x="150" y="358"/>
                  </a:lnTo>
                  <a:lnTo>
                    <a:pt x="151" y="359"/>
                  </a:lnTo>
                  <a:lnTo>
                    <a:pt x="165" y="347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2337" name="Freeform 29"/>
            <p:cNvSpPr>
              <a:spLocks/>
            </p:cNvSpPr>
            <p:nvPr/>
          </p:nvSpPr>
          <p:spPr bwMode="auto">
            <a:xfrm>
              <a:off x="2884" y="2591"/>
              <a:ext cx="195" cy="245"/>
            </a:xfrm>
            <a:custGeom>
              <a:avLst/>
              <a:gdLst>
                <a:gd name="T0" fmla="*/ 181 w 195"/>
                <a:gd name="T1" fmla="*/ 223 h 245"/>
                <a:gd name="T2" fmla="*/ 194 w 195"/>
                <a:gd name="T3" fmla="*/ 224 h 245"/>
                <a:gd name="T4" fmla="*/ 15 w 195"/>
                <a:gd name="T5" fmla="*/ 0 h 245"/>
                <a:gd name="T6" fmla="*/ 0 w 195"/>
                <a:gd name="T7" fmla="*/ 12 h 245"/>
                <a:gd name="T8" fmla="*/ 180 w 195"/>
                <a:gd name="T9" fmla="*/ 236 h 245"/>
                <a:gd name="T10" fmla="*/ 193 w 195"/>
                <a:gd name="T11" fmla="*/ 238 h 245"/>
                <a:gd name="T12" fmla="*/ 180 w 195"/>
                <a:gd name="T13" fmla="*/ 236 h 245"/>
                <a:gd name="T14" fmla="*/ 185 w 195"/>
                <a:gd name="T15" fmla="*/ 244 h 245"/>
                <a:gd name="T16" fmla="*/ 193 w 195"/>
                <a:gd name="T17" fmla="*/ 238 h 245"/>
                <a:gd name="T18" fmla="*/ 181 w 195"/>
                <a:gd name="T19" fmla="*/ 223 h 2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5"/>
                <a:gd name="T31" fmla="*/ 0 h 245"/>
                <a:gd name="T32" fmla="*/ 195 w 195"/>
                <a:gd name="T33" fmla="*/ 245 h 2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5" h="245">
                  <a:moveTo>
                    <a:pt x="181" y="223"/>
                  </a:moveTo>
                  <a:lnTo>
                    <a:pt x="194" y="224"/>
                  </a:lnTo>
                  <a:lnTo>
                    <a:pt x="15" y="0"/>
                  </a:lnTo>
                  <a:lnTo>
                    <a:pt x="0" y="12"/>
                  </a:lnTo>
                  <a:lnTo>
                    <a:pt x="180" y="236"/>
                  </a:lnTo>
                  <a:lnTo>
                    <a:pt x="193" y="238"/>
                  </a:lnTo>
                  <a:lnTo>
                    <a:pt x="180" y="236"/>
                  </a:lnTo>
                  <a:lnTo>
                    <a:pt x="185" y="244"/>
                  </a:lnTo>
                  <a:lnTo>
                    <a:pt x="193" y="238"/>
                  </a:lnTo>
                  <a:lnTo>
                    <a:pt x="181" y="223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2338" name="Freeform 30"/>
            <p:cNvSpPr>
              <a:spLocks/>
            </p:cNvSpPr>
            <p:nvPr/>
          </p:nvSpPr>
          <p:spPr bwMode="auto">
            <a:xfrm>
              <a:off x="3071" y="2596"/>
              <a:ext cx="294" cy="234"/>
            </a:xfrm>
            <a:custGeom>
              <a:avLst/>
              <a:gdLst>
                <a:gd name="T0" fmla="*/ 293 w 294"/>
                <a:gd name="T1" fmla="*/ 15 h 234"/>
                <a:gd name="T2" fmla="*/ 278 w 294"/>
                <a:gd name="T3" fmla="*/ 9 h 234"/>
                <a:gd name="T4" fmla="*/ 0 w 294"/>
                <a:gd name="T5" fmla="*/ 217 h 234"/>
                <a:gd name="T6" fmla="*/ 12 w 294"/>
                <a:gd name="T7" fmla="*/ 233 h 234"/>
                <a:gd name="T8" fmla="*/ 290 w 294"/>
                <a:gd name="T9" fmla="*/ 24 h 234"/>
                <a:gd name="T10" fmla="*/ 274 w 294"/>
                <a:gd name="T11" fmla="*/ 19 h 234"/>
                <a:gd name="T12" fmla="*/ 293 w 294"/>
                <a:gd name="T13" fmla="*/ 15 h 234"/>
                <a:gd name="T14" fmla="*/ 290 w 294"/>
                <a:gd name="T15" fmla="*/ 0 h 234"/>
                <a:gd name="T16" fmla="*/ 278 w 294"/>
                <a:gd name="T17" fmla="*/ 9 h 234"/>
                <a:gd name="T18" fmla="*/ 293 w 294"/>
                <a:gd name="T19" fmla="*/ 15 h 2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4"/>
                <a:gd name="T31" fmla="*/ 0 h 234"/>
                <a:gd name="T32" fmla="*/ 294 w 294"/>
                <a:gd name="T33" fmla="*/ 234 h 2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4" h="234">
                  <a:moveTo>
                    <a:pt x="293" y="15"/>
                  </a:moveTo>
                  <a:lnTo>
                    <a:pt x="278" y="9"/>
                  </a:lnTo>
                  <a:lnTo>
                    <a:pt x="0" y="217"/>
                  </a:lnTo>
                  <a:lnTo>
                    <a:pt x="12" y="233"/>
                  </a:lnTo>
                  <a:lnTo>
                    <a:pt x="290" y="24"/>
                  </a:lnTo>
                  <a:lnTo>
                    <a:pt x="274" y="19"/>
                  </a:lnTo>
                  <a:lnTo>
                    <a:pt x="293" y="15"/>
                  </a:lnTo>
                  <a:lnTo>
                    <a:pt x="290" y="0"/>
                  </a:lnTo>
                  <a:lnTo>
                    <a:pt x="278" y="9"/>
                  </a:lnTo>
                  <a:lnTo>
                    <a:pt x="293" y="15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2339" name="Freeform 31"/>
            <p:cNvSpPr>
              <a:spLocks/>
            </p:cNvSpPr>
            <p:nvPr/>
          </p:nvSpPr>
          <p:spPr bwMode="auto">
            <a:xfrm>
              <a:off x="3351" y="2611"/>
              <a:ext cx="105" cy="470"/>
            </a:xfrm>
            <a:custGeom>
              <a:avLst/>
              <a:gdLst>
                <a:gd name="T0" fmla="*/ 86 w 105"/>
                <a:gd name="T1" fmla="*/ 424 h 470"/>
                <a:gd name="T2" fmla="*/ 104 w 105"/>
                <a:gd name="T3" fmla="*/ 424 h 470"/>
                <a:gd name="T4" fmla="*/ 18 w 105"/>
                <a:gd name="T5" fmla="*/ 0 h 470"/>
                <a:gd name="T6" fmla="*/ 0 w 105"/>
                <a:gd name="T7" fmla="*/ 4 h 470"/>
                <a:gd name="T8" fmla="*/ 86 w 105"/>
                <a:gd name="T9" fmla="*/ 428 h 470"/>
                <a:gd name="T10" fmla="*/ 104 w 105"/>
                <a:gd name="T11" fmla="*/ 428 h 470"/>
                <a:gd name="T12" fmla="*/ 86 w 105"/>
                <a:gd name="T13" fmla="*/ 428 h 470"/>
                <a:gd name="T14" fmla="*/ 95 w 105"/>
                <a:gd name="T15" fmla="*/ 469 h 470"/>
                <a:gd name="T16" fmla="*/ 104 w 105"/>
                <a:gd name="T17" fmla="*/ 428 h 470"/>
                <a:gd name="T18" fmla="*/ 86 w 105"/>
                <a:gd name="T19" fmla="*/ 424 h 4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5"/>
                <a:gd name="T31" fmla="*/ 0 h 470"/>
                <a:gd name="T32" fmla="*/ 105 w 105"/>
                <a:gd name="T33" fmla="*/ 470 h 4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5" h="470">
                  <a:moveTo>
                    <a:pt x="86" y="424"/>
                  </a:moveTo>
                  <a:lnTo>
                    <a:pt x="104" y="424"/>
                  </a:lnTo>
                  <a:lnTo>
                    <a:pt x="18" y="0"/>
                  </a:lnTo>
                  <a:lnTo>
                    <a:pt x="0" y="4"/>
                  </a:lnTo>
                  <a:lnTo>
                    <a:pt x="86" y="428"/>
                  </a:lnTo>
                  <a:lnTo>
                    <a:pt x="104" y="428"/>
                  </a:lnTo>
                  <a:lnTo>
                    <a:pt x="86" y="428"/>
                  </a:lnTo>
                  <a:lnTo>
                    <a:pt x="95" y="469"/>
                  </a:lnTo>
                  <a:lnTo>
                    <a:pt x="104" y="428"/>
                  </a:lnTo>
                  <a:lnTo>
                    <a:pt x="86" y="424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2340" name="Freeform 32"/>
            <p:cNvSpPr>
              <a:spLocks/>
            </p:cNvSpPr>
            <p:nvPr/>
          </p:nvSpPr>
          <p:spPr bwMode="auto">
            <a:xfrm>
              <a:off x="3442" y="2072"/>
              <a:ext cx="200" cy="967"/>
            </a:xfrm>
            <a:custGeom>
              <a:avLst/>
              <a:gdLst>
                <a:gd name="T0" fmla="*/ 199 w 200"/>
                <a:gd name="T1" fmla="*/ 45 h 967"/>
                <a:gd name="T2" fmla="*/ 181 w 200"/>
                <a:gd name="T3" fmla="*/ 45 h 967"/>
                <a:gd name="T4" fmla="*/ 0 w 200"/>
                <a:gd name="T5" fmla="*/ 962 h 967"/>
                <a:gd name="T6" fmla="*/ 18 w 200"/>
                <a:gd name="T7" fmla="*/ 966 h 967"/>
                <a:gd name="T8" fmla="*/ 199 w 200"/>
                <a:gd name="T9" fmla="*/ 49 h 967"/>
                <a:gd name="T10" fmla="*/ 181 w 200"/>
                <a:gd name="T11" fmla="*/ 49 h 967"/>
                <a:gd name="T12" fmla="*/ 199 w 200"/>
                <a:gd name="T13" fmla="*/ 45 h 967"/>
                <a:gd name="T14" fmla="*/ 190 w 200"/>
                <a:gd name="T15" fmla="*/ 0 h 967"/>
                <a:gd name="T16" fmla="*/ 181 w 200"/>
                <a:gd name="T17" fmla="*/ 45 h 967"/>
                <a:gd name="T18" fmla="*/ 199 w 200"/>
                <a:gd name="T19" fmla="*/ 45 h 9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0"/>
                <a:gd name="T31" fmla="*/ 0 h 967"/>
                <a:gd name="T32" fmla="*/ 200 w 200"/>
                <a:gd name="T33" fmla="*/ 967 h 9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0" h="967">
                  <a:moveTo>
                    <a:pt x="199" y="45"/>
                  </a:moveTo>
                  <a:lnTo>
                    <a:pt x="181" y="45"/>
                  </a:lnTo>
                  <a:lnTo>
                    <a:pt x="0" y="962"/>
                  </a:lnTo>
                  <a:lnTo>
                    <a:pt x="18" y="966"/>
                  </a:lnTo>
                  <a:lnTo>
                    <a:pt x="199" y="49"/>
                  </a:lnTo>
                  <a:lnTo>
                    <a:pt x="181" y="49"/>
                  </a:lnTo>
                  <a:lnTo>
                    <a:pt x="199" y="45"/>
                  </a:lnTo>
                  <a:lnTo>
                    <a:pt x="190" y="0"/>
                  </a:lnTo>
                  <a:lnTo>
                    <a:pt x="181" y="45"/>
                  </a:lnTo>
                  <a:lnTo>
                    <a:pt x="199" y="45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2341" name="Freeform 33"/>
            <p:cNvSpPr>
              <a:spLocks/>
            </p:cNvSpPr>
            <p:nvPr/>
          </p:nvSpPr>
          <p:spPr bwMode="auto">
            <a:xfrm>
              <a:off x="3628" y="2117"/>
              <a:ext cx="184" cy="941"/>
            </a:xfrm>
            <a:custGeom>
              <a:avLst/>
              <a:gdLst>
                <a:gd name="T0" fmla="*/ 167 w 184"/>
                <a:gd name="T1" fmla="*/ 912 h 941"/>
                <a:gd name="T2" fmla="*/ 183 w 184"/>
                <a:gd name="T3" fmla="*/ 917 h 941"/>
                <a:gd name="T4" fmla="*/ 18 w 184"/>
                <a:gd name="T5" fmla="*/ 0 h 941"/>
                <a:gd name="T6" fmla="*/ 0 w 184"/>
                <a:gd name="T7" fmla="*/ 4 h 941"/>
                <a:gd name="T8" fmla="*/ 165 w 184"/>
                <a:gd name="T9" fmla="*/ 921 h 941"/>
                <a:gd name="T10" fmla="*/ 181 w 184"/>
                <a:gd name="T11" fmla="*/ 925 h 941"/>
                <a:gd name="T12" fmla="*/ 165 w 184"/>
                <a:gd name="T13" fmla="*/ 921 h 941"/>
                <a:gd name="T14" fmla="*/ 168 w 184"/>
                <a:gd name="T15" fmla="*/ 940 h 941"/>
                <a:gd name="T16" fmla="*/ 181 w 184"/>
                <a:gd name="T17" fmla="*/ 925 h 941"/>
                <a:gd name="T18" fmla="*/ 167 w 184"/>
                <a:gd name="T19" fmla="*/ 912 h 9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4"/>
                <a:gd name="T31" fmla="*/ 0 h 941"/>
                <a:gd name="T32" fmla="*/ 184 w 184"/>
                <a:gd name="T33" fmla="*/ 941 h 9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4" h="941">
                  <a:moveTo>
                    <a:pt x="167" y="912"/>
                  </a:moveTo>
                  <a:lnTo>
                    <a:pt x="183" y="917"/>
                  </a:lnTo>
                  <a:lnTo>
                    <a:pt x="18" y="0"/>
                  </a:lnTo>
                  <a:lnTo>
                    <a:pt x="0" y="4"/>
                  </a:lnTo>
                  <a:lnTo>
                    <a:pt x="165" y="921"/>
                  </a:lnTo>
                  <a:lnTo>
                    <a:pt x="181" y="925"/>
                  </a:lnTo>
                  <a:lnTo>
                    <a:pt x="165" y="921"/>
                  </a:lnTo>
                  <a:lnTo>
                    <a:pt x="168" y="940"/>
                  </a:lnTo>
                  <a:lnTo>
                    <a:pt x="181" y="925"/>
                  </a:lnTo>
                  <a:lnTo>
                    <a:pt x="167" y="912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2342" name="Freeform 34"/>
            <p:cNvSpPr>
              <a:spLocks/>
            </p:cNvSpPr>
            <p:nvPr/>
          </p:nvSpPr>
          <p:spPr bwMode="auto">
            <a:xfrm>
              <a:off x="3800" y="2761"/>
              <a:ext cx="243" cy="282"/>
            </a:xfrm>
            <a:custGeom>
              <a:avLst/>
              <a:gdLst>
                <a:gd name="T0" fmla="*/ 242 w 243"/>
                <a:gd name="T1" fmla="*/ 11 h 282"/>
                <a:gd name="T2" fmla="*/ 226 w 243"/>
                <a:gd name="T3" fmla="*/ 9 h 282"/>
                <a:gd name="T4" fmla="*/ 0 w 243"/>
                <a:gd name="T5" fmla="*/ 268 h 282"/>
                <a:gd name="T6" fmla="*/ 15 w 243"/>
                <a:gd name="T7" fmla="*/ 281 h 282"/>
                <a:gd name="T8" fmla="*/ 241 w 243"/>
                <a:gd name="T9" fmla="*/ 22 h 282"/>
                <a:gd name="T10" fmla="*/ 225 w 243"/>
                <a:gd name="T11" fmla="*/ 21 h 282"/>
                <a:gd name="T12" fmla="*/ 242 w 243"/>
                <a:gd name="T13" fmla="*/ 11 h 282"/>
                <a:gd name="T14" fmla="*/ 235 w 243"/>
                <a:gd name="T15" fmla="*/ 0 h 282"/>
                <a:gd name="T16" fmla="*/ 226 w 243"/>
                <a:gd name="T17" fmla="*/ 9 h 282"/>
                <a:gd name="T18" fmla="*/ 242 w 243"/>
                <a:gd name="T19" fmla="*/ 11 h 2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3"/>
                <a:gd name="T31" fmla="*/ 0 h 282"/>
                <a:gd name="T32" fmla="*/ 243 w 243"/>
                <a:gd name="T33" fmla="*/ 282 h 28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3" h="282">
                  <a:moveTo>
                    <a:pt x="242" y="11"/>
                  </a:moveTo>
                  <a:lnTo>
                    <a:pt x="226" y="9"/>
                  </a:lnTo>
                  <a:lnTo>
                    <a:pt x="0" y="268"/>
                  </a:lnTo>
                  <a:lnTo>
                    <a:pt x="15" y="281"/>
                  </a:lnTo>
                  <a:lnTo>
                    <a:pt x="241" y="22"/>
                  </a:lnTo>
                  <a:lnTo>
                    <a:pt x="225" y="21"/>
                  </a:lnTo>
                  <a:lnTo>
                    <a:pt x="242" y="11"/>
                  </a:lnTo>
                  <a:lnTo>
                    <a:pt x="235" y="0"/>
                  </a:lnTo>
                  <a:lnTo>
                    <a:pt x="226" y="9"/>
                  </a:lnTo>
                  <a:lnTo>
                    <a:pt x="242" y="11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2343" name="Freeform 35"/>
            <p:cNvSpPr>
              <a:spLocks/>
            </p:cNvSpPr>
            <p:nvPr/>
          </p:nvSpPr>
          <p:spPr bwMode="auto">
            <a:xfrm>
              <a:off x="4031" y="2772"/>
              <a:ext cx="135" cy="210"/>
            </a:xfrm>
            <a:custGeom>
              <a:avLst/>
              <a:gdLst>
                <a:gd name="T0" fmla="*/ 119 w 135"/>
                <a:gd name="T1" fmla="*/ 187 h 210"/>
                <a:gd name="T2" fmla="*/ 134 w 135"/>
                <a:gd name="T3" fmla="*/ 187 h 210"/>
                <a:gd name="T4" fmla="*/ 16 w 135"/>
                <a:gd name="T5" fmla="*/ 0 h 210"/>
                <a:gd name="T6" fmla="*/ 0 w 135"/>
                <a:gd name="T7" fmla="*/ 10 h 210"/>
                <a:gd name="T8" fmla="*/ 118 w 135"/>
                <a:gd name="T9" fmla="*/ 196 h 210"/>
                <a:gd name="T10" fmla="*/ 133 w 135"/>
                <a:gd name="T11" fmla="*/ 197 h 210"/>
                <a:gd name="T12" fmla="*/ 118 w 135"/>
                <a:gd name="T13" fmla="*/ 196 h 210"/>
                <a:gd name="T14" fmla="*/ 125 w 135"/>
                <a:gd name="T15" fmla="*/ 209 h 210"/>
                <a:gd name="T16" fmla="*/ 133 w 135"/>
                <a:gd name="T17" fmla="*/ 197 h 210"/>
                <a:gd name="T18" fmla="*/ 119 w 135"/>
                <a:gd name="T19" fmla="*/ 187 h 2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"/>
                <a:gd name="T31" fmla="*/ 0 h 210"/>
                <a:gd name="T32" fmla="*/ 135 w 135"/>
                <a:gd name="T33" fmla="*/ 210 h 2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" h="210">
                  <a:moveTo>
                    <a:pt x="119" y="187"/>
                  </a:moveTo>
                  <a:lnTo>
                    <a:pt x="134" y="187"/>
                  </a:lnTo>
                  <a:lnTo>
                    <a:pt x="16" y="0"/>
                  </a:lnTo>
                  <a:lnTo>
                    <a:pt x="0" y="10"/>
                  </a:lnTo>
                  <a:lnTo>
                    <a:pt x="118" y="196"/>
                  </a:lnTo>
                  <a:lnTo>
                    <a:pt x="133" y="197"/>
                  </a:lnTo>
                  <a:lnTo>
                    <a:pt x="118" y="196"/>
                  </a:lnTo>
                  <a:lnTo>
                    <a:pt x="125" y="209"/>
                  </a:lnTo>
                  <a:lnTo>
                    <a:pt x="133" y="197"/>
                  </a:lnTo>
                  <a:lnTo>
                    <a:pt x="119" y="187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2344" name="Freeform 36"/>
            <p:cNvSpPr>
              <a:spLocks/>
            </p:cNvSpPr>
            <p:nvPr/>
          </p:nvSpPr>
          <p:spPr bwMode="auto">
            <a:xfrm>
              <a:off x="4155" y="2575"/>
              <a:ext cx="257" cy="395"/>
            </a:xfrm>
            <a:custGeom>
              <a:avLst/>
              <a:gdLst>
                <a:gd name="T0" fmla="*/ 256 w 257"/>
                <a:gd name="T1" fmla="*/ 20 h 395"/>
                <a:gd name="T2" fmla="*/ 239 w 257"/>
                <a:gd name="T3" fmla="*/ 17 h 395"/>
                <a:gd name="T4" fmla="*/ 0 w 257"/>
                <a:gd name="T5" fmla="*/ 383 h 395"/>
                <a:gd name="T6" fmla="*/ 15 w 257"/>
                <a:gd name="T7" fmla="*/ 394 h 395"/>
                <a:gd name="T8" fmla="*/ 255 w 257"/>
                <a:gd name="T9" fmla="*/ 28 h 395"/>
                <a:gd name="T10" fmla="*/ 238 w 257"/>
                <a:gd name="T11" fmla="*/ 25 h 395"/>
                <a:gd name="T12" fmla="*/ 256 w 257"/>
                <a:gd name="T13" fmla="*/ 20 h 395"/>
                <a:gd name="T14" fmla="*/ 250 w 257"/>
                <a:gd name="T15" fmla="*/ 0 h 395"/>
                <a:gd name="T16" fmla="*/ 239 w 257"/>
                <a:gd name="T17" fmla="*/ 17 h 395"/>
                <a:gd name="T18" fmla="*/ 256 w 257"/>
                <a:gd name="T19" fmla="*/ 20 h 3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7"/>
                <a:gd name="T31" fmla="*/ 0 h 395"/>
                <a:gd name="T32" fmla="*/ 257 w 257"/>
                <a:gd name="T33" fmla="*/ 395 h 39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7" h="395">
                  <a:moveTo>
                    <a:pt x="256" y="20"/>
                  </a:moveTo>
                  <a:lnTo>
                    <a:pt x="239" y="17"/>
                  </a:lnTo>
                  <a:lnTo>
                    <a:pt x="0" y="383"/>
                  </a:lnTo>
                  <a:lnTo>
                    <a:pt x="15" y="394"/>
                  </a:lnTo>
                  <a:lnTo>
                    <a:pt x="255" y="28"/>
                  </a:lnTo>
                  <a:lnTo>
                    <a:pt x="238" y="25"/>
                  </a:lnTo>
                  <a:lnTo>
                    <a:pt x="256" y="20"/>
                  </a:lnTo>
                  <a:lnTo>
                    <a:pt x="250" y="0"/>
                  </a:lnTo>
                  <a:lnTo>
                    <a:pt x="239" y="17"/>
                  </a:lnTo>
                  <a:lnTo>
                    <a:pt x="256" y="20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2345" name="Freeform 37"/>
            <p:cNvSpPr>
              <a:spLocks/>
            </p:cNvSpPr>
            <p:nvPr/>
          </p:nvSpPr>
          <p:spPr bwMode="auto">
            <a:xfrm>
              <a:off x="4399" y="2595"/>
              <a:ext cx="198" cy="617"/>
            </a:xfrm>
            <a:custGeom>
              <a:avLst/>
              <a:gdLst>
                <a:gd name="T0" fmla="*/ 180 w 198"/>
                <a:gd name="T1" fmla="*/ 580 h 617"/>
                <a:gd name="T2" fmla="*/ 197 w 198"/>
                <a:gd name="T3" fmla="*/ 580 h 617"/>
                <a:gd name="T4" fmla="*/ 17 w 198"/>
                <a:gd name="T5" fmla="*/ 0 h 617"/>
                <a:gd name="T6" fmla="*/ 0 w 198"/>
                <a:gd name="T7" fmla="*/ 5 h 617"/>
                <a:gd name="T8" fmla="*/ 180 w 198"/>
                <a:gd name="T9" fmla="*/ 585 h 617"/>
                <a:gd name="T10" fmla="*/ 197 w 198"/>
                <a:gd name="T11" fmla="*/ 585 h 617"/>
                <a:gd name="T12" fmla="*/ 180 w 198"/>
                <a:gd name="T13" fmla="*/ 585 h 617"/>
                <a:gd name="T14" fmla="*/ 189 w 198"/>
                <a:gd name="T15" fmla="*/ 616 h 617"/>
                <a:gd name="T16" fmla="*/ 197 w 198"/>
                <a:gd name="T17" fmla="*/ 585 h 617"/>
                <a:gd name="T18" fmla="*/ 180 w 198"/>
                <a:gd name="T19" fmla="*/ 580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8"/>
                <a:gd name="T31" fmla="*/ 0 h 617"/>
                <a:gd name="T32" fmla="*/ 198 w 198"/>
                <a:gd name="T33" fmla="*/ 617 h 6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8" h="617">
                  <a:moveTo>
                    <a:pt x="180" y="580"/>
                  </a:moveTo>
                  <a:lnTo>
                    <a:pt x="197" y="580"/>
                  </a:lnTo>
                  <a:lnTo>
                    <a:pt x="17" y="0"/>
                  </a:lnTo>
                  <a:lnTo>
                    <a:pt x="0" y="5"/>
                  </a:lnTo>
                  <a:lnTo>
                    <a:pt x="180" y="585"/>
                  </a:lnTo>
                  <a:lnTo>
                    <a:pt x="197" y="585"/>
                  </a:lnTo>
                  <a:lnTo>
                    <a:pt x="180" y="585"/>
                  </a:lnTo>
                  <a:lnTo>
                    <a:pt x="189" y="616"/>
                  </a:lnTo>
                  <a:lnTo>
                    <a:pt x="197" y="585"/>
                  </a:lnTo>
                  <a:lnTo>
                    <a:pt x="180" y="580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2346" name="Freeform 38"/>
            <p:cNvSpPr>
              <a:spLocks/>
            </p:cNvSpPr>
            <p:nvPr/>
          </p:nvSpPr>
          <p:spPr bwMode="auto">
            <a:xfrm>
              <a:off x="4584" y="2664"/>
              <a:ext cx="152" cy="517"/>
            </a:xfrm>
            <a:custGeom>
              <a:avLst/>
              <a:gdLst>
                <a:gd name="T0" fmla="*/ 142 w 152"/>
                <a:gd name="T1" fmla="*/ 3 h 517"/>
                <a:gd name="T2" fmla="*/ 134 w 152"/>
                <a:gd name="T3" fmla="*/ 0 h 517"/>
                <a:gd name="T4" fmla="*/ 0 w 152"/>
                <a:gd name="T5" fmla="*/ 511 h 517"/>
                <a:gd name="T6" fmla="*/ 17 w 152"/>
                <a:gd name="T7" fmla="*/ 516 h 517"/>
                <a:gd name="T8" fmla="*/ 151 w 152"/>
                <a:gd name="T9" fmla="*/ 5 h 517"/>
                <a:gd name="T10" fmla="*/ 142 w 152"/>
                <a:gd name="T11" fmla="*/ 3 h 5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517"/>
                <a:gd name="T20" fmla="*/ 152 w 152"/>
                <a:gd name="T21" fmla="*/ 517 h 5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517">
                  <a:moveTo>
                    <a:pt x="142" y="3"/>
                  </a:moveTo>
                  <a:lnTo>
                    <a:pt x="134" y="0"/>
                  </a:lnTo>
                  <a:lnTo>
                    <a:pt x="0" y="511"/>
                  </a:lnTo>
                  <a:lnTo>
                    <a:pt x="17" y="516"/>
                  </a:lnTo>
                  <a:lnTo>
                    <a:pt x="151" y="5"/>
                  </a:lnTo>
                  <a:lnTo>
                    <a:pt x="142" y="3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1701800" y="1470025"/>
            <a:ext cx="4949825" cy="3913188"/>
            <a:chOff x="1206" y="926"/>
            <a:chExt cx="3508" cy="2465"/>
          </a:xfrm>
        </p:grpSpPr>
        <p:sp>
          <p:nvSpPr>
            <p:cNvPr id="182319" name="Freeform 40"/>
            <p:cNvSpPr>
              <a:spLocks/>
            </p:cNvSpPr>
            <p:nvPr/>
          </p:nvSpPr>
          <p:spPr bwMode="auto">
            <a:xfrm>
              <a:off x="1206" y="3289"/>
              <a:ext cx="371" cy="102"/>
            </a:xfrm>
            <a:custGeom>
              <a:avLst/>
              <a:gdLst>
                <a:gd name="T0" fmla="*/ 366 w 371"/>
                <a:gd name="T1" fmla="*/ 0 h 102"/>
                <a:gd name="T2" fmla="*/ 365 w 371"/>
                <a:gd name="T3" fmla="*/ 1 h 102"/>
                <a:gd name="T4" fmla="*/ 0 w 371"/>
                <a:gd name="T5" fmla="*/ 84 h 102"/>
                <a:gd name="T6" fmla="*/ 5 w 371"/>
                <a:gd name="T7" fmla="*/ 101 h 102"/>
                <a:gd name="T8" fmla="*/ 370 w 371"/>
                <a:gd name="T9" fmla="*/ 18 h 102"/>
                <a:gd name="T10" fmla="*/ 369 w 371"/>
                <a:gd name="T11" fmla="*/ 19 h 102"/>
                <a:gd name="T12" fmla="*/ 366 w 371"/>
                <a:gd name="T13" fmla="*/ 0 h 102"/>
                <a:gd name="T14" fmla="*/ 365 w 371"/>
                <a:gd name="T15" fmla="*/ 0 h 102"/>
                <a:gd name="T16" fmla="*/ 365 w 371"/>
                <a:gd name="T17" fmla="*/ 1 h 102"/>
                <a:gd name="T18" fmla="*/ 366 w 371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1"/>
                <a:gd name="T31" fmla="*/ 0 h 102"/>
                <a:gd name="T32" fmla="*/ 371 w 371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1" h="102">
                  <a:moveTo>
                    <a:pt x="366" y="0"/>
                  </a:moveTo>
                  <a:lnTo>
                    <a:pt x="365" y="1"/>
                  </a:lnTo>
                  <a:lnTo>
                    <a:pt x="0" y="84"/>
                  </a:lnTo>
                  <a:lnTo>
                    <a:pt x="5" y="101"/>
                  </a:lnTo>
                  <a:lnTo>
                    <a:pt x="370" y="18"/>
                  </a:lnTo>
                  <a:lnTo>
                    <a:pt x="369" y="19"/>
                  </a:lnTo>
                  <a:lnTo>
                    <a:pt x="366" y="0"/>
                  </a:lnTo>
                  <a:lnTo>
                    <a:pt x="365" y="0"/>
                  </a:lnTo>
                  <a:lnTo>
                    <a:pt x="365" y="1"/>
                  </a:lnTo>
                  <a:lnTo>
                    <a:pt x="366" y="0"/>
                  </a:lnTo>
                </a:path>
              </a:pathLst>
            </a:custGeom>
            <a:solidFill>
              <a:srgbClr val="FFAB00"/>
            </a:solidFill>
            <a:ln w="12700" cap="rnd">
              <a:solidFill>
                <a:srgbClr val="FE9B0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2320" name="Freeform 41"/>
            <p:cNvSpPr>
              <a:spLocks/>
            </p:cNvSpPr>
            <p:nvPr/>
          </p:nvSpPr>
          <p:spPr bwMode="auto">
            <a:xfrm>
              <a:off x="1578" y="3233"/>
              <a:ext cx="341" cy="71"/>
            </a:xfrm>
            <a:custGeom>
              <a:avLst/>
              <a:gdLst>
                <a:gd name="T0" fmla="*/ 331 w 341"/>
                <a:gd name="T1" fmla="*/ 2 h 71"/>
                <a:gd name="T2" fmla="*/ 334 w 341"/>
                <a:gd name="T3" fmla="*/ 0 h 71"/>
                <a:gd name="T4" fmla="*/ 0 w 341"/>
                <a:gd name="T5" fmla="*/ 52 h 71"/>
                <a:gd name="T6" fmla="*/ 3 w 341"/>
                <a:gd name="T7" fmla="*/ 70 h 71"/>
                <a:gd name="T8" fmla="*/ 337 w 341"/>
                <a:gd name="T9" fmla="*/ 18 h 71"/>
                <a:gd name="T10" fmla="*/ 340 w 341"/>
                <a:gd name="T11" fmla="*/ 17 h 71"/>
                <a:gd name="T12" fmla="*/ 337 w 341"/>
                <a:gd name="T13" fmla="*/ 18 h 71"/>
                <a:gd name="T14" fmla="*/ 338 w 341"/>
                <a:gd name="T15" fmla="*/ 18 h 71"/>
                <a:gd name="T16" fmla="*/ 340 w 341"/>
                <a:gd name="T17" fmla="*/ 17 h 71"/>
                <a:gd name="T18" fmla="*/ 331 w 341"/>
                <a:gd name="T19" fmla="*/ 2 h 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1"/>
                <a:gd name="T31" fmla="*/ 0 h 71"/>
                <a:gd name="T32" fmla="*/ 341 w 341"/>
                <a:gd name="T33" fmla="*/ 71 h 7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1" h="71">
                  <a:moveTo>
                    <a:pt x="331" y="2"/>
                  </a:moveTo>
                  <a:lnTo>
                    <a:pt x="334" y="0"/>
                  </a:lnTo>
                  <a:lnTo>
                    <a:pt x="0" y="52"/>
                  </a:lnTo>
                  <a:lnTo>
                    <a:pt x="3" y="70"/>
                  </a:lnTo>
                  <a:lnTo>
                    <a:pt x="337" y="18"/>
                  </a:lnTo>
                  <a:lnTo>
                    <a:pt x="340" y="17"/>
                  </a:lnTo>
                  <a:lnTo>
                    <a:pt x="337" y="18"/>
                  </a:lnTo>
                  <a:lnTo>
                    <a:pt x="338" y="18"/>
                  </a:lnTo>
                  <a:lnTo>
                    <a:pt x="340" y="17"/>
                  </a:lnTo>
                  <a:lnTo>
                    <a:pt x="331" y="2"/>
                  </a:lnTo>
                </a:path>
              </a:pathLst>
            </a:custGeom>
            <a:solidFill>
              <a:srgbClr val="FFAB00"/>
            </a:solidFill>
            <a:ln w="12700" cap="rnd">
              <a:solidFill>
                <a:srgbClr val="FE9B0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2321" name="Freeform 42"/>
            <p:cNvSpPr>
              <a:spLocks/>
            </p:cNvSpPr>
            <p:nvPr/>
          </p:nvSpPr>
          <p:spPr bwMode="auto">
            <a:xfrm>
              <a:off x="1915" y="3005"/>
              <a:ext cx="410" cy="241"/>
            </a:xfrm>
            <a:custGeom>
              <a:avLst/>
              <a:gdLst>
                <a:gd name="T0" fmla="*/ 393 w 410"/>
                <a:gd name="T1" fmla="*/ 3 h 241"/>
                <a:gd name="T2" fmla="*/ 397 w 410"/>
                <a:gd name="T3" fmla="*/ 0 h 241"/>
                <a:gd name="T4" fmla="*/ 0 w 410"/>
                <a:gd name="T5" fmla="*/ 224 h 241"/>
                <a:gd name="T6" fmla="*/ 9 w 410"/>
                <a:gd name="T7" fmla="*/ 240 h 241"/>
                <a:gd name="T8" fmla="*/ 406 w 410"/>
                <a:gd name="T9" fmla="*/ 16 h 241"/>
                <a:gd name="T10" fmla="*/ 409 w 410"/>
                <a:gd name="T11" fmla="*/ 13 h 241"/>
                <a:gd name="T12" fmla="*/ 406 w 410"/>
                <a:gd name="T13" fmla="*/ 16 h 241"/>
                <a:gd name="T14" fmla="*/ 408 w 410"/>
                <a:gd name="T15" fmla="*/ 15 h 241"/>
                <a:gd name="T16" fmla="*/ 409 w 410"/>
                <a:gd name="T17" fmla="*/ 13 h 241"/>
                <a:gd name="T18" fmla="*/ 393 w 410"/>
                <a:gd name="T19" fmla="*/ 3 h 2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0"/>
                <a:gd name="T31" fmla="*/ 0 h 241"/>
                <a:gd name="T32" fmla="*/ 410 w 410"/>
                <a:gd name="T33" fmla="*/ 241 h 2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0" h="241">
                  <a:moveTo>
                    <a:pt x="393" y="3"/>
                  </a:moveTo>
                  <a:lnTo>
                    <a:pt x="397" y="0"/>
                  </a:lnTo>
                  <a:lnTo>
                    <a:pt x="0" y="224"/>
                  </a:lnTo>
                  <a:lnTo>
                    <a:pt x="9" y="240"/>
                  </a:lnTo>
                  <a:lnTo>
                    <a:pt x="406" y="16"/>
                  </a:lnTo>
                  <a:lnTo>
                    <a:pt x="409" y="13"/>
                  </a:lnTo>
                  <a:lnTo>
                    <a:pt x="406" y="16"/>
                  </a:lnTo>
                  <a:lnTo>
                    <a:pt x="408" y="15"/>
                  </a:lnTo>
                  <a:lnTo>
                    <a:pt x="409" y="13"/>
                  </a:lnTo>
                  <a:lnTo>
                    <a:pt x="393" y="3"/>
                  </a:lnTo>
                </a:path>
              </a:pathLst>
            </a:custGeom>
            <a:solidFill>
              <a:srgbClr val="FFAB00"/>
            </a:solidFill>
            <a:ln w="12700" cap="rnd">
              <a:solidFill>
                <a:srgbClr val="FE9B0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2322" name="Freeform 43"/>
            <p:cNvSpPr>
              <a:spLocks/>
            </p:cNvSpPr>
            <p:nvPr/>
          </p:nvSpPr>
          <p:spPr bwMode="auto">
            <a:xfrm>
              <a:off x="2314" y="2458"/>
              <a:ext cx="335" cy="555"/>
            </a:xfrm>
            <a:custGeom>
              <a:avLst/>
              <a:gdLst>
                <a:gd name="T0" fmla="*/ 318 w 335"/>
                <a:gd name="T1" fmla="*/ 0 h 555"/>
                <a:gd name="T2" fmla="*/ 318 w 335"/>
                <a:gd name="T3" fmla="*/ 0 h 555"/>
                <a:gd name="T4" fmla="*/ 0 w 335"/>
                <a:gd name="T5" fmla="*/ 544 h 555"/>
                <a:gd name="T6" fmla="*/ 16 w 335"/>
                <a:gd name="T7" fmla="*/ 554 h 555"/>
                <a:gd name="T8" fmla="*/ 334 w 335"/>
                <a:gd name="T9" fmla="*/ 10 h 555"/>
                <a:gd name="T10" fmla="*/ 318 w 335"/>
                <a:gd name="T11" fmla="*/ 0 h 5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5"/>
                <a:gd name="T19" fmla="*/ 0 h 555"/>
                <a:gd name="T20" fmla="*/ 335 w 335"/>
                <a:gd name="T21" fmla="*/ 555 h 5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5" h="555">
                  <a:moveTo>
                    <a:pt x="318" y="0"/>
                  </a:moveTo>
                  <a:lnTo>
                    <a:pt x="318" y="0"/>
                  </a:lnTo>
                  <a:lnTo>
                    <a:pt x="0" y="544"/>
                  </a:lnTo>
                  <a:lnTo>
                    <a:pt x="16" y="554"/>
                  </a:lnTo>
                  <a:lnTo>
                    <a:pt x="334" y="10"/>
                  </a:lnTo>
                  <a:lnTo>
                    <a:pt x="318" y="0"/>
                  </a:lnTo>
                </a:path>
              </a:pathLst>
            </a:custGeom>
            <a:solidFill>
              <a:srgbClr val="FFAB00"/>
            </a:solidFill>
            <a:ln w="12700" cap="rnd">
              <a:solidFill>
                <a:srgbClr val="FE9B0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2323" name="Freeform 44"/>
            <p:cNvSpPr>
              <a:spLocks/>
            </p:cNvSpPr>
            <p:nvPr/>
          </p:nvSpPr>
          <p:spPr bwMode="auto">
            <a:xfrm>
              <a:off x="2638" y="1836"/>
              <a:ext cx="414" cy="627"/>
            </a:xfrm>
            <a:custGeom>
              <a:avLst/>
              <a:gdLst>
                <a:gd name="T0" fmla="*/ 397 w 414"/>
                <a:gd name="T1" fmla="*/ 0 h 627"/>
                <a:gd name="T2" fmla="*/ 397 w 414"/>
                <a:gd name="T3" fmla="*/ 1 h 627"/>
                <a:gd name="T4" fmla="*/ 0 w 414"/>
                <a:gd name="T5" fmla="*/ 616 h 627"/>
                <a:gd name="T6" fmla="*/ 16 w 414"/>
                <a:gd name="T7" fmla="*/ 626 h 627"/>
                <a:gd name="T8" fmla="*/ 413 w 414"/>
                <a:gd name="T9" fmla="*/ 11 h 627"/>
                <a:gd name="T10" fmla="*/ 412 w 414"/>
                <a:gd name="T11" fmla="*/ 13 h 627"/>
                <a:gd name="T12" fmla="*/ 397 w 414"/>
                <a:gd name="T13" fmla="*/ 0 h 627"/>
                <a:gd name="T14" fmla="*/ 397 w 414"/>
                <a:gd name="T15" fmla="*/ 1 h 627"/>
                <a:gd name="T16" fmla="*/ 397 w 414"/>
                <a:gd name="T17" fmla="*/ 0 h 6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4"/>
                <a:gd name="T28" fmla="*/ 0 h 627"/>
                <a:gd name="T29" fmla="*/ 414 w 414"/>
                <a:gd name="T30" fmla="*/ 627 h 6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4" h="627">
                  <a:moveTo>
                    <a:pt x="397" y="0"/>
                  </a:moveTo>
                  <a:lnTo>
                    <a:pt x="397" y="1"/>
                  </a:lnTo>
                  <a:lnTo>
                    <a:pt x="0" y="616"/>
                  </a:lnTo>
                  <a:lnTo>
                    <a:pt x="16" y="626"/>
                  </a:lnTo>
                  <a:lnTo>
                    <a:pt x="413" y="11"/>
                  </a:lnTo>
                  <a:lnTo>
                    <a:pt x="412" y="13"/>
                  </a:lnTo>
                  <a:lnTo>
                    <a:pt x="397" y="0"/>
                  </a:lnTo>
                  <a:lnTo>
                    <a:pt x="397" y="1"/>
                  </a:lnTo>
                  <a:lnTo>
                    <a:pt x="397" y="0"/>
                  </a:lnTo>
                </a:path>
              </a:pathLst>
            </a:custGeom>
            <a:solidFill>
              <a:srgbClr val="FFAB00"/>
            </a:solidFill>
            <a:ln w="12700" cap="rnd">
              <a:solidFill>
                <a:srgbClr val="FE9B0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2324" name="Freeform 45"/>
            <p:cNvSpPr>
              <a:spLocks/>
            </p:cNvSpPr>
            <p:nvPr/>
          </p:nvSpPr>
          <p:spPr bwMode="auto">
            <a:xfrm>
              <a:off x="3041" y="1408"/>
              <a:ext cx="400" cy="436"/>
            </a:xfrm>
            <a:custGeom>
              <a:avLst/>
              <a:gdLst>
                <a:gd name="T0" fmla="*/ 385 w 400"/>
                <a:gd name="T1" fmla="*/ 0 h 436"/>
                <a:gd name="T2" fmla="*/ 385 w 400"/>
                <a:gd name="T3" fmla="*/ 0 h 436"/>
                <a:gd name="T4" fmla="*/ 0 w 400"/>
                <a:gd name="T5" fmla="*/ 422 h 436"/>
                <a:gd name="T6" fmla="*/ 15 w 400"/>
                <a:gd name="T7" fmla="*/ 435 h 436"/>
                <a:gd name="T8" fmla="*/ 399 w 400"/>
                <a:gd name="T9" fmla="*/ 13 h 436"/>
                <a:gd name="T10" fmla="*/ 385 w 400"/>
                <a:gd name="T11" fmla="*/ 0 h 4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0"/>
                <a:gd name="T19" fmla="*/ 0 h 436"/>
                <a:gd name="T20" fmla="*/ 400 w 400"/>
                <a:gd name="T21" fmla="*/ 436 h 4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0" h="436">
                  <a:moveTo>
                    <a:pt x="385" y="0"/>
                  </a:moveTo>
                  <a:lnTo>
                    <a:pt x="385" y="0"/>
                  </a:lnTo>
                  <a:lnTo>
                    <a:pt x="0" y="422"/>
                  </a:lnTo>
                  <a:lnTo>
                    <a:pt x="15" y="435"/>
                  </a:lnTo>
                  <a:lnTo>
                    <a:pt x="399" y="13"/>
                  </a:lnTo>
                  <a:lnTo>
                    <a:pt x="385" y="0"/>
                  </a:lnTo>
                </a:path>
              </a:pathLst>
            </a:custGeom>
            <a:solidFill>
              <a:srgbClr val="FFAB00"/>
            </a:solidFill>
            <a:ln w="12700" cap="rnd">
              <a:solidFill>
                <a:srgbClr val="FE9B0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2325" name="Freeform 46"/>
            <p:cNvSpPr>
              <a:spLocks/>
            </p:cNvSpPr>
            <p:nvPr/>
          </p:nvSpPr>
          <p:spPr bwMode="auto">
            <a:xfrm>
              <a:off x="3432" y="1014"/>
              <a:ext cx="346" cy="402"/>
            </a:xfrm>
            <a:custGeom>
              <a:avLst/>
              <a:gdLst>
                <a:gd name="T0" fmla="*/ 337 w 346"/>
                <a:gd name="T1" fmla="*/ 0 h 402"/>
                <a:gd name="T2" fmla="*/ 330 w 346"/>
                <a:gd name="T3" fmla="*/ 3 h 402"/>
                <a:gd name="T4" fmla="*/ 0 w 346"/>
                <a:gd name="T5" fmla="*/ 388 h 402"/>
                <a:gd name="T6" fmla="*/ 14 w 346"/>
                <a:gd name="T7" fmla="*/ 401 h 402"/>
                <a:gd name="T8" fmla="*/ 345 w 346"/>
                <a:gd name="T9" fmla="*/ 16 h 402"/>
                <a:gd name="T10" fmla="*/ 339 w 346"/>
                <a:gd name="T11" fmla="*/ 19 h 402"/>
                <a:gd name="T12" fmla="*/ 337 w 346"/>
                <a:gd name="T13" fmla="*/ 0 h 402"/>
                <a:gd name="T14" fmla="*/ 333 w 346"/>
                <a:gd name="T15" fmla="*/ 1 h 402"/>
                <a:gd name="T16" fmla="*/ 330 w 346"/>
                <a:gd name="T17" fmla="*/ 3 h 402"/>
                <a:gd name="T18" fmla="*/ 337 w 346"/>
                <a:gd name="T19" fmla="*/ 0 h 4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6"/>
                <a:gd name="T31" fmla="*/ 0 h 402"/>
                <a:gd name="T32" fmla="*/ 346 w 346"/>
                <a:gd name="T33" fmla="*/ 402 h 4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6" h="402">
                  <a:moveTo>
                    <a:pt x="337" y="0"/>
                  </a:moveTo>
                  <a:lnTo>
                    <a:pt x="330" y="3"/>
                  </a:lnTo>
                  <a:lnTo>
                    <a:pt x="0" y="388"/>
                  </a:lnTo>
                  <a:lnTo>
                    <a:pt x="14" y="401"/>
                  </a:lnTo>
                  <a:lnTo>
                    <a:pt x="345" y="16"/>
                  </a:lnTo>
                  <a:lnTo>
                    <a:pt x="339" y="19"/>
                  </a:lnTo>
                  <a:lnTo>
                    <a:pt x="337" y="0"/>
                  </a:lnTo>
                  <a:lnTo>
                    <a:pt x="333" y="1"/>
                  </a:lnTo>
                  <a:lnTo>
                    <a:pt x="330" y="3"/>
                  </a:lnTo>
                  <a:lnTo>
                    <a:pt x="337" y="0"/>
                  </a:lnTo>
                </a:path>
              </a:pathLst>
            </a:custGeom>
            <a:solidFill>
              <a:srgbClr val="FFAB00"/>
            </a:solidFill>
            <a:ln w="12700" cap="rnd">
              <a:solidFill>
                <a:srgbClr val="FE9B0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2326" name="Freeform 47"/>
            <p:cNvSpPr>
              <a:spLocks/>
            </p:cNvSpPr>
            <p:nvPr/>
          </p:nvSpPr>
          <p:spPr bwMode="auto">
            <a:xfrm>
              <a:off x="3775" y="945"/>
              <a:ext cx="582" cy="83"/>
            </a:xfrm>
            <a:custGeom>
              <a:avLst/>
              <a:gdLst>
                <a:gd name="T0" fmla="*/ 580 w 582"/>
                <a:gd name="T1" fmla="*/ 0 h 83"/>
                <a:gd name="T2" fmla="*/ 579 w 582"/>
                <a:gd name="T3" fmla="*/ 0 h 83"/>
                <a:gd name="T4" fmla="*/ 0 w 582"/>
                <a:gd name="T5" fmla="*/ 64 h 83"/>
                <a:gd name="T6" fmla="*/ 2 w 582"/>
                <a:gd name="T7" fmla="*/ 82 h 83"/>
                <a:gd name="T8" fmla="*/ 581 w 582"/>
                <a:gd name="T9" fmla="*/ 19 h 83"/>
                <a:gd name="T10" fmla="*/ 580 w 582"/>
                <a:gd name="T11" fmla="*/ 0 h 83"/>
                <a:gd name="T12" fmla="*/ 579 w 582"/>
                <a:gd name="T13" fmla="*/ 0 h 83"/>
                <a:gd name="T14" fmla="*/ 580 w 582"/>
                <a:gd name="T15" fmla="*/ 0 h 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2"/>
                <a:gd name="T25" fmla="*/ 0 h 83"/>
                <a:gd name="T26" fmla="*/ 582 w 582"/>
                <a:gd name="T27" fmla="*/ 83 h 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2" h="83">
                  <a:moveTo>
                    <a:pt x="580" y="0"/>
                  </a:moveTo>
                  <a:lnTo>
                    <a:pt x="579" y="0"/>
                  </a:lnTo>
                  <a:lnTo>
                    <a:pt x="0" y="64"/>
                  </a:lnTo>
                  <a:lnTo>
                    <a:pt x="2" y="82"/>
                  </a:lnTo>
                  <a:lnTo>
                    <a:pt x="581" y="19"/>
                  </a:lnTo>
                  <a:lnTo>
                    <a:pt x="580" y="0"/>
                  </a:lnTo>
                  <a:lnTo>
                    <a:pt x="579" y="0"/>
                  </a:lnTo>
                  <a:lnTo>
                    <a:pt x="580" y="0"/>
                  </a:lnTo>
                </a:path>
              </a:pathLst>
            </a:custGeom>
            <a:solidFill>
              <a:srgbClr val="FFAB00"/>
            </a:solidFill>
            <a:ln w="12700" cap="rnd">
              <a:solidFill>
                <a:srgbClr val="FE9B0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2327" name="Freeform 48"/>
            <p:cNvSpPr>
              <a:spLocks/>
            </p:cNvSpPr>
            <p:nvPr/>
          </p:nvSpPr>
          <p:spPr bwMode="auto">
            <a:xfrm>
              <a:off x="4361" y="926"/>
              <a:ext cx="353" cy="34"/>
            </a:xfrm>
            <a:custGeom>
              <a:avLst/>
              <a:gdLst>
                <a:gd name="T0" fmla="*/ 352 w 353"/>
                <a:gd name="T1" fmla="*/ 8 h 34"/>
                <a:gd name="T2" fmla="*/ 352 w 353"/>
                <a:gd name="T3" fmla="*/ 0 h 34"/>
                <a:gd name="T4" fmla="*/ 0 w 353"/>
                <a:gd name="T5" fmla="*/ 16 h 34"/>
                <a:gd name="T6" fmla="*/ 1 w 353"/>
                <a:gd name="T7" fmla="*/ 33 h 34"/>
                <a:gd name="T8" fmla="*/ 352 w 353"/>
                <a:gd name="T9" fmla="*/ 16 h 34"/>
                <a:gd name="T10" fmla="*/ 352 w 353"/>
                <a:gd name="T11" fmla="*/ 8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3"/>
                <a:gd name="T19" fmla="*/ 0 h 34"/>
                <a:gd name="T20" fmla="*/ 353 w 353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3" h="34">
                  <a:moveTo>
                    <a:pt x="352" y="8"/>
                  </a:moveTo>
                  <a:lnTo>
                    <a:pt x="352" y="0"/>
                  </a:lnTo>
                  <a:lnTo>
                    <a:pt x="0" y="16"/>
                  </a:lnTo>
                  <a:lnTo>
                    <a:pt x="1" y="33"/>
                  </a:lnTo>
                  <a:lnTo>
                    <a:pt x="352" y="16"/>
                  </a:lnTo>
                  <a:lnTo>
                    <a:pt x="352" y="8"/>
                  </a:lnTo>
                </a:path>
              </a:pathLst>
            </a:custGeom>
            <a:solidFill>
              <a:srgbClr val="FFAB00"/>
            </a:solidFill>
            <a:ln w="12700" cap="rnd">
              <a:solidFill>
                <a:srgbClr val="FE9B0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2293" name="Freeform 49"/>
          <p:cNvSpPr>
            <a:spLocks/>
          </p:cNvSpPr>
          <p:nvPr/>
        </p:nvSpPr>
        <p:spPr bwMode="auto">
          <a:xfrm>
            <a:off x="4943475" y="5318125"/>
            <a:ext cx="115888" cy="241300"/>
          </a:xfrm>
          <a:custGeom>
            <a:avLst/>
            <a:gdLst>
              <a:gd name="T0" fmla="*/ 149799361 w 82"/>
              <a:gd name="T1" fmla="*/ 7559675 h 152"/>
              <a:gd name="T2" fmla="*/ 139813211 w 82"/>
              <a:gd name="T3" fmla="*/ 0 h 152"/>
              <a:gd name="T4" fmla="*/ 0 w 82"/>
              <a:gd name="T5" fmla="*/ 365423402 h 152"/>
              <a:gd name="T6" fmla="*/ 21970666 w 82"/>
              <a:gd name="T7" fmla="*/ 380544334 h 152"/>
              <a:gd name="T8" fmla="*/ 161783872 w 82"/>
              <a:gd name="T9" fmla="*/ 12599986 h 152"/>
              <a:gd name="T10" fmla="*/ 149799361 w 82"/>
              <a:gd name="T11" fmla="*/ 7559675 h 1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2"/>
              <a:gd name="T19" fmla="*/ 0 h 152"/>
              <a:gd name="T20" fmla="*/ 82 w 82"/>
              <a:gd name="T21" fmla="*/ 152 h 15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2" h="152">
                <a:moveTo>
                  <a:pt x="75" y="3"/>
                </a:moveTo>
                <a:lnTo>
                  <a:pt x="70" y="0"/>
                </a:lnTo>
                <a:lnTo>
                  <a:pt x="0" y="145"/>
                </a:lnTo>
                <a:lnTo>
                  <a:pt x="11" y="151"/>
                </a:lnTo>
                <a:lnTo>
                  <a:pt x="81" y="5"/>
                </a:lnTo>
                <a:lnTo>
                  <a:pt x="75" y="3"/>
                </a:lnTo>
              </a:path>
            </a:pathLst>
          </a:custGeom>
          <a:solidFill>
            <a:srgbClr val="FFFFFF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2294" name="Freeform 50"/>
          <p:cNvSpPr>
            <a:spLocks/>
          </p:cNvSpPr>
          <p:nvPr/>
        </p:nvSpPr>
        <p:spPr bwMode="auto">
          <a:xfrm>
            <a:off x="5022850" y="5327650"/>
            <a:ext cx="114300" cy="231775"/>
          </a:xfrm>
          <a:custGeom>
            <a:avLst/>
            <a:gdLst>
              <a:gd name="T0" fmla="*/ 145722732 w 82"/>
              <a:gd name="T1" fmla="*/ 7559675 h 146"/>
              <a:gd name="T2" fmla="*/ 137950335 w 82"/>
              <a:gd name="T3" fmla="*/ 0 h 146"/>
              <a:gd name="T4" fmla="*/ 0 w 82"/>
              <a:gd name="T5" fmla="*/ 350302465 h 146"/>
              <a:gd name="T6" fmla="*/ 19429604 w 82"/>
              <a:gd name="T7" fmla="*/ 365423396 h 146"/>
              <a:gd name="T8" fmla="*/ 157379934 w 82"/>
              <a:gd name="T9" fmla="*/ 15120937 h 146"/>
              <a:gd name="T10" fmla="*/ 145722732 w 82"/>
              <a:gd name="T11" fmla="*/ 7559675 h 1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2"/>
              <a:gd name="T19" fmla="*/ 0 h 146"/>
              <a:gd name="T20" fmla="*/ 82 w 82"/>
              <a:gd name="T21" fmla="*/ 146 h 14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2" h="146">
                <a:moveTo>
                  <a:pt x="75" y="3"/>
                </a:moveTo>
                <a:lnTo>
                  <a:pt x="71" y="0"/>
                </a:lnTo>
                <a:lnTo>
                  <a:pt x="0" y="139"/>
                </a:lnTo>
                <a:lnTo>
                  <a:pt x="10" y="145"/>
                </a:lnTo>
                <a:lnTo>
                  <a:pt x="81" y="6"/>
                </a:lnTo>
                <a:lnTo>
                  <a:pt x="75" y="3"/>
                </a:lnTo>
              </a:path>
            </a:pathLst>
          </a:custGeom>
          <a:solidFill>
            <a:srgbClr val="FFFFFF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2295" name="Freeform 51"/>
          <p:cNvSpPr>
            <a:spLocks/>
          </p:cNvSpPr>
          <p:nvPr/>
        </p:nvSpPr>
        <p:spPr bwMode="auto">
          <a:xfrm>
            <a:off x="2379663" y="1839913"/>
            <a:ext cx="1985962" cy="266700"/>
          </a:xfrm>
          <a:custGeom>
            <a:avLst/>
            <a:gdLst>
              <a:gd name="T0" fmla="*/ 0 w 1408"/>
              <a:gd name="T1" fmla="*/ 420866933 h 168"/>
              <a:gd name="T2" fmla="*/ 2147483647 w 1408"/>
              <a:gd name="T3" fmla="*/ 420866933 h 168"/>
              <a:gd name="T4" fmla="*/ 2147483647 w 1408"/>
              <a:gd name="T5" fmla="*/ 289817169 h 168"/>
              <a:gd name="T6" fmla="*/ 2147483647 w 1408"/>
              <a:gd name="T7" fmla="*/ 239414062 h 168"/>
              <a:gd name="T8" fmla="*/ 2147483647 w 1408"/>
              <a:gd name="T9" fmla="*/ 105846574 h 168"/>
              <a:gd name="T10" fmla="*/ 2147483647 w 1408"/>
              <a:gd name="T11" fmla="*/ 0 h 168"/>
              <a:gd name="T12" fmla="*/ 0 w 1408"/>
              <a:gd name="T13" fmla="*/ 0 h 168"/>
              <a:gd name="T14" fmla="*/ 0 w 1408"/>
              <a:gd name="T15" fmla="*/ 420866933 h 1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08"/>
              <a:gd name="T25" fmla="*/ 0 h 168"/>
              <a:gd name="T26" fmla="*/ 1408 w 1408"/>
              <a:gd name="T27" fmla="*/ 168 h 1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08" h="168">
                <a:moveTo>
                  <a:pt x="0" y="167"/>
                </a:moveTo>
                <a:lnTo>
                  <a:pt x="1276" y="167"/>
                </a:lnTo>
                <a:lnTo>
                  <a:pt x="1297" y="115"/>
                </a:lnTo>
                <a:lnTo>
                  <a:pt x="1341" y="95"/>
                </a:lnTo>
                <a:lnTo>
                  <a:pt x="1357" y="42"/>
                </a:lnTo>
                <a:lnTo>
                  <a:pt x="1407" y="0"/>
                </a:lnTo>
                <a:lnTo>
                  <a:pt x="0" y="0"/>
                </a:lnTo>
                <a:lnTo>
                  <a:pt x="0" y="167"/>
                </a:lnTo>
              </a:path>
            </a:pathLst>
          </a:custGeom>
          <a:solidFill>
            <a:srgbClr val="00CC00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2296" name="Rectangle 52"/>
          <p:cNvSpPr>
            <a:spLocks noChangeArrowheads="1"/>
          </p:cNvSpPr>
          <p:nvPr/>
        </p:nvSpPr>
        <p:spPr bwMode="auto">
          <a:xfrm>
            <a:off x="2555875" y="1797050"/>
            <a:ext cx="16081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800" b="1">
                <a:solidFill>
                  <a:srgbClr val="FFFFFF"/>
                </a:solidFill>
                <a:latin typeface="Times New Roman" pitchFamily="18" charset="0"/>
              </a:rPr>
              <a:t>Symptoms +/-</a:t>
            </a:r>
          </a:p>
        </p:txBody>
      </p:sp>
      <p:sp>
        <p:nvSpPr>
          <p:cNvPr id="182297" name="Rectangle 53"/>
          <p:cNvSpPr>
            <a:spLocks noChangeArrowheads="1"/>
          </p:cNvSpPr>
          <p:nvPr/>
        </p:nvSpPr>
        <p:spPr bwMode="auto">
          <a:xfrm>
            <a:off x="3143250" y="6181725"/>
            <a:ext cx="2857500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 b="1">
                <a:solidFill>
                  <a:srgbClr val="FAFD00"/>
                </a:solidFill>
                <a:latin typeface="Times New Roman" pitchFamily="18" charset="0"/>
              </a:rPr>
              <a:t>Time after Exposure</a:t>
            </a:r>
          </a:p>
        </p:txBody>
      </p:sp>
      <p:sp>
        <p:nvSpPr>
          <p:cNvPr id="182298" name="Rectangle 54"/>
          <p:cNvSpPr>
            <a:spLocks noChangeArrowheads="1"/>
          </p:cNvSpPr>
          <p:nvPr/>
        </p:nvSpPr>
        <p:spPr bwMode="auto">
          <a:xfrm rot="-5400000">
            <a:off x="776288" y="3019425"/>
            <a:ext cx="1112838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 b="1">
                <a:solidFill>
                  <a:srgbClr val="FAFD00"/>
                </a:solidFill>
                <a:latin typeface="Times New Roman" pitchFamily="18" charset="0"/>
              </a:rPr>
              <a:t>Titer</a:t>
            </a:r>
          </a:p>
        </p:txBody>
      </p:sp>
      <p:sp>
        <p:nvSpPr>
          <p:cNvPr id="182299" name="Rectangle 55"/>
          <p:cNvSpPr>
            <a:spLocks noChangeArrowheads="1"/>
          </p:cNvSpPr>
          <p:nvPr/>
        </p:nvSpPr>
        <p:spPr bwMode="auto">
          <a:xfrm>
            <a:off x="6675438" y="1300163"/>
            <a:ext cx="117951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anti-HCV</a:t>
            </a:r>
          </a:p>
        </p:txBody>
      </p:sp>
      <p:sp>
        <p:nvSpPr>
          <p:cNvPr id="182300" name="Rectangle 56"/>
          <p:cNvSpPr>
            <a:spLocks noChangeArrowheads="1"/>
          </p:cNvSpPr>
          <p:nvPr/>
        </p:nvSpPr>
        <p:spPr bwMode="auto">
          <a:xfrm>
            <a:off x="6678613" y="4033838"/>
            <a:ext cx="117951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ALT</a:t>
            </a:r>
          </a:p>
        </p:txBody>
      </p:sp>
      <p:sp>
        <p:nvSpPr>
          <p:cNvPr id="182301" name="Rectangle 57"/>
          <p:cNvSpPr>
            <a:spLocks noChangeArrowheads="1"/>
          </p:cNvSpPr>
          <p:nvPr/>
        </p:nvSpPr>
        <p:spPr bwMode="auto">
          <a:xfrm>
            <a:off x="4067175" y="5054600"/>
            <a:ext cx="1179513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Normal</a:t>
            </a:r>
          </a:p>
        </p:txBody>
      </p:sp>
      <p:sp>
        <p:nvSpPr>
          <p:cNvPr id="182302" name="Rectangle 58"/>
          <p:cNvSpPr>
            <a:spLocks noChangeArrowheads="1"/>
          </p:cNvSpPr>
          <p:nvPr/>
        </p:nvSpPr>
        <p:spPr bwMode="auto">
          <a:xfrm>
            <a:off x="1498600" y="5549900"/>
            <a:ext cx="3397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82303" name="Rectangle 59"/>
          <p:cNvSpPr>
            <a:spLocks noChangeArrowheads="1"/>
          </p:cNvSpPr>
          <p:nvPr/>
        </p:nvSpPr>
        <p:spPr bwMode="auto">
          <a:xfrm>
            <a:off x="1973263" y="5549900"/>
            <a:ext cx="3397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82304" name="Rectangle 60"/>
          <p:cNvSpPr>
            <a:spLocks noChangeArrowheads="1"/>
          </p:cNvSpPr>
          <p:nvPr/>
        </p:nvSpPr>
        <p:spPr bwMode="auto">
          <a:xfrm>
            <a:off x="2508250" y="5549900"/>
            <a:ext cx="341313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82305" name="Rectangle 61"/>
          <p:cNvSpPr>
            <a:spLocks noChangeArrowheads="1"/>
          </p:cNvSpPr>
          <p:nvPr/>
        </p:nvSpPr>
        <p:spPr bwMode="auto">
          <a:xfrm>
            <a:off x="3022600" y="5549900"/>
            <a:ext cx="3397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82306" name="Rectangle 62"/>
          <p:cNvSpPr>
            <a:spLocks noChangeArrowheads="1"/>
          </p:cNvSpPr>
          <p:nvPr/>
        </p:nvSpPr>
        <p:spPr bwMode="auto">
          <a:xfrm>
            <a:off x="3552825" y="5549900"/>
            <a:ext cx="3397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82307" name="Rectangle 63"/>
          <p:cNvSpPr>
            <a:spLocks noChangeArrowheads="1"/>
          </p:cNvSpPr>
          <p:nvPr/>
        </p:nvSpPr>
        <p:spPr bwMode="auto">
          <a:xfrm>
            <a:off x="4071938" y="5549900"/>
            <a:ext cx="341312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82308" name="Rectangle 64"/>
          <p:cNvSpPr>
            <a:spLocks noChangeArrowheads="1"/>
          </p:cNvSpPr>
          <p:nvPr/>
        </p:nvSpPr>
        <p:spPr bwMode="auto">
          <a:xfrm>
            <a:off x="4597400" y="5543550"/>
            <a:ext cx="3397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82309" name="Rectangle 65"/>
          <p:cNvSpPr>
            <a:spLocks noChangeArrowheads="1"/>
          </p:cNvSpPr>
          <p:nvPr/>
        </p:nvSpPr>
        <p:spPr bwMode="auto">
          <a:xfrm>
            <a:off x="5122863" y="5543550"/>
            <a:ext cx="3397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82310" name="Rectangle 66"/>
          <p:cNvSpPr>
            <a:spLocks noChangeArrowheads="1"/>
          </p:cNvSpPr>
          <p:nvPr/>
        </p:nvSpPr>
        <p:spPr bwMode="auto">
          <a:xfrm>
            <a:off x="5613400" y="5543550"/>
            <a:ext cx="3397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82311" name="Rectangle 67"/>
          <p:cNvSpPr>
            <a:spLocks noChangeArrowheads="1"/>
          </p:cNvSpPr>
          <p:nvPr/>
        </p:nvSpPr>
        <p:spPr bwMode="auto">
          <a:xfrm>
            <a:off x="6138863" y="5543550"/>
            <a:ext cx="3397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82312" name="Rectangle 68"/>
          <p:cNvSpPr>
            <a:spLocks noChangeArrowheads="1"/>
          </p:cNvSpPr>
          <p:nvPr/>
        </p:nvSpPr>
        <p:spPr bwMode="auto">
          <a:xfrm>
            <a:off x="6662738" y="5543550"/>
            <a:ext cx="341312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82313" name="Rectangle 69"/>
          <p:cNvSpPr>
            <a:spLocks noChangeArrowheads="1"/>
          </p:cNvSpPr>
          <p:nvPr/>
        </p:nvSpPr>
        <p:spPr bwMode="auto">
          <a:xfrm>
            <a:off x="5688013" y="5838825"/>
            <a:ext cx="99695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 b="1">
                <a:solidFill>
                  <a:srgbClr val="FE9B03"/>
                </a:solidFill>
                <a:latin typeface="Times New Roman" pitchFamily="18" charset="0"/>
              </a:rPr>
              <a:t>Years</a:t>
            </a:r>
          </a:p>
        </p:txBody>
      </p:sp>
      <p:sp>
        <p:nvSpPr>
          <p:cNvPr id="182314" name="Rectangle 70"/>
          <p:cNvSpPr>
            <a:spLocks noChangeArrowheads="1"/>
          </p:cNvSpPr>
          <p:nvPr/>
        </p:nvSpPr>
        <p:spPr bwMode="auto">
          <a:xfrm>
            <a:off x="2730500" y="5851525"/>
            <a:ext cx="12192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 b="1">
                <a:solidFill>
                  <a:srgbClr val="FE9B03"/>
                </a:solidFill>
                <a:latin typeface="Times New Roman" pitchFamily="18" charset="0"/>
              </a:rPr>
              <a:t>Months</a:t>
            </a:r>
          </a:p>
        </p:txBody>
      </p:sp>
      <p:sp>
        <p:nvSpPr>
          <p:cNvPr id="182315" name="Text Box 71"/>
          <p:cNvSpPr txBox="1">
            <a:spLocks noChangeArrowheads="1"/>
          </p:cNvSpPr>
          <p:nvPr/>
        </p:nvSpPr>
        <p:spPr bwMode="auto">
          <a:xfrm>
            <a:off x="2978150" y="2560638"/>
            <a:ext cx="11557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FFFF"/>
                </a:solidFill>
                <a:latin typeface="Times New Roman" pitchFamily="18" charset="0"/>
              </a:rPr>
              <a:t>HCV RNA</a:t>
            </a:r>
            <a:r>
              <a:rPr lang="en-US" sz="1800" b="1">
                <a:latin typeface="Times New Roman" pitchFamily="18" charset="0"/>
              </a:rPr>
              <a:t> </a:t>
            </a:r>
          </a:p>
        </p:txBody>
      </p:sp>
      <p:sp>
        <p:nvSpPr>
          <p:cNvPr id="182316" name="Line 72"/>
          <p:cNvSpPr>
            <a:spLocks noChangeShapeType="1"/>
          </p:cNvSpPr>
          <p:nvPr/>
        </p:nvSpPr>
        <p:spPr bwMode="auto">
          <a:xfrm flipV="1">
            <a:off x="1658938" y="1333500"/>
            <a:ext cx="0" cy="41529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2317" name="Rectangle 73"/>
          <p:cNvSpPr>
            <a:spLocks noChangeArrowheads="1"/>
          </p:cNvSpPr>
          <p:nvPr/>
        </p:nvSpPr>
        <p:spPr bwMode="auto">
          <a:xfrm>
            <a:off x="5773738" y="2590800"/>
            <a:ext cx="898525" cy="30162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2318" name="Rectangle 74"/>
          <p:cNvSpPr>
            <a:spLocks noChangeArrowheads="1"/>
          </p:cNvSpPr>
          <p:nvPr/>
        </p:nvSpPr>
        <p:spPr bwMode="auto">
          <a:xfrm>
            <a:off x="6789738" y="2590800"/>
            <a:ext cx="441325" cy="30162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Laboratory diagnosis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5924"/>
          </a:xfrm>
        </p:spPr>
        <p:txBody>
          <a:bodyPr/>
          <a:lstStyle/>
          <a:p>
            <a:r>
              <a:rPr lang="hr-HR" b="1" dirty="0" smtClean="0"/>
              <a:t>Anti-HCV Ab </a:t>
            </a:r>
            <a:r>
              <a:rPr lang="hr-HR" dirty="0" smtClean="0"/>
              <a:t>(ELISA, Wb)</a:t>
            </a:r>
          </a:p>
          <a:p>
            <a:r>
              <a:rPr lang="en-GB" b="1" dirty="0" smtClean="0"/>
              <a:t>HCV-RNA</a:t>
            </a:r>
            <a:r>
              <a:rPr lang="en-GB" dirty="0" smtClean="0"/>
              <a:t> </a:t>
            </a:r>
            <a:r>
              <a:rPr lang="hr-HR" dirty="0" smtClean="0"/>
              <a:t>(RT-</a:t>
            </a:r>
            <a:r>
              <a:rPr lang="en-GB" dirty="0" smtClean="0"/>
              <a:t>PCR</a:t>
            </a:r>
            <a:r>
              <a:rPr lang="hr-HR" dirty="0" smtClean="0"/>
              <a:t>; </a:t>
            </a:r>
            <a:r>
              <a:rPr lang="en-GB" dirty="0" smtClean="0"/>
              <a:t>branched</a:t>
            </a:r>
            <a:r>
              <a:rPr lang="hr-HR" dirty="0" smtClean="0"/>
              <a:t>-chain</a:t>
            </a:r>
            <a:r>
              <a:rPr lang="en-GB" dirty="0" smtClean="0"/>
              <a:t> DNA</a:t>
            </a:r>
            <a:r>
              <a:rPr lang="hr-HR" dirty="0" smtClean="0"/>
              <a:t>)</a:t>
            </a:r>
            <a:endParaRPr lang="hr-HR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03778" name="Picture 2" descr="http://i00.i.aliimg.com/photo/v1/213599788/Diagnostic_Kit_for_Anti_HCV_ELI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071810"/>
            <a:ext cx="4476728" cy="3357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Host cell vs. herpesvirus</a:t>
            </a:r>
            <a:endParaRPr lang="en-GB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smtClean="0"/>
              <a:t>Latent infection</a:t>
            </a:r>
          </a:p>
          <a:p>
            <a:pPr lvl="1"/>
            <a:r>
              <a:rPr lang="hr-HR" smtClean="0"/>
              <a:t>Transcription of a special set of viral genes without genome replication</a:t>
            </a:r>
          </a:p>
          <a:p>
            <a:endParaRPr lang="hr-HR" smtClean="0"/>
          </a:p>
          <a:p>
            <a:r>
              <a:rPr lang="hr-HR" b="1" smtClean="0"/>
              <a:t>Lytic infection and cell death</a:t>
            </a:r>
          </a:p>
          <a:p>
            <a:pPr lvl="1"/>
            <a:r>
              <a:rPr lang="hr-HR" smtClean="0"/>
              <a:t>Expresion of early and late genes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HCV - Treatment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Sofosbuvir</a:t>
            </a:r>
            <a:r>
              <a:rPr lang="en-GB" dirty="0" smtClean="0"/>
              <a:t> (</a:t>
            </a:r>
            <a:r>
              <a:rPr lang="en-GB" dirty="0" err="1" smtClean="0"/>
              <a:t>Sovaldi</a:t>
            </a:r>
            <a:r>
              <a:rPr lang="en-GB" dirty="0" smtClean="0"/>
              <a:t>)</a:t>
            </a:r>
            <a:endParaRPr lang="hr-HR" dirty="0" smtClean="0"/>
          </a:p>
          <a:p>
            <a:pPr lvl="1"/>
            <a:r>
              <a:rPr lang="en-GB" dirty="0" smtClean="0"/>
              <a:t>a nucleotide </a:t>
            </a:r>
            <a:r>
              <a:rPr lang="en-GB" dirty="0" err="1" smtClean="0"/>
              <a:t>analog</a:t>
            </a:r>
            <a:r>
              <a:rPr lang="en-GB" dirty="0" smtClean="0"/>
              <a:t> </a:t>
            </a:r>
            <a:r>
              <a:rPr lang="en-GB" b="1" dirty="0" smtClean="0"/>
              <a:t>inhibitor</a:t>
            </a:r>
            <a:r>
              <a:rPr lang="en-GB" dirty="0" smtClean="0"/>
              <a:t> of hepatitis C virus NS5B </a:t>
            </a:r>
            <a:r>
              <a:rPr lang="en-GB" b="1" dirty="0" smtClean="0"/>
              <a:t>polymerase</a:t>
            </a:r>
          </a:p>
          <a:p>
            <a:r>
              <a:rPr lang="en-GB" dirty="0" err="1" smtClean="0"/>
              <a:t>Olysio</a:t>
            </a:r>
            <a:r>
              <a:rPr lang="en-GB" dirty="0" smtClean="0"/>
              <a:t>™ </a:t>
            </a:r>
            <a:endParaRPr lang="hr-HR" dirty="0" smtClean="0"/>
          </a:p>
          <a:p>
            <a:pPr lvl="1"/>
            <a:r>
              <a:rPr lang="en-GB" dirty="0" smtClean="0"/>
              <a:t>HCV NS3/4A </a:t>
            </a:r>
            <a:r>
              <a:rPr lang="en-GB" b="1" dirty="0" smtClean="0"/>
              <a:t>protease inhibitor</a:t>
            </a:r>
          </a:p>
          <a:p>
            <a:r>
              <a:rPr lang="en-GB" dirty="0" smtClean="0"/>
              <a:t>Recombinant </a:t>
            </a:r>
            <a:r>
              <a:rPr lang="en-GB" b="1" dirty="0" smtClean="0"/>
              <a:t>INF-</a:t>
            </a:r>
            <a:r>
              <a:rPr lang="el-GR" b="1" dirty="0" smtClean="0"/>
              <a:t>α</a:t>
            </a:r>
            <a:r>
              <a:rPr lang="el-GR" dirty="0" smtClean="0"/>
              <a:t> </a:t>
            </a:r>
            <a:r>
              <a:rPr lang="en-GB" dirty="0" smtClean="0"/>
              <a:t>or </a:t>
            </a:r>
            <a:r>
              <a:rPr lang="en-GB" dirty="0" err="1" smtClean="0"/>
              <a:t>pegylated</a:t>
            </a:r>
            <a:r>
              <a:rPr lang="en-GB" dirty="0" smtClean="0"/>
              <a:t> interferon, alone or with </a:t>
            </a:r>
            <a:r>
              <a:rPr lang="en-GB" b="1" dirty="0" err="1" smtClean="0"/>
              <a:t>ribavirin</a:t>
            </a:r>
            <a:endParaRPr lang="hr-HR" b="1" dirty="0" smtClean="0"/>
          </a:p>
          <a:p>
            <a:pPr lvl="1"/>
            <a:r>
              <a:rPr lang="en-US" dirty="0" err="1" smtClean="0"/>
              <a:t>Sovaldi</a:t>
            </a:r>
            <a:r>
              <a:rPr lang="en-US" dirty="0" smtClean="0"/>
              <a:t> + </a:t>
            </a:r>
            <a:r>
              <a:rPr lang="en-US" dirty="0" err="1" smtClean="0"/>
              <a:t>ribavirin</a:t>
            </a:r>
            <a:r>
              <a:rPr lang="en-US" dirty="0" smtClean="0"/>
              <a:t> + </a:t>
            </a:r>
            <a:r>
              <a:rPr lang="en-US" dirty="0" err="1" smtClean="0"/>
              <a:t>pegylated</a:t>
            </a:r>
            <a:r>
              <a:rPr lang="en-US" dirty="0" smtClean="0"/>
              <a:t> interferon for 12 weeks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</a:rPr>
              <a:t>Hepatitis E Virus (HEV)</a:t>
            </a:r>
            <a:endParaRPr lang="en-US" dirty="0" smtClean="0">
              <a:latin typeface="Arial" pitchFamily="34" charset="0"/>
            </a:endParaRPr>
          </a:p>
        </p:txBody>
      </p:sp>
      <p:graphicFrame>
        <p:nvGraphicFramePr>
          <p:cNvPr id="120839" name="Object 8">
            <a:hlinkClick r:id="" action="ppaction://ole?verb=0"/>
          </p:cNvPr>
          <p:cNvGraphicFramePr>
            <a:graphicFrameLocks/>
          </p:cNvGraphicFramePr>
          <p:nvPr/>
        </p:nvGraphicFramePr>
        <p:xfrm>
          <a:off x="2285984" y="1928802"/>
          <a:ext cx="6072230" cy="4572032"/>
        </p:xfrm>
        <a:graphic>
          <a:graphicData uri="http://schemas.openxmlformats.org/presentationml/2006/ole">
            <p:oleObj spid="_x0000_s120839" r:id="rId3" imgW="7508520" imgH="50749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</a:rPr>
              <a:t>Hepatitis E Virus (HEV)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E stands for enteric or epidemic</a:t>
            </a:r>
          </a:p>
          <a:p>
            <a:r>
              <a:rPr lang="hr-HR" dirty="0" smtClean="0"/>
              <a:t>Spread by feco-oral route (contaminated water)</a:t>
            </a:r>
          </a:p>
          <a:p>
            <a:r>
              <a:rPr lang="hr-HR" dirty="0" smtClean="0"/>
              <a:t>Family </a:t>
            </a:r>
            <a:r>
              <a:rPr lang="hr-HR" b="1" i="1" dirty="0" smtClean="0"/>
              <a:t>Hepeviridae</a:t>
            </a:r>
            <a:r>
              <a:rPr lang="hr-HR" dirty="0" smtClean="0"/>
              <a:t>; </a:t>
            </a:r>
          </a:p>
          <a:p>
            <a:r>
              <a:rPr lang="hr-HR" dirty="0" smtClean="0"/>
              <a:t>Genus </a:t>
            </a:r>
            <a:r>
              <a:rPr lang="hr-HR" b="1" i="1" dirty="0" smtClean="0"/>
              <a:t>Hepevirus</a:t>
            </a:r>
          </a:p>
          <a:p>
            <a:r>
              <a:rPr lang="hr-HR" dirty="0" smtClean="0"/>
              <a:t>Resembles caliciviruses</a:t>
            </a:r>
          </a:p>
          <a:p>
            <a:endParaRPr lang="hr-HR" dirty="0" smtClean="0"/>
          </a:p>
        </p:txBody>
      </p:sp>
      <p:pic>
        <p:nvPicPr>
          <p:cNvPr id="3" name="Picture 6" descr="hepatit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286256"/>
            <a:ext cx="2667000" cy="200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85729"/>
            <a:ext cx="8229600" cy="1143008"/>
          </a:xfrm>
        </p:spPr>
        <p:txBody>
          <a:bodyPr/>
          <a:lstStyle/>
          <a:p>
            <a:r>
              <a:rPr lang="hr-HR" dirty="0" smtClean="0"/>
              <a:t>Virion icosahedral, no envelope, ss (+) RNA</a:t>
            </a:r>
            <a:endParaRPr lang="en-GB" dirty="0"/>
          </a:p>
        </p:txBody>
      </p:sp>
      <p:pic>
        <p:nvPicPr>
          <p:cNvPr id="212994" name="Picture 2" descr="http://3dciencia.com/blog/wp-content/uploads/2011/03/HEV-hepatitis-e-virus-structure-symmetry-capsid-cutaway-rna-viruses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7940" y="1714488"/>
            <a:ext cx="8636060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 descr="http://www.nature.com/emi/journal/v1/n8/images/emi20127f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7620000" cy="6200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 descr="http://journals.cambridge.org/fulltext_content/ERM/ERM1_18/S1462399499001271sup0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215370" cy="6088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EV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7938373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857760"/>
            <a:ext cx="8229600" cy="1268403"/>
          </a:xfrm>
        </p:spPr>
        <p:txBody>
          <a:bodyPr/>
          <a:lstStyle/>
          <a:p>
            <a:r>
              <a:rPr lang="hr-HR" dirty="0" smtClean="0"/>
              <a:t>HEV infection is especially serious in pregnant women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8114" name="Object 2"/>
          <p:cNvGraphicFramePr>
            <a:graphicFrameLocks noChangeAspect="1"/>
          </p:cNvGraphicFramePr>
          <p:nvPr/>
        </p:nvGraphicFramePr>
        <p:xfrm>
          <a:off x="0" y="4763"/>
          <a:ext cx="9144000" cy="6851650"/>
        </p:xfrm>
        <a:graphic>
          <a:graphicData uri="http://schemas.openxmlformats.org/presentationml/2006/ole">
            <p:oleObj spid="_x0000_s218114" name="PhotoSuite Image" r:id="rId3" imgW="10277640" imgH="6848640" progId="PhotoSuite.Im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b="1" dirty="0" smtClean="0"/>
              <a:t>Hepatitis G Virus </a:t>
            </a:r>
            <a:endParaRPr lang="de-CH" b="1" dirty="0" smtClean="0"/>
          </a:p>
        </p:txBody>
      </p:sp>
      <p:sp>
        <p:nvSpPr>
          <p:cNvPr id="3973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58138" cy="4525963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 smtClean="0"/>
              <a:t>Resembles HCV</a:t>
            </a:r>
          </a:p>
          <a:p>
            <a:pPr eaLnBrk="1" hangingPunct="1">
              <a:defRPr/>
            </a:pPr>
            <a:r>
              <a:rPr lang="hr-HR" dirty="0" smtClean="0"/>
              <a:t>Family </a:t>
            </a:r>
            <a:r>
              <a:rPr lang="hr-HR" i="1" dirty="0" smtClean="0"/>
              <a:t>Flaviviridae</a:t>
            </a:r>
          </a:p>
          <a:p>
            <a:pPr eaLnBrk="1" hangingPunct="1">
              <a:defRPr/>
            </a:pPr>
            <a:r>
              <a:rPr lang="hr-HR" dirty="0" smtClean="0"/>
              <a:t>Predilection for chronic hepatitis disease</a:t>
            </a:r>
          </a:p>
          <a:p>
            <a:pPr eaLnBrk="1" hangingPunct="1">
              <a:defRPr/>
            </a:pPr>
            <a:r>
              <a:rPr lang="hr-HR" dirty="0" smtClean="0"/>
              <a:t>Its role in causing significant liver disease is still controversial</a:t>
            </a:r>
          </a:p>
          <a:p>
            <a:pPr eaLnBrk="1" hangingPunct="1">
              <a:defRPr/>
            </a:pPr>
            <a:r>
              <a:rPr lang="hr-HR" dirty="0" smtClean="0"/>
              <a:t>Lab. dg. </a:t>
            </a:r>
          </a:p>
          <a:p>
            <a:pPr lvl="1">
              <a:defRPr/>
            </a:pPr>
            <a:r>
              <a:rPr lang="hr-HR" dirty="0" smtClean="0"/>
              <a:t>serology, </a:t>
            </a:r>
          </a:p>
          <a:p>
            <a:pPr lvl="1">
              <a:defRPr/>
            </a:pPr>
            <a:r>
              <a:rPr lang="hr-HR" dirty="0" smtClean="0"/>
              <a:t>PCR</a:t>
            </a:r>
            <a:endParaRPr lang="de-CH" dirty="0" smtClean="0"/>
          </a:p>
        </p:txBody>
      </p:sp>
      <p:pic>
        <p:nvPicPr>
          <p:cNvPr id="223234" name="Picture 2" descr="http://pic.ccn.mofcom.gov.cn/duomeiti/10236737/0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214818"/>
            <a:ext cx="2857500" cy="199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85750" y="428625"/>
          <a:ext cx="8718600" cy="4929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800"/>
                <a:gridCol w="1428760"/>
                <a:gridCol w="1428760"/>
                <a:gridCol w="1428760"/>
                <a:gridCol w="1428760"/>
                <a:gridCol w="1428760"/>
              </a:tblGrid>
              <a:tr h="475341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A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B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C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D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E</a:t>
                      </a:r>
                      <a:endParaRPr lang="en-GB" sz="2000" dirty="0"/>
                    </a:p>
                  </a:txBody>
                  <a:tcPr/>
                </a:tc>
              </a:tr>
              <a:tr h="820452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Transmission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Fecal-oral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Parenteral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 smtClean="0"/>
                        <a:t>Parenteral</a:t>
                      </a:r>
                      <a:endParaRPr lang="en-GB" sz="2000" dirty="0" smtClean="0"/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 smtClean="0"/>
                        <a:t>Parenteral</a:t>
                      </a:r>
                      <a:endParaRPr lang="en-GB" sz="2000" dirty="0" smtClean="0"/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 smtClean="0"/>
                        <a:t>Fecal-oral</a:t>
                      </a:r>
                      <a:endParaRPr lang="en-GB" sz="2000" dirty="0" smtClean="0"/>
                    </a:p>
                    <a:p>
                      <a:endParaRPr lang="en-GB" sz="2000" dirty="0"/>
                    </a:p>
                  </a:txBody>
                  <a:tcPr/>
                </a:tc>
              </a:tr>
              <a:tr h="820452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Prevalence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High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High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Moderate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Low, regional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Regional</a:t>
                      </a:r>
                      <a:endParaRPr lang="en-GB" sz="2000" dirty="0"/>
                    </a:p>
                  </a:txBody>
                  <a:tcPr/>
                </a:tc>
              </a:tr>
              <a:tr h="1172074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Fulminant </a:t>
                      </a:r>
                    </a:p>
                    <a:p>
                      <a:r>
                        <a:rPr lang="hr-HR" sz="2000" dirty="0" smtClean="0"/>
                        <a:t>disease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Rare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Rare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Rare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Frequent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In pregnancy</a:t>
                      </a:r>
                      <a:endParaRPr lang="en-GB" sz="2000" dirty="0"/>
                    </a:p>
                  </a:txBody>
                  <a:tcPr/>
                </a:tc>
              </a:tr>
              <a:tr h="820452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Chronic </a:t>
                      </a:r>
                    </a:p>
                    <a:p>
                      <a:r>
                        <a:rPr lang="hr-HR" sz="2000" dirty="0" smtClean="0"/>
                        <a:t>disease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Never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Often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Often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Often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Never</a:t>
                      </a:r>
                      <a:endParaRPr lang="en-GB" sz="2000" dirty="0"/>
                    </a:p>
                  </a:txBody>
                  <a:tcPr/>
                </a:tc>
              </a:tr>
              <a:tr h="820452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Oncogenic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No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Yes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Yes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?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No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Subfamily:	</a:t>
            </a:r>
            <a:r>
              <a:rPr lang="hr-HR" b="1" smtClean="0"/>
              <a:t>Alphaherpesvirinae</a:t>
            </a:r>
            <a:endParaRPr lang="hr-HR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2428875"/>
            <a:ext cx="8229600" cy="3697288"/>
          </a:xfrm>
        </p:spPr>
        <p:txBody>
          <a:bodyPr/>
          <a:lstStyle/>
          <a:p>
            <a:r>
              <a:rPr lang="hr-HR" smtClean="0"/>
              <a:t>Genus:	</a:t>
            </a:r>
            <a:r>
              <a:rPr lang="hr-HR" b="1" i="1" smtClean="0"/>
              <a:t>Simplexvirus </a:t>
            </a:r>
          </a:p>
          <a:p>
            <a:pPr lvl="1"/>
            <a:r>
              <a:rPr lang="hr-HR" b="1" smtClean="0"/>
              <a:t>HSV type 1 (HHV 1)</a:t>
            </a:r>
          </a:p>
          <a:p>
            <a:pPr lvl="1"/>
            <a:r>
              <a:rPr lang="hr-HR" b="1" smtClean="0"/>
              <a:t>HSV type 2 (HHV 2)</a:t>
            </a:r>
          </a:p>
          <a:p>
            <a:r>
              <a:rPr lang="hr-HR" smtClean="0"/>
              <a:t>Genus:	</a:t>
            </a:r>
            <a:r>
              <a:rPr lang="hr-HR" b="1" i="1" smtClean="0"/>
              <a:t>Varicellovirus</a:t>
            </a:r>
          </a:p>
          <a:p>
            <a:pPr lvl="1"/>
            <a:r>
              <a:rPr lang="hr-HR" b="1" smtClean="0"/>
              <a:t>Varicella-zoster virus (HHV 3)</a:t>
            </a:r>
          </a:p>
          <a:p>
            <a:endParaRPr lang="hr-HR" b="1" smtClean="0"/>
          </a:p>
        </p:txBody>
      </p:sp>
      <p:pic>
        <p:nvPicPr>
          <p:cNvPr id="18436" name="Picture 2" descr="http://genitalherpes.wikispaces.com/file/view/Herpes%2BSimplex%2BVirus.jpg/173189403/Herpes%2BSimplex%2BVir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1571625"/>
            <a:ext cx="35718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www.prism.gatech.edu/~gh19/b1510/8hep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428625"/>
            <a:ext cx="88423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Genus:	</a:t>
            </a:r>
            <a:r>
              <a:rPr lang="hr-HR" b="1" i="1" smtClean="0"/>
              <a:t>Simplexvirus</a:t>
            </a:r>
            <a:endParaRPr lang="hr-HR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Primary target </a:t>
            </a:r>
          </a:p>
          <a:p>
            <a:pPr lvl="1"/>
            <a:r>
              <a:rPr lang="hr-HR" smtClean="0"/>
              <a:t>Mucoepithelial cells</a:t>
            </a:r>
          </a:p>
          <a:p>
            <a:r>
              <a:rPr lang="hr-HR" smtClean="0"/>
              <a:t>Site of latency </a:t>
            </a:r>
          </a:p>
          <a:p>
            <a:pPr lvl="1"/>
            <a:r>
              <a:rPr lang="hr-HR" smtClean="0"/>
              <a:t>Neuron</a:t>
            </a:r>
          </a:p>
        </p:txBody>
      </p:sp>
      <p:pic>
        <p:nvPicPr>
          <p:cNvPr id="19460" name="Picture 2" descr="http://upload.wikimedia.org/wikipedia/commons/4/45/Herpes_simplex_virus_TEM_B82-0474_lo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857375"/>
            <a:ext cx="41084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http://www.nursebarb.com/wp-content/uploads/2012/08/herpes-simpl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4572000"/>
            <a:ext cx="24765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bio.davidson.edu/people/sosarafova/assets/bio307/jehodge/Assets/life%20cyc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500063"/>
            <a:ext cx="5591175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500188"/>
            <a:ext cx="2828925" cy="4625975"/>
          </a:xfrm>
        </p:spPr>
        <p:txBody>
          <a:bodyPr/>
          <a:lstStyle/>
          <a:p>
            <a:r>
              <a:rPr lang="hr-HR" dirty="0" smtClean="0"/>
              <a:t>Infection</a:t>
            </a:r>
          </a:p>
          <a:p>
            <a:pPr lvl="1"/>
            <a:r>
              <a:rPr lang="hr-HR" dirty="0" smtClean="0"/>
              <a:t>Retrograde transport</a:t>
            </a:r>
          </a:p>
          <a:p>
            <a:r>
              <a:rPr lang="hr-HR" dirty="0" smtClean="0"/>
              <a:t>Latent state</a:t>
            </a:r>
          </a:p>
          <a:p>
            <a:pPr lvl="1"/>
            <a:r>
              <a:rPr lang="hr-HR" dirty="0" smtClean="0"/>
              <a:t>Viral genome  episomal</a:t>
            </a:r>
          </a:p>
          <a:p>
            <a:r>
              <a:rPr lang="hr-HR" dirty="0" smtClean="0"/>
              <a:t>Reactivation </a:t>
            </a:r>
          </a:p>
          <a:p>
            <a:pPr lvl="1"/>
            <a:r>
              <a:rPr lang="hr-HR" dirty="0" smtClean="0"/>
              <a:t>Anterograde transport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darwin.bio.uci.edu/~faculty/wagner/latenc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571500"/>
            <a:ext cx="7723188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Genus:	</a:t>
            </a:r>
            <a:r>
              <a:rPr lang="hr-HR" b="1" i="1" smtClean="0"/>
              <a:t>Simplexvirus</a:t>
            </a:r>
            <a:endParaRPr lang="hr-HR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Growth cycle </a:t>
            </a:r>
          </a:p>
          <a:p>
            <a:pPr lvl="1"/>
            <a:r>
              <a:rPr lang="hr-HR" dirty="0" smtClean="0"/>
              <a:t>Short </a:t>
            </a:r>
          </a:p>
          <a:p>
            <a:r>
              <a:rPr lang="hr-HR" dirty="0" smtClean="0"/>
              <a:t>Cytopathology</a:t>
            </a:r>
          </a:p>
          <a:p>
            <a:pPr lvl="1"/>
            <a:r>
              <a:rPr lang="hr-HR" dirty="0" smtClean="0"/>
              <a:t>Cytolytic</a:t>
            </a:r>
          </a:p>
          <a:p>
            <a:pPr lvl="1"/>
            <a:endParaRPr lang="hr-HR" dirty="0" smtClean="0"/>
          </a:p>
          <a:p>
            <a:r>
              <a:rPr lang="hr-HR" dirty="0" smtClean="0"/>
              <a:t>Means of spread</a:t>
            </a:r>
          </a:p>
          <a:p>
            <a:pPr lvl="1"/>
            <a:r>
              <a:rPr lang="hr-HR" dirty="0" smtClean="0"/>
              <a:t>Close contact, STD </a:t>
            </a:r>
          </a:p>
        </p:txBody>
      </p:sp>
      <p:pic>
        <p:nvPicPr>
          <p:cNvPr id="22532" name="Picture 2" descr="http://upload.wikimedia.org/wikipedia/commons/4/45/Herpes_simplex_virus_TEM_B82-0474_lo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857375"/>
            <a:ext cx="41084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nlv.ch/Virologytutorials/graphics/classificationtot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25"/>
            <a:ext cx="88185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HSV-pathogenesis"/>
          <p:cNvPicPr>
            <a:picLocks noChangeAspect="1" noChangeArrowheads="1"/>
          </p:cNvPicPr>
          <p:nvPr/>
        </p:nvPicPr>
        <p:blipFill>
          <a:blip r:embed="rId2"/>
          <a:srcRect l="5328" t="7317" r="16078" b="15854"/>
          <a:stretch>
            <a:fillRect/>
          </a:stretch>
        </p:blipFill>
        <p:spPr bwMode="auto">
          <a:xfrm>
            <a:off x="1571625" y="214313"/>
            <a:ext cx="5753100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Oropharyngeal disease (HSV-1)</a:t>
            </a:r>
            <a:endParaRPr lang="en-GB" smtClean="0"/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614863" cy="4525963"/>
          </a:xfrm>
        </p:spPr>
        <p:txBody>
          <a:bodyPr/>
          <a:lstStyle/>
          <a:p>
            <a:r>
              <a:rPr lang="hr-HR" smtClean="0"/>
              <a:t>Primary infection</a:t>
            </a:r>
          </a:p>
          <a:p>
            <a:pPr lvl="1"/>
            <a:r>
              <a:rPr lang="hr-HR" smtClean="0"/>
              <a:t>Asimptomatic </a:t>
            </a:r>
          </a:p>
          <a:p>
            <a:pPr lvl="1"/>
            <a:r>
              <a:rPr lang="hr-HR" smtClean="0"/>
              <a:t>Gingivostomatitis</a:t>
            </a:r>
          </a:p>
          <a:p>
            <a:pPr lvl="1"/>
            <a:r>
              <a:rPr lang="hr-HR" smtClean="0"/>
              <a:t>Pharingotonsillitis</a:t>
            </a:r>
          </a:p>
          <a:p>
            <a:pPr lvl="1"/>
            <a:endParaRPr lang="hr-HR" smtClean="0"/>
          </a:p>
          <a:p>
            <a:r>
              <a:rPr lang="hr-HR" smtClean="0"/>
              <a:t>Recurent infection</a:t>
            </a:r>
          </a:p>
          <a:p>
            <a:pPr lvl="1"/>
            <a:r>
              <a:rPr lang="hr-HR" smtClean="0"/>
              <a:t>Cold sores, fever blisters</a:t>
            </a:r>
            <a:endParaRPr lang="en-GB" smtClean="0"/>
          </a:p>
        </p:txBody>
      </p:sp>
      <p:pic>
        <p:nvPicPr>
          <p:cNvPr id="24580" name="Picture 9" descr="Herpes_labial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4143375"/>
            <a:ext cx="3071813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http://www.dermis.net/bilder/CD002/550px/img00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1643063"/>
            <a:ext cx="3452812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HSV-primary-lat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0"/>
            <a:ext cx="7429500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Keratoconjunctivitis (HSV-1)</a:t>
            </a:r>
            <a:endParaRPr lang="en-GB" smtClean="0"/>
          </a:p>
        </p:txBody>
      </p:sp>
      <p:sp>
        <p:nvSpPr>
          <p:cNvPr id="26627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614863" cy="4525963"/>
          </a:xfrm>
        </p:spPr>
        <p:txBody>
          <a:bodyPr/>
          <a:lstStyle/>
          <a:p>
            <a:r>
              <a:rPr lang="hr-HR" smtClean="0"/>
              <a:t>Primary infection</a:t>
            </a:r>
          </a:p>
          <a:p>
            <a:pPr lvl="1"/>
            <a:r>
              <a:rPr lang="hr-HR" smtClean="0"/>
              <a:t>Keratoconjunctivitis</a:t>
            </a:r>
          </a:p>
          <a:p>
            <a:r>
              <a:rPr lang="hr-HR" smtClean="0"/>
              <a:t>Recurent infection</a:t>
            </a:r>
          </a:p>
          <a:p>
            <a:pPr lvl="1"/>
            <a:r>
              <a:rPr lang="hr-HR" smtClean="0"/>
              <a:t>Dendritic keratitis</a:t>
            </a:r>
          </a:p>
          <a:p>
            <a:pPr lvl="1"/>
            <a:r>
              <a:rPr lang="hr-HR" smtClean="0"/>
              <a:t>Corneal ulcers</a:t>
            </a:r>
          </a:p>
          <a:p>
            <a:pPr lvl="1"/>
            <a:r>
              <a:rPr lang="hr-HR" smtClean="0"/>
              <a:t>Vesicules on the eyelids</a:t>
            </a:r>
          </a:p>
          <a:p>
            <a:pPr lvl="1"/>
            <a:r>
              <a:rPr lang="hr-HR" smtClean="0"/>
              <a:t>Result corneal blindness</a:t>
            </a:r>
            <a:endParaRPr lang="en-GB" smtClean="0"/>
          </a:p>
        </p:txBody>
      </p:sp>
      <p:pic>
        <p:nvPicPr>
          <p:cNvPr id="26628" name="Picture 2" descr="http://cdn.lifeinthefastlane.com/wp-content/uploads/2010/08/HSV-dendritic-ulc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75" y="1928813"/>
            <a:ext cx="3119438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9" descr="HSV-keratoconjunctivit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4357688"/>
            <a:ext cx="3070225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Genital herpes (HSV-2)</a:t>
            </a:r>
            <a:endParaRPr lang="en-GB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Primary infection severe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hr-HR" dirty="0" smtClean="0"/>
              <a:t>Painful vesiculoulcerative lesions</a:t>
            </a:r>
          </a:p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Recurent infection mild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hr-HR" dirty="0" smtClean="0"/>
              <a:t>Asymptomatic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hr-HR" dirty="0" smtClean="0"/>
              <a:t>Vesicules </a:t>
            </a:r>
            <a:endParaRPr lang="en-GB" dirty="0"/>
          </a:p>
        </p:txBody>
      </p:sp>
      <p:pic>
        <p:nvPicPr>
          <p:cNvPr id="27652" name="Picture 2" descr="http://hsv2cure.net/wp-content/uploads/2013/04/Natural-HSV-2-C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286000"/>
            <a:ext cx="4411662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HSV-2-clinical course"/>
          <p:cNvPicPr>
            <a:picLocks noChangeAspect="1" noChangeArrowheads="1"/>
          </p:cNvPicPr>
          <p:nvPr/>
        </p:nvPicPr>
        <p:blipFill>
          <a:blip r:embed="rId2"/>
          <a:srcRect l="4216" t="7268" r="26920" b="21510"/>
          <a:stretch>
            <a:fillRect/>
          </a:stretch>
        </p:blipFill>
        <p:spPr bwMode="auto">
          <a:xfrm>
            <a:off x="1187450" y="1285875"/>
            <a:ext cx="6527800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smtClean="0"/>
              <a:t>Clinical course of genital herpes infection</a:t>
            </a:r>
            <a:endParaRPr lang="en-GB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Skin infections (HSV-1 and 2)</a:t>
            </a:r>
            <a:endParaRPr lang="en-GB" smtClean="0"/>
          </a:p>
        </p:txBody>
      </p:sp>
      <p:sp>
        <p:nvSpPr>
          <p:cNvPr id="29699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614863" cy="4525963"/>
          </a:xfrm>
        </p:spPr>
        <p:txBody>
          <a:bodyPr/>
          <a:lstStyle/>
          <a:p>
            <a:r>
              <a:rPr lang="hr-HR" smtClean="0"/>
              <a:t>Herpetic whitlow</a:t>
            </a:r>
          </a:p>
          <a:p>
            <a:r>
              <a:rPr lang="hr-HR" smtClean="0"/>
              <a:t>Herpes gladiatorum</a:t>
            </a:r>
          </a:p>
          <a:p>
            <a:r>
              <a:rPr lang="hr-HR" smtClean="0"/>
              <a:t>Eczema herpeticum</a:t>
            </a:r>
          </a:p>
        </p:txBody>
      </p:sp>
      <p:pic>
        <p:nvPicPr>
          <p:cNvPr id="29700" name="Picture 6" descr="herpes whitl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1643063"/>
            <a:ext cx="297021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2" descr="http://www.athleticbusiness.com/images/old_site/graphics/4R-407-A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571875"/>
            <a:ext cx="2286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4" descr="http://www.skincarephysicians.com/eczemanet/images/update_article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3929063"/>
            <a:ext cx="40989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Encephalitis (HSV-1)</a:t>
            </a:r>
            <a:endParaRPr lang="en-GB" smtClean="0"/>
          </a:p>
        </p:txBody>
      </p:sp>
      <p:sp>
        <p:nvSpPr>
          <p:cNvPr id="30723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614863" cy="4525963"/>
          </a:xfrm>
        </p:spPr>
        <p:txBody>
          <a:bodyPr/>
          <a:lstStyle/>
          <a:p>
            <a:r>
              <a:rPr lang="hr-HR" smtClean="0"/>
              <a:t>Primary and recurent infection</a:t>
            </a:r>
          </a:p>
          <a:p>
            <a:r>
              <a:rPr lang="hr-HR" smtClean="0"/>
              <a:t>Severe, lethal</a:t>
            </a:r>
          </a:p>
          <a:p>
            <a:r>
              <a:rPr lang="hr-HR" smtClean="0"/>
              <a:t>Residual neurologic defects</a:t>
            </a:r>
          </a:p>
        </p:txBody>
      </p:sp>
      <p:pic>
        <p:nvPicPr>
          <p:cNvPr id="30724" name="Picture 2" descr="http://www.med.harvard.edu/aanlib/cases/case25/mr1/01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2214563"/>
            <a:ext cx="3500438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netterimages.com/images/vpv/000/000/005/5877-0550x0475.jpg"/>
          <p:cNvPicPr>
            <a:picLocks noChangeAspect="1" noChangeArrowheads="1"/>
          </p:cNvPicPr>
          <p:nvPr/>
        </p:nvPicPr>
        <p:blipFill>
          <a:blip r:embed="rId2"/>
          <a:srcRect l="9740" t="764" r="3490" b="61002"/>
          <a:stretch>
            <a:fillRect/>
          </a:stretch>
        </p:blipFill>
        <p:spPr bwMode="auto">
          <a:xfrm>
            <a:off x="500063" y="214313"/>
            <a:ext cx="84010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netterimages.com/images/vpv/000/000/005/5877-0550x0475.jpg"/>
          <p:cNvPicPr>
            <a:picLocks noChangeAspect="1" noChangeArrowheads="1"/>
          </p:cNvPicPr>
          <p:nvPr/>
        </p:nvPicPr>
        <p:blipFill>
          <a:blip r:embed="rId2"/>
          <a:srcRect l="12500" t="38863" r="11250"/>
          <a:stretch>
            <a:fillRect/>
          </a:stretch>
        </p:blipFill>
        <p:spPr bwMode="auto">
          <a:xfrm>
            <a:off x="642938" y="357188"/>
            <a:ext cx="6643687" cy="616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nlv.ch/Virologytutorials/graphics/classificationtotal.jpg"/>
          <p:cNvPicPr>
            <a:picLocks noChangeAspect="1" noChangeArrowheads="1"/>
          </p:cNvPicPr>
          <p:nvPr/>
        </p:nvPicPr>
        <p:blipFill>
          <a:blip r:embed="rId2"/>
          <a:srcRect l="62370"/>
          <a:stretch>
            <a:fillRect/>
          </a:stretch>
        </p:blipFill>
        <p:spPr bwMode="auto">
          <a:xfrm>
            <a:off x="1928813" y="357188"/>
            <a:ext cx="6657975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2" descr="http://www.nlv.ch/Virologytutorials/graphics/classificationtotal.jpg"/>
          <p:cNvPicPr>
            <a:picLocks noChangeAspect="1" noChangeArrowheads="1"/>
          </p:cNvPicPr>
          <p:nvPr/>
        </p:nvPicPr>
        <p:blipFill>
          <a:blip r:embed="rId2"/>
          <a:srcRect r="89897"/>
          <a:stretch>
            <a:fillRect/>
          </a:stretch>
        </p:blipFill>
        <p:spPr bwMode="auto">
          <a:xfrm>
            <a:off x="168275" y="357188"/>
            <a:ext cx="1689100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Neonatal Herpes (HSV-2 and 1)</a:t>
            </a:r>
            <a:endParaRPr lang="en-GB" smtClean="0"/>
          </a:p>
        </p:txBody>
      </p:sp>
      <p:sp>
        <p:nvSpPr>
          <p:cNvPr id="3379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614863" cy="4525963"/>
          </a:xfrm>
        </p:spPr>
        <p:txBody>
          <a:bodyPr/>
          <a:lstStyle/>
          <a:p>
            <a:pPr lvl="1"/>
            <a:r>
              <a:rPr lang="hr-HR" smtClean="0"/>
              <a:t>Symptomatic </a:t>
            </a:r>
          </a:p>
          <a:p>
            <a:pPr lvl="1"/>
            <a:r>
              <a:rPr lang="hr-HR" smtClean="0"/>
              <a:t>Mortality rate 50%</a:t>
            </a:r>
          </a:p>
          <a:p>
            <a:r>
              <a:rPr lang="hr-HR" smtClean="0"/>
              <a:t>Localized lesions</a:t>
            </a:r>
          </a:p>
          <a:p>
            <a:r>
              <a:rPr lang="hr-HR" smtClean="0"/>
              <a:t>Encephalitis with or without localised skin involvment</a:t>
            </a:r>
          </a:p>
          <a:p>
            <a:r>
              <a:rPr lang="hr-HR" smtClean="0"/>
              <a:t>Disseminated disease</a:t>
            </a:r>
          </a:p>
          <a:p>
            <a:endParaRPr lang="hr-HR" smtClean="0"/>
          </a:p>
        </p:txBody>
      </p:sp>
      <p:pic>
        <p:nvPicPr>
          <p:cNvPr id="33796" name="Picture 6" descr="HSV-neonata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1643063"/>
            <a:ext cx="373221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Laboratory Diagnosis</a:t>
            </a:r>
            <a:endParaRPr lang="en-GB" dirty="0" smtClean="0"/>
          </a:p>
        </p:txBody>
      </p:sp>
      <p:sp>
        <p:nvSpPr>
          <p:cNvPr id="3481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Cytopathology (Tzanck smear)</a:t>
            </a:r>
          </a:p>
          <a:p>
            <a:r>
              <a:rPr lang="hr-HR" dirty="0" smtClean="0"/>
              <a:t>Isolation and identification of virus</a:t>
            </a:r>
          </a:p>
          <a:p>
            <a:r>
              <a:rPr lang="hr-HR" dirty="0" smtClean="0"/>
              <a:t>PCR</a:t>
            </a:r>
          </a:p>
          <a:p>
            <a:r>
              <a:rPr lang="hr-HR" dirty="0" smtClean="0"/>
              <a:t>Serology </a:t>
            </a:r>
            <a:endParaRPr lang="en-GB" dirty="0" smtClean="0"/>
          </a:p>
        </p:txBody>
      </p:sp>
      <p:pic>
        <p:nvPicPr>
          <p:cNvPr id="34820" name="Picture 2" descr="http://www.histopathology-india.net/Hersim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2901950"/>
            <a:ext cx="3333750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4" descr="http://library.med.utah.edu/kw/derm/mml/248400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4429125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642938" y="428625"/>
          <a:ext cx="2816225" cy="3962400"/>
        </p:xfrm>
        <a:graphic>
          <a:graphicData uri="http://schemas.openxmlformats.org/presentationml/2006/ole">
            <p:oleObj spid="_x0000_s1026" name="PhotoSuite Image" r:id="rId3" imgW="1847880" imgH="2600280" progId="">
              <p:embed/>
            </p:oleObj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71500" y="4643438"/>
            <a:ext cx="292893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</a:rPr>
              <a:t>Cytopathic Effect of HSV in cell culture: Note the ballooning of cells. (Linda Stannard, University of Cape Town, S.A.)</a:t>
            </a:r>
            <a:r>
              <a:rPr lang="en-US" altLang="zh-TW" sz="2800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1027" name="Object 2"/>
          <p:cNvGraphicFramePr>
            <a:graphicFrameLocks noChangeAspect="1"/>
          </p:cNvGraphicFramePr>
          <p:nvPr/>
        </p:nvGraphicFramePr>
        <p:xfrm>
          <a:off x="5072063" y="357188"/>
          <a:ext cx="3702050" cy="4386262"/>
        </p:xfrm>
        <a:graphic>
          <a:graphicData uri="http://schemas.openxmlformats.org/presentationml/2006/ole">
            <p:oleObj spid="_x0000_s1027" name="PhotoSuite Image" r:id="rId4" imgW="1647720" imgH="1952640" progId="">
              <p:embed/>
            </p:oleObj>
          </a:graphicData>
        </a:graphic>
      </p:graphicFrame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4857750" y="4857750"/>
            <a:ext cx="3786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</a:rPr>
              <a:t>Positive immunofluorescence test for HSV antigen in epithelial cell. (Virology Laboratory, New-Yale Haven Hospital)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Treatment, prevention and control</a:t>
            </a:r>
            <a:endParaRPr lang="en-GB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00863" cy="2400300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Antiviral drugs</a:t>
            </a:r>
          </a:p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Inhibitors of viral DNA synthesis</a:t>
            </a:r>
          </a:p>
          <a:p>
            <a:pPr fontAlgn="auto">
              <a:spcAft>
                <a:spcPts val="0"/>
              </a:spcAft>
              <a:defRPr/>
            </a:pPr>
            <a:r>
              <a:rPr lang="hr-HR" b="1" dirty="0" smtClean="0"/>
              <a:t>Acyclovir</a:t>
            </a:r>
            <a:r>
              <a:rPr lang="hr-HR" dirty="0" smtClean="0"/>
              <a:t> (a nucleoside analog)</a:t>
            </a:r>
          </a:p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Foscarnet, Vidarabin, Idoksuridin, Trifluridin</a:t>
            </a:r>
          </a:p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Vaccines in trials (HSV-2)</a:t>
            </a:r>
            <a:endParaRPr lang="en-GB" dirty="0"/>
          </a:p>
        </p:txBody>
      </p:sp>
      <p:pic>
        <p:nvPicPr>
          <p:cNvPr id="35844" name="Picture 2" descr="https://encrypted-tbn1.gstatic.com/images?q=tbn:ANd9GcSwLFuKrzKpM4PFnSkMzldR2dq9AcBo0GK2aJhfrbIc4fzK_ab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4286250"/>
            <a:ext cx="821531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10" descr="Acyclovi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1928813"/>
            <a:ext cx="1463675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Subfamily:	</a:t>
            </a:r>
            <a:r>
              <a:rPr lang="hr-HR" b="1" smtClean="0"/>
              <a:t>Alphaherpesvirinae</a:t>
            </a:r>
            <a:endParaRPr lang="hr-HR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2428875"/>
            <a:ext cx="8229600" cy="3697288"/>
          </a:xfrm>
        </p:spPr>
        <p:txBody>
          <a:bodyPr/>
          <a:lstStyle/>
          <a:p>
            <a:r>
              <a:rPr lang="hr-HR" smtClean="0"/>
              <a:t>Genus:	</a:t>
            </a:r>
            <a:r>
              <a:rPr lang="hr-HR" i="1" smtClean="0"/>
              <a:t>Simplexvirus </a:t>
            </a:r>
          </a:p>
          <a:p>
            <a:pPr lvl="1"/>
            <a:r>
              <a:rPr lang="hr-HR" smtClean="0"/>
              <a:t>HSV type 1 (HHV 1)</a:t>
            </a:r>
          </a:p>
          <a:p>
            <a:pPr lvl="1"/>
            <a:r>
              <a:rPr lang="hr-HR" smtClean="0"/>
              <a:t>HSV type 2 (HHV 2)</a:t>
            </a:r>
          </a:p>
          <a:p>
            <a:r>
              <a:rPr lang="hr-HR" sz="3600" smtClean="0"/>
              <a:t>Genus:	</a:t>
            </a:r>
            <a:r>
              <a:rPr lang="hr-HR" sz="3600" b="1" i="1" smtClean="0"/>
              <a:t>Varicellovirus</a:t>
            </a:r>
          </a:p>
          <a:p>
            <a:pPr lvl="1"/>
            <a:r>
              <a:rPr lang="hr-HR" sz="3600" b="1" smtClean="0"/>
              <a:t>Varicella-zoster virus (HHV 3)</a:t>
            </a:r>
          </a:p>
          <a:p>
            <a:endParaRPr lang="hr-HR" b="1" smtClean="0"/>
          </a:p>
        </p:txBody>
      </p:sp>
      <p:pic>
        <p:nvPicPr>
          <p:cNvPr id="36868" name="Picture 4" descr="http://upload.wikimedia.org/wikipedia/commons/1/16/Varicella_(Chickenpox)_Virus_PHIL_1878_lo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1928813"/>
            <a:ext cx="2638425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Genus:	</a:t>
            </a:r>
            <a:r>
              <a:rPr lang="hr-HR" b="1" i="1" smtClean="0"/>
              <a:t> Varicellovirus</a:t>
            </a:r>
            <a:endParaRPr lang="hr-HR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57863" cy="4525963"/>
          </a:xfrm>
        </p:spPr>
        <p:txBody>
          <a:bodyPr/>
          <a:lstStyle/>
          <a:p>
            <a:r>
              <a:rPr lang="hr-HR" smtClean="0"/>
              <a:t>Diseases: varicella (chickenpox) and zoster (shingles)</a:t>
            </a:r>
          </a:p>
          <a:p>
            <a:r>
              <a:rPr lang="hr-HR" smtClean="0"/>
              <a:t>Primary target </a:t>
            </a:r>
          </a:p>
          <a:p>
            <a:pPr lvl="1"/>
            <a:r>
              <a:rPr lang="hr-HR" smtClean="0"/>
              <a:t>Mucoepithelial cells</a:t>
            </a:r>
          </a:p>
          <a:p>
            <a:r>
              <a:rPr lang="hr-HR" smtClean="0"/>
              <a:t>Site of latency </a:t>
            </a:r>
          </a:p>
          <a:p>
            <a:pPr lvl="1"/>
            <a:r>
              <a:rPr lang="hr-HR" smtClean="0"/>
              <a:t>Neuron (dorsal root and cranial nerve canal)</a:t>
            </a:r>
          </a:p>
        </p:txBody>
      </p:sp>
      <p:pic>
        <p:nvPicPr>
          <p:cNvPr id="37892" name="Picture 2" descr="http://journals.cambridge.org/fulltext_content/ERM/ERM7_15/S146239940500966Xsup01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1571625"/>
            <a:ext cx="26860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Varicella-Zoster virus (VZV)</a:t>
            </a:r>
            <a:endParaRPr lang="en-GB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52596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VZV can form syncytia (direct spread from cell to cell)</a:t>
            </a:r>
          </a:p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Cell mediated immunity essential for control of infection</a:t>
            </a:r>
          </a:p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Latent infection – recurent disease (shingles)</a:t>
            </a:r>
            <a:endParaRPr lang="en-GB" dirty="0"/>
          </a:p>
        </p:txBody>
      </p:sp>
      <p:pic>
        <p:nvPicPr>
          <p:cNvPr id="38916" name="Picture 2" descr="http://www.rayur.com/wp-content/uploads/2012/08/varicella-zoster-vir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1857375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VZV - epidemiology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hr-HR" smtClean="0"/>
              <a:t>Means of spread:</a:t>
            </a:r>
          </a:p>
          <a:p>
            <a:pPr lvl="1"/>
            <a:r>
              <a:rPr lang="hr-HR" smtClean="0"/>
              <a:t>respiratory </a:t>
            </a:r>
          </a:p>
          <a:p>
            <a:pPr lvl="1"/>
            <a:r>
              <a:rPr lang="hr-HR" smtClean="0"/>
              <a:t>close contact</a:t>
            </a:r>
          </a:p>
          <a:p>
            <a:r>
              <a:rPr lang="hr-HR" smtClean="0"/>
              <a:t>Highly communicable (&gt;90%)</a:t>
            </a:r>
          </a:p>
          <a:p>
            <a:r>
              <a:rPr lang="hr-HR" smtClean="0"/>
              <a:t>No animal reservoir</a:t>
            </a:r>
          </a:p>
        </p:txBody>
      </p:sp>
      <p:pic>
        <p:nvPicPr>
          <p:cNvPr id="39940" name="Picture 7" descr="kihanj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1643063"/>
            <a:ext cx="3294063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8" descr="Herpes_Zoster_DG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3857625"/>
            <a:ext cx="14986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inmo.ie/_INO/images/Chilhealth_01_apr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85750"/>
            <a:ext cx="7786687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nature.com/nrmicro/journal/v12/n3/images/nrmicro3215-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0"/>
            <a:ext cx="7358062" cy="652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hups.jussieu.fr/polys/viro/poly/D1-II-1B(2006)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14313"/>
            <a:ext cx="81915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nurse-practitioners-and-physician-assistants.advanceweb.com/SharedResources/Images/1999/060199/PA/p26fig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14313"/>
            <a:ext cx="81883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4" descr="http://www.microflashcards.com/images/pathogens/varicella-zoster-viru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40005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Laboratory Diagnosis</a:t>
            </a:r>
            <a:endParaRPr lang="en-GB" smtClean="0"/>
          </a:p>
        </p:txBody>
      </p:sp>
      <p:sp>
        <p:nvSpPr>
          <p:cNvPr id="4403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PCR</a:t>
            </a:r>
          </a:p>
          <a:p>
            <a:r>
              <a:rPr lang="hr-HR" smtClean="0"/>
              <a:t>Cytopathology - multinucleated giant cells</a:t>
            </a:r>
          </a:p>
          <a:p>
            <a:r>
              <a:rPr lang="hr-HR" smtClean="0"/>
              <a:t>Isolation and identification of virus</a:t>
            </a:r>
          </a:p>
          <a:p>
            <a:r>
              <a:rPr lang="hr-HR" smtClean="0"/>
              <a:t>Serology </a:t>
            </a:r>
            <a:endParaRPr lang="en-GB" smtClean="0"/>
          </a:p>
        </p:txBody>
      </p:sp>
      <p:pic>
        <p:nvPicPr>
          <p:cNvPr id="44036" name="Picture 2" descr="http://library.med.utah.edu/kw/derm/mml/24850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5700" y="4143375"/>
            <a:ext cx="3368675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depts.washington.edu/hivaids/images/derm/derm_c4_d0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88138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643563"/>
            <a:ext cx="6900863" cy="85725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3200" b="1">
                <a:latin typeface="+mn-lt"/>
                <a:cs typeface="+mn-cs"/>
              </a:rPr>
              <a:t>γ</a:t>
            </a:r>
            <a:r>
              <a:rPr lang="hr-HR" sz="3200" b="1">
                <a:latin typeface="+mn-lt"/>
                <a:cs typeface="+mn-cs"/>
              </a:rPr>
              <a:t>-Globulin </a:t>
            </a:r>
            <a:r>
              <a:rPr lang="hr-HR" sz="3200">
                <a:latin typeface="+mn-lt"/>
                <a:cs typeface="+mn-cs"/>
              </a:rPr>
              <a:t>(varicella-zoster immune globulin)</a:t>
            </a:r>
            <a:endParaRPr lang="hr-HR" sz="3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http://depts.washington.edu/hivaids/images/derm/derm_c4_d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714375"/>
            <a:ext cx="8339137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Treatment, prevention and control</a:t>
            </a:r>
            <a:endParaRPr lang="en-GB" smtClean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72050" cy="1400175"/>
          </a:xfrm>
        </p:spPr>
        <p:txBody>
          <a:bodyPr/>
          <a:lstStyle/>
          <a:p>
            <a:r>
              <a:rPr lang="hr-HR" smtClean="0"/>
              <a:t>A live attenuated varicella vaccine</a:t>
            </a:r>
            <a:endParaRPr lang="en-GB" smtClean="0"/>
          </a:p>
        </p:txBody>
      </p:sp>
      <p:pic>
        <p:nvPicPr>
          <p:cNvPr id="47108" name="Picture 2" descr="http://image.ec21.com/image/bcht2011/OF0012572681_1/Sell_Varicella_Vaccine_Li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28938"/>
            <a:ext cx="42005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4" descr="https://sites.google.com/site/clairewatt1/VARIVA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4181475"/>
            <a:ext cx="40005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6" descr="http://www.biken.or.jp/english/about/images/world/seih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1071563"/>
            <a:ext cx="3068637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Subfamily:	</a:t>
            </a:r>
            <a:r>
              <a:rPr lang="hr-HR" b="1" smtClean="0"/>
              <a:t>Gammaherpesvirinae</a:t>
            </a:r>
            <a:endParaRPr lang="hr-HR" smtClean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Genus:	</a:t>
            </a:r>
            <a:r>
              <a:rPr lang="hr-HR" b="1" i="1" smtClean="0"/>
              <a:t>Lymphocryptovirus</a:t>
            </a:r>
            <a:r>
              <a:rPr lang="hr-HR" b="1" smtClean="0"/>
              <a:t> </a:t>
            </a:r>
          </a:p>
          <a:p>
            <a:pPr lvl="1"/>
            <a:r>
              <a:rPr lang="hr-HR" b="1" smtClean="0"/>
              <a:t>Epstein-Barr virus (HHV 4)</a:t>
            </a:r>
            <a:r>
              <a:rPr lang="hr-HR" smtClean="0"/>
              <a:t> </a:t>
            </a:r>
          </a:p>
          <a:p>
            <a:r>
              <a:rPr lang="hr-HR" smtClean="0"/>
              <a:t>Primary target</a:t>
            </a:r>
          </a:p>
          <a:p>
            <a:pPr lvl="1"/>
            <a:r>
              <a:rPr lang="hr-HR" smtClean="0"/>
              <a:t>B cells and  epithelial cells</a:t>
            </a:r>
          </a:p>
          <a:p>
            <a:r>
              <a:rPr lang="hr-HR" smtClean="0"/>
              <a:t>Site of latency</a:t>
            </a:r>
          </a:p>
          <a:p>
            <a:pPr lvl="1"/>
            <a:r>
              <a:rPr lang="hr-HR" smtClean="0"/>
              <a:t>B cell</a:t>
            </a:r>
          </a:p>
          <a:p>
            <a:r>
              <a:rPr lang="hr-HR" smtClean="0"/>
              <a:t>Means of spread</a:t>
            </a:r>
          </a:p>
          <a:p>
            <a:pPr lvl="1"/>
            <a:r>
              <a:rPr lang="hr-HR" smtClean="0"/>
              <a:t>saliva (kissing disease)</a:t>
            </a:r>
          </a:p>
          <a:p>
            <a:pPr lvl="2"/>
            <a:endParaRPr lang="hr-HR" smtClean="0"/>
          </a:p>
        </p:txBody>
      </p:sp>
      <p:pic>
        <p:nvPicPr>
          <p:cNvPr id="48132" name="Picture 2" descr="http://upload.wikimedia.org/wikipedia/commons/0/07/Epstein_Barr_Virus_virions_EM_10.1371_journal.pbio.0030430.g001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2088" y="3857625"/>
            <a:ext cx="3386137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smtClean="0"/>
              <a:t>Epstein-Barr virus</a:t>
            </a:r>
            <a:endParaRPr lang="hr-HR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57863" cy="4525963"/>
          </a:xfrm>
        </p:spPr>
        <p:txBody>
          <a:bodyPr/>
          <a:lstStyle/>
          <a:p>
            <a:r>
              <a:rPr lang="hr-HR" smtClean="0"/>
              <a:t>Clinical syndromes: </a:t>
            </a:r>
          </a:p>
          <a:p>
            <a:pPr lvl="1"/>
            <a:r>
              <a:rPr lang="hr-HR" smtClean="0"/>
              <a:t>Infectious mononucleosis</a:t>
            </a:r>
          </a:p>
          <a:p>
            <a:pPr lvl="1"/>
            <a:r>
              <a:rPr lang="hr-HR" smtClean="0"/>
              <a:t>EBV induced Lymphoproliferative diseases</a:t>
            </a:r>
          </a:p>
          <a:p>
            <a:pPr lvl="2"/>
            <a:r>
              <a:rPr lang="hr-HR" smtClean="0"/>
              <a:t>Burkitt lymphoma, </a:t>
            </a:r>
          </a:p>
          <a:p>
            <a:pPr lvl="2"/>
            <a:r>
              <a:rPr lang="hr-HR" smtClean="0"/>
              <a:t>nasopharingeal carcinoma, </a:t>
            </a:r>
          </a:p>
          <a:p>
            <a:pPr lvl="2"/>
            <a:r>
              <a:rPr lang="hr-HR" smtClean="0"/>
              <a:t>Hodgkin and non-Hodgkin lymphoma, </a:t>
            </a:r>
          </a:p>
          <a:p>
            <a:pPr lvl="2"/>
            <a:r>
              <a:rPr lang="hr-HR" smtClean="0"/>
              <a:t>gastric carcinoma</a:t>
            </a:r>
          </a:p>
        </p:txBody>
      </p:sp>
      <p:pic>
        <p:nvPicPr>
          <p:cNvPr id="49156" name="Picture 2" descr="http://www.daviddarling.info/images/Epstein-Barr_vir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3143250"/>
            <a:ext cx="3357562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smtClean="0"/>
              <a:t>Epstein-Barr virus</a:t>
            </a:r>
            <a:endParaRPr lang="en-GB" smtClean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43488" cy="4525963"/>
          </a:xfrm>
        </p:spPr>
        <p:txBody>
          <a:bodyPr/>
          <a:lstStyle/>
          <a:p>
            <a:r>
              <a:rPr lang="hr-HR" b="1" dirty="0" smtClean="0"/>
              <a:t>Productive infection </a:t>
            </a:r>
            <a:r>
              <a:rPr lang="hr-HR" dirty="0" smtClean="0"/>
              <a:t>of epithelial and B cells</a:t>
            </a:r>
          </a:p>
          <a:p>
            <a:r>
              <a:rPr lang="hr-HR" b="1" dirty="0" smtClean="0"/>
              <a:t>Immortalization</a:t>
            </a:r>
            <a:r>
              <a:rPr lang="hr-HR" dirty="0" smtClean="0"/>
              <a:t> of B cell</a:t>
            </a:r>
          </a:p>
          <a:p>
            <a:r>
              <a:rPr lang="hr-HR" dirty="0" smtClean="0"/>
              <a:t>T cells required for controling of infection</a:t>
            </a:r>
          </a:p>
          <a:p>
            <a:r>
              <a:rPr lang="hr-HR" b="1" dirty="0" smtClean="0"/>
              <a:t>Latency</a:t>
            </a:r>
            <a:r>
              <a:rPr lang="hr-HR" dirty="0" smtClean="0"/>
              <a:t> in memory B cells</a:t>
            </a:r>
            <a:endParaRPr lang="en-GB" dirty="0" smtClean="0"/>
          </a:p>
        </p:txBody>
      </p:sp>
      <p:pic>
        <p:nvPicPr>
          <p:cNvPr id="50180" name="Picture 2" descr="http://www.bio-rad.com/webroot/web/images/cdg/products/microbiology/product_detail/global/cmd_25183_pdp.jpg"/>
          <p:cNvPicPr>
            <a:picLocks noChangeAspect="1" noChangeArrowheads="1"/>
          </p:cNvPicPr>
          <p:nvPr/>
        </p:nvPicPr>
        <p:blipFill>
          <a:blip r:embed="rId2"/>
          <a:srcRect l="7446" t="2483" r="22340" b="3145"/>
          <a:stretch>
            <a:fillRect/>
          </a:stretch>
        </p:blipFill>
        <p:spPr bwMode="auto">
          <a:xfrm>
            <a:off x="5572125" y="2571750"/>
            <a:ext cx="31432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 descr="data:image/jpeg;base64,/9j/4AAQSkZJRgABAQAAAQABAAD/2wCEAAkGBxQTEhQUExQVFRUXFRcWFxYXFRgYFRUYFxYXFhQYFRQYHCogGBolHBcVITEhJSksLi4wFx81ODMsOCgvLisBCgoKDg0OGxAQGywkICUvLCwsLCwsLCwsLCwsLCwsNCwsLCw0LCwsLCwsLCwsLCwsLCwsLCwsLCwsLCwsLCwsLP/AABEIAOUA3AMBIgACEQEDEQH/xAAcAAABBQEBAQAAAAAAAAAAAAAAAgMEBQYBBwj/xABJEAACAQIEBAMEBQgHBgcBAAABAgMAEQQSITEFBhMiQVFhMnGBkRQjQqGxBzNSYsHR0+FTVHKSk6LwFRZDc4LSJGODlKPC8Rf/xAAZAQEAAwEBAAAAAAAAAAAAAAAAAgMEBQH/xAAlEQEAAgICAgEEAwEAAAAAAAAAAQIDESExBBIyIjNBYRNRgXH/2gAMAwEAAhEDEQA/APcaKKKAooooCiqjm3HPBhJZIzZ1yWNgd5FU6H0JqHLzaqyMpgm6a4lcK83ZkWVygj0zZmUmRBcA2ze+waOisLwbm2UB2nVzJJicRHDDmw6KkeHlaNj1Cw2soYsxux7RarWPnBJFQ4eGWdmR5GjTpho1RzE4Ys4UtnV1AUm+U201oNLWTx74wYiVU6hiM8DqQossaCETIpts5Yn4Sa6U1h+aJHnmRkeONMVhYo2yrmYTRRyFZFZrqTnudAQCBuDU3D83o2RulKsUocwTHJlmyIz6ANmXMqMy5gLge6gjYHieOkIvF07sVzNFJlC9ON7mMsNcxdN/s+PjMx/FMSpjKxqFaAu+ZWsjhGYh5CQqLcAa667HwMXzdDHGkjK+VsI2L0AuETp3U6+19avpodan8F4p9IRmMTJY21KOjggEMkkbFWXW2+hBoKuPiWMcB1jUIRnCGJ8+UqHVSc+jWbKdNwfdUaHjOLcJIq3QqbkQSWuSn2c2Zwq5yGGjbDWnU5zDMoXCzsJJZoYmBitJLAzq66vdRaNzmaw7T42u7Bzcsip0cPNLIY2keJTGGiCSNEwcs4Ut1EdQATfIfDWgTDxHHE3MahQdjE+ZgBCQfb7c3Uk0IOXIRrY09h+JYkwMzR5XEoQkQyHsspLrFfO4BJHhsdwLmLiOeYgrSRwzSxJh4sTJIoQBIZQ5DFXYMWARiVAvpUvEc1IrvaKVoY5FilnGXpo7hTbKWzsBnS7AEC/obBL5fMxV3nuGZwQlrBB007V1OmbNr53q1rOYXm1XkVehKI2xEuFEpyZOtE0ikZQ2bKem1mtbwp1OaoenBKwZUmjklubdixJncvY+Q8L0F9RWUxvMspSMiCWAtNhbNIEZXjmnVGF1YhXyn2TYi4+DuG52gaRVsyxvJJEkpaPK7xhywyBs6j6uSzFQDl9RcNNRWYj50jydSSGeKNoJMREzKp6scahmsqsSjZSGCsASD6EBUXMvUSNskkQaeFAR0pUkWTbLIjlSPA2Nx5ai4aWiqLl7mZcWxyROEsxWQmNlOVshVgjExv45XANr+RAvaAooooCiiigKKKKAooooIHHOGjEwPCWKhsuoFyMrBtvhUKfltWSRS7d+LjxV7DQxvFIE9xMQF/U1eUUGYl5PWyFZLSJNiZAzxrIpGKlaWSNo23AYrYgg9g8yCteV2TI0OJeOQRNE79OM9RWcyXyAAIyszZbaDMQQa0lFBmk5TAkLCaQq0uGmIYBmL4dEjBMh1OZUW9/G58aThOUAvRRpneCDP0Ysqrkzo0YDONXCI7Ku3he5F609FBlMHye6Zb4uUmPCthYiEjUohMZV9iGf6tbk6HyFWPLvL64UzMCpaZlZgkaxR3UWuI10zG5JYkk6eQq0xeJWNGdyFVRck15BzL+UrETFkwo6UfhJ/wAQjzHgKTOnsRMvR8Fy2sfQtIx6OIxGIGg7jiDMWU+QHWP90VFw/KZiIaDENHIRKrMY0YOss8mIHadmRpXCn9Y3BrwyfjOL1cYqbN497D9tKHEsUSGOKnzefUb8L1H2hL0l7mnJ0SwzwI7hJsJHhdbFlWNJFD3PtMeqSb+VdxHKmYyKJ3EE0iSyxZVOZlCBgrnVEbprmFju1iL1gOWvynzQkR40dWPQdVR3r6sPtV67gsWk0ayRsHRhdWGxFSidozEwqYeWlVUXO3ZjJMXew1aSSWQp7gZSL+lQIOSx2JJO8kMaTxJEUVR051KsGcasQDYHTTwvrWsqJNxKFM2aWNcjBWu6jKzLmUNc6EqbgeVHimHLMjBBLi5JBGYCgyqq/USCS7qujSNlALaaDQC5ujA8oLG4tJeENIwj6UYY9TNdHmtmZBnNhodBcm1aZTcXG1IlmVbZmC3IUXIF2OwF9yfKgzmH5TYBA2KlIhheHDkKivEHUJ1C1jnkVQACRbU3BvScHyaqO0hkGdpYJG6cSxITAWIJjXTO2c5n3Nl2tWpooM5wvlYRYkYlpeo6xvEG6aI7q7K318i6ylcgAva1ybXN60dFFAUUUUBRRRQFFFFBT80YmSOJTGXS8qLJIkfUeOMnudUytc7C5BAuTbSqJeZ8UpCLh5JQIEcSyRtE0ha3c0YHZvYra4OtraVsJ5gtrhjdgvapaxPico0HqdKopONyI+IZlHSjkEadoGZm6YUZ85N7udMn8wrsLzBjWxGQwqFLKmscoAyyYpZZA1tQRDGQP/MXXWnuV+YcRiph1IXijCS3BjZQxAwzxm7i4NpZFt4lD5WHcJzlnscihWClLuBo0UMoMjnRPzjDxvYU6/OceRGEbFmHs5hddbDPa+UEag28qC6M0/8ARJ/in+HR1p/6KP8Axj/DqThps6K4BAZQ1juLi9j605QQutP/AEUf+Mf4dH0qQe3Cbecbh7e8EKfleptJc2B91B4z+U7mn6TP9EiYiOPWQG6l3/RKmxsKykWFY+B8qlYbC9bFyZhmDuzG437v51t+E8MRDpcfq3uvpYHb4WrJly6lrxYtw85xmDNjpbSlR4RtrEivUcTwqN9So9dP2eNPRYBQo7R6afsqn+eV/wDB+3k74e2m48RWp/JtzBJBL9BLERzn6s3/ADTHVivvF7frWq443y8jAsos2+np51geHErjYGF9JEt52zjX47+61X4su5UZceofQw4Un6U3/uJ/++qnjfKwnxBn6pQGBoylrr1MsiRTXvuizTD1zDXtFaSq3jWAeaHERhxaSIooKiykqQSTrmGvlWpkZ5eTpA0jJigM8iyAdMsAQk0b5jnzNcS6C9hkWw8KcwPJrpMJTiMwBhNunYno2tmObU7i9r60+eV2jZmglZWIBDE5RmLd14o1EZGUCwy73O5JLQ4Dic2bObEAZPpU1wo+z17ZjdyXzbi2Xag1tFZHD8DxMhXrSN2yMS3WkDOQsiK6Ktuj7Q0U6g67Wom4DimKl5M5V85/8RKmY5JVUplX6nKHUWX2rEmg1t67WbwHCsUk0TNKGRS+ezuM4YzHWK2W92iN9xlIvWkoCiiigKKKKAooooGp8QqWzsFzMFFza7HYDzJqgxHMqiR4mi1GISLcWaNwt5SLbBiVt52860ZNVErYY9R3jXtk6ZJjzMzXRrAAEtchTb9X0oKzF8xYWSNi6N0wASQcr3FzYFWF+0X0bW9vSpB5iwqgqVsACBZBlYLL0VVb2ubhfQaa0dThxW1oWUkDRMwYsh2IHddM199L3pfFXwUOfPGhYITkWO7Ncl7A2tnJud77nagucFilljWRb5WFxcWPxB2NP1XScSggtGxEdluFymwA8BYWJ9BrXDx/D6/WjQX1Df3dva/V39KCypLrcEeYqoPM0FwAWN2VbhTa7mMC3iQDIt/LW9SoeLxPE8sbh1QG5Hoocb+alSPMEHxoPHuDYfLjJ/JM33sQK1cLKQNdfMVT/R1l+kTFSvVYGw0Omv7aoxw92dAt4wb6h27bbZtf2Vz7xFpdHHusPQC91tvS4L2AOlZngM0lyjMTbxNR+MxT6lZXG5CqbXt4D1rPHemmettPxKxXpg6vcE+IUe2fTcAerCvNsFAf9pRptadAPcGBH3VpOC4KRnvI0gJAI7rrYfZNxe97n4+lO4HhwTifXcXRCjf9TDKPlYmr8dorZmyVm0cPXaKKK6LnCiiigKKKKAooooCiiigKKKKAooooG5oFa2ZVaxDC4Bsw2IvsR51TTYbDF2Jd1LTG9pJFCyrHnYrrZDkU3I0tceNXM0Ia176MGFmZdRtfKRceh0qmx/KsEpcsLO7MxdQok7ojFbPlvlAN7eYHuoGW4LgWBW62aNdBMbGKMEC3d7AF/d6Wp9kwc7GQurXDG3VIU9PNG0mS9tLMM9tvGmG5PjJU9WXtzG11tmbqXbLlte8hPrYXvrcblCMkEyzEgu26WzOZCWy5Mu8h0tbQXuKDmPwmDxDyN1QJEC5nEhGUZVYMNbWyuO4aDN51ITlrDtmJzOr2YDOxUEj84NdXOpz760mflWNwczyFi4cuMgOYCEA9qgW+pQ29TVtgMIIo0jW9kUKCbXNvE2FvlQQf93oNO1tAAO9vAq1997ol/dT2E4PHFC0UYIRgRYsW+yFAux2sBVhRQeZxxMqFWFishFvSwt+FBRbbVquZcAoBcCxY93kfI1kS9gRXNz09ZdXBki/JnhIGdiKso4wTtqDVLw8yIxswy7DTb99WuEv9prnztb8KolohaIAKZSDPKqge1YH53H7aUrVc4TD5EV11lk0QHYE3uxHkBqfl41fix+8s2XJGPlYyO0jlEcoqaMyhSS5sQozAiwGp0+0PI05FhGB7pXcEEFWEYBv/AGUB++ncJhxGgUX08TuSTdmPmSSSfU0622m9dJy2Ii4JjYI1XDkITPiWbuU6NiC2EzmQG8SwlgVWzezY6V3EYTiouUlzdyNYmIfbxAdL5RZMn0bXU3Db6irTj8WKfp9IFSIZiwWRgokvF07MMuZrdSwawOt6izcRxxEoEZUXIVhGzOBaTptluAxa0V7eznN7W0CA3CuJI7vEwBZ17c65Sgnxj2OYdvZLBcgE6bG1bysbNj+IKWKxk6KtijFVsZrMCCTIWAhuQNM52tpKkxWO/QGrm1kNkGadO7v7xlWFvD2vkGoorNYLi0/0lIZMt7uCAmpRRJlkJzdtyqdtvHfWtLQFFFFAUUUUBRRSZYwwKsAVIIIIuCDoQQdxQdDCu1h8FyjND0jAUhKGbN0zlD58XFIoYZe4dFGXXbQeodi4RxJelbEBiIhnLSdvUtJ1BlEfcrExAG4y5Dob6hs6KynK3CcZHN1MVJ1LxOn5wsB9czx9uUAnIwGbft8d6vfoL/1ib5QfwqCdRUH6C/8AWJvlD/Co+gv/AFib5Q/wqCdRUH6C/wDWJvlD/Co+gv8A1ib5Q/wqDvF4M8TDx3HwrzXErcGxt5GvR5ME9j/4ibY+EP8ACrzHEwkZh1ZLg3Gke39ysvk1iYavGvqUSLCvc3kb36fuqfBgJP6dwBsLIfvIvUfCL3XMjn0OSx99lBqyglH31jn4t/vykJC4H55v7qf9tbvAYDJZi7O2UKCQoyruQoUC1za/nYeVYgsO0et/f5V6BA11U+YB+6tvjdMHkzuTlcY6efpXa4xtr/r5VpZWf5h4lKixMl47hyyFVLkjLlUaMjHU9gILeDCxvGxHNMqmQfRm7DbMSQthII2a5GwLA+4GpvGeNPGI+kgYyqwjDhkJkBUhSpsRdOq232Kgx82k3bp/VsoaJxrcMZymZSwOqQ5tP0hQNLzFiMxbpGxMeVLaDNh85BfKSRm8bfuqwwfH3adInjVSXdD3Nc5BN3oCtih6Q3N+75q4PzIJpBGY2VrXJ3QNYNlzePaRr53FQzzNBmSQwfWMFAbsLhHKgEsCbC7i48L+ouGptXazEPNLOqZYu8tGrLnXdljZgtzc2WVe61tx5XBznGQSsUpAAINhrcIW8fDONr7Gg09FJicMAw2IBHuOopVAUUUUBSXvY2te2l9BfwufKlUlzYEgXNtB5+mtBQcfhnYwlA+YAkqjsIy11IDMGQjY2YhhYtdTemHk4gQ+UWIRyAyx2MgvlRbHWPaxOp1uaXzHiMX2mAMn1EjsBlYqwaMLpkfqEAucgK5rGx2qFxDmDF9PEZIchXqCNunI5BAl6fYB3FskZB2GcXB0uEjqcRyFgAWAIVSqDNpMQza+0LQ+Q7joL6c63ELbH82dQkdweobEi+rlLeQF75TsGsXx7FrJJlhzAEKFMbgKQ0+ha3czBIu4aDMND4ypOK4rMB0hq3acj5QpkeMZ/MgKH0I9r4kL7h7OYozIMrlFzi4NmsMwuNN77VIrO8L45K+IEMiKva1xle5yrGS4Y6BSXIy7iwPjWioCiq/iHGYovaa5/RXU/wAqy/EOZpZLhPq19Pa+fh8KrvlrXtZTFa3TScZ4mqKVBu5FreV/OvN2TMzN6/hpUsSkGo8YJudd6x5cvtDXixesuDA5gT47/vqThcKB6n8Kf4eu59Kdwo0JO5JqudTTa2N++jGIlCtHm0BNvS52v5fzrU8F46oAjkNraBvD3HyrOTw3NmGltiNDrreoigxnKxuh0Vjup8Fc/g3wOuplS806QvSL7iXqCsCLg3FdrBYLHSQnsbT9E6qfh4VosBzHG+j9jevs/OtmPPW36ZL4LV/a6ZQbXA0Nx6G1rj4E/OkfR1/RXw8B4XA/E/OlqwIuDcV2rlJpMMgOYIoa1rhQDYnMRfyvrTMHDYkVVWNAq6qMoNjte58fXepdFAyuFQG4RQdrhRfe+/vJPxrjYKM3vGhuAD2jUL7IOmtvCn6KAooooCiiigKKKKAooooCiioXF8V04mYb7D3mvJnUbexG50i8R4rDC5Ng0lrHKBmt4Bm8vSs3xHjcsp3yL+iv7T41WjuOup3NSUjrBkz2txDfjwVrzKMsdNO1qnyCwpiKG5vVHcr4GHw19TtS5IfLapYXSkVb66e172RhYPTwNcbTYU/hm1O2xpC6kf6/CvNcEfOT5QkC9RZoLgi1wdCDsRVgNqaepTWJRhULG6dtmdfskEZh+q2Yi/ofn5kZj/RS/wCT/vqyoYVVY1KHg+LSxHsWUenYV+WetHw7mvNZXhkDeYyZT830qiKV0xVZjzWqryYa2bP6e39BN/8AH/EqBiOPZMSIWyLmw4kjV2Cu8hcrkBuQdhsDvSuWsaWUoxuV2Pjb+VWU8sZJQ2LZC1tjl2vfw18a6FbRaNw59qzWdSy0fPWcI0WGZlcgAtIEOsiQm4ym1pWZT6IT5Cov/wDQjJdYoQH+qsGcE964WQ5kGqrlxOUPe2ZdqseGcwwwxKkkQgAyhUUMcoJT2iyjYuTmFwQjNfQ2SeZYE6jQwnMzZ3LDKHZYgCb66gRxrYgbaXtUkT+N5sKYeOboFi3WzJnAydAOZLNl7vzZtoL3G1QcRz8oMgEOqvkBaQKq90y3m0+qJMJyg3zZ02vpbJzLESR03JDZBZVszkoAi3YakSobmw310q1wOIWWNZFBAcXswF/jbx0oMZD+UP6pmaAlo0iLHNlUl1QucpBKjuuoGYkCtxhpg6K42ZQw9xFxSig8h8vLalUGWl52iTESwyLlWLqZ3zAlVjjWRnaMC4TvVQddSBbWpP8Avng7E9U2WJpm7H0RSytft3BVhbfSnuMcNwoRnmiDhmNxYlneYLCVAvrmGVbbaA+F6rMdwnASxlJV6LGKRLSNaRE7xI1nJBJHU79bjNqRQTo+bcOXCAtdiFA6b585aZWRky3Ur0JLk+VNR87YVmAUyEFWObpPYMrxxhLWvnYypYW1vXJouHYfuIiDRh29q79vWMhsTdm78Re+pu1PYLlzAsg6UaFO5QVdj4oDY5twYk9QUFrEUB/vjhNSZGChcxYxyBF7WezMVsrWR+063Ft6i828VjCqmcA7kHQjTS48N6nYzlXDvGIgmSPPE7KoFn6JDIrZgdLgXIsT56mq3m2Tvt5D+dV5Z1WVmON2hlIeIR39tfnU1OJRfpr86iJJapCTXrlzLpxDknEYz9tfnT8GOi/TX50R61PhFTpH5J6MLjEY2VgT5CuGpElNEVOXteBAlzr+NqEGtKjXwpOxr3cdPOfbaVfSmmNLvpTZoQQaWKQaUhqFoSt0CtdbauM1IZqrQlO4DLlmX10+dbA1hcC1pFPqPxrdV0PGn6WHyI+pCHCIAuUQRZbk5emtrlSh0t+iSvuNqU3DYSWJijJb2jkW50trprppUuitDOg4nhMToyZFAY3JVVBv23O1j7K7+Qp/BYVYo0jQWVFCqPIDan6KAooooIeJ4ZG6stsuZlcsujZ1IZXv+kCoOvlUGflqJwQ7yvmUh7v+cvnsxsNCOo9gtgLjTQWuqKDNzcpqz6ysYzmMikDPIzdW7FxYD882gUfha+wuGWMELexd3N/N2Lt95NPUUBWN5sP1h9w/CtlWN5uH1nwFVZvitw/Jk5GtTvDJMyZvh8t6bkTeoPB8SFleE+Pev/2H7a5tY3Lo26aKJ9anxyCq+EVPj2qyI09nWnWNItSyo8qLDyqT2HIzrTTtrT0Y1qHKdahPaURuU5DpXDRCdKU1TV/k0RXBvUfGLmdEO2rtqRcKLAaerA/9NNNgo7+z/mb99JjhPmYO4yTKL1yOS9VPE4Y8yxganuPc2gG3j5/hUuDh8dtv8zfvrPuJlHU6WmE9tfeK2uOxiQxtJI2VFGpsTubCwGpJJAsPOsDg8BHnXt8R9pvP31tMZwaN4pIhdBIACdH2N/ZkupHgQRqDW/xepYfJ7guLjELR9QOMuVm1BVrJmz3RgGFsraW8DT6Y2MrmDrayn2gLZhdb32vcb1h15LgXEZGxX/BRFjJj61+pi37bi6Rjr2VVtoljcVKl/J5hm6i9WTMxRyMwJAtIuotqpzyWvtb0rUzNkkykkBgSNwCCR7x4bGnKpeEcuR4eQyITciQG9tc8gk1IFza1hfwq6oCiiuKwOxvuNPQ2P30HaKw3GsXjIcViJUzmJI2ZRKQmHUJCGF2BIZWcFdldSSTmUAUjGcW4m8bGOLKJMK0sZWImSJ2zPGjZnylguRSBrmvpbUBvKKws/F+LWmyYeMFXl6d43OZUjxDRXHUF85TD6g6GQj3OTY/iSlj0wbXXOsLMthJNldcP1gWJURA9w9on0AbasbzS15T6AfhWwjJIF9DYXHkfmfxrC8xyXlf3mqc3xXYY+pRvsayPFHKzI40KsPxrYSDtrG8Y9v4j8a58dujMcPQEe8eYeNjT2HxAbaoUB+pT+yKbwbAEj4/vq6XkRwuc1cJqKstKMlebTiCutZwPQn8KZbemoXzSkjYLb76kMlQn5PY7Lhe1S8wtVJicdl0UX9fCuYXina5a/aL7W0A1I86srEvJ0kpKDJI3uQe5Rc/5mYf9NKmbKL+NROHQezf2gMzDwzN3N95NScWNDUbfl7H9Mzh5rzSEnXNb7hWmwp0rG4ZvrpP7f7BWtwT6Vjx9pWjhPgPcvvH41usRGWUgOyE27ly5hr4Z1I+6sDGda3kmcp2MqsQLFlLL4XuoZSdPWup4vUub5XcKnH8FkeaV1kyiSIJ7UgKkK65squFb2wdR4VBx3KjsGEcwQNYDtJy26pFjm8Glv8NxT3HeDYiWVpI3jA6RhVDmBKujCQlwe27MhtlP5hdRc1Gm4PjWy2kACm6XlZumQH9o5PrSSUIvbLbx8dTKRjOWpi6hJCAwYtLc3RiZySoz3uepGLWItGNrCnk5SYgZpibCwAzWXTEaCzDS80Ztb/hD0sv/AGTi2OszIv2VEzEgWmuGfJ3G5gN/JSPDU/2XjACVlXMWbtzkJlbrE6BR3XaLXftOo8QQOVJD1M2IZszMwJzXuUnCk2YaqZUt/wAoemW94PgOjGUuD9ZI9wLfnJGk1F9+6ovLuCmjDmdlZmI1DE6DMFuSL3y5fPbc1cUFZxbFusUpVGBUqMxAYFSyh3VVJJyqWNiBfL41TTcZmQOUJxEapo+TI5Ys6grZMr2sLkADTarni/EzHFI0YJdGRbMjWJd1UZblQ/teDWvpcVA/3l6bdOVHLqmd2CZFUWZz252AsiknuO3yBjDcfmEoR48ytM0YNiCoz5VsLd2hvf08rkams0Ob0LFVikJ7AuwDGQxZNToARMh+ennpaArzjjD3kPqT+NeiTNZSfIE/dXmOIfM9ZvJnhp8aOSpE7azD4Hq4hU/SYD5mtVP7NM8qYLPjUP6Pd8v9Csla7tEN1p1WZNxYpREoJ1AsR46VEOLN9F+dTMVhAryi20rj/MbU1Gqje9TtMRw8rYqPFufAffUhI3bfbypUUqDYGpaTk7aVX7RCXIiw+WpMEIYa+N6b8Kciay/GlZ3Z4jYnh9gba1SYjht97/O2oN60TsTUaeUgG+vjtWmskRKFhZipswv6+P8AOlS41WU231G1Pqwb7IFraUgYW86Lp3sBoNrH91Rycxw965lTcawAixJUC10jb4lFv996seHNpU/8oWGy4iN/0o7fFSf2EVV8OasuSnrkmHuO3tjiVqK3mAe8aH9UfhWCJra8Be8CegI+RrZ4s8yx+VHESqsXjMWZZxErMqMEXSNQAY4GurNclrvJuCth5jVHDWx5IaRcvdGWXsIYFYFk+0ctvrj221Hz1FFbGIUUUUBRRRQQeIcSijjlcsrdIXdQy3BAzKCPAnS16rDzDC0YlEed+mM2UB8t2KmMyAWPcrjyOX1FXs0CuLMoIurWI8VIZT8CAfhUV+DwFsxiTMTcm25uTcjzuTr6nzoK1uYsIGOneF17O4ZbnIfIixPkLb1d4WcSIrr7LKGHuIuKjNwiEknprc3uRpe5JJ08bk6761Kw8CooRAFVQAANgBQQeYcV04HPiRlHxrziI9xrTc7Y27BAfZGvvNZyBKw+RbdtN/jV1XZ2Y6Ve8gYXulk9yj8T+yqDE7VtOSUAww9WYn52pgjd0vJnWNlOND6+f/mE/hUAirXjY+ul9XP7qr8tqryR9Uvcc8QQq1Nw9QlbWrPBvpoNapjmV/4O2NKQXUjx3FOhifI0AAa6j0tVkV1O0TJb51yOME3bbypvEu26AE+RYqPmAfwphHnP2I/8Vv4VXVlKU2dFO9xr+6jhhMmMjNrBSbfAHWoxMoH5uP39Zv4VHA5phiU7I7m+8rAbHx6VPb6ohTefpn/i5/KNhbwJJ4o9vgw/eBWJwMuteh8xrO+GmDRQ2yE/n3NrajTo+leYYBpb+wn+I38Oo+VXV9vPEtummnB0rUcoYm8bJ4qb/A/zrGo8tvYj/wAVv4dS+C46aKZSEjse0/WtbX/0qjht63gzV9qS9HorN8ycUnhSI9sQaRleRQZgiiJ3T2ggUs6hbt2i41uRamj58lAUHDM7fRhKzNeE5/qbq0bBggIkZhZ2HYRfe3Sc1vaKww5wxLdTLAlsnUTvkVlT6KJiSrRdxz3UCwvY+Wt5y7x18Q8qNGE6dgO5jIdSCXQxhUBtmWzNcG+lBe0UUUBRRRQFcZrAnyrtQuMTZYXP6pHzpL2OXn3EJurK7HxJpKx2AqNA1yffUsnSuXM7nbrVjUaRMZJXofK8BTDR33ILfPUfdWB4dhTPOieBOvuG9ek8RfpwuRpZbD5WFafHjuzN5VuqsHj5M0jN5sT8zUVjelSmkxis2SdyupGjIGtT8G9qislS8OlVR2tTAw91K8hfe+n7qZZdKImvvr5elWRb+3hbr/o1xFuf9WpwkeX31xWqftDzZE58KYwkmSaNvJx+NqkSCoc4qG53tHuNN9xWEvDIo3KMB8q8lwQtcV6/hJMyK3moPzFea8w4LoYpxbtbvX3Hf771p8qu4izP4ltTNT0Oq0lhRhn0pUlZWuW54fxANHETe76CysRcb3IFl23Nqp05ttIySR2IM+UKbmRI51gRkvbXMxBXcG2+YXlcnzXhI/RY/fY1cSYRGFmRCNdCoPtEM3zIBPurp0ndYlyslfW0woo+cImTOscp0vlsub2YGOmbw+kJ8m9L8HOMJzZUlIA0IC2c9twpzWYjMNvI2q6PDodfqo9RlPYuqjUA6bbaV1sBEb3jjN7X7F1y+zfTW3h5VNAvB4gSRpIt8rqri+9mAIv86eriqAAALAaADYDwsK7QFFFFAVRc4SEQWHiaKKjf4ynT5QwOBqXLtXaK5jqr3kPDjNI/iAAPjv8AhV7zM1sO3vH40UVux/ac/L95gGbWnV2oorBZtqTepeFNdoqKZXEIs0Z1I9QbGjAqcouSfU71yivfyfhIeuJRRXqLslRZqKK9l5DccDa+Hi/siqH8oWHBiST7Stb4H/8AKKK33+1/jDj4y/6yuAe4qY1FFc6HSlf8lvrIvhofxrV0UV0sHwhzM/3JFFFFWqRRRR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51203" name="Picture 4" descr="http://www.immunopaedia.org.za/typo3temp/pics/99b226bd9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60338"/>
            <a:ext cx="8739187" cy="655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EBV-pathogene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14313"/>
            <a:ext cx="6643687" cy="635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Family: Herpesviridae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Subfamily:	</a:t>
            </a:r>
            <a:r>
              <a:rPr lang="hr-HR" b="1" dirty="0" smtClean="0"/>
              <a:t>Alphaherpesvirinae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hr-HR" dirty="0" smtClean="0"/>
              <a:t>Genus:	</a:t>
            </a:r>
            <a:r>
              <a:rPr lang="hr-HR" b="1" i="1" dirty="0" smtClean="0"/>
              <a:t>Simplexvirus 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hr-HR" b="1" dirty="0" smtClean="0"/>
              <a:t>HSV type 1 (HHV 1)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hr-HR" b="1" dirty="0" smtClean="0"/>
              <a:t>HSV type 2 (HHV 2)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hr-HR" dirty="0" smtClean="0"/>
              <a:t>Genus:	</a:t>
            </a:r>
            <a:r>
              <a:rPr lang="hr-HR" b="1" i="1" dirty="0" smtClean="0"/>
              <a:t>Varicellovirus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hr-HR" b="1" dirty="0" smtClean="0"/>
              <a:t>Varicella-zoster virus (HHV 3)</a:t>
            </a:r>
          </a:p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Subfamily:	</a:t>
            </a:r>
            <a:r>
              <a:rPr lang="hr-HR" b="1" dirty="0" smtClean="0"/>
              <a:t>Betaherpesvirinae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hr-HR" dirty="0" smtClean="0"/>
              <a:t>Genus:	</a:t>
            </a:r>
            <a:r>
              <a:rPr lang="hr-HR" b="1" i="1" dirty="0" smtClean="0"/>
              <a:t>Cytomegalovirus 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hr-HR" b="1" dirty="0" smtClean="0"/>
              <a:t>Cytomegalovirus (HHV 5)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hr-HR" dirty="0" smtClean="0"/>
              <a:t>Genus:	</a:t>
            </a:r>
            <a:r>
              <a:rPr lang="hr-HR" b="1" i="1" dirty="0" smtClean="0"/>
              <a:t>Roseolovirus 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hr-HR" b="1" dirty="0" smtClean="0"/>
              <a:t>HHV 6 and HHV 7</a:t>
            </a:r>
          </a:p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Subfamily:	</a:t>
            </a:r>
            <a:r>
              <a:rPr lang="hr-HR" b="1" dirty="0" smtClean="0"/>
              <a:t>Gammaherpesvirinae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hr-HR" dirty="0" smtClean="0"/>
              <a:t>Genus:	</a:t>
            </a:r>
            <a:r>
              <a:rPr lang="hr-HR" b="1" i="1" dirty="0" smtClean="0"/>
              <a:t>Lymphocryptovirus</a:t>
            </a:r>
            <a:r>
              <a:rPr lang="hr-HR" b="1" dirty="0" smtClean="0"/>
              <a:t> 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hr-HR" b="1" dirty="0" smtClean="0"/>
              <a:t>Epstein-Barr virus (HHV 4)</a:t>
            </a:r>
            <a:r>
              <a:rPr lang="hr-HR" dirty="0" smtClean="0"/>
              <a:t>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hr-HR" dirty="0" smtClean="0"/>
              <a:t>Genus:	</a:t>
            </a:r>
            <a:r>
              <a:rPr lang="hr-HR" b="1" i="1" dirty="0" smtClean="0"/>
              <a:t>Rhadinovirus 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hr-HR" b="1" dirty="0" smtClean="0"/>
              <a:t>Kaposi sarcoma-associated herpesvirus (HHV 8)</a:t>
            </a: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Biology of Epstein-Barr Virus</a:t>
            </a:r>
            <a:endParaRPr lang="en-GB" smtClean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Infection of B lymphocyte</a:t>
            </a:r>
          </a:p>
          <a:p>
            <a:r>
              <a:rPr lang="hr-HR" smtClean="0"/>
              <a:t>Viral receptor – C3d component receptor of B cells</a:t>
            </a:r>
          </a:p>
          <a:p>
            <a:r>
              <a:rPr lang="hr-HR" smtClean="0"/>
              <a:t>Latent state – viral persistence, restricted viral expression, potential for reactivation and lytic replication</a:t>
            </a:r>
          </a:p>
          <a:p>
            <a:r>
              <a:rPr lang="hr-HR" smtClean="0"/>
              <a:t>Immortalized B-cells (EBV genome – circular episomes).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ciri.inserm.fr/wp-content/uploads/2013/09/Fi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785813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6" descr="EBV-progress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8672513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EBV antigens</a:t>
            </a:r>
            <a:endParaRPr lang="en-GB" smtClean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smtClean="0"/>
              <a:t>Latent phase antigens</a:t>
            </a:r>
          </a:p>
          <a:p>
            <a:pPr lvl="1"/>
            <a:r>
              <a:rPr lang="hr-HR" b="1" smtClean="0"/>
              <a:t>EBNA</a:t>
            </a:r>
            <a:r>
              <a:rPr lang="hr-HR" smtClean="0"/>
              <a:t>, LMPs</a:t>
            </a:r>
          </a:p>
          <a:p>
            <a:r>
              <a:rPr lang="hr-HR" b="1" smtClean="0"/>
              <a:t>Early antigens </a:t>
            </a:r>
            <a:r>
              <a:rPr lang="hr-HR" smtClean="0"/>
              <a:t>(EA-R, EA-D)</a:t>
            </a:r>
          </a:p>
          <a:p>
            <a:pPr lvl="1"/>
            <a:r>
              <a:rPr lang="hr-HR" smtClean="0"/>
              <a:t>Nonstructural proteins, indicative for onset of productive viral replication</a:t>
            </a:r>
          </a:p>
          <a:p>
            <a:r>
              <a:rPr lang="hr-HR" b="1" smtClean="0"/>
              <a:t>Late antigens </a:t>
            </a:r>
          </a:p>
          <a:p>
            <a:pPr lvl="1"/>
            <a:r>
              <a:rPr lang="hr-HR" smtClean="0"/>
              <a:t>Structural components of viral capsid (VCA) and envelope (glycoproteins).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Laboratory diagnosis</a:t>
            </a:r>
            <a:endParaRPr lang="en-GB" smtClean="0"/>
          </a:p>
        </p:txBody>
      </p:sp>
      <p:pic>
        <p:nvPicPr>
          <p:cNvPr id="57347" name="Picture 4" descr="EBV-mononucleosis"/>
          <p:cNvPicPr>
            <a:picLocks noChangeAspect="1" noChangeArrowheads="1"/>
          </p:cNvPicPr>
          <p:nvPr/>
        </p:nvPicPr>
        <p:blipFill>
          <a:blip r:embed="rId2"/>
          <a:srcRect l="5814" t="9300" r="5814" b="5840"/>
          <a:stretch>
            <a:fillRect/>
          </a:stretch>
        </p:blipFill>
        <p:spPr bwMode="auto">
          <a:xfrm>
            <a:off x="928688" y="1214438"/>
            <a:ext cx="73628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Laboratory diagnosis</a:t>
            </a:r>
            <a:endParaRPr lang="en-GB" smtClean="0"/>
          </a:p>
        </p:txBody>
      </p:sp>
      <p:sp>
        <p:nvSpPr>
          <p:cNvPr id="58371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58175" cy="4525963"/>
          </a:xfrm>
        </p:spPr>
        <p:txBody>
          <a:bodyPr/>
          <a:lstStyle/>
          <a:p>
            <a:r>
              <a:rPr lang="hr-HR" b="1" smtClean="0"/>
              <a:t>Lymphocytosis</a:t>
            </a:r>
            <a:r>
              <a:rPr lang="hr-HR" smtClean="0"/>
              <a:t> (60-70% mononuclear cells with 30% atypical lymphocytes) </a:t>
            </a:r>
          </a:p>
          <a:p>
            <a:endParaRPr lang="en-GB" smtClean="0"/>
          </a:p>
        </p:txBody>
      </p:sp>
      <p:pic>
        <p:nvPicPr>
          <p:cNvPr id="58372" name="Picture 2" descr="http://upload.wikimedia.org/wikipedia/commons/e/eb/Infectious_Mononucleosis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28575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Laboratory diagnosis</a:t>
            </a:r>
            <a:endParaRPr lang="en-GB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58175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 err="1" smtClean="0"/>
              <a:t>Heterophile</a:t>
            </a:r>
            <a:r>
              <a:rPr lang="en-GB" b="1" dirty="0" smtClean="0"/>
              <a:t> antibody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Result of </a:t>
            </a:r>
            <a:r>
              <a:rPr lang="en-GB" dirty="0" err="1" smtClean="0"/>
              <a:t>mitogen</a:t>
            </a:r>
            <a:r>
              <a:rPr lang="en-GB" dirty="0" smtClean="0"/>
              <a:t> like activation of B-cells by EBV and production of wide repertoire of </a:t>
            </a:r>
            <a:r>
              <a:rPr lang="en-GB" dirty="0" err="1" smtClean="0"/>
              <a:t>Ab</a:t>
            </a:r>
            <a:r>
              <a:rPr lang="en-GB" dirty="0" smtClean="0"/>
              <a:t> (for Paul-</a:t>
            </a:r>
            <a:r>
              <a:rPr lang="en-GB" dirty="0" err="1" smtClean="0"/>
              <a:t>Bunell</a:t>
            </a:r>
            <a:r>
              <a:rPr lang="en-GB" dirty="0" smtClean="0"/>
              <a:t> antigen on horse, sheep and bovine erythrocytes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Tests: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Paul-</a:t>
            </a:r>
            <a:r>
              <a:rPr lang="en-GB" dirty="0" err="1" smtClean="0"/>
              <a:t>Bunell</a:t>
            </a:r>
            <a:r>
              <a:rPr lang="en-GB" dirty="0" smtClean="0"/>
              <a:t> </a:t>
            </a:r>
            <a:r>
              <a:rPr lang="en-GB" dirty="0" err="1" smtClean="0"/>
              <a:t>heterophil</a:t>
            </a:r>
            <a:r>
              <a:rPr lang="en-GB" dirty="0" smtClean="0"/>
              <a:t> agglutination test,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Cell haemolysin test by Mason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Commercial spot test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image.slidesharecdn.com/agglutination-130111203155-phpapp02/95/agglutination-tests-and-immunoassys-17-638.jpg?cb=1357957989"/>
          <p:cNvPicPr>
            <a:picLocks noChangeAspect="1" noChangeArrowheads="1"/>
          </p:cNvPicPr>
          <p:nvPr/>
        </p:nvPicPr>
        <p:blipFill>
          <a:blip r:embed="rId2"/>
          <a:srcRect l="4311" t="10333" r="47414" b="16180"/>
          <a:stretch>
            <a:fillRect/>
          </a:stretch>
        </p:blipFill>
        <p:spPr bwMode="auto">
          <a:xfrm>
            <a:off x="928688" y="571500"/>
            <a:ext cx="4857750" cy="555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Laboratory diagnosis</a:t>
            </a:r>
            <a:endParaRPr lang="en-GB" smtClean="0"/>
          </a:p>
        </p:txBody>
      </p:sp>
      <p:sp>
        <p:nvSpPr>
          <p:cNvPr id="61443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58175" cy="900113"/>
          </a:xfrm>
        </p:spPr>
        <p:txBody>
          <a:bodyPr/>
          <a:lstStyle/>
          <a:p>
            <a:r>
              <a:rPr lang="hr-HR" smtClean="0"/>
              <a:t>Serology (ELISA, IFA, WB)  </a:t>
            </a:r>
          </a:p>
          <a:p>
            <a:endParaRPr lang="en-GB" smtClean="0"/>
          </a:p>
        </p:txBody>
      </p:sp>
      <p:pic>
        <p:nvPicPr>
          <p:cNvPr id="61444" name="Picture 4" descr="http://t0.gstatic.com/images?q=tbn:ANd9GcQ8TJjQ9TkAQXLAhccDx3nueMoOSCkuJToAoi9_eCron9nwFI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3214688"/>
            <a:ext cx="5641975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panbio.com/spaw/images/EBV%20Graph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8215312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Family: Herpesviridae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1857375"/>
          </a:xfrm>
        </p:spPr>
        <p:txBody>
          <a:bodyPr/>
          <a:lstStyle/>
          <a:p>
            <a:r>
              <a:rPr lang="en-GB" smtClean="0"/>
              <a:t>Icosadeltahedral</a:t>
            </a:r>
            <a:r>
              <a:rPr lang="hr-HR" smtClean="0"/>
              <a:t> capsid (162 capsomeres)</a:t>
            </a:r>
          </a:p>
          <a:p>
            <a:r>
              <a:rPr lang="hr-HR" smtClean="0"/>
              <a:t>Enveloped (glycoprotein-containing envelope)</a:t>
            </a:r>
          </a:p>
          <a:p>
            <a:r>
              <a:rPr lang="hr-HR" smtClean="0"/>
              <a:t>Linear double-stranded DNA</a:t>
            </a:r>
          </a:p>
          <a:p>
            <a:endParaRPr lang="hr-HR" smtClean="0"/>
          </a:p>
        </p:txBody>
      </p:sp>
      <p:pic>
        <p:nvPicPr>
          <p:cNvPr id="8196" name="Picture 2" descr="http://education.expasy.org/images/Herpesviridae_vir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3111500"/>
            <a:ext cx="6273800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Laboratory diagnosis</a:t>
            </a:r>
            <a:endParaRPr lang="en-GB" smtClean="0"/>
          </a:p>
        </p:txBody>
      </p:sp>
      <p:sp>
        <p:nvSpPr>
          <p:cNvPr id="63491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58175" cy="4525963"/>
          </a:xfrm>
        </p:spPr>
        <p:txBody>
          <a:bodyPr/>
          <a:lstStyle/>
          <a:p>
            <a:r>
              <a:rPr lang="hr-HR" smtClean="0"/>
              <a:t>Molecular assays for identification of virus</a:t>
            </a:r>
          </a:p>
          <a:p>
            <a:pPr lvl="1"/>
            <a:r>
              <a:rPr lang="hr-HR" smtClean="0"/>
              <a:t>Nucleic acid hybridization (EBER RNA)</a:t>
            </a:r>
          </a:p>
          <a:p>
            <a:r>
              <a:rPr lang="hr-HR" smtClean="0"/>
              <a:t>Isolation of virus</a:t>
            </a:r>
          </a:p>
          <a:p>
            <a:pPr lvl="1"/>
            <a:r>
              <a:rPr lang="hr-HR" smtClean="0"/>
              <a:t>immortalization of normal human lymphocytes</a:t>
            </a:r>
            <a:endParaRPr lang="en-GB" smtClean="0"/>
          </a:p>
        </p:txBody>
      </p:sp>
      <p:pic>
        <p:nvPicPr>
          <p:cNvPr id="63492" name="Picture 2" descr="http://ciri.inserm.fr/wp-content/uploads/2013/11/Fig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3929063"/>
            <a:ext cx="3981450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Treatment, prevention and control</a:t>
            </a:r>
            <a:endParaRPr lang="en-GB" smtClean="0"/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15175" cy="2114550"/>
          </a:xfrm>
        </p:spPr>
        <p:txBody>
          <a:bodyPr/>
          <a:lstStyle/>
          <a:p>
            <a:r>
              <a:rPr lang="hr-HR" smtClean="0"/>
              <a:t>There is no EBV vaccine</a:t>
            </a:r>
          </a:p>
          <a:p>
            <a:r>
              <a:rPr lang="hr-HR" smtClean="0"/>
              <a:t>No usefull drug (Acyclovir?)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Subfamily:	</a:t>
            </a:r>
            <a:r>
              <a:rPr lang="hr-HR" b="1" smtClean="0"/>
              <a:t>Betaherpesvirinae</a:t>
            </a:r>
            <a:endParaRPr lang="hr-H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lvl="1" fontAlgn="auto">
              <a:spcAft>
                <a:spcPts val="0"/>
              </a:spcAft>
              <a:defRPr/>
            </a:pPr>
            <a:r>
              <a:rPr lang="hr-HR" dirty="0" smtClean="0"/>
              <a:t>Genus:	</a:t>
            </a:r>
            <a:r>
              <a:rPr lang="hr-HR" b="1" i="1" dirty="0" smtClean="0"/>
              <a:t>Cytomegalovirus 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hr-HR" b="1" dirty="0" smtClean="0"/>
              <a:t>Cytomegalovirus (HHV 5)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hr-HR" dirty="0" smtClean="0"/>
              <a:t>Genus:	</a:t>
            </a:r>
            <a:r>
              <a:rPr lang="hr-HR" b="1" i="1" dirty="0" smtClean="0"/>
              <a:t>Roseolovirus 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hr-HR" b="1" dirty="0" smtClean="0"/>
              <a:t>HHV 6 and HHV 7</a:t>
            </a:r>
          </a:p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Primary target – monocyte, lymphocyte and  epithelial cells</a:t>
            </a:r>
          </a:p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Site of latency – monocyte, lymphocyte and ?</a:t>
            </a:r>
          </a:p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Means of spread – close contact, transfusions, tissue transplant, congenital, respiratory, and ?...</a:t>
            </a:r>
          </a:p>
          <a:p>
            <a:pPr lvl="2" fontAlgn="auto">
              <a:spcAft>
                <a:spcPts val="0"/>
              </a:spcAft>
              <a:defRPr/>
            </a:pPr>
            <a:endParaRPr lang="hr-H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Cytomegalovirus (CMV)</a:t>
            </a:r>
            <a:endParaRPr lang="en-GB" smtClean="0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r>
              <a:rPr lang="hr-HR" smtClean="0"/>
              <a:t>Large genome (240 kbp)</a:t>
            </a:r>
          </a:p>
          <a:p>
            <a:r>
              <a:rPr lang="hr-HR" smtClean="0"/>
              <a:t>Species and cell type specific</a:t>
            </a:r>
          </a:p>
          <a:p>
            <a:r>
              <a:rPr lang="hr-HR" smtClean="0"/>
              <a:t>Enlarged infected cells</a:t>
            </a:r>
            <a:endParaRPr lang="en-GB" smtClean="0"/>
          </a:p>
          <a:p>
            <a:r>
              <a:rPr lang="hr-HR" smtClean="0"/>
              <a:t>Characteristic CPE</a:t>
            </a:r>
          </a:p>
          <a:p>
            <a:pPr lvl="1"/>
            <a:r>
              <a:rPr lang="hr-HR" smtClean="0"/>
              <a:t>Intranuclear inclusions</a:t>
            </a:r>
          </a:p>
          <a:p>
            <a:pPr lvl="1"/>
            <a:r>
              <a:rPr lang="hr-HR" smtClean="0"/>
              <a:t>Perinuclear inclusions</a:t>
            </a:r>
          </a:p>
          <a:p>
            <a:pPr lvl="1"/>
            <a:r>
              <a:rPr lang="hr-HR" smtClean="0"/>
              <a:t>Multinucleated cells</a:t>
            </a:r>
          </a:p>
        </p:txBody>
      </p:sp>
      <p:pic>
        <p:nvPicPr>
          <p:cNvPr id="66564" name="Picture 2" descr="http://lib.jiangnan.edu.cn/ASM/481-1.jpg"/>
          <p:cNvPicPr>
            <a:picLocks noChangeAspect="1" noChangeArrowheads="1"/>
          </p:cNvPicPr>
          <p:nvPr/>
        </p:nvPicPr>
        <p:blipFill>
          <a:blip r:embed="rId2"/>
          <a:srcRect l="34721"/>
          <a:stretch>
            <a:fillRect/>
          </a:stretch>
        </p:blipFill>
        <p:spPr bwMode="auto">
          <a:xfrm>
            <a:off x="5857875" y="1571625"/>
            <a:ext cx="26860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blogs.scientificamerican.com/lab-rat/files/2011/08/cm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714500"/>
            <a:ext cx="68103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Disease mechanisms of CMV</a:t>
            </a:r>
            <a:endParaRPr lang="en-GB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Acquired from blood, tissue and other body secretions</a:t>
            </a:r>
          </a:p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Productive infection of epithelial and other cells</a:t>
            </a:r>
          </a:p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Establishes latency in T-cells, macrophages and other cells (renal, miocardial)</a:t>
            </a:r>
          </a:p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Cell-mediated immunity is required for resolution and contributes to symptomes</a:t>
            </a:r>
          </a:p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Role of antibody is limited</a:t>
            </a:r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Disease mechanisms of CMV</a:t>
            </a:r>
            <a:endParaRPr lang="en-GB" smtClean="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Suppression of cell-mediated immunity (prevents antigen presentation, blocks natural killer cells attack...) allows recurrence and severe presentation</a:t>
            </a:r>
          </a:p>
          <a:p>
            <a:r>
              <a:rPr lang="hr-HR" smtClean="0"/>
              <a:t>CMV generaly causes subclinical infection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CMV Epidemiology</a:t>
            </a:r>
            <a:endParaRPr lang="en-GB" smtClean="0"/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Virus causes lifelong infection</a:t>
            </a:r>
          </a:p>
          <a:p>
            <a:r>
              <a:rPr lang="hr-HR" smtClean="0"/>
              <a:t>Reccurent disease is source of contagion</a:t>
            </a:r>
          </a:p>
          <a:p>
            <a:r>
              <a:rPr lang="hr-HR" smtClean="0"/>
              <a:t>Asymptomatis shedding</a:t>
            </a:r>
          </a:p>
          <a:p>
            <a:r>
              <a:rPr lang="hr-HR" smtClean="0"/>
              <a:t>Transmision via: blood, organ transplants and all secretions (urine, saliva, semen, cervical secretions, breast milk, tears)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Clinical syndromes</a:t>
            </a:r>
            <a:endParaRPr lang="en-GB" smtClean="0"/>
          </a:p>
        </p:txBody>
      </p:sp>
      <p:sp>
        <p:nvSpPr>
          <p:cNvPr id="71683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6400800" cy="4525963"/>
          </a:xfrm>
        </p:spPr>
        <p:txBody>
          <a:bodyPr/>
          <a:lstStyle/>
          <a:p>
            <a:r>
              <a:rPr lang="hr-HR" smtClean="0"/>
              <a:t>Opportunistic disorder</a:t>
            </a:r>
          </a:p>
          <a:p>
            <a:r>
              <a:rPr lang="hr-HR" smtClean="0"/>
              <a:t>Normal hosts: </a:t>
            </a:r>
          </a:p>
          <a:p>
            <a:pPr lvl="1"/>
            <a:r>
              <a:rPr lang="hr-HR" smtClean="0"/>
              <a:t>subclinical infection or infectious mononucleosis-like syndrome</a:t>
            </a:r>
          </a:p>
          <a:p>
            <a:r>
              <a:rPr lang="hr-HR" smtClean="0"/>
              <a:t>Immunosuppressed hosts</a:t>
            </a:r>
          </a:p>
          <a:p>
            <a:pPr lvl="1"/>
            <a:r>
              <a:rPr lang="hr-HR" smtClean="0"/>
              <a:t>Symptomatic primary and recurent disease (pneumonia, retinitis, colitis, oesophagitis, failure of kidney transplants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Clinical syndromes</a:t>
            </a:r>
            <a:endParaRPr lang="en-GB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5614988" cy="452596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Congenital and perinatal infection</a:t>
            </a:r>
          </a:p>
          <a:p>
            <a:pPr fontAlgn="auto">
              <a:spcAft>
                <a:spcPts val="0"/>
              </a:spcAft>
              <a:defRPr/>
            </a:pPr>
            <a:r>
              <a:rPr lang="hr-HR" i="1" dirty="0" smtClean="0"/>
              <a:t>CMV is the most prevalent viral cause of congenital disease!</a:t>
            </a:r>
          </a:p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Cytomegalic inclusion disease (small size, thrombocytopenia, microcephaly, intracerebral calcification,  jaundice, hepatosplenomegaly, rash)</a:t>
            </a:r>
            <a:endParaRPr lang="en-GB" dirty="0"/>
          </a:p>
        </p:txBody>
      </p:sp>
      <p:pic>
        <p:nvPicPr>
          <p:cNvPr id="72708" name="Picture 4" descr="congenital-cytomegalovirus"/>
          <p:cNvPicPr>
            <a:picLocks noChangeAspect="1" noChangeArrowheads="1"/>
          </p:cNvPicPr>
          <p:nvPr/>
        </p:nvPicPr>
        <p:blipFill>
          <a:blip r:embed="rId2"/>
          <a:srcRect l="9732" r="6573"/>
          <a:stretch>
            <a:fillRect/>
          </a:stretch>
        </p:blipFill>
        <p:spPr bwMode="auto">
          <a:xfrm>
            <a:off x="5929313" y="3000375"/>
            <a:ext cx="3071812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Unique features of Herpesviruses</a:t>
            </a:r>
            <a:endParaRPr lang="en-GB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Encode proteins that manipulate the host cell and immune response</a:t>
            </a:r>
          </a:p>
          <a:p>
            <a:r>
              <a:rPr lang="hr-HR" smtClean="0"/>
              <a:t>Encode enzymes that promote viral DNA replication</a:t>
            </a:r>
          </a:p>
          <a:p>
            <a:r>
              <a:rPr lang="hr-HR" smtClean="0"/>
              <a:t>Targets for antiviral drugs - DNA polymerase 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thumbnails-visually.netdna-ssl.com/CytomegalovirusCMV_513df821119ae_w1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0"/>
            <a:ext cx="5214938" cy="674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3" descr="CMV-infection-outcome"/>
          <p:cNvPicPr>
            <a:picLocks noChangeAspect="1" noChangeArrowheads="1"/>
          </p:cNvPicPr>
          <p:nvPr/>
        </p:nvPicPr>
        <p:blipFill>
          <a:blip r:embed="rId2"/>
          <a:srcRect l="3847" t="10825" r="34454" b="18575"/>
          <a:stretch>
            <a:fillRect/>
          </a:stretch>
        </p:blipFill>
        <p:spPr bwMode="auto">
          <a:xfrm>
            <a:off x="1000125" y="1285875"/>
            <a:ext cx="682148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8" descr="CMV-syndrom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643063"/>
            <a:ext cx="8256587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www.immunologyclinic.com/jpg/300_96dpi/6-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1500188"/>
            <a:ext cx="3143250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Laboratory diagnosis</a:t>
            </a:r>
            <a:endParaRPr lang="en-GB" smtClean="0"/>
          </a:p>
        </p:txBody>
      </p:sp>
      <p:sp>
        <p:nvSpPr>
          <p:cNvPr id="76804" name="Content Placeholder 3"/>
          <p:cNvSpPr>
            <a:spLocks noGrp="1"/>
          </p:cNvSpPr>
          <p:nvPr>
            <p:ph idx="1"/>
          </p:nvPr>
        </p:nvSpPr>
        <p:spPr>
          <a:xfrm>
            <a:off x="457200" y="2928938"/>
            <a:ext cx="8229600" cy="3197225"/>
          </a:xfrm>
        </p:spPr>
        <p:txBody>
          <a:bodyPr/>
          <a:lstStyle/>
          <a:p>
            <a:r>
              <a:rPr lang="hr-HR" dirty="0" smtClean="0"/>
              <a:t>Cytology </a:t>
            </a:r>
          </a:p>
          <a:p>
            <a:pPr lvl="1"/>
            <a:r>
              <a:rPr lang="hr-HR" dirty="0" smtClean="0"/>
              <a:t>“owls eye” inclusion body</a:t>
            </a:r>
          </a:p>
          <a:p>
            <a:r>
              <a:rPr lang="hr-HR" dirty="0" smtClean="0"/>
              <a:t>Antigen detection</a:t>
            </a:r>
          </a:p>
          <a:p>
            <a:r>
              <a:rPr lang="hr-HR" dirty="0" smtClean="0"/>
              <a:t>In situ DNA probe hybridisation</a:t>
            </a:r>
          </a:p>
          <a:p>
            <a:r>
              <a:rPr lang="hr-HR" dirty="0" smtClean="0"/>
              <a:t>PCR</a:t>
            </a:r>
            <a:endParaRPr lang="en-GB" dirty="0" smtClean="0"/>
          </a:p>
        </p:txBody>
      </p:sp>
      <p:pic>
        <p:nvPicPr>
          <p:cNvPr id="76805" name="Picture 4" descr="http://medicalopedia.org/wp-content/uploads/2012/09/Owl_ey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1714500"/>
            <a:ext cx="190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Laboratory diagnosis</a:t>
            </a:r>
            <a:endParaRPr lang="en-GB" smtClean="0"/>
          </a:p>
        </p:txBody>
      </p:sp>
      <p:sp>
        <p:nvSpPr>
          <p:cNvPr id="77827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hr-HR" b="1" smtClean="0"/>
              <a:t>Cell culture</a:t>
            </a:r>
          </a:p>
          <a:p>
            <a:r>
              <a:rPr lang="hr-HR" smtClean="0"/>
              <a:t>Cytologic effect in human diploid fibroblasts </a:t>
            </a:r>
          </a:p>
          <a:p>
            <a:r>
              <a:rPr lang="hr-HR" b="1" smtClean="0"/>
              <a:t>Immunofluorescence detection of early genes</a:t>
            </a:r>
          </a:p>
          <a:p>
            <a:r>
              <a:rPr lang="hr-HR" smtClean="0"/>
              <a:t>PCR</a:t>
            </a:r>
          </a:p>
        </p:txBody>
      </p:sp>
      <p:sp>
        <p:nvSpPr>
          <p:cNvPr id="77828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4071938"/>
            <a:ext cx="4038600" cy="2054225"/>
          </a:xfrm>
        </p:spPr>
        <p:txBody>
          <a:bodyPr/>
          <a:lstStyle/>
          <a:p>
            <a:r>
              <a:rPr lang="hr-HR" smtClean="0"/>
              <a:t>Isolation from urine sample </a:t>
            </a:r>
            <a:r>
              <a:rPr lang="en-US" smtClean="0"/>
              <a:t>taken during the first week of </a:t>
            </a:r>
            <a:r>
              <a:rPr lang="hr-HR" smtClean="0"/>
              <a:t>a </a:t>
            </a:r>
            <a:r>
              <a:rPr lang="en-US" smtClean="0"/>
              <a:t>newborn life</a:t>
            </a:r>
            <a:endParaRPr lang="en-GB" smtClean="0"/>
          </a:p>
        </p:txBody>
      </p:sp>
      <p:pic>
        <p:nvPicPr>
          <p:cNvPr id="77829" name="Picture 2" descr="http://a.abcam.com/ps/datasheet/Images/6/ab6499/ab6499_1.jpg"/>
          <p:cNvPicPr>
            <a:picLocks noChangeAspect="1" noChangeArrowheads="1"/>
          </p:cNvPicPr>
          <p:nvPr/>
        </p:nvPicPr>
        <p:blipFill>
          <a:blip r:embed="rId2"/>
          <a:srcRect l="8929" t="5455" r="8928" b="7272"/>
          <a:stretch>
            <a:fillRect/>
          </a:stretch>
        </p:blipFill>
        <p:spPr bwMode="auto">
          <a:xfrm>
            <a:off x="4857750" y="1500188"/>
            <a:ext cx="32861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Laboratory diagnosis</a:t>
            </a:r>
            <a:endParaRPr lang="en-GB" smtClean="0"/>
          </a:p>
        </p:txBody>
      </p:sp>
      <p:sp>
        <p:nvSpPr>
          <p:cNvPr id="78851" name="Content Placeholder 3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142875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hr-HR" b="1" smtClean="0"/>
              <a:t>Serology </a:t>
            </a:r>
          </a:p>
          <a:p>
            <a:r>
              <a:rPr lang="hr-HR" smtClean="0"/>
              <a:t>Seroconversion – primary infection</a:t>
            </a:r>
            <a:endParaRPr lang="en-GB" smtClean="0"/>
          </a:p>
        </p:txBody>
      </p:sp>
      <p:pic>
        <p:nvPicPr>
          <p:cNvPr id="78852" name="Picture 4" descr="http://www.mobitec.com/cms/bilder/products/invitro_diagn/CM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928938"/>
            <a:ext cx="7000875" cy="345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Treatment, prevention, and control</a:t>
            </a:r>
            <a:endParaRPr lang="en-GB" smtClean="0"/>
          </a:p>
        </p:txBody>
      </p:sp>
      <p:sp>
        <p:nvSpPr>
          <p:cNvPr id="79875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hr-HR" smtClean="0"/>
              <a:t>Ganciclovir (similar but more toxic than ACV)</a:t>
            </a:r>
          </a:p>
          <a:p>
            <a:r>
              <a:rPr lang="hr-HR" smtClean="0"/>
              <a:t>Valganciclovir</a:t>
            </a:r>
          </a:p>
          <a:p>
            <a:r>
              <a:rPr lang="hr-HR" smtClean="0"/>
              <a:t>Cidofovir</a:t>
            </a:r>
          </a:p>
          <a:p>
            <a:r>
              <a:rPr lang="hr-HR" smtClean="0"/>
              <a:t>Foscarnet</a:t>
            </a:r>
            <a:endParaRPr lang="en-GB" smtClean="0"/>
          </a:p>
        </p:txBody>
      </p:sp>
      <p:pic>
        <p:nvPicPr>
          <p:cNvPr id="79876" name="Picture 4" descr="http://indianpharmanetwork.in/named_patient_program/img/cymeve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428750"/>
            <a:ext cx="198120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8" descr="http://img.medscape.com/slide/migrated/editorial/cmecircle/2003/2255/limaye/slide1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3638550"/>
            <a:ext cx="42862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Subfamily:	</a:t>
            </a:r>
            <a:r>
              <a:rPr lang="hr-HR" b="1" smtClean="0"/>
              <a:t>Betaherpesvirinae</a:t>
            </a:r>
            <a:endParaRPr lang="hr-HR" smtClean="0"/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r-HR" smtClean="0"/>
              <a:t>Genus:	</a:t>
            </a:r>
            <a:r>
              <a:rPr lang="hr-HR" b="1" i="1" smtClean="0"/>
              <a:t>Roseolovirus </a:t>
            </a:r>
          </a:p>
          <a:p>
            <a:pPr lvl="2"/>
            <a:r>
              <a:rPr lang="hr-HR" smtClean="0"/>
              <a:t>Herpes lymphotropic virus (</a:t>
            </a:r>
            <a:r>
              <a:rPr lang="hr-HR" b="1" smtClean="0"/>
              <a:t>HHV 6)</a:t>
            </a:r>
          </a:p>
          <a:p>
            <a:pPr lvl="2"/>
            <a:r>
              <a:rPr lang="hr-HR" b="1" smtClean="0"/>
              <a:t>HHV 7</a:t>
            </a:r>
          </a:p>
          <a:p>
            <a:r>
              <a:rPr lang="hr-HR" smtClean="0"/>
              <a:t>Primary target – T-cells and ?</a:t>
            </a:r>
          </a:p>
          <a:p>
            <a:r>
              <a:rPr lang="hr-HR" smtClean="0"/>
              <a:t>Site of latency – T-cells and ?</a:t>
            </a:r>
          </a:p>
          <a:p>
            <a:r>
              <a:rPr lang="hr-HR" smtClean="0"/>
              <a:t>Means of spread – respiratory and close contact?...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lvl="1" fontAlgn="auto">
              <a:spcAft>
                <a:spcPts val="0"/>
              </a:spcAft>
              <a:defRPr/>
            </a:pPr>
            <a:r>
              <a:rPr lang="hr-HR" sz="3600" dirty="0">
                <a:solidFill>
                  <a:sysClr val="windowText" lastClr="000000"/>
                </a:solidFill>
              </a:rPr>
              <a:t>Genus:	</a:t>
            </a:r>
            <a:r>
              <a:rPr lang="hr-HR" sz="3600" b="1" i="1" dirty="0">
                <a:solidFill>
                  <a:sysClr val="windowText" lastClr="000000"/>
                </a:solidFill>
              </a:rPr>
              <a:t>Roseolovirus </a:t>
            </a:r>
            <a:br>
              <a:rPr lang="hr-HR" sz="3600" b="1" i="1" dirty="0">
                <a:solidFill>
                  <a:sysClr val="windowText" lastClr="000000"/>
                </a:solidFill>
              </a:rPr>
            </a:br>
            <a:endParaRPr lang="hr-HR" sz="3600" dirty="0">
              <a:solidFill>
                <a:sysClr val="windowText" lastClr="000000"/>
              </a:solidFill>
            </a:endParaRP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71863" cy="4525963"/>
          </a:xfrm>
        </p:spPr>
        <p:txBody>
          <a:bodyPr/>
          <a:lstStyle/>
          <a:p>
            <a:r>
              <a:rPr lang="hr-HR" smtClean="0"/>
              <a:t>Clinical sindrome: exanthem subitum (roseola, “sixth disease”)</a:t>
            </a:r>
          </a:p>
          <a:p>
            <a:pPr lvl="2"/>
            <a:endParaRPr lang="hr-HR" b="1" smtClean="0"/>
          </a:p>
        </p:txBody>
      </p:sp>
      <p:pic>
        <p:nvPicPr>
          <p:cNvPr id="81924" name="Picture 8" descr="HHV6-roseola infant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1285875"/>
            <a:ext cx="3049588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9" descr="HHV-6-exanthema subitum (roseola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4071938"/>
            <a:ext cx="2828925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Important Properties of Herpesviridae</a:t>
            </a:r>
            <a:endParaRPr lang="hr-HR" dirty="0"/>
          </a:p>
        </p:txBody>
      </p:sp>
      <p:sp>
        <p:nvSpPr>
          <p:cNvPr id="8294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Icosahedral enveloped capside, ds linear DNA</a:t>
            </a:r>
          </a:p>
          <a:p>
            <a:r>
              <a:rPr lang="en-GB" smtClean="0"/>
              <a:t>Replication in nucleus, bud from nuclear membrane</a:t>
            </a:r>
          </a:p>
          <a:p>
            <a:r>
              <a:rPr lang="en-GB" smtClean="0"/>
              <a:t>Establish latent infections</a:t>
            </a:r>
          </a:p>
          <a:p>
            <a:r>
              <a:rPr lang="en-GB" smtClean="0"/>
              <a:t>Persist indefinitely </a:t>
            </a:r>
            <a:r>
              <a:rPr lang="hr-HR" smtClean="0"/>
              <a:t>in infected hosts</a:t>
            </a:r>
          </a:p>
          <a:p>
            <a:r>
              <a:rPr lang="hr-HR" smtClean="0"/>
              <a:t>In immunosuppresed hosts – reactivation</a:t>
            </a:r>
          </a:p>
          <a:p>
            <a:r>
              <a:rPr lang="hr-HR" smtClean="0"/>
              <a:t>Some cause cancer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Structure of Herpesviruses</a:t>
            </a:r>
            <a:endParaRPr lang="en-GB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4317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Envelope</a:t>
            </a:r>
            <a:r>
              <a:rPr lang="hr-HR" dirty="0" smtClean="0"/>
              <a:t>: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hr-HR" dirty="0" smtClean="0"/>
              <a:t>glycoproteins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hr-HR" dirty="0" smtClean="0"/>
              <a:t>attachment, fusion, escaping immune control</a:t>
            </a:r>
          </a:p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Tegument: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hr-HR" dirty="0" smtClean="0"/>
              <a:t>viral proteins and enzymes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hr-HR" dirty="0" smtClean="0"/>
              <a:t>help in replication initiation </a:t>
            </a:r>
            <a:endParaRPr lang="en-GB" dirty="0"/>
          </a:p>
        </p:txBody>
      </p:sp>
      <p:pic>
        <p:nvPicPr>
          <p:cNvPr id="11268" name="Picture 5" descr="Web_Zo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4214813"/>
            <a:ext cx="7000875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3"/>
          <p:cNvSpPr>
            <a:spLocks noGrp="1"/>
          </p:cNvSpPr>
          <p:nvPr>
            <p:ph type="ctrTitle"/>
          </p:nvPr>
        </p:nvSpPr>
        <p:spPr>
          <a:xfrm>
            <a:off x="468313" y="692150"/>
            <a:ext cx="7772400" cy="1470025"/>
          </a:xfrm>
        </p:spPr>
        <p:txBody>
          <a:bodyPr/>
          <a:lstStyle/>
          <a:p>
            <a:r>
              <a:rPr lang="hr-HR" sz="6000" smtClean="0"/>
              <a:t>Hepatitis Viruses</a:t>
            </a:r>
            <a:endParaRPr lang="en-GB" sz="6000" smtClean="0"/>
          </a:p>
        </p:txBody>
      </p:sp>
      <p:pic>
        <p:nvPicPr>
          <p:cNvPr id="83974" name="Picture 6" descr="ANd9GcT_nc_d8IZ-NWtxYgyjqOS3JKEpDjcnwZJq_8kW1YVnYjTCSrF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2349500"/>
            <a:ext cx="5040313" cy="3427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0" y="571480"/>
          <a:ext cx="8229600" cy="5554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28625" y="357188"/>
          <a:ext cx="8072493" cy="5357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3365"/>
                <a:gridCol w="3133113"/>
                <a:gridCol w="2286015"/>
              </a:tblGrid>
              <a:tr h="878915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Family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Genus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Virus</a:t>
                      </a:r>
                      <a:endParaRPr lang="en-GB" sz="2400" dirty="0"/>
                    </a:p>
                  </a:txBody>
                  <a:tcPr/>
                </a:tc>
              </a:tr>
              <a:tr h="878915">
                <a:tc>
                  <a:txBody>
                    <a:bodyPr/>
                    <a:lstStyle/>
                    <a:p>
                      <a:r>
                        <a:rPr lang="hr-HR" sz="2400" i="1" dirty="0" smtClean="0"/>
                        <a:t>Picornaviridae</a:t>
                      </a:r>
                      <a:endParaRPr lang="en-GB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i="1" dirty="0" smtClean="0"/>
                        <a:t>Hepatovirus</a:t>
                      </a:r>
                      <a:endParaRPr lang="en-GB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Hepatitis A</a:t>
                      </a:r>
                      <a:endParaRPr lang="en-GB" sz="2400" dirty="0"/>
                    </a:p>
                  </a:txBody>
                  <a:tcPr/>
                </a:tc>
              </a:tr>
              <a:tr h="9000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i="1" dirty="0" smtClean="0"/>
                        <a:t>Hepadnaviridae</a:t>
                      </a:r>
                      <a:endParaRPr lang="en-GB" sz="2400" i="1" dirty="0" smtClean="0"/>
                    </a:p>
                    <a:p>
                      <a:endParaRPr lang="en-GB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i="1" dirty="0" smtClean="0"/>
                        <a:t>Orthohepadnavirus</a:t>
                      </a:r>
                      <a:endParaRPr lang="en-GB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Hepatitis B</a:t>
                      </a:r>
                      <a:endParaRPr lang="en-GB" sz="2400" dirty="0" smtClean="0"/>
                    </a:p>
                    <a:p>
                      <a:endParaRPr lang="en-GB" sz="2400" dirty="0"/>
                    </a:p>
                  </a:txBody>
                  <a:tcPr/>
                </a:tc>
              </a:tr>
              <a:tr h="900004">
                <a:tc>
                  <a:txBody>
                    <a:bodyPr/>
                    <a:lstStyle/>
                    <a:p>
                      <a:r>
                        <a:rPr lang="hr-HR" sz="2400" i="1" dirty="0" smtClean="0"/>
                        <a:t>Flaviviridae</a:t>
                      </a:r>
                      <a:endParaRPr lang="en-GB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i="1" dirty="0" smtClean="0"/>
                        <a:t>Hepacivirus</a:t>
                      </a:r>
                      <a:endParaRPr lang="en-GB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Hepatitis C</a:t>
                      </a:r>
                      <a:endParaRPr lang="en-GB" sz="2400" dirty="0" smtClean="0"/>
                    </a:p>
                    <a:p>
                      <a:endParaRPr lang="en-GB" sz="2400" dirty="0"/>
                    </a:p>
                  </a:txBody>
                  <a:tcPr/>
                </a:tc>
              </a:tr>
              <a:tr h="900004">
                <a:tc>
                  <a:txBody>
                    <a:bodyPr/>
                    <a:lstStyle/>
                    <a:p>
                      <a:r>
                        <a:rPr lang="hr-HR" sz="2400" i="1" dirty="0" smtClean="0"/>
                        <a:t>Unclasified</a:t>
                      </a:r>
                      <a:endParaRPr lang="en-GB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i="1" dirty="0" smtClean="0"/>
                        <a:t>Deltavirus</a:t>
                      </a:r>
                      <a:endParaRPr lang="en-GB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Hepatitis D</a:t>
                      </a:r>
                      <a:endParaRPr lang="en-GB" sz="2400" dirty="0" smtClean="0"/>
                    </a:p>
                    <a:p>
                      <a:endParaRPr lang="en-GB" sz="2400" dirty="0"/>
                    </a:p>
                  </a:txBody>
                  <a:tcPr/>
                </a:tc>
              </a:tr>
              <a:tr h="900004">
                <a:tc>
                  <a:txBody>
                    <a:bodyPr/>
                    <a:lstStyle/>
                    <a:p>
                      <a:r>
                        <a:rPr lang="hr-HR" sz="2400" i="1" dirty="0" smtClean="0"/>
                        <a:t>Hepeviridae</a:t>
                      </a:r>
                      <a:endParaRPr lang="en-GB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i="1" dirty="0" smtClean="0"/>
                        <a:t>Hepevirus</a:t>
                      </a:r>
                      <a:endParaRPr lang="en-GB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Hepatitis E</a:t>
                      </a:r>
                      <a:endParaRPr lang="en-GB" sz="2400" dirty="0" smtClean="0"/>
                    </a:p>
                    <a:p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57188" y="1143000"/>
          <a:ext cx="8643999" cy="4694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024"/>
                <a:gridCol w="1416395"/>
                <a:gridCol w="1416395"/>
                <a:gridCol w="1416395"/>
                <a:gridCol w="1416395"/>
                <a:gridCol w="1416395"/>
              </a:tblGrid>
              <a:tr h="731624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A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B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C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D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E</a:t>
                      </a:r>
                      <a:endParaRPr lang="en-GB" sz="2400" dirty="0"/>
                    </a:p>
                  </a:txBody>
                  <a:tcPr/>
                </a:tc>
              </a:tr>
              <a:tr h="918896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VIRION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27 nm, icosahedral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42 nm, spherical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 smtClean="0"/>
                        <a:t>60 nm, spherical</a:t>
                      </a:r>
                      <a:endParaRPr lang="en-GB" sz="2000" dirty="0" smtClean="0"/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 smtClean="0"/>
                        <a:t>35 nm, spherical</a:t>
                      </a:r>
                      <a:endParaRPr lang="en-GB" sz="2000" dirty="0" smtClean="0"/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 smtClean="0"/>
                        <a:t>30-32 nm, icosahedral</a:t>
                      </a:r>
                      <a:endParaRPr lang="en-GB" sz="2000" dirty="0" smtClean="0"/>
                    </a:p>
                  </a:txBody>
                  <a:tcPr/>
                </a:tc>
              </a:tr>
              <a:tr h="1085968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ENVELOPE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No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Yes (HBsAg)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Yes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Yes (HBsAg)</a:t>
                      </a:r>
                      <a:endParaRPr lang="en-GB" sz="2400" dirty="0" smtClean="0"/>
                    </a:p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No</a:t>
                      </a:r>
                      <a:endParaRPr lang="en-GB" sz="2400" dirty="0"/>
                    </a:p>
                  </a:txBody>
                  <a:tcPr/>
                </a:tc>
              </a:tr>
              <a:tr h="423879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GENOME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smtClean="0"/>
                        <a:t>ss </a:t>
                      </a:r>
                      <a:r>
                        <a:rPr lang="hr-HR" sz="2400" dirty="0" smtClean="0"/>
                        <a:t>RNA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smtClean="0"/>
                        <a:t>ds </a:t>
                      </a:r>
                      <a:r>
                        <a:rPr lang="hr-HR" sz="2400" dirty="0" smtClean="0"/>
                        <a:t>DNA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ss RNA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ss RNA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ss RNA</a:t>
                      </a:r>
                      <a:endParaRPr lang="en-GB" sz="2400" dirty="0"/>
                    </a:p>
                  </a:txBody>
                  <a:tcPr/>
                </a:tc>
              </a:tr>
              <a:tr h="119735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STABILITY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Heat and acid stabile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Acid sensitive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Ether sensitive, acid sensitive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 smtClean="0"/>
                        <a:t>Acid sensitive</a:t>
                      </a:r>
                      <a:endParaRPr lang="en-GB" sz="2000" dirty="0" smtClean="0"/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Heat stabile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85750" y="428625"/>
          <a:ext cx="8718600" cy="4929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800"/>
                <a:gridCol w="1428760"/>
                <a:gridCol w="1428760"/>
                <a:gridCol w="1428760"/>
                <a:gridCol w="1428760"/>
                <a:gridCol w="1428760"/>
              </a:tblGrid>
              <a:tr h="475341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A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B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C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D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E</a:t>
                      </a:r>
                      <a:endParaRPr lang="en-GB" sz="2000" dirty="0"/>
                    </a:p>
                  </a:txBody>
                  <a:tcPr/>
                </a:tc>
              </a:tr>
              <a:tr h="820452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Transmission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Fecal-oral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Parenteral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 smtClean="0"/>
                        <a:t>Parenteral</a:t>
                      </a:r>
                      <a:endParaRPr lang="en-GB" sz="2000" dirty="0" smtClean="0"/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 smtClean="0"/>
                        <a:t>Parenteral</a:t>
                      </a:r>
                      <a:endParaRPr lang="en-GB" sz="2000" dirty="0" smtClean="0"/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 smtClean="0"/>
                        <a:t>Fecal-oral</a:t>
                      </a:r>
                      <a:endParaRPr lang="en-GB" sz="2000" dirty="0" smtClean="0"/>
                    </a:p>
                    <a:p>
                      <a:endParaRPr lang="en-GB" sz="2000" dirty="0"/>
                    </a:p>
                  </a:txBody>
                  <a:tcPr/>
                </a:tc>
              </a:tr>
              <a:tr h="820452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Prevalence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High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High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Moderate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Low, regional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Regional</a:t>
                      </a:r>
                      <a:endParaRPr lang="en-GB" sz="2000" dirty="0"/>
                    </a:p>
                  </a:txBody>
                  <a:tcPr/>
                </a:tc>
              </a:tr>
              <a:tr h="1172074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Fulminant </a:t>
                      </a:r>
                    </a:p>
                    <a:p>
                      <a:r>
                        <a:rPr lang="hr-HR" sz="2000" dirty="0" smtClean="0"/>
                        <a:t>disease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Rare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Rare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Rare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Frequent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In pregnancy</a:t>
                      </a:r>
                      <a:endParaRPr lang="en-GB" sz="2000" dirty="0"/>
                    </a:p>
                  </a:txBody>
                  <a:tcPr/>
                </a:tc>
              </a:tr>
              <a:tr h="820452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Chronic </a:t>
                      </a:r>
                    </a:p>
                    <a:p>
                      <a:r>
                        <a:rPr lang="hr-HR" sz="2000" dirty="0" smtClean="0"/>
                        <a:t>disease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Never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Often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Often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Often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Never</a:t>
                      </a:r>
                      <a:endParaRPr lang="en-GB" sz="2000" dirty="0"/>
                    </a:p>
                  </a:txBody>
                  <a:tcPr/>
                </a:tc>
              </a:tr>
              <a:tr h="820452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Oncogenic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No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Yes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Yes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?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No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r-HR" sz="4000" smtClean="0">
                <a:solidFill>
                  <a:srgbClr val="000000"/>
                </a:solidFill>
              </a:rPr>
              <a:t>Hepatitis A</a:t>
            </a:r>
            <a:r>
              <a:rPr lang="hr-HR" sz="4000" smtClean="0">
                <a:solidFill>
                  <a:srgbClr val="000000"/>
                </a:solidFill>
                <a:latin typeface="Arial" pitchFamily="34" charset="0"/>
              </a:rPr>
              <a:t> virus (HAV)</a:t>
            </a:r>
            <a:endParaRPr lang="en-US" sz="4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011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5554663" cy="4525963"/>
          </a:xfrm>
        </p:spPr>
        <p:txBody>
          <a:bodyPr/>
          <a:lstStyle/>
          <a:p>
            <a:r>
              <a:rPr lang="hr-HR" dirty="0" smtClean="0">
                <a:latin typeface="Arial" pitchFamily="34" charset="0"/>
              </a:rPr>
              <a:t>Enterovirus 72</a:t>
            </a:r>
          </a:p>
          <a:p>
            <a:r>
              <a:rPr lang="hr-HR" dirty="0" smtClean="0">
                <a:latin typeface="Arial" pitchFamily="34" charset="0"/>
              </a:rPr>
              <a:t>Family </a:t>
            </a:r>
            <a:r>
              <a:rPr lang="hr-HR" i="1" dirty="0" smtClean="0">
                <a:latin typeface="Arial" pitchFamily="34" charset="0"/>
              </a:rPr>
              <a:t>Picornaviridae</a:t>
            </a:r>
            <a:endParaRPr lang="hr-HR" dirty="0" smtClean="0">
              <a:latin typeface="Arial" pitchFamily="34" charset="0"/>
            </a:endParaRPr>
          </a:p>
          <a:p>
            <a:r>
              <a:rPr lang="hr-HR" dirty="0" smtClean="0">
                <a:latin typeface="Arial" pitchFamily="34" charset="0"/>
              </a:rPr>
              <a:t>Genus </a:t>
            </a:r>
            <a:r>
              <a:rPr lang="hr-HR" i="1" dirty="0" smtClean="0">
                <a:latin typeface="Arial" pitchFamily="34" charset="0"/>
              </a:rPr>
              <a:t>Hepatovirus</a:t>
            </a:r>
            <a:endParaRPr lang="en-US" dirty="0" smtClean="0">
              <a:latin typeface="Arial" pitchFamily="34" charset="0"/>
            </a:endParaRPr>
          </a:p>
        </p:txBody>
      </p:sp>
      <p:pic>
        <p:nvPicPr>
          <p:cNvPr id="90117" name="Picture 5" descr="ANd9GcSJFOzRb1JDy_tTAof3XZcVPnEED0LwjniENS9w-l6VWu7KtKAyre1o1VS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2997200"/>
            <a:ext cx="3313113" cy="3211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smtClean="0">
                <a:solidFill>
                  <a:srgbClr val="000000"/>
                </a:solidFill>
              </a:rPr>
              <a:t>Hepatitis A</a:t>
            </a:r>
            <a:r>
              <a:rPr lang="hr-HR" sz="4000" smtClean="0">
                <a:solidFill>
                  <a:srgbClr val="000000"/>
                </a:solidFill>
                <a:latin typeface="Arial" pitchFamily="34" charset="0"/>
              </a:rPr>
              <a:t> virus (HAV)</a:t>
            </a:r>
            <a:endParaRPr lang="en-US" sz="4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9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5554663" cy="4525963"/>
          </a:xfrm>
        </p:spPr>
        <p:txBody>
          <a:bodyPr/>
          <a:lstStyle/>
          <a:p>
            <a:r>
              <a:rPr lang="hr-HR" smtClean="0">
                <a:latin typeface="Arial" pitchFamily="34" charset="0"/>
              </a:rPr>
              <a:t>Positive sense, ss RNA</a:t>
            </a:r>
          </a:p>
          <a:p>
            <a:r>
              <a:rPr lang="hr-HR" smtClean="0">
                <a:latin typeface="Arial" pitchFamily="34" charset="0"/>
              </a:rPr>
              <a:t>Naked icosahedral capsid (27 nm)</a:t>
            </a:r>
            <a:endParaRPr lang="en-US" smtClean="0">
              <a:latin typeface="Arial" pitchFamily="34" charset="0"/>
            </a:endParaRPr>
          </a:p>
        </p:txBody>
      </p:sp>
      <p:pic>
        <p:nvPicPr>
          <p:cNvPr id="129029" name="Picture 5" descr="hepatitisA_635x2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3716338"/>
            <a:ext cx="5489575" cy="2530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smtClean="0">
                <a:latin typeface="Arial" pitchFamily="34" charset="0"/>
              </a:rPr>
              <a:t>Characteristics of Hepatitis A virus</a:t>
            </a:r>
            <a:endParaRPr lang="en-US" sz="4000" smtClean="0">
              <a:latin typeface="Arial" pitchFamily="34" charset="0"/>
            </a:endParaRPr>
          </a:p>
        </p:txBody>
      </p:sp>
      <p:sp>
        <p:nvSpPr>
          <p:cNvPr id="1269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hr-HR" sz="2800" b="1" u="sng" smtClean="0">
                <a:latin typeface="Arial" pitchFamily="34" charset="0"/>
              </a:rPr>
              <a:t>Stabile to</a:t>
            </a:r>
          </a:p>
          <a:p>
            <a:pPr>
              <a:lnSpc>
                <a:spcPct val="90000"/>
              </a:lnSpc>
            </a:pPr>
            <a:r>
              <a:rPr lang="hr-HR" sz="2800" smtClean="0">
                <a:latin typeface="Arial" pitchFamily="34" charset="0"/>
              </a:rPr>
              <a:t>Acid at pH 1</a:t>
            </a:r>
          </a:p>
          <a:p>
            <a:pPr>
              <a:lnSpc>
                <a:spcPct val="90000"/>
              </a:lnSpc>
            </a:pPr>
            <a:r>
              <a:rPr lang="hr-HR" sz="2800" smtClean="0">
                <a:latin typeface="Arial" pitchFamily="34" charset="0"/>
              </a:rPr>
              <a:t>Solvents (ether, chloroform)</a:t>
            </a:r>
          </a:p>
          <a:p>
            <a:pPr>
              <a:lnSpc>
                <a:spcPct val="90000"/>
              </a:lnSpc>
            </a:pPr>
            <a:r>
              <a:rPr lang="hr-HR" sz="2800" smtClean="0">
                <a:latin typeface="Arial" pitchFamily="34" charset="0"/>
              </a:rPr>
              <a:t>Detergents</a:t>
            </a:r>
          </a:p>
          <a:p>
            <a:pPr>
              <a:lnSpc>
                <a:spcPct val="90000"/>
              </a:lnSpc>
            </a:pPr>
            <a:r>
              <a:rPr lang="hr-HR" sz="2800" smtClean="0">
                <a:latin typeface="Arial" pitchFamily="34" charset="0"/>
              </a:rPr>
              <a:t>Salt water, groundwater (months)</a:t>
            </a:r>
          </a:p>
          <a:p>
            <a:pPr>
              <a:lnSpc>
                <a:spcPct val="90000"/>
              </a:lnSpc>
            </a:pPr>
            <a:r>
              <a:rPr lang="hr-HR" sz="2800" smtClean="0">
                <a:latin typeface="Arial" pitchFamily="34" charset="0"/>
              </a:rPr>
              <a:t>Drying (stabile)</a:t>
            </a:r>
          </a:p>
          <a:p>
            <a:pPr>
              <a:lnSpc>
                <a:spcPct val="90000"/>
              </a:lnSpc>
            </a:pPr>
            <a:r>
              <a:rPr lang="hr-HR" sz="2800" smtClean="0">
                <a:latin typeface="Arial" pitchFamily="34" charset="0"/>
              </a:rPr>
              <a:t>Temperature</a:t>
            </a:r>
          </a:p>
          <a:p>
            <a:pPr lvl="1">
              <a:lnSpc>
                <a:spcPct val="90000"/>
              </a:lnSpc>
            </a:pPr>
            <a:r>
              <a:rPr lang="hr-HR" sz="2400" smtClean="0">
                <a:latin typeface="Arial" pitchFamily="34" charset="0"/>
              </a:rPr>
              <a:t>4°C. weeks</a:t>
            </a:r>
          </a:p>
          <a:p>
            <a:pPr lvl="1">
              <a:lnSpc>
                <a:spcPct val="90000"/>
              </a:lnSpc>
            </a:pPr>
            <a:r>
              <a:rPr lang="hr-HR" sz="2400" smtClean="0">
                <a:latin typeface="Arial" pitchFamily="34" charset="0"/>
              </a:rPr>
              <a:t>56°C for 30 min: stabile</a:t>
            </a:r>
          </a:p>
          <a:p>
            <a:pPr lvl="1">
              <a:lnSpc>
                <a:spcPct val="90000"/>
              </a:lnSpc>
            </a:pPr>
            <a:r>
              <a:rPr lang="hr-HR" sz="2400" smtClean="0">
                <a:latin typeface="Arial" pitchFamily="34" charset="0"/>
              </a:rPr>
              <a:t>61°C for 20 min: partial inactivation</a:t>
            </a:r>
            <a:endParaRPr lang="en-US" sz="240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smtClean="0">
                <a:latin typeface="Arial" pitchFamily="34" charset="0"/>
              </a:rPr>
              <a:t>Characteristics of Hepatitis A virus</a:t>
            </a:r>
            <a:endParaRPr lang="en-US" sz="4000" smtClean="0">
              <a:latin typeface="Arial" pitchFamily="34" charset="0"/>
            </a:endParaRPr>
          </a:p>
        </p:txBody>
      </p:sp>
      <p:sp>
        <p:nvSpPr>
          <p:cNvPr id="1280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hr-HR" b="1" u="sng" smtClean="0">
                <a:latin typeface="Arial" pitchFamily="34" charset="0"/>
              </a:rPr>
              <a:t>Inactivated by:</a:t>
            </a:r>
          </a:p>
          <a:p>
            <a:r>
              <a:rPr lang="hr-HR" smtClean="0">
                <a:latin typeface="Arial" pitchFamily="34" charset="0"/>
              </a:rPr>
              <a:t>Chlorine treatment of drinking water</a:t>
            </a:r>
          </a:p>
          <a:p>
            <a:r>
              <a:rPr lang="hr-HR" smtClean="0">
                <a:latin typeface="Arial" pitchFamily="34" charset="0"/>
              </a:rPr>
              <a:t>Formalin (0,35%, 37°C, 72 h)</a:t>
            </a:r>
          </a:p>
          <a:p>
            <a:r>
              <a:rPr lang="hr-HR" smtClean="0">
                <a:latin typeface="Arial" pitchFamily="34" charset="0"/>
              </a:rPr>
              <a:t>Peracetic acid (2%, 4 h)</a:t>
            </a:r>
          </a:p>
          <a:p>
            <a:r>
              <a:rPr lang="el-GR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hr-HR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hr-HR" smtClean="0">
                <a:latin typeface="Arial" pitchFamily="34" charset="0"/>
                <a:cs typeface="Times New Roman" pitchFamily="18" charset="0"/>
              </a:rPr>
              <a:t>Propiolactone (0,25 %, 1h)</a:t>
            </a:r>
          </a:p>
          <a:p>
            <a:r>
              <a:rPr lang="hr-HR" smtClean="0">
                <a:latin typeface="Arial" pitchFamily="34" charset="0"/>
                <a:cs typeface="Times New Roman" pitchFamily="18" charset="0"/>
              </a:rPr>
              <a:t>Ultraviolet radiation (2</a:t>
            </a:r>
            <a:r>
              <a:rPr lang="el-GR" smtClean="0">
                <a:latin typeface="Arial" pitchFamily="34" charset="0"/>
                <a:cs typeface="Arial" pitchFamily="34" charset="0"/>
              </a:rPr>
              <a:t>μ</a:t>
            </a:r>
            <a:r>
              <a:rPr lang="hr-HR" smtClean="0">
                <a:latin typeface="Arial" pitchFamily="34" charset="0"/>
                <a:cs typeface="Arial" pitchFamily="34" charset="0"/>
              </a:rPr>
              <a:t>W/cm</a:t>
            </a:r>
            <a:r>
              <a:rPr lang="hr-HR" baseline="30000" smtClean="0">
                <a:latin typeface="Arial" pitchFamily="34" charset="0"/>
                <a:cs typeface="Arial" pitchFamily="34" charset="0"/>
              </a:rPr>
              <a:t>2</a:t>
            </a:r>
            <a:r>
              <a:rPr lang="hr-HR" smtClean="0">
                <a:latin typeface="Arial" pitchFamily="34" charset="0"/>
                <a:cs typeface="Arial" pitchFamily="34" charset="0"/>
              </a:rPr>
              <a:t>/min)</a:t>
            </a:r>
            <a:endParaRPr lang="el-GR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6" name="Picture 6" descr="virus-hepatitis-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8713787" cy="614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herpes-replication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0"/>
            <a:ext cx="6172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5" name="Picture 5" descr="hav-life-cyc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2349500"/>
            <a:ext cx="5400675" cy="4029075"/>
          </a:xfrm>
          <a:prstGeom prst="rect">
            <a:avLst/>
          </a:prstGeom>
          <a:noFill/>
        </p:spPr>
      </p:pic>
      <p:sp>
        <p:nvSpPr>
          <p:cNvPr id="112646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>
                <a:latin typeface="Arial" pitchFamily="34" charset="0"/>
              </a:rPr>
              <a:t>HAV replication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112647" name="Rectangle 7"/>
          <p:cNvSpPr>
            <a:spLocks noGrp="1"/>
          </p:cNvSpPr>
          <p:nvPr>
            <p:ph type="body" sz="half" idx="1"/>
          </p:nvPr>
        </p:nvSpPr>
        <p:spPr>
          <a:xfrm>
            <a:off x="395288" y="2636838"/>
            <a:ext cx="2736850" cy="2952750"/>
          </a:xfrm>
        </p:spPr>
        <p:txBody>
          <a:bodyPr/>
          <a:lstStyle/>
          <a:p>
            <a:r>
              <a:rPr lang="hr-HR" smtClean="0">
                <a:latin typeface="Arial" pitchFamily="34" charset="0"/>
              </a:rPr>
              <a:t>Released by exocytosis</a:t>
            </a:r>
          </a:p>
          <a:p>
            <a:r>
              <a:rPr lang="hr-HR" smtClean="0">
                <a:latin typeface="Arial" pitchFamily="34" charset="0"/>
              </a:rPr>
              <a:t>No apparent cytopathic effect in liver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112648" name="Rectangle 8"/>
          <p:cNvSpPr>
            <a:spLocks noGrp="1"/>
          </p:cNvSpPr>
          <p:nvPr>
            <p:ph type="body" sz="half" idx="2"/>
          </p:nvPr>
        </p:nvSpPr>
        <p:spPr>
          <a:xfrm>
            <a:off x="611188" y="1600200"/>
            <a:ext cx="8075612" cy="892175"/>
          </a:xfrm>
        </p:spPr>
        <p:txBody>
          <a:bodyPr/>
          <a:lstStyle/>
          <a:p>
            <a:r>
              <a:rPr lang="hr-HR" smtClean="0">
                <a:latin typeface="Arial" pitchFamily="34" charset="0"/>
              </a:rPr>
              <a:t>Unlike other picornaviruses HAV is not citolytic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Picture 4" descr="HAV-spre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20713"/>
            <a:ext cx="8424862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9" name="Picture 5" descr="blumbe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76250"/>
            <a:ext cx="7200900" cy="603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Hepatitis A - Clinical Features</a:t>
            </a:r>
          </a:p>
        </p:txBody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786688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Incubation period:</a:t>
            </a:r>
            <a:endParaRPr lang="hr-HR" sz="2400" dirty="0" smtClean="0">
              <a:latin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Average 30 days</a:t>
            </a:r>
            <a:r>
              <a:rPr lang="hr-HR" sz="2000" dirty="0" smtClean="0">
                <a:latin typeface="Arial" pitchFamily="34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Range 15-50 days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Jaundice by</a:t>
            </a:r>
            <a:r>
              <a:rPr lang="hr-HR" sz="2400" dirty="0" smtClean="0">
                <a:latin typeface="Arial" pitchFamily="34" charset="0"/>
              </a:rPr>
              <a:t> </a:t>
            </a:r>
            <a:r>
              <a:rPr lang="en-US" sz="2400" dirty="0" smtClean="0"/>
              <a:t>age group: </a:t>
            </a:r>
            <a:endParaRPr lang="hr-HR" sz="2400" dirty="0" smtClean="0">
              <a:latin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&lt;6 yrs,  &lt;10%</a:t>
            </a:r>
            <a:endParaRPr lang="hr-HR" sz="2000" dirty="0" smtClean="0">
              <a:latin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6-14 yrs, 40%-50%</a:t>
            </a:r>
            <a:endParaRPr lang="hr-HR" sz="2000" dirty="0" smtClean="0">
              <a:latin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&gt;14 yrs, 70%-80%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Complications:</a:t>
            </a:r>
            <a:endParaRPr lang="hr-HR" sz="2400" dirty="0" smtClean="0">
              <a:latin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2000" dirty="0" err="1" smtClean="0"/>
              <a:t>Fulminant</a:t>
            </a:r>
            <a:r>
              <a:rPr lang="en-US" sz="2000" dirty="0" smtClean="0"/>
              <a:t> hepatitis</a:t>
            </a:r>
            <a:endParaRPr lang="hr-HR" sz="2000" dirty="0" smtClean="0">
              <a:latin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2000" dirty="0" err="1" smtClean="0"/>
              <a:t>Cholestatic</a:t>
            </a:r>
            <a:r>
              <a:rPr lang="en-US" sz="2000" dirty="0" smtClean="0"/>
              <a:t> hepatitis</a:t>
            </a:r>
            <a:endParaRPr lang="hr-HR" sz="2000" dirty="0" smtClean="0">
              <a:latin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Relapsing hepatitis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Chronic </a:t>
            </a:r>
            <a:r>
              <a:rPr lang="en-US" sz="2400" dirty="0" err="1" smtClean="0"/>
              <a:t>sequelae</a:t>
            </a:r>
            <a:r>
              <a:rPr lang="en-US" sz="2400" dirty="0" smtClean="0"/>
              <a:t>:</a:t>
            </a:r>
            <a:endParaRPr lang="hr-HR" sz="2400" dirty="0" smtClean="0">
              <a:latin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None			</a:t>
            </a:r>
          </a:p>
        </p:txBody>
      </p:sp>
      <p:pic>
        <p:nvPicPr>
          <p:cNvPr id="111621" name="Picture 5" descr="jaundi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700213"/>
            <a:ext cx="2255837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6" name="Object 4"/>
          <p:cNvGraphicFramePr>
            <a:graphicFrameLocks noChangeAspect="1"/>
          </p:cNvGraphicFramePr>
          <p:nvPr/>
        </p:nvGraphicFramePr>
        <p:xfrm>
          <a:off x="5003800" y="3789363"/>
          <a:ext cx="3935413" cy="2622550"/>
        </p:xfrm>
        <a:graphic>
          <a:graphicData uri="http://schemas.openxmlformats.org/presentationml/2006/ole">
            <p:oleObj spid="_x0000_s110596" name="PhotoSuite Image" r:id="rId3" imgW="10277640" imgH="6848640" progId="PhotoSuite.Image">
              <p:embed/>
            </p:oleObj>
          </a:graphicData>
        </a:graphic>
      </p:graphicFrame>
      <p:sp>
        <p:nvSpPr>
          <p:cNvPr id="110597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>
                <a:latin typeface="Arial" pitchFamily="34" charset="0"/>
              </a:rPr>
              <a:t>HAV epidemiology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110598" name="Rectangl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</a:rPr>
              <a:t>Infected people are contagious 10-14 days before symptoms occur</a:t>
            </a:r>
          </a:p>
          <a:p>
            <a:r>
              <a:rPr lang="hr-HR" dirty="0" smtClean="0">
                <a:latin typeface="Arial" pitchFamily="34" charset="0"/>
              </a:rPr>
              <a:t>Inapparent but productive infections</a:t>
            </a:r>
          </a:p>
          <a:p>
            <a:pPr lvl="1"/>
            <a:r>
              <a:rPr lang="hr-HR" dirty="0" smtClean="0">
                <a:latin typeface="Arial" pitchFamily="34" charset="0"/>
              </a:rPr>
              <a:t>90% children</a:t>
            </a:r>
          </a:p>
          <a:p>
            <a:pPr lvl="1"/>
            <a:r>
              <a:rPr lang="hr-HR" dirty="0" smtClean="0">
                <a:latin typeface="Arial" pitchFamily="34" charset="0"/>
              </a:rPr>
              <a:t>25-50% adults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4" name="Picture 6" descr="Laboratory Findings and Diagnosis of Acute HA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700213"/>
            <a:ext cx="7345363" cy="3925887"/>
          </a:xfrm>
          <a:prstGeom prst="rect">
            <a:avLst/>
          </a:prstGeom>
          <a:noFill/>
        </p:spPr>
      </p:pic>
      <p:sp>
        <p:nvSpPr>
          <p:cNvPr id="104455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>
                <a:latin typeface="Arial" pitchFamily="34" charset="0"/>
              </a:rPr>
              <a:t>HAV – laboratory diagnosis</a:t>
            </a: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>
                <a:latin typeface="Arial" pitchFamily="34" charset="0"/>
              </a:rPr>
              <a:t>HAV – laboratory diagnosis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134148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mtClean="0">
                <a:latin typeface="Arial" pitchFamily="34" charset="0"/>
              </a:rPr>
              <a:t>Clinical symptoms</a:t>
            </a:r>
          </a:p>
          <a:p>
            <a:r>
              <a:rPr lang="hr-HR" smtClean="0">
                <a:latin typeface="Arial" pitchFamily="34" charset="0"/>
              </a:rPr>
              <a:t>Specific serologic tests</a:t>
            </a:r>
          </a:p>
          <a:p>
            <a:pPr lvl="1"/>
            <a:r>
              <a:rPr lang="hr-HR" smtClean="0">
                <a:latin typeface="Arial" pitchFamily="34" charset="0"/>
              </a:rPr>
              <a:t>Anti-HAV IgM (ELISA, RIA)</a:t>
            </a:r>
          </a:p>
          <a:p>
            <a:r>
              <a:rPr lang="hr-HR" smtClean="0">
                <a:latin typeface="Arial" pitchFamily="34" charset="0"/>
              </a:rPr>
              <a:t>Isolation – not routinely performed</a:t>
            </a: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smtClean="0">
                <a:latin typeface="Arial" pitchFamily="34" charset="0"/>
              </a:rPr>
              <a:t>HAV – Treatment, Prevention and Control</a:t>
            </a:r>
            <a:endParaRPr lang="en-US" sz="3200" smtClean="0">
              <a:latin typeface="Arial" pitchFamily="34" charset="0"/>
            </a:endParaRPr>
          </a:p>
        </p:txBody>
      </p:sp>
      <p:sp>
        <p:nvSpPr>
          <p:cNvPr id="13619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18488" cy="3341688"/>
          </a:xfrm>
        </p:spPr>
        <p:txBody>
          <a:bodyPr/>
          <a:lstStyle/>
          <a:p>
            <a:r>
              <a:rPr lang="hr-HR" smtClean="0">
                <a:latin typeface="Arial" pitchFamily="34" charset="0"/>
              </a:rPr>
              <a:t>Hand washing, chlorine treatment of drinking water</a:t>
            </a:r>
          </a:p>
          <a:p>
            <a:r>
              <a:rPr lang="hr-HR" smtClean="0">
                <a:latin typeface="Arial" pitchFamily="34" charset="0"/>
              </a:rPr>
              <a:t>Prophylaxis with immune serum globuline (less than 2 weeks after exposure)</a:t>
            </a:r>
          </a:p>
          <a:p>
            <a:r>
              <a:rPr lang="hr-HR" smtClean="0">
                <a:latin typeface="Arial" pitchFamily="34" charset="0"/>
              </a:rPr>
              <a:t>A killed HAV vaccine</a:t>
            </a:r>
          </a:p>
          <a:p>
            <a:r>
              <a:rPr lang="hr-HR" smtClean="0">
                <a:latin typeface="Arial" pitchFamily="34" charset="0"/>
              </a:rPr>
              <a:t>A live vaccine (China)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136197" name="AutoShape 5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GB"/>
          </a:p>
        </p:txBody>
      </p:sp>
      <p:pic>
        <p:nvPicPr>
          <p:cNvPr id="136201" name="Picture 9" descr="havr144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4090988"/>
            <a:ext cx="3471863" cy="242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>
                <a:latin typeface="Arial" pitchFamily="34" charset="0"/>
              </a:rPr>
              <a:t>Hepatitis B Virus (HBV)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1372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mtClean="0">
                <a:latin typeface="Arial" pitchFamily="34" charset="0"/>
              </a:rPr>
              <a:t>Genus:</a:t>
            </a:r>
            <a:endParaRPr lang="en-US" smtClean="0">
              <a:latin typeface="Arial" pitchFamily="34" charset="0"/>
            </a:endParaRPr>
          </a:p>
          <a:p>
            <a:pPr lvl="1"/>
            <a:r>
              <a:rPr lang="en-US" b="1" i="1" smtClean="0"/>
              <a:t>Orthohepadnavirus</a:t>
            </a:r>
          </a:p>
          <a:p>
            <a:pPr lvl="1"/>
            <a:r>
              <a:rPr lang="en-US" i="1" smtClean="0"/>
              <a:t>Avihepadnavirus</a:t>
            </a:r>
            <a:endParaRPr lang="hr-HR" i="1" smtClean="0">
              <a:latin typeface="Arial" pitchFamily="34" charset="0"/>
            </a:endParaRPr>
          </a:p>
          <a:p>
            <a:r>
              <a:rPr lang="hr-HR" smtClean="0">
                <a:latin typeface="Arial" pitchFamily="34" charset="0"/>
              </a:rPr>
              <a:t>Family:</a:t>
            </a:r>
          </a:p>
          <a:p>
            <a:pPr lvl="1"/>
            <a:r>
              <a:rPr lang="hr-HR" b="1" i="1" smtClean="0">
                <a:solidFill>
                  <a:srgbClr val="000000"/>
                </a:solidFill>
              </a:rPr>
              <a:t>Hepadnaviridae</a:t>
            </a:r>
            <a:endParaRPr lang="en-US" b="1" smtClean="0">
              <a:latin typeface="Arial" pitchFamily="34" charset="0"/>
            </a:endParaRPr>
          </a:p>
          <a:p>
            <a:endParaRPr lang="en-US" sz="2800" b="1" i="1" smtClean="0"/>
          </a:p>
        </p:txBody>
      </p:sp>
      <p:pic>
        <p:nvPicPr>
          <p:cNvPr id="137220" name="Picture 4" descr="HB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3549650"/>
            <a:ext cx="3689350" cy="281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smtClean="0"/>
              <a:t>Unique Features of Hepadnaviruses</a:t>
            </a:r>
          </a:p>
        </p:txBody>
      </p:sp>
      <p:sp>
        <p:nvSpPr>
          <p:cNvPr id="1454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Virus has </a:t>
            </a:r>
            <a:r>
              <a:rPr lang="en-US" sz="2800" b="1" dirty="0" smtClean="0"/>
              <a:t>enveloped</a:t>
            </a:r>
            <a:r>
              <a:rPr lang="en-US" sz="2800" dirty="0" smtClean="0"/>
              <a:t> virion containing partially </a:t>
            </a:r>
            <a:r>
              <a:rPr lang="en-US" sz="2800" b="1" dirty="0" smtClean="0"/>
              <a:t>double-stranded</a:t>
            </a:r>
            <a:r>
              <a:rPr lang="en-US" sz="2800" dirty="0" smtClean="0"/>
              <a:t>, </a:t>
            </a:r>
            <a:r>
              <a:rPr lang="en-US" sz="2800" b="1" dirty="0" smtClean="0"/>
              <a:t>circular DNA</a:t>
            </a:r>
            <a:r>
              <a:rPr lang="en-US" sz="2800" dirty="0" smtClean="0"/>
              <a:t> genome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Virus encodes and carries a </a:t>
            </a:r>
            <a:r>
              <a:rPr lang="en-US" sz="2800" b="1" dirty="0" smtClean="0"/>
              <a:t>reverse transcriptase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Virus encodes several proteins (</a:t>
            </a:r>
            <a:r>
              <a:rPr lang="en-US" sz="2800" dirty="0" err="1" smtClean="0"/>
              <a:t>HBsAg</a:t>
            </a:r>
            <a:r>
              <a:rPr lang="en-US" sz="2800" dirty="0" smtClean="0"/>
              <a:t> [L, M,S]; </a:t>
            </a:r>
            <a:r>
              <a:rPr lang="en-US" sz="2800" dirty="0" err="1" smtClean="0"/>
              <a:t>HBe</a:t>
            </a:r>
            <a:r>
              <a:rPr lang="en-US" sz="2800" dirty="0" smtClean="0"/>
              <a:t>/</a:t>
            </a:r>
            <a:r>
              <a:rPr lang="en-US" sz="2800" dirty="0" err="1" smtClean="0"/>
              <a:t>HBc</a:t>
            </a:r>
            <a:r>
              <a:rPr lang="en-US" sz="2800" dirty="0" smtClean="0"/>
              <a:t>) that share genetic sequences but with different in-frame start codons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HBV-infected cells produce and release </a:t>
            </a:r>
            <a:r>
              <a:rPr lang="en-US" sz="2800" b="1" dirty="0" smtClean="0"/>
              <a:t>large amounts of </a:t>
            </a:r>
            <a:r>
              <a:rPr lang="en-US" sz="2800" b="1" dirty="0" err="1" smtClean="0"/>
              <a:t>HBsAg</a:t>
            </a:r>
            <a:r>
              <a:rPr lang="en-US" sz="2800" b="1" dirty="0" smtClean="0"/>
              <a:t> particles </a:t>
            </a:r>
            <a:r>
              <a:rPr lang="en-US" sz="2800" b="1" dirty="0" err="1" smtClean="0"/>
              <a:t>lackind</a:t>
            </a:r>
            <a:r>
              <a:rPr lang="en-US" sz="2800" b="1" dirty="0" smtClean="0"/>
              <a:t> DNA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The HBV </a:t>
            </a:r>
            <a:r>
              <a:rPr lang="en-US" sz="2800" b="1" dirty="0" smtClean="0"/>
              <a:t>genome can integrate</a:t>
            </a:r>
            <a:r>
              <a:rPr lang="en-US" sz="2800" dirty="0" smtClean="0"/>
              <a:t> into the host chromosome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1839</TotalTime>
  <Words>2539</Words>
  <Application>Microsoft Office PowerPoint</Application>
  <PresentationFormat>On-screen Show (4:3)</PresentationFormat>
  <Paragraphs>728</Paragraphs>
  <Slides>150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150</vt:i4>
      </vt:variant>
    </vt:vector>
  </HeadingPairs>
  <TitlesOfParts>
    <vt:vector size="159" baseType="lpstr">
      <vt:lpstr>Calibri</vt:lpstr>
      <vt:lpstr>Arial</vt:lpstr>
      <vt:lpstr>Times New Roman</vt:lpstr>
      <vt:lpstr>新細明體</vt:lpstr>
      <vt:lpstr>ZapfHumnst BT</vt:lpstr>
      <vt:lpstr>ZapfHumnst Dm BT</vt:lpstr>
      <vt:lpstr/>
      <vt:lpstr>Office Theme</vt:lpstr>
      <vt:lpstr>PhotoSuite Image</vt:lpstr>
      <vt:lpstr>Seminar V2 : Herpesviridae. Hepatitis B,C and D</vt:lpstr>
      <vt:lpstr>Slide 2</vt:lpstr>
      <vt:lpstr>Slide 3</vt:lpstr>
      <vt:lpstr>Slide 4</vt:lpstr>
      <vt:lpstr>Family: Herpesviridae</vt:lpstr>
      <vt:lpstr>Family: Herpesviridae</vt:lpstr>
      <vt:lpstr>Unique features of Herpesviruses</vt:lpstr>
      <vt:lpstr>Structure of Herpesviruses</vt:lpstr>
      <vt:lpstr>Slide 9</vt:lpstr>
      <vt:lpstr>Slide 10</vt:lpstr>
      <vt:lpstr>Slide 11</vt:lpstr>
      <vt:lpstr>Slide 12</vt:lpstr>
      <vt:lpstr>Herpesvirus proteins</vt:lpstr>
      <vt:lpstr>Host cell vs. herpesvirus</vt:lpstr>
      <vt:lpstr>Subfamily: Alphaherpesvirinae</vt:lpstr>
      <vt:lpstr>Genus: Simplexvirus</vt:lpstr>
      <vt:lpstr>Slide 17</vt:lpstr>
      <vt:lpstr>Slide 18</vt:lpstr>
      <vt:lpstr>Genus: Simplexvirus</vt:lpstr>
      <vt:lpstr>Slide 20</vt:lpstr>
      <vt:lpstr>Oropharyngeal disease (HSV-1)</vt:lpstr>
      <vt:lpstr>Slide 22</vt:lpstr>
      <vt:lpstr>Keratoconjunctivitis (HSV-1)</vt:lpstr>
      <vt:lpstr>Genital herpes (HSV-2)</vt:lpstr>
      <vt:lpstr>Clinical course of genital herpes infection</vt:lpstr>
      <vt:lpstr>Skin infections (HSV-1 and 2)</vt:lpstr>
      <vt:lpstr>Encephalitis (HSV-1)</vt:lpstr>
      <vt:lpstr>Slide 28</vt:lpstr>
      <vt:lpstr>Slide 29</vt:lpstr>
      <vt:lpstr>Neonatal Herpes (HSV-2 and 1)</vt:lpstr>
      <vt:lpstr>Laboratory Diagnosis</vt:lpstr>
      <vt:lpstr>Slide 32</vt:lpstr>
      <vt:lpstr>Treatment, prevention and control</vt:lpstr>
      <vt:lpstr>Subfamily: Alphaherpesvirinae</vt:lpstr>
      <vt:lpstr>Genus:  Varicellovirus</vt:lpstr>
      <vt:lpstr>Varicella-Zoster virus (VZV)</vt:lpstr>
      <vt:lpstr>VZV - epidemiology</vt:lpstr>
      <vt:lpstr>Slide 38</vt:lpstr>
      <vt:lpstr>Slide 39</vt:lpstr>
      <vt:lpstr>Slide 40</vt:lpstr>
      <vt:lpstr>Laboratory Diagnosis</vt:lpstr>
      <vt:lpstr>Slide 42</vt:lpstr>
      <vt:lpstr>Slide 43</vt:lpstr>
      <vt:lpstr>Treatment, prevention and control</vt:lpstr>
      <vt:lpstr>Subfamily: Gammaherpesvirinae</vt:lpstr>
      <vt:lpstr>Epstein-Barr virus</vt:lpstr>
      <vt:lpstr>Epstein-Barr virus</vt:lpstr>
      <vt:lpstr>Slide 48</vt:lpstr>
      <vt:lpstr>Slide 49</vt:lpstr>
      <vt:lpstr>Biology of Epstein-Barr Virus</vt:lpstr>
      <vt:lpstr>Slide 51</vt:lpstr>
      <vt:lpstr>Slide 52</vt:lpstr>
      <vt:lpstr>EBV antigens</vt:lpstr>
      <vt:lpstr>Laboratory diagnosis</vt:lpstr>
      <vt:lpstr>Laboratory diagnosis</vt:lpstr>
      <vt:lpstr>Laboratory diagnosis</vt:lpstr>
      <vt:lpstr>Slide 57</vt:lpstr>
      <vt:lpstr>Laboratory diagnosis</vt:lpstr>
      <vt:lpstr>Slide 59</vt:lpstr>
      <vt:lpstr>Laboratory diagnosis</vt:lpstr>
      <vt:lpstr>Treatment, prevention and control</vt:lpstr>
      <vt:lpstr>Subfamily: Betaherpesvirinae</vt:lpstr>
      <vt:lpstr>Cytomegalovirus (CMV)</vt:lpstr>
      <vt:lpstr>Slide 64</vt:lpstr>
      <vt:lpstr>Disease mechanisms of CMV</vt:lpstr>
      <vt:lpstr>Disease mechanisms of CMV</vt:lpstr>
      <vt:lpstr>CMV Epidemiology</vt:lpstr>
      <vt:lpstr>Clinical syndromes</vt:lpstr>
      <vt:lpstr>Clinical syndromes</vt:lpstr>
      <vt:lpstr>Slide 70</vt:lpstr>
      <vt:lpstr>Slide 71</vt:lpstr>
      <vt:lpstr>Slide 72</vt:lpstr>
      <vt:lpstr>Laboratory diagnosis</vt:lpstr>
      <vt:lpstr>Laboratory diagnosis</vt:lpstr>
      <vt:lpstr>Laboratory diagnosis</vt:lpstr>
      <vt:lpstr>Treatment, prevention, and control</vt:lpstr>
      <vt:lpstr>Subfamily: Betaherpesvirinae</vt:lpstr>
      <vt:lpstr>Genus: Roseolovirus  </vt:lpstr>
      <vt:lpstr>Important Properties of Herpesviridae</vt:lpstr>
      <vt:lpstr>Hepatitis Viruses</vt:lpstr>
      <vt:lpstr>Slide 81</vt:lpstr>
      <vt:lpstr>Slide 82</vt:lpstr>
      <vt:lpstr>Slide 83</vt:lpstr>
      <vt:lpstr>Slide 84</vt:lpstr>
      <vt:lpstr>Hepatitis A virus (HAV)</vt:lpstr>
      <vt:lpstr>Hepatitis A virus (HAV)</vt:lpstr>
      <vt:lpstr>Characteristics of Hepatitis A virus</vt:lpstr>
      <vt:lpstr>Characteristics of Hepatitis A virus</vt:lpstr>
      <vt:lpstr>Slide 89</vt:lpstr>
      <vt:lpstr>HAV replication</vt:lpstr>
      <vt:lpstr>Slide 91</vt:lpstr>
      <vt:lpstr>Slide 92</vt:lpstr>
      <vt:lpstr>Hepatitis A - Clinical Features</vt:lpstr>
      <vt:lpstr>HAV epidemiology</vt:lpstr>
      <vt:lpstr>HAV – laboratory diagnosis</vt:lpstr>
      <vt:lpstr>HAV – laboratory diagnosis</vt:lpstr>
      <vt:lpstr>HAV – Treatment, Prevention and Control</vt:lpstr>
      <vt:lpstr>Hepatitis B Virus (HBV)</vt:lpstr>
      <vt:lpstr>Unique Features of Hepadnaviruses</vt:lpstr>
      <vt:lpstr>HBV - structure</vt:lpstr>
      <vt:lpstr>HBV - structure</vt:lpstr>
      <vt:lpstr>Slide 102</vt:lpstr>
      <vt:lpstr>HBV genome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Laboratory diagnosis</vt:lpstr>
      <vt:lpstr>Laboratory diagnosis</vt:lpstr>
      <vt:lpstr>Slide 115</vt:lpstr>
      <vt:lpstr>HBV - Epidemiology</vt:lpstr>
      <vt:lpstr>Slide 117</vt:lpstr>
      <vt:lpstr>HBV – treatment, prevention and control</vt:lpstr>
      <vt:lpstr>HBV vaccination</vt:lpstr>
      <vt:lpstr>HBV – treatment, prevention and control</vt:lpstr>
      <vt:lpstr>Slide 121</vt:lpstr>
      <vt:lpstr>Hepatitis D virus</vt:lpstr>
      <vt:lpstr>Hepatitis D virus</vt:lpstr>
      <vt:lpstr>Hepatitis D virus</vt:lpstr>
      <vt:lpstr>Slide 125</vt:lpstr>
      <vt:lpstr>Slide 126</vt:lpstr>
      <vt:lpstr>Slide 127</vt:lpstr>
      <vt:lpstr>Slide 128</vt:lpstr>
      <vt:lpstr>Slide 129</vt:lpstr>
      <vt:lpstr>Slide 130</vt:lpstr>
      <vt:lpstr>HDV - Prevention</vt:lpstr>
      <vt:lpstr>Hepatitis C virus (HCV)</vt:lpstr>
      <vt:lpstr>Slide 133</vt:lpstr>
      <vt:lpstr>Slide 134</vt:lpstr>
      <vt:lpstr>HCV -Pathogenesis</vt:lpstr>
      <vt:lpstr>HCV - Clinical syndromes</vt:lpstr>
      <vt:lpstr>Slide 137</vt:lpstr>
      <vt:lpstr>Slide 138</vt:lpstr>
      <vt:lpstr>Laboratory diagnosis</vt:lpstr>
      <vt:lpstr>HCV - Treatment</vt:lpstr>
      <vt:lpstr>Hepatitis E Virus (HEV)</vt:lpstr>
      <vt:lpstr>Hepatitis E Virus (HEV)</vt:lpstr>
      <vt:lpstr>Slide 143</vt:lpstr>
      <vt:lpstr>Slide 144</vt:lpstr>
      <vt:lpstr>Slide 145</vt:lpstr>
      <vt:lpstr>Slide 146</vt:lpstr>
      <vt:lpstr>Slide 147</vt:lpstr>
      <vt:lpstr>Hepatitis G Virus </vt:lpstr>
      <vt:lpstr>Slide 149</vt:lpstr>
      <vt:lpstr>Slide 150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V2 : Herpesviridae. Hepatitis B,C and D</dc:title>
  <dc:creator>Lucija</dc:creator>
  <cp:lastModifiedBy>Lucija</cp:lastModifiedBy>
  <cp:revision>164</cp:revision>
  <dcterms:created xsi:type="dcterms:W3CDTF">2014-11-06T08:45:06Z</dcterms:created>
  <dcterms:modified xsi:type="dcterms:W3CDTF">2014-11-11T22:10:50Z</dcterms:modified>
</cp:coreProperties>
</file>