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27"/>
  </p:handoutMasterIdLst>
  <p:sldIdLst>
    <p:sldId id="256" r:id="rId2"/>
    <p:sldId id="258" r:id="rId3"/>
    <p:sldId id="259" r:id="rId4"/>
    <p:sldId id="262" r:id="rId5"/>
    <p:sldId id="263" r:id="rId6"/>
    <p:sldId id="264" r:id="rId7"/>
    <p:sldId id="265" r:id="rId8"/>
    <p:sldId id="272" r:id="rId9"/>
    <p:sldId id="273" r:id="rId10"/>
    <p:sldId id="266" r:id="rId11"/>
    <p:sldId id="267" r:id="rId12"/>
    <p:sldId id="268" r:id="rId13"/>
    <p:sldId id="269" r:id="rId14"/>
    <p:sldId id="270" r:id="rId15"/>
    <p:sldId id="271" r:id="rId16"/>
    <p:sldId id="274" r:id="rId17"/>
    <p:sldId id="275" r:id="rId18"/>
    <p:sldId id="276" r:id="rId19"/>
    <p:sldId id="277" r:id="rId20"/>
    <p:sldId id="278" r:id="rId21"/>
    <p:sldId id="280" r:id="rId22"/>
    <p:sldId id="279" r:id="rId23"/>
    <p:sldId id="282" r:id="rId24"/>
    <p:sldId id="281" r:id="rId25"/>
    <p:sldId id="260"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snapToObjects="1">
      <p:cViewPr varScale="1">
        <p:scale>
          <a:sx n="78" d="100"/>
          <a:sy n="78" d="100"/>
        </p:scale>
        <p:origin x="67" y="16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54817275-CBD9-40D7-8575-50F3F6E8A7DC}" type="datetimeFigureOut">
              <a:rPr lang="en-US" smtClean="0"/>
              <a:t>5/22/2019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036829F-ABEB-4D5F-872C-56E1D4130ABA}" type="slidenum">
              <a:rPr lang="en-US" smtClean="0"/>
              <a:t>‹#›</a:t>
            </a:fld>
            <a:endParaRPr lang="en-US"/>
          </a:p>
        </p:txBody>
      </p:sp>
    </p:spTree>
    <p:extLst>
      <p:ext uri="{BB962C8B-B14F-4D97-AF65-F5344CB8AC3E}">
        <p14:creationId xmlns:p14="http://schemas.microsoft.com/office/powerpoint/2010/main" val="39720191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resentation Title">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64970"/>
            <a:ext cx="103632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Presentation Title</a:t>
            </a:r>
          </a:p>
        </p:txBody>
      </p:sp>
      <p:sp>
        <p:nvSpPr>
          <p:cNvPr id="3" name="Subtitle 2"/>
          <p:cNvSpPr>
            <a:spLocks noGrp="1"/>
          </p:cNvSpPr>
          <p:nvPr>
            <p:ph type="subTitle" idx="1" hasCustomPrompt="1"/>
          </p:nvPr>
        </p:nvSpPr>
        <p:spPr>
          <a:xfrm>
            <a:off x="1524000" y="2152971"/>
            <a:ext cx="9144000"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grpSp>
        <p:nvGrpSpPr>
          <p:cNvPr id="14" name="Group 13">
            <a:extLst>
              <a:ext uri="{FF2B5EF4-FFF2-40B4-BE49-F238E27FC236}">
                <a16:creationId xmlns:a16="http://schemas.microsoft.com/office/drawing/2014/main" id="{7723A08E-5580-974A-9F20-13A6DCBBB8B2}"/>
              </a:ext>
            </a:extLst>
          </p:cNvPr>
          <p:cNvGrpSpPr>
            <a:grpSpLocks noChangeAspect="1"/>
          </p:cNvGrpSpPr>
          <p:nvPr/>
        </p:nvGrpSpPr>
        <p:grpSpPr>
          <a:xfrm>
            <a:off x="5183237" y="4557650"/>
            <a:ext cx="1408176" cy="1538935"/>
            <a:chOff x="2751337" y="1414797"/>
            <a:chExt cx="1865562" cy="2036314"/>
          </a:xfrm>
        </p:grpSpPr>
        <p:sp>
          <p:nvSpPr>
            <p:cNvPr id="9" name="Rectangle 8">
              <a:extLst>
                <a:ext uri="{FF2B5EF4-FFF2-40B4-BE49-F238E27FC236}">
                  <a16:creationId xmlns:a16="http://schemas.microsoft.com/office/drawing/2014/main" id="{761A4E3E-3863-6443-A774-1878C228FB09}"/>
                </a:ext>
              </a:extLst>
            </p:cNvPr>
            <p:cNvSpPr/>
            <p:nvPr/>
          </p:nvSpPr>
          <p:spPr>
            <a:xfrm>
              <a:off x="2751337" y="1414797"/>
              <a:ext cx="1865562" cy="20363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8" name="Picture 7">
              <a:extLst>
                <a:ext uri="{FF2B5EF4-FFF2-40B4-BE49-F238E27FC236}">
                  <a16:creationId xmlns:a16="http://schemas.microsoft.com/office/drawing/2014/main" id="{6B058983-82B9-E54D-AEC7-441D8B758C5E}"/>
                </a:ext>
              </a:extLst>
            </p:cNvPr>
            <p:cNvPicPr>
              <a:picLocks noChangeAspect="1"/>
            </p:cNvPicPr>
            <p:nvPr/>
          </p:nvPicPr>
          <p:blipFill>
            <a:blip r:embed="rId3"/>
            <a:stretch>
              <a:fillRect/>
            </a:stretch>
          </p:blipFill>
          <p:spPr>
            <a:xfrm>
              <a:off x="3009900" y="1676401"/>
              <a:ext cx="1341129" cy="1504682"/>
            </a:xfrm>
            <a:prstGeom prst="rect">
              <a:avLst/>
            </a:prstGeom>
          </p:spPr>
        </p:pic>
      </p:grpSp>
      <p:pic>
        <p:nvPicPr>
          <p:cNvPr id="17" name="Picture 16">
            <a:extLst>
              <a:ext uri="{FF2B5EF4-FFF2-40B4-BE49-F238E27FC236}">
                <a16:creationId xmlns:a16="http://schemas.microsoft.com/office/drawing/2014/main" id="{DE2E2459-DAC3-8641-AC87-20628A2AEF2A}"/>
              </a:ext>
            </a:extLst>
          </p:cNvPr>
          <p:cNvPicPr>
            <a:picLocks noChangeAspect="1"/>
          </p:cNvPicPr>
          <p:nvPr/>
        </p:nvPicPr>
        <p:blipFill>
          <a:blip r:embed="rId4"/>
          <a:stretch>
            <a:fillRect/>
          </a:stretch>
        </p:blipFill>
        <p:spPr>
          <a:xfrm>
            <a:off x="4006508" y="6206201"/>
            <a:ext cx="4160520" cy="594360"/>
          </a:xfrm>
          <a:prstGeom prst="rect">
            <a:avLst/>
          </a:prstGeom>
        </p:spPr>
      </p:pic>
      <p:sp>
        <p:nvSpPr>
          <p:cNvPr id="5" name="Text Placeholder 4">
            <a:extLst>
              <a:ext uri="{FF2B5EF4-FFF2-40B4-BE49-F238E27FC236}">
                <a16:creationId xmlns:a16="http://schemas.microsoft.com/office/drawing/2014/main" id="{EAB5B5FA-38C5-9149-9DA4-F4028C9667AB}"/>
              </a:ext>
            </a:extLst>
          </p:cNvPr>
          <p:cNvSpPr>
            <a:spLocks noGrp="1"/>
          </p:cNvSpPr>
          <p:nvPr>
            <p:ph type="body" sz="quarter" idx="10" hasCustomPrompt="1"/>
          </p:nvPr>
        </p:nvSpPr>
        <p:spPr>
          <a:xfrm>
            <a:off x="2969977" y="3009501"/>
            <a:ext cx="6233583" cy="334963"/>
          </a:xfrm>
        </p:spPr>
        <p:txBody>
          <a:bodyPr>
            <a:no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3" name="Text Placeholder 4">
            <a:extLst>
              <a:ext uri="{FF2B5EF4-FFF2-40B4-BE49-F238E27FC236}">
                <a16:creationId xmlns:a16="http://schemas.microsoft.com/office/drawing/2014/main" id="{932339FA-DA32-A74D-BF3D-0857B2EA0233}"/>
              </a:ext>
            </a:extLst>
          </p:cNvPr>
          <p:cNvSpPr>
            <a:spLocks noGrp="1"/>
          </p:cNvSpPr>
          <p:nvPr>
            <p:ph type="body" sz="quarter" idx="11" hasCustomPrompt="1"/>
          </p:nvPr>
        </p:nvSpPr>
        <p:spPr>
          <a:xfrm>
            <a:off x="914401" y="3470502"/>
            <a:ext cx="4950937" cy="652749"/>
          </a:xfrm>
        </p:spPr>
        <p:txBody>
          <a:bodyPr anchor="ctr">
            <a:normAutofit/>
          </a:bodyPr>
          <a:lstStyle>
            <a:lvl1pPr marL="0" indent="0" algn="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4C4E1DC7-B849-7A47-B34C-CA67D6F4605F}"/>
              </a:ext>
            </a:extLst>
          </p:cNvPr>
          <p:cNvSpPr>
            <a:spLocks noGrp="1"/>
          </p:cNvSpPr>
          <p:nvPr>
            <p:ph type="body" sz="quarter" idx="12" hasCustomPrompt="1"/>
          </p:nvPr>
        </p:nvSpPr>
        <p:spPr>
          <a:xfrm>
            <a:off x="6308194" y="3470502"/>
            <a:ext cx="4950937" cy="652749"/>
          </a:xfrm>
        </p:spPr>
        <p:txBody>
          <a:bodyPr anchor="ctr">
            <a:normAutofit/>
          </a:bodyPr>
          <a:lstStyle>
            <a:lvl1pPr marL="0" indent="0" algn="l">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9" name="Straight Connector 18">
            <a:extLst>
              <a:ext uri="{FF2B5EF4-FFF2-40B4-BE49-F238E27FC236}">
                <a16:creationId xmlns:a16="http://schemas.microsoft.com/office/drawing/2014/main" id="{5179D0B7-8287-5C4F-BABF-8970B3680353}"/>
              </a:ext>
            </a:extLst>
          </p:cNvPr>
          <p:cNvCxnSpPr/>
          <p:nvPr/>
        </p:nvCxnSpPr>
        <p:spPr>
          <a:xfrm>
            <a:off x="6090139" y="3444125"/>
            <a:ext cx="0" cy="705845"/>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23404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5952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5252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9305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62731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557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6260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BB596-5451-4E43-A774-80A751BE58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9DB06050-AE7F-E242-97DC-DE3BC4D88F8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0333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act Informatio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12DA42E-E29E-8442-94C1-AC54D70DD518}"/>
              </a:ext>
            </a:extLst>
          </p:cNvPr>
          <p:cNvSpPr>
            <a:spLocks noGrp="1"/>
          </p:cNvSpPr>
          <p:nvPr>
            <p:ph type="body" sz="quarter" idx="10" hasCustomPrompt="1"/>
          </p:nvPr>
        </p:nvSpPr>
        <p:spPr>
          <a:xfrm>
            <a:off x="820551" y="2107019"/>
            <a:ext cx="10516077" cy="480131"/>
          </a:xfrm>
        </p:spPr>
        <p:txBody>
          <a:bodyPr>
            <a:spAutoFit/>
          </a:bodyPr>
          <a:lstStyle>
            <a:lvl1pPr marL="0" indent="0">
              <a:buNone/>
              <a:defRPr/>
            </a:lvl1pPr>
          </a:lstStyle>
          <a:p>
            <a:pPr lvl="0"/>
            <a:r>
              <a:rPr lang="en-US" dirty="0"/>
              <a:t>Name</a:t>
            </a:r>
          </a:p>
        </p:txBody>
      </p:sp>
      <p:sp>
        <p:nvSpPr>
          <p:cNvPr id="13" name="Text Placeholder 9">
            <a:extLst>
              <a:ext uri="{FF2B5EF4-FFF2-40B4-BE49-F238E27FC236}">
                <a16:creationId xmlns:a16="http://schemas.microsoft.com/office/drawing/2014/main" id="{62B999D7-A76D-B741-B745-30280A6B16D7}"/>
              </a:ext>
            </a:extLst>
          </p:cNvPr>
          <p:cNvSpPr>
            <a:spLocks noGrp="1"/>
          </p:cNvSpPr>
          <p:nvPr>
            <p:ph type="body" sz="quarter" idx="11" hasCustomPrompt="1"/>
          </p:nvPr>
        </p:nvSpPr>
        <p:spPr>
          <a:xfrm>
            <a:off x="820551" y="2604238"/>
            <a:ext cx="10516077" cy="480131"/>
          </a:xfrm>
        </p:spPr>
        <p:txBody>
          <a:bodyPr>
            <a:spAutoFit/>
          </a:bodyPr>
          <a:lstStyle>
            <a:lvl1pPr marL="0" indent="0">
              <a:buNone/>
              <a:defRPr/>
            </a:lvl1pPr>
          </a:lstStyle>
          <a:p>
            <a:pPr lvl="0"/>
            <a:r>
              <a:rPr lang="en-US" dirty="0"/>
              <a:t>College</a:t>
            </a:r>
          </a:p>
        </p:txBody>
      </p:sp>
      <p:sp>
        <p:nvSpPr>
          <p:cNvPr id="14" name="Text Placeholder 9">
            <a:extLst>
              <a:ext uri="{FF2B5EF4-FFF2-40B4-BE49-F238E27FC236}">
                <a16:creationId xmlns:a16="http://schemas.microsoft.com/office/drawing/2014/main" id="{5CA1FD1C-6FE7-DD48-9178-AFF6A8C55535}"/>
              </a:ext>
            </a:extLst>
          </p:cNvPr>
          <p:cNvSpPr>
            <a:spLocks noGrp="1"/>
          </p:cNvSpPr>
          <p:nvPr>
            <p:ph type="body" sz="quarter" idx="12" hasCustomPrompt="1"/>
          </p:nvPr>
        </p:nvSpPr>
        <p:spPr>
          <a:xfrm>
            <a:off x="820551" y="3101457"/>
            <a:ext cx="10516077" cy="480131"/>
          </a:xfrm>
        </p:spPr>
        <p:txBody>
          <a:bodyPr>
            <a:spAutoFit/>
          </a:bodyPr>
          <a:lstStyle>
            <a:lvl1pPr marL="0" indent="0">
              <a:buNone/>
              <a:defRPr/>
            </a:lvl1pPr>
          </a:lstStyle>
          <a:p>
            <a:pPr lvl="0"/>
            <a:r>
              <a:rPr lang="en-US" dirty="0"/>
              <a:t>Department or Program Name</a:t>
            </a:r>
          </a:p>
        </p:txBody>
      </p:sp>
      <p:sp>
        <p:nvSpPr>
          <p:cNvPr id="15" name="Text Placeholder 9">
            <a:extLst>
              <a:ext uri="{FF2B5EF4-FFF2-40B4-BE49-F238E27FC236}">
                <a16:creationId xmlns:a16="http://schemas.microsoft.com/office/drawing/2014/main" id="{56EF9B5F-920F-8E4F-872D-C4D4C2C60FF5}"/>
              </a:ext>
            </a:extLst>
          </p:cNvPr>
          <p:cNvSpPr>
            <a:spLocks noGrp="1"/>
          </p:cNvSpPr>
          <p:nvPr>
            <p:ph type="body" sz="quarter" idx="13" hasCustomPrompt="1"/>
          </p:nvPr>
        </p:nvSpPr>
        <p:spPr>
          <a:xfrm>
            <a:off x="820551" y="3598676"/>
            <a:ext cx="10516077" cy="480131"/>
          </a:xfrm>
        </p:spPr>
        <p:txBody>
          <a:bodyPr>
            <a:spAutoFit/>
          </a:bodyPr>
          <a:lstStyle>
            <a:lvl1pPr marL="0" indent="0">
              <a:buNone/>
              <a:defRPr/>
            </a:lvl1pPr>
          </a:lstStyle>
          <a:p>
            <a:pPr lvl="0"/>
            <a:r>
              <a:rPr lang="en-US" dirty="0"/>
              <a:t>Website</a:t>
            </a:r>
          </a:p>
        </p:txBody>
      </p:sp>
      <p:sp>
        <p:nvSpPr>
          <p:cNvPr id="16" name="Text Placeholder 9">
            <a:extLst>
              <a:ext uri="{FF2B5EF4-FFF2-40B4-BE49-F238E27FC236}">
                <a16:creationId xmlns:a16="http://schemas.microsoft.com/office/drawing/2014/main" id="{B0EB2389-F780-2D4A-B2A3-2E10B3549B02}"/>
              </a:ext>
            </a:extLst>
          </p:cNvPr>
          <p:cNvSpPr>
            <a:spLocks noGrp="1"/>
          </p:cNvSpPr>
          <p:nvPr>
            <p:ph type="body" sz="quarter" idx="14" hasCustomPrompt="1"/>
          </p:nvPr>
        </p:nvSpPr>
        <p:spPr>
          <a:xfrm>
            <a:off x="820551" y="4095895"/>
            <a:ext cx="10516077" cy="480131"/>
          </a:xfrm>
        </p:spPr>
        <p:txBody>
          <a:bodyPr>
            <a:spAutoFit/>
          </a:bodyPr>
          <a:lstStyle>
            <a:lvl1pPr marL="0" indent="0">
              <a:buNone/>
              <a:defRPr/>
            </a:lvl1pPr>
          </a:lstStyle>
          <a:p>
            <a:pPr lvl="0"/>
            <a:r>
              <a:rPr lang="en-US" dirty="0"/>
              <a:t>Phone Number</a:t>
            </a:r>
          </a:p>
        </p:txBody>
      </p:sp>
      <p:sp>
        <p:nvSpPr>
          <p:cNvPr id="18" name="Text Placeholder 9">
            <a:extLst>
              <a:ext uri="{FF2B5EF4-FFF2-40B4-BE49-F238E27FC236}">
                <a16:creationId xmlns:a16="http://schemas.microsoft.com/office/drawing/2014/main" id="{85444114-988B-6D44-B79C-537507DF2B60}"/>
              </a:ext>
            </a:extLst>
          </p:cNvPr>
          <p:cNvSpPr>
            <a:spLocks noGrp="1"/>
          </p:cNvSpPr>
          <p:nvPr>
            <p:ph type="body" sz="quarter" idx="15" hasCustomPrompt="1"/>
          </p:nvPr>
        </p:nvSpPr>
        <p:spPr>
          <a:xfrm>
            <a:off x="820551" y="4593116"/>
            <a:ext cx="10516077" cy="480131"/>
          </a:xfrm>
        </p:spPr>
        <p:txBody>
          <a:bodyPr>
            <a:spAutoFit/>
          </a:bodyPr>
          <a:lstStyle>
            <a:lvl1pPr marL="0" indent="0">
              <a:buNone/>
              <a:defRPr/>
            </a:lvl1pPr>
          </a:lstStyle>
          <a:p>
            <a:pPr lvl="0"/>
            <a:r>
              <a:rPr lang="en-US" dirty="0"/>
              <a:t>Email</a:t>
            </a:r>
          </a:p>
        </p:txBody>
      </p:sp>
      <p:sp>
        <p:nvSpPr>
          <p:cNvPr id="19" name="TextBox 18">
            <a:extLst>
              <a:ext uri="{FF2B5EF4-FFF2-40B4-BE49-F238E27FC236}">
                <a16:creationId xmlns:a16="http://schemas.microsoft.com/office/drawing/2014/main" id="{F1ED535D-CF14-414F-994D-2D6881DC565E}"/>
              </a:ext>
            </a:extLst>
          </p:cNvPr>
          <p:cNvSpPr txBox="1"/>
          <p:nvPr/>
        </p:nvSpPr>
        <p:spPr>
          <a:xfrm>
            <a:off x="820552" y="978794"/>
            <a:ext cx="8108801" cy="707886"/>
          </a:xfrm>
          <a:prstGeom prst="rect">
            <a:avLst/>
          </a:prstGeom>
          <a:noFill/>
        </p:spPr>
        <p:txBody>
          <a:bodyPr wrap="square" rtlCol="0">
            <a:spAutoFit/>
          </a:bodyPr>
          <a:lstStyle/>
          <a:p>
            <a:r>
              <a:rPr lang="en-US" sz="4000" b="1" dirty="0">
                <a:solidFill>
                  <a:schemeClr val="tx2"/>
                </a:solidFill>
                <a:latin typeface="Tahoma" panose="020B0604030504040204" pitchFamily="34" charset="0"/>
                <a:ea typeface="Tahoma" panose="020B0604030504040204" pitchFamily="34" charset="0"/>
                <a:cs typeface="Tahoma" panose="020B0604030504040204" pitchFamily="34" charset="0"/>
              </a:rPr>
              <a:t>Contact Information</a:t>
            </a:r>
          </a:p>
        </p:txBody>
      </p:sp>
    </p:spTree>
    <p:extLst>
      <p:ext uri="{BB962C8B-B14F-4D97-AF65-F5344CB8AC3E}">
        <p14:creationId xmlns:p14="http://schemas.microsoft.com/office/powerpoint/2010/main" val="162279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61766"/>
            <a:ext cx="103632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Divider Slide</a:t>
            </a:r>
          </a:p>
        </p:txBody>
      </p:sp>
      <p:sp>
        <p:nvSpPr>
          <p:cNvPr id="3" name="Subtitle 2"/>
          <p:cNvSpPr>
            <a:spLocks noGrp="1"/>
          </p:cNvSpPr>
          <p:nvPr>
            <p:ph type="subTitle" idx="1" hasCustomPrompt="1"/>
          </p:nvPr>
        </p:nvSpPr>
        <p:spPr>
          <a:xfrm>
            <a:off x="1524000" y="3149767"/>
            <a:ext cx="9144000"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Tree>
    <p:extLst>
      <p:ext uri="{BB962C8B-B14F-4D97-AF65-F5344CB8AC3E}">
        <p14:creationId xmlns:p14="http://schemas.microsoft.com/office/powerpoint/2010/main" val="237434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resentation Title 2">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BBC21DA-BB37-9447-AE99-A5671996BECD}"/>
              </a:ext>
            </a:extLst>
          </p:cNvPr>
          <p:cNvSpPr>
            <a:spLocks noGrp="1"/>
          </p:cNvSpPr>
          <p:nvPr>
            <p:ph type="pic" sz="quarter" idx="13"/>
          </p:nvPr>
        </p:nvSpPr>
        <p:spPr>
          <a:xfrm>
            <a:off x="0" y="0"/>
            <a:ext cx="4391187" cy="6858000"/>
          </a:xfrm>
        </p:spPr>
        <p:txBody>
          <a:bodyPr/>
          <a:lstStyle/>
          <a:p>
            <a:r>
              <a:rPr lang="en-US"/>
              <a:t>Click icon to add picture</a:t>
            </a:r>
            <a:endParaRPr lang="en-US" dirty="0"/>
          </a:p>
        </p:txBody>
      </p:sp>
      <p:sp>
        <p:nvSpPr>
          <p:cNvPr id="16" name="Rectangle 15">
            <a:extLst>
              <a:ext uri="{FF2B5EF4-FFF2-40B4-BE49-F238E27FC236}">
                <a16:creationId xmlns:a16="http://schemas.microsoft.com/office/drawing/2014/main" id="{21CD90CA-AF2E-8449-8E84-D6C56326C15A}"/>
              </a:ext>
            </a:extLst>
          </p:cNvPr>
          <p:cNvSpPr/>
          <p:nvPr/>
        </p:nvSpPr>
        <p:spPr>
          <a:xfrm>
            <a:off x="4391187" y="0"/>
            <a:ext cx="78008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91D5B3CF-5810-EF40-8451-52B286E53328}"/>
              </a:ext>
            </a:extLst>
          </p:cNvPr>
          <p:cNvSpPr/>
          <p:nvPr/>
        </p:nvSpPr>
        <p:spPr>
          <a:xfrm>
            <a:off x="4240260" y="0"/>
            <a:ext cx="4428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F3EFAC79-FBE2-DF48-8813-6E47C2638C11}"/>
              </a:ext>
            </a:extLst>
          </p:cNvPr>
          <p:cNvSpPr>
            <a:spLocks noGrp="1"/>
          </p:cNvSpPr>
          <p:nvPr>
            <p:ph type="ctrTitle" hasCustomPrompt="1"/>
          </p:nvPr>
        </p:nvSpPr>
        <p:spPr>
          <a:xfrm>
            <a:off x="5212729" y="510442"/>
            <a:ext cx="6700299" cy="1080247"/>
          </a:xfrm>
        </p:spPr>
        <p:txBody>
          <a:bodyPr anchor="t" anchorCtr="0">
            <a:noAutofit/>
          </a:bodyPr>
          <a:lstStyle>
            <a:lvl1pPr algn="ctr">
              <a:defRPr sz="4000" b="1" i="0" cap="none" baseline="0">
                <a:solidFill>
                  <a:schemeClr val="bg1"/>
                </a:solidFill>
                <a:latin typeface="Tahoma" panose="020B0604030504040204" pitchFamily="34" charset="0"/>
              </a:defRPr>
            </a:lvl1pPr>
          </a:lstStyle>
          <a:p>
            <a:r>
              <a:rPr lang="en-US" dirty="0"/>
              <a:t>Presentation Title</a:t>
            </a:r>
          </a:p>
        </p:txBody>
      </p:sp>
      <p:sp>
        <p:nvSpPr>
          <p:cNvPr id="12" name="Subtitle 2">
            <a:extLst>
              <a:ext uri="{FF2B5EF4-FFF2-40B4-BE49-F238E27FC236}">
                <a16:creationId xmlns:a16="http://schemas.microsoft.com/office/drawing/2014/main" id="{5183B407-5E80-E943-A014-BDCB3E4C4FAC}"/>
              </a:ext>
            </a:extLst>
          </p:cNvPr>
          <p:cNvSpPr>
            <a:spLocks noGrp="1"/>
          </p:cNvSpPr>
          <p:nvPr>
            <p:ph type="subTitle" idx="1" hasCustomPrompt="1"/>
          </p:nvPr>
        </p:nvSpPr>
        <p:spPr>
          <a:xfrm>
            <a:off x="5874115" y="1598800"/>
            <a:ext cx="5514661"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sp>
        <p:nvSpPr>
          <p:cNvPr id="13" name="Text Placeholder 4">
            <a:extLst>
              <a:ext uri="{FF2B5EF4-FFF2-40B4-BE49-F238E27FC236}">
                <a16:creationId xmlns:a16="http://schemas.microsoft.com/office/drawing/2014/main" id="{0FF14268-F6DF-AE49-B746-8341CDE32594}"/>
              </a:ext>
            </a:extLst>
          </p:cNvPr>
          <p:cNvSpPr>
            <a:spLocks noGrp="1"/>
          </p:cNvSpPr>
          <p:nvPr>
            <p:ph type="body" sz="quarter" idx="10" hasCustomPrompt="1"/>
          </p:nvPr>
        </p:nvSpPr>
        <p:spPr>
          <a:xfrm>
            <a:off x="6089509" y="2494696"/>
            <a:ext cx="5083876" cy="334963"/>
          </a:xfrm>
        </p:spPr>
        <p:txBody>
          <a:bodyPr>
            <a:norm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a16="http://schemas.microsoft.com/office/drawing/2014/main" id="{9C5AD891-4FCC-0446-93A5-2DB1541B0499}"/>
              </a:ext>
            </a:extLst>
          </p:cNvPr>
          <p:cNvSpPr>
            <a:spLocks noGrp="1"/>
          </p:cNvSpPr>
          <p:nvPr>
            <p:ph type="body" sz="quarter" idx="11" hasCustomPrompt="1"/>
          </p:nvPr>
        </p:nvSpPr>
        <p:spPr>
          <a:xfrm>
            <a:off x="6087409" y="2932977"/>
            <a:ext cx="4950937" cy="652749"/>
          </a:xfrm>
        </p:spPr>
        <p:txBody>
          <a:bodyPr anchor="ctr">
            <a:normAutofit/>
          </a:bodyPr>
          <a:lstStyle>
            <a:lvl1pPr marL="0" indent="0" algn="ct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09EBC9F5-88EB-8443-B256-F5EF5358DF4D}"/>
              </a:ext>
            </a:extLst>
          </p:cNvPr>
          <p:cNvSpPr>
            <a:spLocks noGrp="1"/>
          </p:cNvSpPr>
          <p:nvPr>
            <p:ph type="body" sz="quarter" idx="12" hasCustomPrompt="1"/>
          </p:nvPr>
        </p:nvSpPr>
        <p:spPr>
          <a:xfrm>
            <a:off x="6087406" y="3865608"/>
            <a:ext cx="4950937" cy="652749"/>
          </a:xfrm>
        </p:spPr>
        <p:txBody>
          <a:bodyPr anchor="ctr">
            <a:normAutofit/>
          </a:bodyPr>
          <a:lstStyle>
            <a:lvl1pPr marL="0" indent="0" algn="ct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7" name="Straight Connector 16">
            <a:extLst>
              <a:ext uri="{FF2B5EF4-FFF2-40B4-BE49-F238E27FC236}">
                <a16:creationId xmlns:a16="http://schemas.microsoft.com/office/drawing/2014/main" id="{F474E4EE-A9AB-F74A-BA9F-547C75AA6EF1}"/>
              </a:ext>
            </a:extLst>
          </p:cNvPr>
          <p:cNvCxnSpPr>
            <a:cxnSpLocks/>
          </p:cNvCxnSpPr>
          <p:nvPr/>
        </p:nvCxnSpPr>
        <p:spPr>
          <a:xfrm flipH="1">
            <a:off x="6914890" y="3706773"/>
            <a:ext cx="3295972" cy="0"/>
          </a:xfrm>
          <a:prstGeom prst="line">
            <a:avLst/>
          </a:prstGeom>
        </p:spPr>
        <p:style>
          <a:lnRef idx="3">
            <a:schemeClr val="accent4"/>
          </a:lnRef>
          <a:fillRef idx="0">
            <a:schemeClr val="accent4"/>
          </a:fillRef>
          <a:effectRef idx="2">
            <a:schemeClr val="accent4"/>
          </a:effectRef>
          <a:fontRef idx="minor">
            <a:schemeClr val="tx1"/>
          </a:fontRef>
        </p:style>
      </p:cxnSp>
      <p:grpSp>
        <p:nvGrpSpPr>
          <p:cNvPr id="18" name="Group 17">
            <a:extLst>
              <a:ext uri="{FF2B5EF4-FFF2-40B4-BE49-F238E27FC236}">
                <a16:creationId xmlns:a16="http://schemas.microsoft.com/office/drawing/2014/main" id="{3F333699-7EF5-C043-B733-918C12342A5C}"/>
              </a:ext>
            </a:extLst>
          </p:cNvPr>
          <p:cNvGrpSpPr>
            <a:grpSpLocks noChangeAspect="1"/>
          </p:cNvGrpSpPr>
          <p:nvPr userDrawn="1"/>
        </p:nvGrpSpPr>
        <p:grpSpPr>
          <a:xfrm>
            <a:off x="7704034" y="4680383"/>
            <a:ext cx="1548994" cy="1692830"/>
            <a:chOff x="2751337" y="1414797"/>
            <a:chExt cx="1865562" cy="2036314"/>
          </a:xfrm>
        </p:grpSpPr>
        <p:sp>
          <p:nvSpPr>
            <p:cNvPr id="20" name="Rectangle 19">
              <a:extLst>
                <a:ext uri="{FF2B5EF4-FFF2-40B4-BE49-F238E27FC236}">
                  <a16:creationId xmlns:a16="http://schemas.microsoft.com/office/drawing/2014/main" id="{F516C31E-8813-5B4A-BD8E-EAF384850E45}"/>
                </a:ext>
              </a:extLst>
            </p:cNvPr>
            <p:cNvSpPr/>
            <p:nvPr/>
          </p:nvSpPr>
          <p:spPr>
            <a:xfrm>
              <a:off x="2751337" y="1414797"/>
              <a:ext cx="1865562" cy="20363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21" name="Picture 20">
              <a:extLst>
                <a:ext uri="{FF2B5EF4-FFF2-40B4-BE49-F238E27FC236}">
                  <a16:creationId xmlns:a16="http://schemas.microsoft.com/office/drawing/2014/main" id="{110816BD-0780-C848-99BE-273BA6FE5D2A}"/>
                </a:ext>
              </a:extLst>
            </p:cNvPr>
            <p:cNvPicPr>
              <a:picLocks noChangeAspect="1"/>
            </p:cNvPicPr>
            <p:nvPr/>
          </p:nvPicPr>
          <p:blipFill>
            <a:blip r:embed="rId2"/>
            <a:stretch>
              <a:fillRect/>
            </a:stretch>
          </p:blipFill>
          <p:spPr>
            <a:xfrm>
              <a:off x="3009900" y="1676401"/>
              <a:ext cx="1341129" cy="1504682"/>
            </a:xfrm>
            <a:prstGeom prst="rect">
              <a:avLst/>
            </a:prstGeom>
          </p:spPr>
        </p:pic>
      </p:grpSp>
      <p:pic>
        <p:nvPicPr>
          <p:cNvPr id="26" name="Picture 25">
            <a:extLst>
              <a:ext uri="{FF2B5EF4-FFF2-40B4-BE49-F238E27FC236}">
                <a16:creationId xmlns:a16="http://schemas.microsoft.com/office/drawing/2014/main" id="{D1F694C3-04A0-3E4D-8A90-3C943B3CD4FF}"/>
              </a:ext>
            </a:extLst>
          </p:cNvPr>
          <p:cNvPicPr>
            <a:picLocks noChangeAspect="1"/>
          </p:cNvPicPr>
          <p:nvPr userDrawn="1"/>
        </p:nvPicPr>
        <p:blipFill>
          <a:blip r:embed="rId3"/>
          <a:stretch>
            <a:fillRect/>
          </a:stretch>
        </p:blipFill>
        <p:spPr>
          <a:xfrm>
            <a:off x="6597714" y="6232884"/>
            <a:ext cx="4160520" cy="594360"/>
          </a:xfrm>
          <a:prstGeom prst="rect">
            <a:avLst/>
          </a:prstGeom>
        </p:spPr>
      </p:pic>
    </p:spTree>
    <p:extLst>
      <p:ext uri="{BB962C8B-B14F-4D97-AF65-F5344CB8AC3E}">
        <p14:creationId xmlns:p14="http://schemas.microsoft.com/office/powerpoint/2010/main" val="2504423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esentation Title 3">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D5B3CF-5810-EF40-8451-52B286E53328}"/>
              </a:ext>
            </a:extLst>
          </p:cNvPr>
          <p:cNvSpPr/>
          <p:nvPr/>
        </p:nvSpPr>
        <p:spPr>
          <a:xfrm>
            <a:off x="0" y="5029201"/>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F3EFAC79-FBE2-DF48-8813-6E47C2638C11}"/>
              </a:ext>
            </a:extLst>
          </p:cNvPr>
          <p:cNvSpPr>
            <a:spLocks noGrp="1"/>
          </p:cNvSpPr>
          <p:nvPr>
            <p:ph type="ctrTitle" hasCustomPrompt="1"/>
          </p:nvPr>
        </p:nvSpPr>
        <p:spPr>
          <a:xfrm>
            <a:off x="914400" y="476996"/>
            <a:ext cx="103632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Presentation Title</a:t>
            </a:r>
          </a:p>
        </p:txBody>
      </p:sp>
      <p:sp>
        <p:nvSpPr>
          <p:cNvPr id="12" name="Subtitle 2">
            <a:extLst>
              <a:ext uri="{FF2B5EF4-FFF2-40B4-BE49-F238E27FC236}">
                <a16:creationId xmlns:a16="http://schemas.microsoft.com/office/drawing/2014/main" id="{5183B407-5E80-E943-A014-BDCB3E4C4FAC}"/>
              </a:ext>
            </a:extLst>
          </p:cNvPr>
          <p:cNvSpPr>
            <a:spLocks noGrp="1"/>
          </p:cNvSpPr>
          <p:nvPr>
            <p:ph type="subTitle" idx="1" hasCustomPrompt="1"/>
          </p:nvPr>
        </p:nvSpPr>
        <p:spPr>
          <a:xfrm>
            <a:off x="1524000" y="1964997"/>
            <a:ext cx="9144000"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sp>
        <p:nvSpPr>
          <p:cNvPr id="13" name="Text Placeholder 4">
            <a:extLst>
              <a:ext uri="{FF2B5EF4-FFF2-40B4-BE49-F238E27FC236}">
                <a16:creationId xmlns:a16="http://schemas.microsoft.com/office/drawing/2014/main" id="{0FF14268-F6DF-AE49-B746-8341CDE32594}"/>
              </a:ext>
            </a:extLst>
          </p:cNvPr>
          <p:cNvSpPr>
            <a:spLocks noGrp="1"/>
          </p:cNvSpPr>
          <p:nvPr>
            <p:ph type="body" sz="quarter" idx="10" hasCustomPrompt="1"/>
          </p:nvPr>
        </p:nvSpPr>
        <p:spPr>
          <a:xfrm>
            <a:off x="2969977" y="2816316"/>
            <a:ext cx="6233583" cy="334963"/>
          </a:xfrm>
        </p:spPr>
        <p:txBody>
          <a:bodyPr>
            <a:norm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a16="http://schemas.microsoft.com/office/drawing/2014/main" id="{9C5AD891-4FCC-0446-93A5-2DB1541B0499}"/>
              </a:ext>
            </a:extLst>
          </p:cNvPr>
          <p:cNvSpPr>
            <a:spLocks noGrp="1"/>
          </p:cNvSpPr>
          <p:nvPr>
            <p:ph type="body" sz="quarter" idx="11" hasCustomPrompt="1"/>
          </p:nvPr>
        </p:nvSpPr>
        <p:spPr>
          <a:xfrm>
            <a:off x="914401" y="3277317"/>
            <a:ext cx="4950937" cy="652749"/>
          </a:xfrm>
        </p:spPr>
        <p:txBody>
          <a:bodyPr anchor="ctr">
            <a:normAutofit/>
          </a:bodyPr>
          <a:lstStyle>
            <a:lvl1pPr marL="0" indent="0" algn="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09EBC9F5-88EB-8443-B256-F5EF5358DF4D}"/>
              </a:ext>
            </a:extLst>
          </p:cNvPr>
          <p:cNvSpPr>
            <a:spLocks noGrp="1"/>
          </p:cNvSpPr>
          <p:nvPr>
            <p:ph type="body" sz="quarter" idx="12" hasCustomPrompt="1"/>
          </p:nvPr>
        </p:nvSpPr>
        <p:spPr>
          <a:xfrm>
            <a:off x="6308194" y="3277317"/>
            <a:ext cx="4950937" cy="652749"/>
          </a:xfrm>
        </p:spPr>
        <p:txBody>
          <a:bodyPr anchor="ctr">
            <a:normAutofit/>
          </a:bodyPr>
          <a:lstStyle>
            <a:lvl1pPr marL="0" indent="0" algn="l">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7" name="Straight Connector 16">
            <a:extLst>
              <a:ext uri="{FF2B5EF4-FFF2-40B4-BE49-F238E27FC236}">
                <a16:creationId xmlns:a16="http://schemas.microsoft.com/office/drawing/2014/main" id="{F474E4EE-A9AB-F74A-BA9F-547C75AA6EF1}"/>
              </a:ext>
            </a:extLst>
          </p:cNvPr>
          <p:cNvCxnSpPr/>
          <p:nvPr/>
        </p:nvCxnSpPr>
        <p:spPr>
          <a:xfrm>
            <a:off x="6090139" y="3263890"/>
            <a:ext cx="0" cy="705845"/>
          </a:xfrm>
          <a:prstGeom prst="line">
            <a:avLst/>
          </a:prstGeom>
        </p:spPr>
        <p:style>
          <a:lnRef idx="3">
            <a:schemeClr val="accent4"/>
          </a:lnRef>
          <a:fillRef idx="0">
            <a:schemeClr val="accent4"/>
          </a:fillRef>
          <a:effectRef idx="2">
            <a:schemeClr val="accent4"/>
          </a:effectRef>
          <a:fontRef idx="minor">
            <a:schemeClr val="tx1"/>
          </a:fontRef>
        </p:style>
      </p:cxnSp>
      <p:grpSp>
        <p:nvGrpSpPr>
          <p:cNvPr id="16" name="Group 15">
            <a:extLst>
              <a:ext uri="{FF2B5EF4-FFF2-40B4-BE49-F238E27FC236}">
                <a16:creationId xmlns:a16="http://schemas.microsoft.com/office/drawing/2014/main" id="{95D9E1E6-61DD-7045-9F96-7E44783520FB}"/>
              </a:ext>
            </a:extLst>
          </p:cNvPr>
          <p:cNvGrpSpPr>
            <a:grpSpLocks noChangeAspect="1"/>
          </p:cNvGrpSpPr>
          <p:nvPr userDrawn="1"/>
        </p:nvGrpSpPr>
        <p:grpSpPr>
          <a:xfrm>
            <a:off x="5315642" y="4210745"/>
            <a:ext cx="1548994" cy="1692830"/>
            <a:chOff x="2751337" y="1414797"/>
            <a:chExt cx="1865562" cy="2036314"/>
          </a:xfrm>
        </p:grpSpPr>
        <p:sp>
          <p:nvSpPr>
            <p:cNvPr id="18" name="Rectangle 17">
              <a:extLst>
                <a:ext uri="{FF2B5EF4-FFF2-40B4-BE49-F238E27FC236}">
                  <a16:creationId xmlns:a16="http://schemas.microsoft.com/office/drawing/2014/main" id="{D572715C-EC8C-0547-AC20-788B7B234099}"/>
                </a:ext>
              </a:extLst>
            </p:cNvPr>
            <p:cNvSpPr/>
            <p:nvPr/>
          </p:nvSpPr>
          <p:spPr>
            <a:xfrm>
              <a:off x="2751337" y="1414797"/>
              <a:ext cx="1865562" cy="20363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9" name="Picture 18">
              <a:extLst>
                <a:ext uri="{FF2B5EF4-FFF2-40B4-BE49-F238E27FC236}">
                  <a16:creationId xmlns:a16="http://schemas.microsoft.com/office/drawing/2014/main" id="{2264C49D-C18A-A84B-8E9D-721A1F61DBC8}"/>
                </a:ext>
              </a:extLst>
            </p:cNvPr>
            <p:cNvPicPr>
              <a:picLocks noChangeAspect="1"/>
            </p:cNvPicPr>
            <p:nvPr/>
          </p:nvPicPr>
          <p:blipFill>
            <a:blip r:embed="rId2"/>
            <a:stretch>
              <a:fillRect/>
            </a:stretch>
          </p:blipFill>
          <p:spPr>
            <a:xfrm>
              <a:off x="3009900" y="1676401"/>
              <a:ext cx="1341129" cy="1504682"/>
            </a:xfrm>
            <a:prstGeom prst="rect">
              <a:avLst/>
            </a:prstGeom>
          </p:spPr>
        </p:pic>
      </p:grpSp>
      <p:pic>
        <p:nvPicPr>
          <p:cNvPr id="20" name="Picture 19">
            <a:extLst>
              <a:ext uri="{FF2B5EF4-FFF2-40B4-BE49-F238E27FC236}">
                <a16:creationId xmlns:a16="http://schemas.microsoft.com/office/drawing/2014/main" id="{1C419736-60F6-B842-9479-9C13741D4548}"/>
              </a:ext>
            </a:extLst>
          </p:cNvPr>
          <p:cNvPicPr>
            <a:picLocks noChangeAspect="1"/>
          </p:cNvPicPr>
          <p:nvPr userDrawn="1"/>
        </p:nvPicPr>
        <p:blipFill>
          <a:blip r:embed="rId3"/>
          <a:stretch>
            <a:fillRect/>
          </a:stretch>
        </p:blipFill>
        <p:spPr>
          <a:xfrm>
            <a:off x="4001296" y="6062393"/>
            <a:ext cx="4576572" cy="490347"/>
          </a:xfrm>
          <a:prstGeom prst="rect">
            <a:avLst/>
          </a:prstGeom>
        </p:spPr>
      </p:pic>
    </p:spTree>
    <p:extLst>
      <p:ext uri="{BB962C8B-B14F-4D97-AF65-F5344CB8AC3E}">
        <p14:creationId xmlns:p14="http://schemas.microsoft.com/office/powerpoint/2010/main" val="978757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en-US" dirty="0"/>
              <a:t>Divider Slide 2</a:t>
            </a:r>
          </a:p>
        </p:txBody>
      </p:sp>
      <p:sp>
        <p:nvSpPr>
          <p:cNvPr id="3" name="Text Placeholder 2"/>
          <p:cNvSpPr>
            <a:spLocks noGrp="1"/>
          </p:cNvSpPr>
          <p:nvPr>
            <p:ph type="body" idx="1" hasCustomPrompt="1"/>
          </p:nvPr>
        </p:nvSpPr>
        <p:spPr>
          <a:xfrm>
            <a:off x="831851" y="4589465"/>
            <a:ext cx="10515600" cy="73651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Topic</a:t>
            </a:r>
          </a:p>
        </p:txBody>
      </p:sp>
    </p:spTree>
    <p:extLst>
      <p:ext uri="{BB962C8B-B14F-4D97-AF65-F5344CB8AC3E}">
        <p14:creationId xmlns:p14="http://schemas.microsoft.com/office/powerpoint/2010/main" val="1371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5163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42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3692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3692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414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093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093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91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photo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5E47562-0B4E-E143-B002-83649551E0B5}"/>
              </a:ext>
            </a:extLst>
          </p:cNvPr>
          <p:cNvSpPr>
            <a:spLocks noGrp="1"/>
          </p:cNvSpPr>
          <p:nvPr>
            <p:ph type="pic" sz="quarter" idx="10"/>
          </p:nvPr>
        </p:nvSpPr>
        <p:spPr>
          <a:xfrm>
            <a:off x="898805" y="690563"/>
            <a:ext cx="4747684" cy="4267200"/>
          </a:xfrm>
        </p:spPr>
        <p:txBody>
          <a:bodyPr/>
          <a:lstStyle/>
          <a:p>
            <a:r>
              <a:rPr lang="en-US"/>
              <a:t>Click icon to add picture</a:t>
            </a:r>
          </a:p>
        </p:txBody>
      </p:sp>
      <p:sp>
        <p:nvSpPr>
          <p:cNvPr id="7" name="Picture Placeholder 5">
            <a:extLst>
              <a:ext uri="{FF2B5EF4-FFF2-40B4-BE49-F238E27FC236}">
                <a16:creationId xmlns:a16="http://schemas.microsoft.com/office/drawing/2014/main" id="{307360FE-8B74-B742-AC27-153E1A1C9CDD}"/>
              </a:ext>
            </a:extLst>
          </p:cNvPr>
          <p:cNvSpPr>
            <a:spLocks noGrp="1"/>
          </p:cNvSpPr>
          <p:nvPr>
            <p:ph type="pic" sz="quarter" idx="11"/>
          </p:nvPr>
        </p:nvSpPr>
        <p:spPr>
          <a:xfrm>
            <a:off x="6609794" y="690563"/>
            <a:ext cx="4747684" cy="4267200"/>
          </a:xfrm>
        </p:spPr>
        <p:txBody>
          <a:bodyPr/>
          <a:lstStyle/>
          <a:p>
            <a:r>
              <a:rPr lang="en-US"/>
              <a:t>Click icon to add picture</a:t>
            </a:r>
          </a:p>
        </p:txBody>
      </p:sp>
    </p:spTree>
    <p:extLst>
      <p:ext uri="{BB962C8B-B14F-4D97-AF65-F5344CB8AC3E}">
        <p14:creationId xmlns:p14="http://schemas.microsoft.com/office/powerpoint/2010/main" val="75881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670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D5431B1E-8998-0146-AF70-B53ABD36F462}"/>
              </a:ext>
            </a:extLst>
          </p:cNvPr>
          <p:cNvSpPr/>
          <p:nvPr userDrawn="1"/>
        </p:nvSpPr>
        <p:spPr>
          <a:xfrm>
            <a:off x="0" y="5758249"/>
            <a:ext cx="12192000" cy="109975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275C1D0-9CBE-A14B-AD80-9C3A28792A65}"/>
              </a:ext>
            </a:extLst>
          </p:cNvPr>
          <p:cNvPicPr>
            <a:picLocks noChangeAspect="1"/>
          </p:cNvPicPr>
          <p:nvPr userDrawn="1"/>
        </p:nvPicPr>
        <p:blipFill>
          <a:blip r:embed="rId15"/>
          <a:stretch>
            <a:fillRect/>
          </a:stretch>
        </p:blipFill>
        <p:spPr>
          <a:xfrm>
            <a:off x="677562" y="5919726"/>
            <a:ext cx="692363" cy="776797"/>
          </a:xfrm>
          <a:prstGeom prst="rect">
            <a:avLst/>
          </a:prstGeom>
        </p:spPr>
      </p:pic>
      <p:pic>
        <p:nvPicPr>
          <p:cNvPr id="15" name="Picture 14">
            <a:extLst>
              <a:ext uri="{FF2B5EF4-FFF2-40B4-BE49-F238E27FC236}">
                <a16:creationId xmlns:a16="http://schemas.microsoft.com/office/drawing/2014/main" id="{B8AC54CE-DA90-FF4C-9A76-E1C6BE47F120}"/>
              </a:ext>
            </a:extLst>
          </p:cNvPr>
          <p:cNvPicPr>
            <a:picLocks noChangeAspect="1"/>
          </p:cNvPicPr>
          <p:nvPr userDrawn="1"/>
        </p:nvPicPr>
        <p:blipFill>
          <a:blip r:embed="rId16"/>
          <a:stretch>
            <a:fillRect/>
          </a:stretch>
        </p:blipFill>
        <p:spPr>
          <a:xfrm>
            <a:off x="1592348" y="6083349"/>
            <a:ext cx="3146856" cy="449551"/>
          </a:xfrm>
          <a:prstGeom prst="rect">
            <a:avLst/>
          </a:prstGeom>
        </p:spPr>
      </p:pic>
    </p:spTree>
    <p:extLst>
      <p:ext uri="{BB962C8B-B14F-4D97-AF65-F5344CB8AC3E}">
        <p14:creationId xmlns:p14="http://schemas.microsoft.com/office/powerpoint/2010/main" val="4099463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0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equity.nmsu.edu/"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mailto:StephenL@nmsu.edu"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StephenL@nmsu.edu" TargetMode="External"/><Relationship Id="rId2" Type="http://schemas.openxmlformats.org/officeDocument/2006/relationships/hyperlink" Target="http://www.nmsupolice.co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F7E27E-9874-7F4B-A774-3A0D6C53ED24}"/>
              </a:ext>
            </a:extLst>
          </p:cNvPr>
          <p:cNvSpPr>
            <a:spLocks noGrp="1"/>
          </p:cNvSpPr>
          <p:nvPr>
            <p:ph type="ctrTitle"/>
          </p:nvPr>
        </p:nvSpPr>
        <p:spPr/>
        <p:txBody>
          <a:bodyPr/>
          <a:lstStyle/>
          <a:p>
            <a:r>
              <a:rPr lang="en-US" dirty="0" smtClean="0"/>
              <a:t>Youth Program Training</a:t>
            </a:r>
            <a:endParaRPr lang="en-US" dirty="0"/>
          </a:p>
        </p:txBody>
      </p:sp>
      <p:sp>
        <p:nvSpPr>
          <p:cNvPr id="5" name="Subtitle 4">
            <a:extLst>
              <a:ext uri="{FF2B5EF4-FFF2-40B4-BE49-F238E27FC236}">
                <a16:creationId xmlns:a16="http://schemas.microsoft.com/office/drawing/2014/main" id="{8B3C6D18-A2B2-9342-973F-0CD550E0D793}"/>
              </a:ext>
            </a:extLst>
          </p:cNvPr>
          <p:cNvSpPr>
            <a:spLocks noGrp="1"/>
          </p:cNvSpPr>
          <p:nvPr>
            <p:ph type="subTitle" idx="1"/>
          </p:nvPr>
        </p:nvSpPr>
        <p:spPr/>
        <p:txBody>
          <a:bodyPr/>
          <a:lstStyle/>
          <a:p>
            <a:r>
              <a:rPr lang="en-US" dirty="0" smtClean="0"/>
              <a:t>Module 1:  OVERVIEW</a:t>
            </a:r>
            <a:endParaRPr lang="en-US" dirty="0"/>
          </a:p>
        </p:txBody>
      </p:sp>
      <p:sp>
        <p:nvSpPr>
          <p:cNvPr id="6" name="Text Placeholder 5">
            <a:extLst>
              <a:ext uri="{FF2B5EF4-FFF2-40B4-BE49-F238E27FC236}">
                <a16:creationId xmlns:a16="http://schemas.microsoft.com/office/drawing/2014/main" id="{7C6E00AC-45CE-0C4F-91E7-60A972FA1AC5}"/>
              </a:ext>
            </a:extLst>
          </p:cNvPr>
          <p:cNvSpPr>
            <a:spLocks noGrp="1"/>
          </p:cNvSpPr>
          <p:nvPr>
            <p:ph type="body" sz="quarter" idx="10"/>
          </p:nvPr>
        </p:nvSpPr>
        <p:spPr/>
        <p:txBody>
          <a:bodyPr/>
          <a:lstStyle/>
          <a:p>
            <a:r>
              <a:rPr lang="en-US" dirty="0" smtClean="0"/>
              <a:t>Stephen Lopez</a:t>
            </a:r>
            <a:endParaRPr lang="en-US" dirty="0"/>
          </a:p>
        </p:txBody>
      </p:sp>
      <p:sp>
        <p:nvSpPr>
          <p:cNvPr id="7" name="Text Placeholder 6">
            <a:extLst>
              <a:ext uri="{FF2B5EF4-FFF2-40B4-BE49-F238E27FC236}">
                <a16:creationId xmlns:a16="http://schemas.microsoft.com/office/drawing/2014/main" id="{A248D71A-4D24-D046-A39A-6CE90B81E28D}"/>
              </a:ext>
            </a:extLst>
          </p:cNvPr>
          <p:cNvSpPr>
            <a:spLocks noGrp="1"/>
          </p:cNvSpPr>
          <p:nvPr>
            <p:ph type="body" sz="quarter" idx="11"/>
          </p:nvPr>
        </p:nvSpPr>
        <p:spPr/>
        <p:txBody>
          <a:bodyPr/>
          <a:lstStyle/>
          <a:p>
            <a:r>
              <a:rPr lang="en-US" dirty="0" smtClean="0"/>
              <a:t>NMSU Police Department</a:t>
            </a:r>
            <a:endParaRPr lang="en-US" dirty="0"/>
          </a:p>
        </p:txBody>
      </p:sp>
      <p:sp>
        <p:nvSpPr>
          <p:cNvPr id="8" name="Text Placeholder 7">
            <a:extLst>
              <a:ext uri="{FF2B5EF4-FFF2-40B4-BE49-F238E27FC236}">
                <a16:creationId xmlns:a16="http://schemas.microsoft.com/office/drawing/2014/main" id="{60AECF6C-426B-4B48-996A-4CDCE7B77555}"/>
              </a:ext>
            </a:extLst>
          </p:cNvPr>
          <p:cNvSpPr>
            <a:spLocks noGrp="1"/>
          </p:cNvSpPr>
          <p:nvPr>
            <p:ph type="body" sz="quarter" idx="12"/>
          </p:nvPr>
        </p:nvSpPr>
        <p:spPr/>
        <p:txBody>
          <a:bodyPr/>
          <a:lstStyle/>
          <a:p>
            <a:r>
              <a:rPr lang="en-US" dirty="0" smtClean="0"/>
              <a:t>Youth Program Safety Instructor</a:t>
            </a:r>
            <a:endParaRPr lang="en-US" dirty="0"/>
          </a:p>
        </p:txBody>
      </p:sp>
      <p:sp>
        <p:nvSpPr>
          <p:cNvPr id="2" name="TextBox 1"/>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1180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Supervision</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smtClean="0"/>
              <a:t>Each program responsible for ensuring adequate supervision</a:t>
            </a:r>
          </a:p>
          <a:p>
            <a:r>
              <a:rPr lang="en-US" dirty="0" smtClean="0"/>
              <a:t>Guidelines from American Camp Association:</a:t>
            </a:r>
          </a:p>
        </p:txBody>
      </p:sp>
      <p:sp>
        <p:nvSpPr>
          <p:cNvPr id="8"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1555955" y="3045410"/>
            <a:ext cx="4245077" cy="2608137"/>
          </a:xfrm>
        </p:spPr>
        <p:txBody>
          <a:bodyPr>
            <a:normAutofit/>
          </a:bodyPr>
          <a:lstStyle/>
          <a:p>
            <a:pPr marL="0" indent="0">
              <a:buNone/>
            </a:pPr>
            <a:r>
              <a:rPr lang="en-US" b="1" u="sng" dirty="0" smtClean="0"/>
              <a:t>Day Program:</a:t>
            </a:r>
          </a:p>
          <a:p>
            <a:pPr marL="457200" indent="0">
              <a:buNone/>
            </a:pPr>
            <a:r>
              <a:rPr lang="en-US" sz="2600" dirty="0" smtClean="0"/>
              <a:t>1:6 </a:t>
            </a:r>
            <a:r>
              <a:rPr lang="en-US" sz="2600" dirty="0"/>
              <a:t>for ages &lt;= 5 years old</a:t>
            </a:r>
          </a:p>
          <a:p>
            <a:pPr marL="457200" indent="0">
              <a:buNone/>
            </a:pPr>
            <a:r>
              <a:rPr lang="en-US" sz="2600" dirty="0" smtClean="0"/>
              <a:t>1:8 </a:t>
            </a:r>
            <a:r>
              <a:rPr lang="en-US" sz="2600" dirty="0"/>
              <a:t>for ages 6 to 8</a:t>
            </a:r>
          </a:p>
          <a:p>
            <a:pPr marL="457200" indent="0">
              <a:buNone/>
            </a:pPr>
            <a:r>
              <a:rPr lang="en-US" sz="2600" dirty="0" smtClean="0"/>
              <a:t>1:10 </a:t>
            </a:r>
            <a:r>
              <a:rPr lang="en-US" sz="2600" dirty="0"/>
              <a:t>for ages 9 to 14</a:t>
            </a:r>
          </a:p>
          <a:p>
            <a:pPr marL="457200" indent="0">
              <a:buNone/>
            </a:pPr>
            <a:r>
              <a:rPr lang="en-US" sz="2600" dirty="0" smtClean="0"/>
              <a:t>1:12 </a:t>
            </a:r>
            <a:r>
              <a:rPr lang="en-US" sz="2600" dirty="0"/>
              <a:t>for ages 15 to 17</a:t>
            </a:r>
          </a:p>
        </p:txBody>
      </p:sp>
      <p:sp>
        <p:nvSpPr>
          <p:cNvPr id="9"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6594988" y="3045410"/>
            <a:ext cx="4245077" cy="2608137"/>
          </a:xfrm>
        </p:spPr>
        <p:txBody>
          <a:bodyPr>
            <a:normAutofit fontScale="92500"/>
          </a:bodyPr>
          <a:lstStyle/>
          <a:p>
            <a:pPr marL="0" indent="0">
              <a:buNone/>
            </a:pPr>
            <a:r>
              <a:rPr lang="en-US" b="1" u="sng" dirty="0" smtClean="0"/>
              <a:t>Overnight Program:</a:t>
            </a:r>
          </a:p>
          <a:p>
            <a:pPr marL="457200" indent="0">
              <a:buNone/>
            </a:pPr>
            <a:r>
              <a:rPr lang="en-US" dirty="0"/>
              <a:t>1:5 for ages &lt;= 5 years old</a:t>
            </a:r>
          </a:p>
          <a:p>
            <a:pPr marL="457200" indent="0">
              <a:buNone/>
            </a:pPr>
            <a:r>
              <a:rPr lang="en-US" dirty="0"/>
              <a:t>1:6 for ages 6 to 8</a:t>
            </a:r>
          </a:p>
          <a:p>
            <a:pPr marL="457200" indent="0">
              <a:buNone/>
            </a:pPr>
            <a:r>
              <a:rPr lang="en-US" dirty="0"/>
              <a:t>1:8 for ages 9 to 14</a:t>
            </a:r>
          </a:p>
          <a:p>
            <a:pPr marL="457200" indent="0">
              <a:buNone/>
            </a:pPr>
            <a:r>
              <a:rPr lang="en-US" dirty="0"/>
              <a:t>1:10 for ages 15 to 17</a:t>
            </a:r>
          </a:p>
        </p:txBody>
      </p:sp>
      <p:sp>
        <p:nvSpPr>
          <p:cNvPr id="10" name="TextBox 9"/>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415124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Supervision, cont.</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smtClean="0"/>
              <a:t>Regardless of ratio, should always have at least 2 leaders present during all program activities</a:t>
            </a:r>
          </a:p>
          <a:p>
            <a:r>
              <a:rPr lang="en-US" dirty="0" smtClean="0"/>
              <a:t>Constant supervision at all times for 12 years old and younger</a:t>
            </a:r>
          </a:p>
          <a:p>
            <a:r>
              <a:rPr lang="en-US" dirty="0" smtClean="0"/>
              <a:t>Overnight programs with 13 year olds and older can have designated “free time” if approved by parents/guardians &amp; program</a:t>
            </a:r>
          </a:p>
          <a:p>
            <a:r>
              <a:rPr lang="en-US" dirty="0" smtClean="0"/>
              <a:t>Must be a Person-in-Charge (PIC) present for the duration of the program (may rotate)</a:t>
            </a:r>
          </a:p>
        </p:txBody>
      </p:sp>
      <p:sp>
        <p:nvSpPr>
          <p:cNvPr id="8" name="TextBox 7"/>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93479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Limitations On Contact With Youth</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smtClean="0"/>
              <a:t>Should never have One-On-One contact with a participant:</a:t>
            </a:r>
          </a:p>
          <a:p>
            <a:pPr lvl="1"/>
            <a:r>
              <a:rPr lang="en-US" dirty="0" smtClean="0"/>
              <a:t>Notify PIC if a confidential discussion with a participant is needed, and why</a:t>
            </a:r>
          </a:p>
          <a:p>
            <a:pPr lvl="1"/>
            <a:r>
              <a:rPr lang="en-US" dirty="0" smtClean="0"/>
              <a:t>Stay </a:t>
            </a:r>
            <a:r>
              <a:rPr lang="en-US" dirty="0"/>
              <a:t>within sight/sound of other leaders</a:t>
            </a:r>
          </a:p>
          <a:p>
            <a:pPr lvl="1"/>
            <a:r>
              <a:rPr lang="en-US" dirty="0"/>
              <a:t>Copy others on any written or social media </a:t>
            </a:r>
            <a:r>
              <a:rPr lang="en-US" dirty="0" smtClean="0"/>
              <a:t>contacts</a:t>
            </a:r>
          </a:p>
          <a:p>
            <a:r>
              <a:rPr lang="en-US" dirty="0" smtClean="0"/>
              <a:t>No contact with participants outside of the program activities/session </a:t>
            </a:r>
            <a:r>
              <a:rPr lang="en-US" sz="2400" dirty="0" smtClean="0"/>
              <a:t>(exception for close family members, friend of family with parental approval)</a:t>
            </a:r>
          </a:p>
          <a:p>
            <a:r>
              <a:rPr lang="en-US" dirty="0" smtClean="0"/>
              <a:t>Separate restroom/shower facilities and/or times</a:t>
            </a:r>
          </a:p>
          <a:p>
            <a:r>
              <a:rPr lang="en-US" dirty="0" smtClean="0"/>
              <a:t>Respect for privacy (both ways)</a:t>
            </a:r>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55814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Limitations On Contact . . ., cont.</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a:t>No pictures or video outside of authorized program </a:t>
            </a:r>
            <a:r>
              <a:rPr lang="en-US" dirty="0" smtClean="0"/>
              <a:t>needs and consent from parent/guardian</a:t>
            </a:r>
          </a:p>
          <a:p>
            <a:r>
              <a:rPr lang="en-US" dirty="0" smtClean="0"/>
              <a:t>Chaperones of overnight programs must be at least 25 years old</a:t>
            </a:r>
          </a:p>
          <a:p>
            <a:r>
              <a:rPr lang="en-US" dirty="0" smtClean="0"/>
              <a:t>Separate sleeping areas/accommodations for participants &amp; leaders </a:t>
            </a:r>
            <a:r>
              <a:rPr lang="en-US" sz="2400" dirty="0" smtClean="0"/>
              <a:t>(exception only for child of the leader)</a:t>
            </a:r>
          </a:p>
          <a:p>
            <a:r>
              <a:rPr lang="en-US" dirty="0" smtClean="0"/>
              <a:t>During transportation, ensure no One-On-One contact opportunities</a:t>
            </a:r>
          </a:p>
          <a:p>
            <a:r>
              <a:rPr lang="en-US" dirty="0" smtClean="0"/>
              <a:t>For co-ed overnight, recommend at least one adult of each gender</a:t>
            </a:r>
            <a:endParaRPr lang="en-US"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13822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Accommodations</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smtClean="0"/>
              <a:t>Notify the PIC if approached with a request for accommodations</a:t>
            </a:r>
          </a:p>
          <a:p>
            <a:r>
              <a:rPr lang="en-US" dirty="0" smtClean="0"/>
              <a:t>Do not assume a person needs an accommodation</a:t>
            </a:r>
          </a:p>
          <a:p>
            <a:r>
              <a:rPr lang="en-US" dirty="0" smtClean="0"/>
              <a:t>Each participant should be treated with respect and compassion</a:t>
            </a:r>
          </a:p>
          <a:p>
            <a:r>
              <a:rPr lang="en-US" dirty="0"/>
              <a:t>Don’t make someone feel bad if they can’t do something, and don’t let others do it, either</a:t>
            </a:r>
          </a:p>
          <a:p>
            <a:r>
              <a:rPr lang="en-US" dirty="0" smtClean="0"/>
              <a:t>Encourage all to participate to the level they can while having fun and learning, and assist where you can</a:t>
            </a:r>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32112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Non-Discrimination</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smtClean="0"/>
              <a:t>The NMSU Non-Discrimination Policy applies to all affiliated youth programs (see </a:t>
            </a:r>
            <a:r>
              <a:rPr lang="en-US" dirty="0" smtClean="0">
                <a:hlinkClick r:id="rId2"/>
              </a:rPr>
              <a:t>https://equity.nmsu.edu</a:t>
            </a:r>
            <a:r>
              <a:rPr lang="en-US" dirty="0" smtClean="0"/>
              <a:t> for more information) </a:t>
            </a:r>
          </a:p>
          <a:p>
            <a:r>
              <a:rPr lang="en-US" dirty="0" smtClean="0"/>
              <a:t>Programs must not discriminate on the basis of:</a:t>
            </a:r>
          </a:p>
          <a:p>
            <a:pPr lvl="1"/>
            <a:r>
              <a:rPr lang="en-US" dirty="0" smtClean="0"/>
              <a:t>Race/Ethnicity/Ancestry</a:t>
            </a:r>
          </a:p>
          <a:p>
            <a:pPr lvl="1"/>
            <a:r>
              <a:rPr lang="en-US" dirty="0" smtClean="0"/>
              <a:t>Color</a:t>
            </a:r>
          </a:p>
          <a:p>
            <a:pPr lvl="1"/>
            <a:r>
              <a:rPr lang="en-US" dirty="0" smtClean="0"/>
              <a:t>National Origin</a:t>
            </a:r>
          </a:p>
          <a:p>
            <a:pPr lvl="1"/>
            <a:r>
              <a:rPr lang="en-US" dirty="0" smtClean="0"/>
              <a:t>Gender or Gender Identity/Expression</a:t>
            </a:r>
          </a:p>
          <a:p>
            <a:pPr lvl="1"/>
            <a:r>
              <a:rPr lang="en-US" dirty="0" smtClean="0"/>
              <a:t>Religion</a:t>
            </a:r>
          </a:p>
          <a:p>
            <a:pPr lvl="1"/>
            <a:r>
              <a:rPr lang="en-US" dirty="0" smtClean="0"/>
              <a:t>Medical Condition</a:t>
            </a:r>
            <a:endParaRPr lang="en-US"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6163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a:xfrm>
            <a:off x="838200" y="365127"/>
            <a:ext cx="10515600" cy="4914796"/>
          </a:xfrm>
        </p:spPr>
        <p:txBody>
          <a:bodyPr>
            <a:normAutofit/>
          </a:bodyPr>
          <a:lstStyle/>
          <a:p>
            <a:pPr algn="ctr"/>
            <a:r>
              <a:rPr lang="en-US" sz="7200" dirty="0" smtClean="0"/>
              <a:t>KNOWLEDGE</a:t>
            </a:r>
            <a:br>
              <a:rPr lang="en-US" sz="7200" dirty="0" smtClean="0"/>
            </a:br>
            <a:r>
              <a:rPr lang="en-US" sz="7200" dirty="0" smtClean="0"/>
              <a:t>ASSESSMENT</a:t>
            </a:r>
            <a:endParaRPr lang="en-US" sz="7200"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338185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Scenario #1</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pPr marL="0" indent="0">
              <a:buNone/>
            </a:pPr>
            <a:r>
              <a:rPr lang="en-US" dirty="0" smtClean="0"/>
              <a:t>It is June 4</a:t>
            </a:r>
            <a:r>
              <a:rPr lang="en-US" baseline="30000" dirty="0" smtClean="0"/>
              <a:t>th</a:t>
            </a:r>
            <a:r>
              <a:rPr lang="en-US" dirty="0" smtClean="0"/>
              <a:t>, and the program schedule includes outdoor games for 2 hours.  Which of the following might be things that could be a risk to safety that you should watch for or address?</a:t>
            </a:r>
          </a:p>
          <a:p>
            <a:pPr marL="0" indent="0">
              <a:buNone/>
            </a:pPr>
            <a:endParaRPr lang="en-US" dirty="0"/>
          </a:p>
          <a:p>
            <a:pPr marL="514350" indent="-514350">
              <a:buAutoNum type="alphaUcPeriod"/>
            </a:pPr>
            <a:r>
              <a:rPr lang="en-US" dirty="0" smtClean="0"/>
              <a:t>Lightning, heat, weeds</a:t>
            </a:r>
          </a:p>
          <a:p>
            <a:pPr marL="514350" indent="-514350">
              <a:buAutoNum type="alphaUcPeriod"/>
            </a:pPr>
            <a:r>
              <a:rPr lang="en-US" dirty="0" smtClean="0"/>
              <a:t>Lightning, high wind, heat</a:t>
            </a:r>
          </a:p>
          <a:p>
            <a:pPr marL="514350" indent="-514350">
              <a:buAutoNum type="alphaUcPeriod"/>
            </a:pPr>
            <a:r>
              <a:rPr lang="en-US" dirty="0" smtClean="0"/>
              <a:t>Heat, high wind, weeds</a:t>
            </a:r>
          </a:p>
          <a:p>
            <a:pPr marL="514350" indent="-514350">
              <a:buAutoNum type="alphaUcPeriod"/>
            </a:pPr>
            <a:r>
              <a:rPr lang="en-US" dirty="0" smtClean="0"/>
              <a:t>High wind, weeds, lightning</a:t>
            </a:r>
          </a:p>
          <a:p>
            <a:pPr marL="0" indent="0">
              <a:buNone/>
            </a:pPr>
            <a:endParaRPr lang="en-US"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518898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Scenario #1</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pPr marL="0" indent="0">
              <a:buNone/>
            </a:pPr>
            <a:r>
              <a:rPr lang="en-US" sz="4000" b="1" dirty="0" smtClean="0"/>
              <a:t>B</a:t>
            </a:r>
            <a:r>
              <a:rPr lang="en-US" dirty="0" smtClean="0"/>
              <a:t> is the most correct answer.  While weeds might be an allergy hazard to some participants, lightning, high wind, and heat are significant safety hazards that should always be considered.</a:t>
            </a:r>
          </a:p>
          <a:p>
            <a:pPr marL="0" indent="0">
              <a:buNone/>
            </a:pPr>
            <a:endParaRPr lang="en-US" dirty="0" smtClean="0"/>
          </a:p>
          <a:p>
            <a:pPr marL="0" indent="0">
              <a:buNone/>
            </a:pPr>
            <a:r>
              <a:rPr lang="en-US" dirty="0" smtClean="0"/>
              <a:t>What are some ways you could address these potential safety hazards?</a:t>
            </a:r>
            <a:endParaRPr lang="en-US"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546781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Scenario #2</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pPr marL="0" indent="0">
              <a:buNone/>
            </a:pPr>
            <a:r>
              <a:rPr lang="en-US" dirty="0" smtClean="0"/>
              <a:t>A program participant says they want to take a walk during a designated free period, and they would like for you to accompany them.  Would it be appropriate for you to go on the walk?</a:t>
            </a:r>
          </a:p>
          <a:p>
            <a:pPr marL="0" indent="0">
              <a:buNone/>
            </a:pPr>
            <a:endParaRPr lang="en-US" dirty="0"/>
          </a:p>
          <a:p>
            <a:pPr marL="514350" indent="-514350">
              <a:buAutoNum type="alphaUcPeriod"/>
            </a:pPr>
            <a:r>
              <a:rPr lang="en-US" dirty="0" smtClean="0"/>
              <a:t>No</a:t>
            </a:r>
          </a:p>
          <a:p>
            <a:pPr marL="514350" indent="-514350">
              <a:buAutoNum type="alphaUcPeriod"/>
            </a:pPr>
            <a:r>
              <a:rPr lang="en-US" dirty="0" smtClean="0"/>
              <a:t>Yes</a:t>
            </a:r>
          </a:p>
          <a:p>
            <a:pPr marL="0" indent="0">
              <a:buNone/>
            </a:pPr>
            <a:endParaRPr lang="en-US"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664280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pPr algn="ctr"/>
            <a:r>
              <a:rPr lang="en-US" dirty="0" smtClean="0"/>
              <a:t>Why This Training?</a:t>
            </a:r>
            <a:endParaRPr lang="en-US" dirty="0"/>
          </a:p>
        </p:txBody>
      </p:sp>
      <p:sp>
        <p:nvSpPr>
          <p:cNvPr id="5" name="Content Placeholder 4">
            <a:extLst>
              <a:ext uri="{FF2B5EF4-FFF2-40B4-BE49-F238E27FC236}">
                <a16:creationId xmlns:a16="http://schemas.microsoft.com/office/drawing/2014/main" id="{8CC1EC60-CEEA-3F44-97D4-A22CA7E43500}"/>
              </a:ext>
            </a:extLst>
          </p:cNvPr>
          <p:cNvSpPr>
            <a:spLocks noGrp="1"/>
          </p:cNvSpPr>
          <p:nvPr>
            <p:ph idx="1"/>
          </p:nvPr>
        </p:nvSpPr>
        <p:spPr/>
        <p:txBody>
          <a:bodyPr>
            <a:normAutofit/>
          </a:bodyPr>
          <a:lstStyle/>
          <a:p>
            <a:r>
              <a:rPr lang="en-US" sz="3200" dirty="0" smtClean="0"/>
              <a:t>NMSU places the utmost importance on the safety of participants in university-affiliated youth programs/activities</a:t>
            </a:r>
          </a:p>
          <a:p>
            <a:r>
              <a:rPr lang="en-US" sz="3200" dirty="0"/>
              <a:t>You</a:t>
            </a:r>
            <a:r>
              <a:rPr lang="en-US" sz="3200" dirty="0" smtClean="0"/>
              <a:t> are a key part of providing for the safety of our youth</a:t>
            </a:r>
          </a:p>
          <a:p>
            <a:r>
              <a:rPr lang="en-US" sz="3200" dirty="0" smtClean="0"/>
              <a:t>This training will help ensure you have the necessary knowledge, skills, and attitude to be able to help ensure participant safety during youth programs</a:t>
            </a:r>
            <a:endParaRPr lang="en-US" sz="3200"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94661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Scenario #2</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pPr marL="0" indent="0">
              <a:buNone/>
            </a:pPr>
            <a:r>
              <a:rPr lang="en-US" sz="4000" b="1" dirty="0" smtClean="0"/>
              <a:t>A</a:t>
            </a:r>
            <a:r>
              <a:rPr lang="en-US" dirty="0" smtClean="0"/>
              <a:t> is the correct answer.  Going on a walk with the program participant would violate the restriction against One-on-One contact.</a:t>
            </a:r>
          </a:p>
          <a:p>
            <a:pPr marL="0" indent="0">
              <a:buNone/>
            </a:pPr>
            <a:endParaRPr lang="en-US" dirty="0"/>
          </a:p>
          <a:p>
            <a:pPr marL="0" indent="0">
              <a:buNone/>
            </a:pPr>
            <a:r>
              <a:rPr lang="en-US" dirty="0" smtClean="0"/>
              <a:t>What are some things that could be done to avoid One-on-One contact, but still accompany the participant on a walk?</a:t>
            </a:r>
          </a:p>
          <a:p>
            <a:pPr marL="0" indent="0">
              <a:buNone/>
            </a:pPr>
            <a:endParaRPr lang="en-US"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445212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Scenario #3</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pPr marL="0" indent="0">
              <a:buNone/>
            </a:pPr>
            <a:r>
              <a:rPr lang="en-US" dirty="0" smtClean="0"/>
              <a:t>A program participant gets a deep cut on his leg while playing outside, and it is gushing blood.  What should you do?</a:t>
            </a:r>
          </a:p>
          <a:p>
            <a:pPr marL="0" indent="0">
              <a:buNone/>
            </a:pPr>
            <a:endParaRPr lang="en-US" dirty="0"/>
          </a:p>
          <a:p>
            <a:pPr marL="514350" indent="-514350">
              <a:buAutoNum type="alphaUcPeriod"/>
            </a:pPr>
            <a:r>
              <a:rPr lang="en-US" dirty="0" smtClean="0"/>
              <a:t>Run inside and call 911, then look for a first aid kit</a:t>
            </a:r>
          </a:p>
          <a:p>
            <a:pPr marL="514350" indent="-514350">
              <a:buAutoNum type="alphaUcPeriod"/>
            </a:pPr>
            <a:r>
              <a:rPr lang="en-US" dirty="0" smtClean="0"/>
              <a:t>Apply direct pressure while directing someone else to call 911</a:t>
            </a:r>
          </a:p>
          <a:p>
            <a:pPr marL="514350" indent="-514350">
              <a:buAutoNum type="alphaUcPeriod"/>
            </a:pPr>
            <a:r>
              <a:rPr lang="en-US" dirty="0" smtClean="0"/>
              <a:t>Notify the Person In Charge (PIC)</a:t>
            </a:r>
          </a:p>
          <a:p>
            <a:pPr marL="514350" indent="-514350">
              <a:buAutoNum type="alphaUcPeriod"/>
            </a:pPr>
            <a:r>
              <a:rPr lang="en-US" dirty="0" smtClean="0"/>
              <a:t>Call the participant’s parents</a:t>
            </a:r>
          </a:p>
          <a:p>
            <a:pPr marL="0" indent="0">
              <a:buNone/>
            </a:pPr>
            <a:endParaRPr lang="en-US"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522772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Scenario #3</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pPr marL="0" indent="0">
              <a:buNone/>
            </a:pPr>
            <a:r>
              <a:rPr lang="en-US" sz="4000" b="1" dirty="0" smtClean="0"/>
              <a:t>B</a:t>
            </a:r>
            <a:r>
              <a:rPr lang="en-US" dirty="0" smtClean="0"/>
              <a:t> is the best answer.  By immediately applying direct pressure at the same time someone else calls 911, you are not delaying treatment and can reduce the amount of blood loss before emergency personnel arrive.</a:t>
            </a:r>
            <a:endParaRPr lang="en-US"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132889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a:xfrm>
            <a:off x="838200" y="365127"/>
            <a:ext cx="10515600" cy="5382530"/>
          </a:xfrm>
        </p:spPr>
        <p:txBody>
          <a:bodyPr>
            <a:normAutofit/>
          </a:bodyPr>
          <a:lstStyle/>
          <a:p>
            <a:pPr algn="ctr"/>
            <a:r>
              <a:rPr lang="en-US" sz="8000" dirty="0" smtClean="0"/>
              <a:t>QUESTIONS</a:t>
            </a:r>
            <a:br>
              <a:rPr lang="en-US" sz="8000" dirty="0" smtClean="0"/>
            </a:br>
            <a:r>
              <a:rPr lang="en-US" sz="8000" dirty="0" smtClean="0"/>
              <a:t>&amp; </a:t>
            </a:r>
            <a:br>
              <a:rPr lang="en-US" sz="8000" dirty="0" smtClean="0"/>
            </a:br>
            <a:r>
              <a:rPr lang="en-US" sz="8000" dirty="0" smtClean="0"/>
              <a:t>ANSWERS</a:t>
            </a:r>
            <a:endParaRPr lang="en-US" sz="8000"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546781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Congratulations!</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fontScale="92500" lnSpcReduction="10000"/>
          </a:bodyPr>
          <a:lstStyle/>
          <a:p>
            <a:pPr marL="0" indent="0" algn="ctr">
              <a:buNone/>
            </a:pPr>
            <a:r>
              <a:rPr lang="en-US" sz="4000" b="1" dirty="0" smtClean="0"/>
              <a:t>You have completed Module 1: Overview and are on your way to helping keep program participants safe.  You will need to refresh your training at least once a year if you stay active in the youth program.</a:t>
            </a:r>
          </a:p>
          <a:p>
            <a:pPr marL="0" indent="0" algn="ctr">
              <a:buNone/>
            </a:pPr>
            <a:endParaRPr lang="en-US" sz="4000" b="1" dirty="0"/>
          </a:p>
          <a:p>
            <a:pPr marL="0" indent="0" algn="ctr">
              <a:buNone/>
            </a:pPr>
            <a:r>
              <a:rPr lang="en-US" sz="4000" b="1" dirty="0" smtClean="0"/>
              <a:t>If you have questions or suggestions related to this topic, please contact </a:t>
            </a:r>
            <a:r>
              <a:rPr lang="en-US" sz="4000" b="1" dirty="0" smtClean="0">
                <a:hlinkClick r:id="rId2"/>
              </a:rPr>
              <a:t>StephenL@nmsu.edu</a:t>
            </a:r>
            <a:r>
              <a:rPr lang="en-US" sz="4000" b="1" dirty="0" smtClean="0"/>
              <a:t>.</a:t>
            </a:r>
            <a:endParaRPr lang="en-US"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414957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257BC8-1E8A-9A47-8F20-498F88FEDC11}"/>
              </a:ext>
            </a:extLst>
          </p:cNvPr>
          <p:cNvSpPr>
            <a:spLocks noGrp="1"/>
          </p:cNvSpPr>
          <p:nvPr>
            <p:ph type="body" sz="quarter" idx="10"/>
          </p:nvPr>
        </p:nvSpPr>
        <p:spPr/>
        <p:txBody>
          <a:bodyPr/>
          <a:lstStyle/>
          <a:p>
            <a:r>
              <a:rPr lang="en-US" dirty="0" smtClean="0"/>
              <a:t>Stephen Lopez</a:t>
            </a:r>
            <a:endParaRPr lang="en-US" dirty="0"/>
          </a:p>
        </p:txBody>
      </p:sp>
      <p:sp>
        <p:nvSpPr>
          <p:cNvPr id="6" name="Text Placeholder 5">
            <a:extLst>
              <a:ext uri="{FF2B5EF4-FFF2-40B4-BE49-F238E27FC236}">
                <a16:creationId xmlns:a16="http://schemas.microsoft.com/office/drawing/2014/main" id="{6A384C0D-CD9E-F147-AB2B-7FA46AFB4078}"/>
              </a:ext>
            </a:extLst>
          </p:cNvPr>
          <p:cNvSpPr>
            <a:spLocks noGrp="1"/>
          </p:cNvSpPr>
          <p:nvPr>
            <p:ph type="body" sz="quarter" idx="11"/>
          </p:nvPr>
        </p:nvSpPr>
        <p:spPr/>
        <p:txBody>
          <a:bodyPr/>
          <a:lstStyle/>
          <a:p>
            <a:r>
              <a:rPr lang="en-US" dirty="0" smtClean="0"/>
              <a:t>NMSU Police Department</a:t>
            </a:r>
            <a:endParaRPr lang="en-US" dirty="0"/>
          </a:p>
        </p:txBody>
      </p:sp>
      <p:sp>
        <p:nvSpPr>
          <p:cNvPr id="7" name="Text Placeholder 6">
            <a:extLst>
              <a:ext uri="{FF2B5EF4-FFF2-40B4-BE49-F238E27FC236}">
                <a16:creationId xmlns:a16="http://schemas.microsoft.com/office/drawing/2014/main" id="{B777441C-B00B-894D-B31A-E8EBA45330FE}"/>
              </a:ext>
            </a:extLst>
          </p:cNvPr>
          <p:cNvSpPr>
            <a:spLocks noGrp="1"/>
          </p:cNvSpPr>
          <p:nvPr>
            <p:ph type="body" sz="quarter" idx="12"/>
          </p:nvPr>
        </p:nvSpPr>
        <p:spPr/>
        <p:txBody>
          <a:bodyPr/>
          <a:lstStyle/>
          <a:p>
            <a:r>
              <a:rPr lang="en-US" dirty="0" smtClean="0"/>
              <a:t>Youth Program Safety Instructor</a:t>
            </a:r>
            <a:endParaRPr lang="en-US" dirty="0"/>
          </a:p>
        </p:txBody>
      </p:sp>
      <p:sp>
        <p:nvSpPr>
          <p:cNvPr id="8" name="Text Placeholder 7">
            <a:extLst>
              <a:ext uri="{FF2B5EF4-FFF2-40B4-BE49-F238E27FC236}">
                <a16:creationId xmlns:a16="http://schemas.microsoft.com/office/drawing/2014/main" id="{0DFFAA68-7486-D84C-9AC4-0E3B5F983DFF}"/>
              </a:ext>
            </a:extLst>
          </p:cNvPr>
          <p:cNvSpPr>
            <a:spLocks noGrp="1"/>
          </p:cNvSpPr>
          <p:nvPr>
            <p:ph type="body" sz="quarter" idx="13"/>
          </p:nvPr>
        </p:nvSpPr>
        <p:spPr/>
        <p:txBody>
          <a:bodyPr/>
          <a:lstStyle/>
          <a:p>
            <a:r>
              <a:rPr lang="en-US" dirty="0" smtClean="0">
                <a:hlinkClick r:id="rId2"/>
              </a:rPr>
              <a:t>www.nmsupolice.com</a:t>
            </a:r>
            <a:r>
              <a:rPr lang="en-US" dirty="0" smtClean="0"/>
              <a:t> </a:t>
            </a:r>
            <a:endParaRPr lang="en-US" dirty="0"/>
          </a:p>
        </p:txBody>
      </p:sp>
      <p:sp>
        <p:nvSpPr>
          <p:cNvPr id="9" name="Text Placeholder 8">
            <a:extLst>
              <a:ext uri="{FF2B5EF4-FFF2-40B4-BE49-F238E27FC236}">
                <a16:creationId xmlns:a16="http://schemas.microsoft.com/office/drawing/2014/main" id="{84A704D4-8510-BD4B-98FE-4CB6AFBA2E7C}"/>
              </a:ext>
            </a:extLst>
          </p:cNvPr>
          <p:cNvSpPr>
            <a:spLocks noGrp="1"/>
          </p:cNvSpPr>
          <p:nvPr>
            <p:ph type="body" sz="quarter" idx="14"/>
          </p:nvPr>
        </p:nvSpPr>
        <p:spPr/>
        <p:txBody>
          <a:bodyPr/>
          <a:lstStyle/>
          <a:p>
            <a:r>
              <a:rPr lang="en-US" dirty="0" smtClean="0"/>
              <a:t>(575) 646-3311</a:t>
            </a:r>
            <a:endParaRPr lang="en-US" dirty="0"/>
          </a:p>
        </p:txBody>
      </p:sp>
      <p:sp>
        <p:nvSpPr>
          <p:cNvPr id="10" name="Text Placeholder 9">
            <a:extLst>
              <a:ext uri="{FF2B5EF4-FFF2-40B4-BE49-F238E27FC236}">
                <a16:creationId xmlns:a16="http://schemas.microsoft.com/office/drawing/2014/main" id="{C88A0772-4F4A-9B45-93DD-6012EBDF5A78}"/>
              </a:ext>
            </a:extLst>
          </p:cNvPr>
          <p:cNvSpPr>
            <a:spLocks noGrp="1"/>
          </p:cNvSpPr>
          <p:nvPr>
            <p:ph type="body" sz="quarter" idx="15"/>
          </p:nvPr>
        </p:nvSpPr>
        <p:spPr/>
        <p:txBody>
          <a:bodyPr/>
          <a:lstStyle/>
          <a:p>
            <a:r>
              <a:rPr lang="en-US" dirty="0" smtClean="0">
                <a:hlinkClick r:id="rId3"/>
              </a:rPr>
              <a:t>StephenL@nmsu.edu</a:t>
            </a:r>
            <a:r>
              <a:rPr lang="en-US" dirty="0" smtClean="0"/>
              <a:t> </a:t>
            </a:r>
            <a:endParaRPr lang="en-US" dirty="0"/>
          </a:p>
        </p:txBody>
      </p:sp>
      <p:sp>
        <p:nvSpPr>
          <p:cNvPr id="11" name="TextBox 10"/>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551149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What Will We Cover?</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p:txBody>
          <a:bodyPr>
            <a:normAutofit lnSpcReduction="10000"/>
          </a:bodyPr>
          <a:lstStyle/>
          <a:p>
            <a:pPr marL="0" indent="0">
              <a:buNone/>
            </a:pPr>
            <a:r>
              <a:rPr lang="en-US" b="1" u="sng" dirty="0" smtClean="0"/>
              <a:t>MODULE 1:  OVERVIEW</a:t>
            </a:r>
          </a:p>
          <a:p>
            <a:r>
              <a:rPr lang="en-US" dirty="0" smtClean="0"/>
              <a:t>NMSU Policy</a:t>
            </a:r>
          </a:p>
          <a:p>
            <a:r>
              <a:rPr lang="en-US" dirty="0" smtClean="0"/>
              <a:t>State Laws</a:t>
            </a:r>
          </a:p>
          <a:p>
            <a:r>
              <a:rPr lang="en-US" dirty="0" smtClean="0"/>
              <a:t>General Safety &amp; Emergencies</a:t>
            </a:r>
          </a:p>
          <a:p>
            <a:r>
              <a:rPr lang="en-US" dirty="0" smtClean="0"/>
              <a:t>Supervision Requirements</a:t>
            </a:r>
          </a:p>
          <a:p>
            <a:r>
              <a:rPr lang="en-US" dirty="0" smtClean="0"/>
              <a:t>Limitations on One-On-One Contact</a:t>
            </a:r>
          </a:p>
          <a:p>
            <a:r>
              <a:rPr lang="en-US" dirty="0" smtClean="0"/>
              <a:t>Non-discrimination</a:t>
            </a:r>
            <a:r>
              <a:rPr lang="en-US" dirty="0"/>
              <a:t> </a:t>
            </a:r>
            <a:r>
              <a:rPr lang="en-US" dirty="0" smtClean="0"/>
              <a:t>Policy</a:t>
            </a:r>
          </a:p>
        </p:txBody>
      </p:sp>
      <p:sp>
        <p:nvSpPr>
          <p:cNvPr id="6" name="Content Placeholder 5">
            <a:extLst>
              <a:ext uri="{FF2B5EF4-FFF2-40B4-BE49-F238E27FC236}">
                <a16:creationId xmlns:a16="http://schemas.microsoft.com/office/drawing/2014/main" id="{06849FEE-DC50-944F-A7C8-B2BD4F2BFCA9}"/>
              </a:ext>
            </a:extLst>
          </p:cNvPr>
          <p:cNvSpPr>
            <a:spLocks noGrp="1"/>
          </p:cNvSpPr>
          <p:nvPr>
            <p:ph sz="half" idx="2"/>
          </p:nvPr>
        </p:nvSpPr>
        <p:spPr/>
        <p:txBody>
          <a:bodyPr>
            <a:normAutofit lnSpcReduction="10000"/>
          </a:bodyPr>
          <a:lstStyle/>
          <a:p>
            <a:pPr marL="0" indent="0">
              <a:buNone/>
            </a:pPr>
            <a:r>
              <a:rPr lang="en-US" b="1" u="sng" dirty="0" smtClean="0"/>
              <a:t>MODULE 2:  PREVENTION</a:t>
            </a:r>
          </a:p>
          <a:p>
            <a:r>
              <a:rPr lang="en-US" dirty="0" smtClean="0"/>
              <a:t>Recognition/Prevention of:</a:t>
            </a:r>
          </a:p>
          <a:p>
            <a:pPr lvl="1"/>
            <a:r>
              <a:rPr lang="en-US" dirty="0" smtClean="0"/>
              <a:t>Bullying &amp; Harassment</a:t>
            </a:r>
            <a:endParaRPr lang="en-US" dirty="0"/>
          </a:p>
          <a:p>
            <a:pPr lvl="1"/>
            <a:r>
              <a:rPr lang="en-US" dirty="0"/>
              <a:t>Hazing</a:t>
            </a:r>
          </a:p>
          <a:p>
            <a:pPr lvl="1"/>
            <a:r>
              <a:rPr lang="en-US" dirty="0"/>
              <a:t>Child Abuse</a:t>
            </a:r>
          </a:p>
          <a:p>
            <a:pPr lvl="1"/>
            <a:r>
              <a:rPr lang="en-US" dirty="0"/>
              <a:t>Child Neglect</a:t>
            </a:r>
          </a:p>
          <a:p>
            <a:pPr lvl="1"/>
            <a:r>
              <a:rPr lang="en-US" dirty="0"/>
              <a:t>Sexual Misconduct</a:t>
            </a:r>
          </a:p>
          <a:p>
            <a:r>
              <a:rPr lang="en-US" smtClean="0"/>
              <a:t>Reporting </a:t>
            </a:r>
            <a:r>
              <a:rPr lang="en-US" dirty="0" smtClean="0"/>
              <a:t>Incidents</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98008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NMSU Policies on Youth Programs</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a:bodyPr>
          <a:lstStyle/>
          <a:p>
            <a:pPr marL="0" indent="0">
              <a:buNone/>
            </a:pPr>
            <a:r>
              <a:rPr lang="en-US" b="1" u="sng" dirty="0" smtClean="0"/>
              <a:t>REQUIRED by ARP 16.79:</a:t>
            </a:r>
          </a:p>
          <a:p>
            <a:r>
              <a:rPr lang="en-US" dirty="0" smtClean="0"/>
              <a:t>All Youth Programs sponsored by NMSU to be registered &amp; approved</a:t>
            </a:r>
          </a:p>
          <a:p>
            <a:r>
              <a:rPr lang="en-US" dirty="0" smtClean="0"/>
              <a:t>Informed consent for participants</a:t>
            </a:r>
          </a:p>
          <a:p>
            <a:r>
              <a:rPr lang="en-US" dirty="0" smtClean="0"/>
              <a:t>Restrictions on structure, supervision, contact, transportation</a:t>
            </a:r>
          </a:p>
          <a:p>
            <a:r>
              <a:rPr lang="en-US" dirty="0" smtClean="0"/>
              <a:t>Criminal background checks for all program staff &amp; volunteers</a:t>
            </a:r>
          </a:p>
          <a:p>
            <a:r>
              <a:rPr lang="en-US" dirty="0" smtClean="0"/>
              <a:t>Training for all program staff &amp; volunteers</a:t>
            </a:r>
          </a:p>
          <a:p>
            <a:r>
              <a:rPr lang="en-US" dirty="0" smtClean="0"/>
              <a:t>Requirements if something happens (notification, documentation)</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73932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Applicable Laws In NM</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a:bodyPr>
          <a:lstStyle/>
          <a:p>
            <a:pPr marL="0" indent="0">
              <a:buNone/>
            </a:pPr>
            <a:r>
              <a:rPr lang="en-US" b="1" u="sng" dirty="0" smtClean="0"/>
              <a:t>General Duty To Use Reasonable Care:</a:t>
            </a:r>
          </a:p>
          <a:p>
            <a:r>
              <a:rPr lang="en-US" dirty="0" smtClean="0"/>
              <a:t>Don’t intentionally or negligently cause harm or violate rights</a:t>
            </a:r>
          </a:p>
          <a:p>
            <a:r>
              <a:rPr lang="en-US" dirty="0" smtClean="0"/>
              <a:t>Take reasonable steps to recognize danger</a:t>
            </a:r>
            <a:endParaRPr lang="en-US" dirty="0"/>
          </a:p>
          <a:p>
            <a:pPr marL="0" indent="0">
              <a:buNone/>
            </a:pPr>
            <a:endParaRPr lang="en-US" sz="1800" b="1" u="sng" dirty="0" smtClean="0"/>
          </a:p>
          <a:p>
            <a:pPr marL="0" indent="0">
              <a:buNone/>
            </a:pPr>
            <a:r>
              <a:rPr lang="en-US" b="1" u="sng" dirty="0" smtClean="0"/>
              <a:t>Child Abuse/Neglect:</a:t>
            </a:r>
          </a:p>
          <a:p>
            <a:r>
              <a:rPr lang="en-US" dirty="0" smtClean="0"/>
              <a:t>Everyone in the State is a mandatory reporter</a:t>
            </a:r>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71972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General Safety</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a:t>Greet participants upon </a:t>
            </a:r>
            <a:r>
              <a:rPr lang="en-US" dirty="0" smtClean="0"/>
              <a:t>arrival, check them in</a:t>
            </a:r>
          </a:p>
          <a:p>
            <a:r>
              <a:rPr lang="en-US" dirty="0" smtClean="0"/>
              <a:t>Don’t leave participants unattended</a:t>
            </a:r>
            <a:endParaRPr lang="en-US" dirty="0"/>
          </a:p>
          <a:p>
            <a:r>
              <a:rPr lang="en-US" dirty="0" smtClean="0"/>
              <a:t>Before any activity, make sure equipment is safe and in good condition</a:t>
            </a:r>
          </a:p>
          <a:p>
            <a:r>
              <a:rPr lang="en-US" dirty="0" smtClean="0"/>
              <a:t>Look over the area for any safety issues before starting</a:t>
            </a:r>
          </a:p>
          <a:p>
            <a:r>
              <a:rPr lang="en-US" dirty="0" smtClean="0"/>
              <a:t>Continually monitor the area/activity for safety issues</a:t>
            </a:r>
          </a:p>
          <a:p>
            <a:r>
              <a:rPr lang="en-US" dirty="0" smtClean="0"/>
              <a:t>If outdoors, know the weather forecast and have a plan of inclement weather conditions</a:t>
            </a:r>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0838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General Safety, cont.</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a:t>If serving food, make sure it is prepared properly and served at the correct temperature</a:t>
            </a:r>
          </a:p>
          <a:p>
            <a:r>
              <a:rPr lang="en-US" dirty="0" smtClean="0"/>
              <a:t>Don’t allow unauthorized individuals to have access to participants</a:t>
            </a:r>
          </a:p>
          <a:p>
            <a:r>
              <a:rPr lang="en-US" dirty="0" smtClean="0"/>
              <a:t>Enforce program safety rules</a:t>
            </a:r>
          </a:p>
          <a:p>
            <a:r>
              <a:rPr lang="en-US" dirty="0" smtClean="0"/>
              <a:t>Make sure participants are turned over to authorized adults at the end of the program</a:t>
            </a:r>
          </a:p>
          <a:p>
            <a:r>
              <a:rPr lang="en-US" dirty="0" smtClean="0"/>
              <a:t>If there is a serious safety issue, get participants to a safe place</a:t>
            </a:r>
          </a:p>
          <a:p>
            <a:r>
              <a:rPr lang="en-US" dirty="0" smtClean="0"/>
              <a:t>Report problems or issues promptly</a:t>
            </a:r>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65315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Medical Emergencies</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smtClean="0"/>
              <a:t>Know existing medical issues of participants before something happens</a:t>
            </a:r>
          </a:p>
          <a:p>
            <a:r>
              <a:rPr lang="en-US" dirty="0" smtClean="0"/>
              <a:t>If allergic reaction, esp. if affecting breathing, call 911 immediately</a:t>
            </a:r>
          </a:p>
          <a:p>
            <a:r>
              <a:rPr lang="en-US" dirty="0" smtClean="0"/>
              <a:t>If heavy bleeding, immediately apply direct pressure and call 911</a:t>
            </a:r>
          </a:p>
          <a:p>
            <a:r>
              <a:rPr lang="en-US" dirty="0" smtClean="0"/>
              <a:t>If there is a head injury, notify the PIC and follow concussion protocols</a:t>
            </a:r>
          </a:p>
          <a:p>
            <a:r>
              <a:rPr lang="en-US" dirty="0" smtClean="0"/>
              <a:t>Get First Aid and CPR training if you are interested</a:t>
            </a:r>
          </a:p>
          <a:p>
            <a:r>
              <a:rPr lang="en-US" dirty="0" smtClean="0"/>
              <a:t>If in doubt, call 911</a:t>
            </a:r>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8695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During Transportation</a:t>
            </a:r>
            <a:endParaRPr lang="en-US" sz="4400" dirty="0"/>
          </a:p>
        </p:txBody>
      </p:sp>
      <p:sp>
        <p:nvSpPr>
          <p:cNvPr id="5" name="Content Placeholder 4">
            <a:extLst>
              <a:ext uri="{FF2B5EF4-FFF2-40B4-BE49-F238E27FC236}">
                <a16:creationId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smtClean="0"/>
              <a:t>Know your routes in advance</a:t>
            </a:r>
          </a:p>
          <a:p>
            <a:r>
              <a:rPr lang="en-US" dirty="0" smtClean="0"/>
              <a:t>Have a reliable means of calling for help</a:t>
            </a:r>
          </a:p>
          <a:p>
            <a:r>
              <a:rPr lang="en-US" dirty="0" smtClean="0"/>
              <a:t>Use two leaders to avoid One-on-One contact</a:t>
            </a:r>
          </a:p>
          <a:p>
            <a:r>
              <a:rPr lang="en-US" dirty="0" smtClean="0"/>
              <a:t>Inspect vehicle prior to departure</a:t>
            </a:r>
          </a:p>
          <a:p>
            <a:r>
              <a:rPr lang="en-US" dirty="0" smtClean="0"/>
              <a:t>Don’t overload/over-pack vehicle</a:t>
            </a:r>
          </a:p>
          <a:p>
            <a:r>
              <a:rPr lang="en-US" dirty="0" smtClean="0"/>
              <a:t>Don’t leave participants unsupervised (e.g., while changing a tire)</a:t>
            </a:r>
          </a:p>
          <a:p>
            <a:r>
              <a:rPr lang="en-US" dirty="0" smtClean="0"/>
              <a:t>Avoid distracted driving (incl. no texting)</a:t>
            </a:r>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82663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MSU_2019">
  <a:themeElements>
    <a:clrScheme name="NMSU_2019">
      <a:dk1>
        <a:srgbClr val="000000"/>
      </a:dk1>
      <a:lt1>
        <a:srgbClr val="FEFFFF"/>
      </a:lt1>
      <a:dk2>
        <a:srgbClr val="8C0B41"/>
      </a:dk2>
      <a:lt2>
        <a:srgbClr val="E7E6E6"/>
      </a:lt2>
      <a:accent1>
        <a:srgbClr val="A7BABE"/>
      </a:accent1>
      <a:accent2>
        <a:srgbClr val="CFC7BD"/>
      </a:accent2>
      <a:accent3>
        <a:srgbClr val="A5A5A5"/>
      </a:accent3>
      <a:accent4>
        <a:srgbClr val="FEFFFF"/>
      </a:accent4>
      <a:accent5>
        <a:srgbClr val="5B9BD5"/>
      </a:accent5>
      <a:accent6>
        <a:srgbClr val="8C0B41"/>
      </a:accent6>
      <a:hlink>
        <a:srgbClr val="50B9F2"/>
      </a:hlink>
      <a:folHlink>
        <a:srgbClr val="6D6E71"/>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MSU_2019" id="{F3039E45-AD72-2745-91F4-8F90602B2064}" vid="{36F2A75D-F91E-5C47-8EE5-76E117038A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NMSU_2019</Template>
  <TotalTime>615</TotalTime>
  <Words>1281</Words>
  <Application>Microsoft Office PowerPoint</Application>
  <PresentationFormat>Widescreen</PresentationFormat>
  <Paragraphs>182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Tahoma</vt:lpstr>
      <vt:lpstr>NMSU_2019</vt:lpstr>
      <vt:lpstr>Youth Program Training</vt:lpstr>
      <vt:lpstr>Why This Training?</vt:lpstr>
      <vt:lpstr>What Will We Cover?</vt:lpstr>
      <vt:lpstr>NMSU Policies on Youth Programs</vt:lpstr>
      <vt:lpstr>Applicable Laws In NM</vt:lpstr>
      <vt:lpstr>General Safety</vt:lpstr>
      <vt:lpstr>General Safety, cont.</vt:lpstr>
      <vt:lpstr>Medical Emergencies</vt:lpstr>
      <vt:lpstr>During Transportation</vt:lpstr>
      <vt:lpstr>Supervision</vt:lpstr>
      <vt:lpstr>Supervision, cont.</vt:lpstr>
      <vt:lpstr>Limitations On Contact With Youth</vt:lpstr>
      <vt:lpstr>Limitations On Contact . . ., cont.</vt:lpstr>
      <vt:lpstr>Accommodations</vt:lpstr>
      <vt:lpstr>Non-Discrimination</vt:lpstr>
      <vt:lpstr>KNOWLEDGE ASSESSMENT</vt:lpstr>
      <vt:lpstr>Scenario #1</vt:lpstr>
      <vt:lpstr>Scenario #1</vt:lpstr>
      <vt:lpstr>Scenario #2</vt:lpstr>
      <vt:lpstr>Scenario #2</vt:lpstr>
      <vt:lpstr>Scenario #3</vt:lpstr>
      <vt:lpstr>Scenario #3</vt:lpstr>
      <vt:lpstr>QUESTIONS &amp;  ANSWERS</vt:lpstr>
      <vt:lpstr>Congratulations!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Stephen Lopez</cp:lastModifiedBy>
  <cp:revision>83</cp:revision>
  <dcterms:created xsi:type="dcterms:W3CDTF">2018-09-13T15:10:43Z</dcterms:created>
  <dcterms:modified xsi:type="dcterms:W3CDTF">2019-05-22T14:35:03Z</dcterms:modified>
</cp:coreProperties>
</file>