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39"/>
  </p:notesMasterIdLst>
  <p:sldIdLst>
    <p:sldId id="256" r:id="rId3"/>
    <p:sldId id="268" r:id="rId4"/>
    <p:sldId id="269" r:id="rId5"/>
    <p:sldId id="257" r:id="rId6"/>
    <p:sldId id="260" r:id="rId7"/>
    <p:sldId id="261" r:id="rId8"/>
    <p:sldId id="291" r:id="rId9"/>
    <p:sldId id="262" r:id="rId10"/>
    <p:sldId id="264" r:id="rId11"/>
    <p:sldId id="265" r:id="rId12"/>
    <p:sldId id="266" r:id="rId13"/>
    <p:sldId id="292" r:id="rId14"/>
    <p:sldId id="267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73" r:id="rId26"/>
    <p:sldId id="281" r:id="rId27"/>
    <p:sldId id="263" r:id="rId28"/>
    <p:sldId id="293" r:id="rId29"/>
    <p:sldId id="282" r:id="rId30"/>
    <p:sldId id="283" r:id="rId31"/>
    <p:sldId id="287" r:id="rId32"/>
    <p:sldId id="286" r:id="rId33"/>
    <p:sldId id="285" r:id="rId34"/>
    <p:sldId id="288" r:id="rId35"/>
    <p:sldId id="289" r:id="rId36"/>
    <p:sldId id="284" r:id="rId37"/>
    <p:sldId id="290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83316D-74FD-4E01-93E3-2DE78256C8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372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en-US" noProof="0" dirty="0" smtClean="0"/>
              <a:t>Click to edit Master subtitle style</a:t>
            </a:r>
            <a:endParaRPr lang="en-GB" altLang="en-US" noProof="0" dirty="0" smtClean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70FC54-964F-4DB8-8986-692E94E40CF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9AB85-D7ED-440F-9002-C50BB4D227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989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ED9CE-7915-4A18-A015-DBB46C4329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772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189381F-8463-4449-907F-5DE9AB26EB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AF31F-7868-40AD-9E79-BE885C66C6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0292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A9FC1-F45D-4C87-81F8-9F3EA33874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658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DDE4C-2075-4334-9BE2-0C9D683B5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3266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C06DC-49B9-4B1A-82E6-CEE460C79D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9501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07E39-BF15-45FC-88F8-696D72DB70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0621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8A67F-5FB4-4F1A-9CED-7854129B06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8155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A0F3B-0D68-4695-9736-F0230ACC55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652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4FD73-DEB2-4398-8AB8-98F10F6747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29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34B3E-EEB1-4F32-BD3A-971A417073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2708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A914C-BA2C-4D65-9475-2AC1BE05E2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7762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28A44-F771-4E38-98A3-CE58643D70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83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2730A-DF8F-4D66-AF5A-09FBD782D1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466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181E8-B9A0-4A7A-808F-7598670EA3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914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CBF08-5AD5-4C5D-B6E7-305B8A09B7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38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3C07E-5E27-4D58-BD80-077DEA10C2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301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94A8F-320F-4C7F-B393-89F4712967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237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DA3B8-FEDA-47EC-847D-88006A0FB4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876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5AF40-0D90-4B9F-8822-673B28B3D2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42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6B4421-D8A7-4A4E-B1E3-7FF4CD1D070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559C69-A0D5-4E38-8723-939CF0AC7F6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4" y="2130425"/>
            <a:ext cx="6046540" cy="1470025"/>
          </a:xfrm>
        </p:spPr>
        <p:txBody>
          <a:bodyPr/>
          <a:lstStyle/>
          <a:p>
            <a:r>
              <a:rPr lang="en-US" altLang="en-US" dirty="0" smtClean="0"/>
              <a:t>Tok Pisin and </a:t>
            </a:r>
            <a:r>
              <a:rPr lang="en-US" altLang="en-US" dirty="0" err="1" smtClean="0"/>
              <a:t>Mobail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Teknoloji</a:t>
            </a:r>
            <a:endParaRPr lang="en-US" alt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4" y="3886200"/>
            <a:ext cx="4894412" cy="1752600"/>
          </a:xfrm>
        </p:spPr>
        <p:txBody>
          <a:bodyPr/>
          <a:lstStyle/>
          <a:p>
            <a:r>
              <a:rPr lang="en-US" altLang="en-US" dirty="0" smtClean="0"/>
              <a:t>Dr. Phil King, Academic Dean, Pacific Institute of Languages, Arts and Translation</a:t>
            </a:r>
          </a:p>
          <a:p>
            <a:r>
              <a:rPr lang="en-US" altLang="en-US" i="1" dirty="0" smtClean="0"/>
              <a:t>http://pngtraining.sil.ac.pg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LSPNG, Sept. 2014</a:t>
            </a:r>
            <a:endParaRPr lang="en-US" altLang="en-US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584" y="4725144"/>
            <a:ext cx="1916832" cy="1916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the ‘English’ words and phrases?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dirty="0" smtClean="0"/>
              <a:t>Word is entering ‘standard’ Tok Pisin (a loanword)</a:t>
            </a:r>
          </a:p>
          <a:p>
            <a:pPr marL="857250" lvl="1" indent="-457200"/>
            <a:r>
              <a:rPr lang="en-GB" dirty="0" smtClean="0"/>
              <a:t>Speaker uses a word of English origin that is now being commonly used in Tok Pisin </a:t>
            </a:r>
          </a:p>
          <a:p>
            <a:pPr marL="1257300" lvl="2" indent="-457200"/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Sampela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taim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mi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blututim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ol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singsing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mi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laikim</a:t>
            </a:r>
            <a:endParaRPr lang="en-GB" sz="20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857250" lvl="1" indent="-4572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900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Lapse, codeswitch, loanword: who cares?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‘Multilingual speakers </a:t>
            </a:r>
            <a:r>
              <a:rPr lang="en-GB" dirty="0"/>
              <a:t>have at their disposal not ‘language systems’ that can be switched on </a:t>
            </a:r>
            <a:r>
              <a:rPr lang="en-GB" dirty="0" smtClean="0"/>
              <a:t>and off</a:t>
            </a:r>
            <a:r>
              <a:rPr lang="en-GB" dirty="0"/>
              <a:t>, but an integrated repertoire from which elements are selected during each </a:t>
            </a:r>
            <a:r>
              <a:rPr lang="en-GB" dirty="0" smtClean="0"/>
              <a:t>and every </a:t>
            </a:r>
            <a:r>
              <a:rPr lang="en-GB" dirty="0"/>
              <a:t>communicative task-schema</a:t>
            </a:r>
            <a:r>
              <a:rPr lang="en-GB" dirty="0" smtClean="0"/>
              <a:t>.’</a:t>
            </a:r>
          </a:p>
          <a:p>
            <a:r>
              <a:rPr lang="en-GB" dirty="0" smtClean="0"/>
              <a:t>‘Speakers are </a:t>
            </a:r>
            <a:r>
              <a:rPr lang="en-GB" dirty="0"/>
              <a:t>creative communicators, who will draw, if necessary, on the wide range </a:t>
            </a:r>
            <a:r>
              <a:rPr lang="en-GB" dirty="0" smtClean="0"/>
              <a:t>of their </a:t>
            </a:r>
            <a:r>
              <a:rPr lang="en-GB" dirty="0"/>
              <a:t>repertoire in order to make communication more efficient</a:t>
            </a:r>
            <a:r>
              <a:rPr lang="en-GB" dirty="0" smtClean="0"/>
              <a:t>.’ (</a:t>
            </a:r>
            <a:r>
              <a:rPr lang="en-GB" dirty="0" err="1" smtClean="0"/>
              <a:t>Matras</a:t>
            </a:r>
            <a:r>
              <a:rPr lang="en-GB" dirty="0"/>
              <a:t> </a:t>
            </a:r>
            <a:r>
              <a:rPr lang="en-GB" dirty="0" smtClean="0"/>
              <a:t>2009: 7)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17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Lapse, codeswitch, loanword: who cares?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But </a:t>
            </a:r>
            <a:r>
              <a:rPr lang="en-GB" b="1" dirty="0" smtClean="0"/>
              <a:t>is </a:t>
            </a:r>
            <a:r>
              <a:rPr lang="en-GB" dirty="0" smtClean="0"/>
              <a:t>relevant to dictionary makers – need to decide if a word is ‘Tok Pisin’</a:t>
            </a:r>
          </a:p>
          <a:p>
            <a:r>
              <a:rPr lang="en-GB" dirty="0" smtClean="0"/>
              <a:t>There is a spectrum (</a:t>
            </a:r>
            <a:r>
              <a:rPr lang="en-GB" dirty="0" err="1" smtClean="0"/>
              <a:t>Matras</a:t>
            </a:r>
            <a:r>
              <a:rPr lang="en-GB" dirty="0" smtClean="0"/>
              <a:t> 2009): new words begin as lapses or codeswitches.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21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Factors indicating new Tok Pisin loanwords: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Comprehension / use by monolinguals / non-English speakers (v. difficult to assess – most people understand some English)</a:t>
            </a:r>
          </a:p>
          <a:p>
            <a:r>
              <a:rPr lang="en-GB" dirty="0" smtClean="0"/>
              <a:t>Phonological and morphological adaptation </a:t>
            </a:r>
          </a:p>
          <a:p>
            <a:pPr lvl="1"/>
            <a:r>
              <a:rPr lang="en-GB" sz="2000" i="1" dirty="0" smtClean="0"/>
              <a:t>Bai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go long </a:t>
            </a:r>
            <a:r>
              <a:rPr lang="en-GB" sz="2000" i="1" dirty="0" err="1" smtClean="0"/>
              <a:t>fon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buk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search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nem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Vs.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long…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teksim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wantok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endParaRPr lang="en-GB" sz="2000" i="1" dirty="0" smtClean="0"/>
          </a:p>
          <a:p>
            <a:r>
              <a:rPr lang="en-GB" dirty="0" smtClean="0"/>
              <a:t>Frequency – number of tokens</a:t>
            </a:r>
          </a:p>
          <a:p>
            <a:r>
              <a:rPr lang="en-GB" dirty="0" smtClean="0"/>
              <a:t>Regularity – use in different contexts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255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556792"/>
            <a:ext cx="7772400" cy="1362075"/>
          </a:xfrm>
        </p:spPr>
        <p:txBody>
          <a:bodyPr/>
          <a:lstStyle/>
          <a:p>
            <a:r>
              <a:rPr lang="en-GB" dirty="0" smtClean="0"/>
              <a:t>PART 2: SOME FINDINGS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411759" y="2906713"/>
            <a:ext cx="6082953" cy="2682527"/>
          </a:xfrm>
        </p:spPr>
        <p:txBody>
          <a:bodyPr/>
          <a:lstStyle/>
          <a:p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New verbs and nouns</a:t>
            </a:r>
          </a:p>
          <a:p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Connectors</a:t>
            </a:r>
          </a:p>
          <a:p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Phrasal verbs</a:t>
            </a:r>
            <a:endParaRPr lang="en-GB" sz="2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-s morpheme</a:t>
            </a:r>
          </a:p>
          <a:p>
            <a:r>
              <a:rPr lang="en-GB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</a:t>
            </a:r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onceptual metaphors</a:t>
            </a:r>
          </a:p>
          <a:p>
            <a:r>
              <a:rPr lang="en-GB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Conclusions</a:t>
            </a:r>
            <a:endParaRPr lang="en-GB" sz="2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97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nearly identical meaning to English original (loanwords):</a:t>
            </a:r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namba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entaim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go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mobail</a:t>
            </a:r>
            <a:r>
              <a:rPr lang="en-GB" sz="2000" i="1" dirty="0" smtClean="0"/>
              <a:t> (14 tokens)</a:t>
            </a:r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 save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daialim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fon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go long </a:t>
            </a:r>
            <a:r>
              <a:rPr lang="en-GB" sz="2000" i="1" dirty="0" err="1" smtClean="0"/>
              <a:t>namba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husat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poro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  (16 tokens)</a:t>
            </a:r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…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ken 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teks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teksim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poroman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sevim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yunit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fon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ken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skrol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painim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poro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 (1 token)</a:t>
            </a:r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0664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Others show semantic narrowing or broadening, or other change (loan-based creations):</a:t>
            </a:r>
          </a:p>
          <a:p>
            <a:pPr lvl="1"/>
            <a:r>
              <a:rPr lang="en-GB" sz="2000" i="1" dirty="0" err="1" smtClean="0"/>
              <a:t>Yunit</a:t>
            </a:r>
            <a:r>
              <a:rPr lang="en-GB" sz="2000" i="1" dirty="0" smtClean="0"/>
              <a:t>, Program, </a:t>
            </a:r>
            <a:r>
              <a:rPr lang="en-GB" sz="2000" i="1" dirty="0" err="1" smtClean="0"/>
              <a:t>Netwok</a:t>
            </a:r>
            <a:r>
              <a:rPr lang="en-GB" sz="2000" i="1" dirty="0" smtClean="0"/>
              <a:t>, FM</a:t>
            </a:r>
          </a:p>
          <a:p>
            <a:r>
              <a:rPr lang="en-GB" dirty="0" smtClean="0"/>
              <a:t>‘Bilingual </a:t>
            </a:r>
            <a:r>
              <a:rPr lang="en-GB" dirty="0"/>
              <a:t>speakers are not just ‘copiers’ </a:t>
            </a:r>
            <a:r>
              <a:rPr lang="en-GB" dirty="0" smtClean="0"/>
              <a:t>of forms, . . . they </a:t>
            </a:r>
            <a:r>
              <a:rPr lang="en-GB" dirty="0"/>
              <a:t>can also act as creative replicators of raw material </a:t>
            </a:r>
            <a:r>
              <a:rPr lang="en-GB" dirty="0" smtClean="0"/>
              <a:t>which they  . . . shape and re-model </a:t>
            </a:r>
            <a:r>
              <a:rPr lang="en-GB" dirty="0"/>
              <a:t>functionally within the context of the ‘recipient’ </a:t>
            </a:r>
            <a:r>
              <a:rPr lang="en-GB" dirty="0" smtClean="0"/>
              <a:t>language’ (</a:t>
            </a:r>
            <a:r>
              <a:rPr lang="en-GB" dirty="0" err="1" smtClean="0"/>
              <a:t>Matras</a:t>
            </a:r>
            <a:r>
              <a:rPr lang="en-GB" dirty="0" smtClean="0"/>
              <a:t> 2009: 175)</a:t>
            </a: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5510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600200"/>
            <a:ext cx="6392391" cy="4525963"/>
          </a:xfrm>
        </p:spPr>
        <p:txBody>
          <a:bodyPr/>
          <a:lstStyle/>
          <a:p>
            <a:r>
              <a:rPr lang="en-GB" dirty="0" smtClean="0"/>
              <a:t>‘</a:t>
            </a:r>
            <a:r>
              <a:rPr lang="en-GB" dirty="0" err="1" smtClean="0"/>
              <a:t>Yunit</a:t>
            </a:r>
            <a:r>
              <a:rPr lang="en-GB" dirty="0" smtClean="0"/>
              <a:t>’ (29 tokens)</a:t>
            </a:r>
          </a:p>
          <a:p>
            <a:pPr lvl="1"/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Yunit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mani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mipela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fon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Sapos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nogat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yunit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mobail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no </a:t>
            </a:r>
            <a:r>
              <a:rPr lang="en-GB" sz="2000" i="1" dirty="0" err="1" smtClean="0"/>
              <a:t>inap</a:t>
            </a:r>
            <a:r>
              <a:rPr lang="en-GB" sz="2000" i="1" dirty="0" smtClean="0"/>
              <a:t> long ring</a:t>
            </a:r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baim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data long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yunit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fon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yunit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olsem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twenti</a:t>
            </a:r>
            <a:r>
              <a:rPr lang="en-GB" sz="2000" i="1" dirty="0" smtClean="0"/>
              <a:t> kina, </a:t>
            </a:r>
            <a:r>
              <a:rPr lang="en-GB" sz="2000" i="1" dirty="0" err="1" smtClean="0"/>
              <a:t>fifti</a:t>
            </a:r>
            <a:r>
              <a:rPr lang="en-GB" sz="2000" i="1" dirty="0" smtClean="0"/>
              <a:t> kina, ten kina, </a:t>
            </a:r>
            <a:r>
              <a:rPr lang="en-GB" sz="2000" i="1" dirty="0" err="1" smtClean="0"/>
              <a:t>faiv</a:t>
            </a:r>
            <a:r>
              <a:rPr lang="en-GB" sz="2000" i="1" dirty="0" smtClean="0"/>
              <a:t> kina, tri kina</a:t>
            </a:r>
          </a:p>
          <a:p>
            <a:r>
              <a:rPr lang="en-GB" dirty="0"/>
              <a:t>Semantic narrowing</a:t>
            </a:r>
          </a:p>
          <a:p>
            <a:r>
              <a:rPr lang="en-GB" dirty="0"/>
              <a:t>Mass noun rather than </a:t>
            </a:r>
            <a:r>
              <a:rPr lang="en-GB" dirty="0" smtClean="0"/>
              <a:t>countable </a:t>
            </a:r>
          </a:p>
          <a:p>
            <a:pPr lvl="1"/>
            <a:r>
              <a:rPr lang="en-GB" sz="2000" dirty="0" smtClean="0"/>
              <a:t>(occurs with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inap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, </a:t>
            </a:r>
            <a:r>
              <a:rPr lang="en-GB" sz="2000" dirty="0" smtClean="0"/>
              <a:t>but not </a:t>
            </a:r>
            <a:r>
              <a:rPr lang="en-GB" sz="2000" i="1" dirty="0" err="1" smtClean="0"/>
              <a:t>wanpela</a:t>
            </a:r>
            <a:r>
              <a:rPr lang="en-GB" sz="2000" i="1" dirty="0" smtClean="0"/>
              <a:t> </a:t>
            </a:r>
            <a:r>
              <a:rPr lang="en-GB" sz="2000" dirty="0" err="1" smtClean="0"/>
              <a:t>etc</a:t>
            </a:r>
            <a:r>
              <a:rPr lang="en-GB" sz="2000" dirty="0" smtClean="0"/>
              <a:t>)</a:t>
            </a:r>
            <a:endParaRPr lang="en-GB" sz="2000" dirty="0"/>
          </a:p>
          <a:p>
            <a:r>
              <a:rPr lang="en-GB" dirty="0"/>
              <a:t>Closest to English ‘credit’</a:t>
            </a:r>
          </a:p>
        </p:txBody>
      </p:sp>
    </p:spTree>
    <p:extLst>
      <p:ext uri="{BB962C8B-B14F-4D97-AF65-F5344CB8AC3E}">
        <p14:creationId xmlns:p14="http://schemas.microsoft.com/office/powerpoint/2010/main" val="46673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‘Program’ (23 tokens)</a:t>
            </a:r>
          </a:p>
          <a:p>
            <a:pPr lvl="1"/>
            <a:r>
              <a:rPr lang="en-GB" sz="2000" i="1" dirty="0" err="1" smtClean="0"/>
              <a:t>i</a:t>
            </a:r>
            <a:r>
              <a:rPr lang="en-GB" sz="2000" i="1" dirty="0" smtClean="0"/>
              <a:t> gat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program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taim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go </a:t>
            </a:r>
            <a:r>
              <a:rPr lang="en-GB" sz="2000" i="1" dirty="0" err="1" smtClean="0"/>
              <a:t>tru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kamera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fotograf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Voismeil</a:t>
            </a:r>
            <a:r>
              <a:rPr lang="en-GB" sz="2000" i="1" dirty="0" smtClean="0"/>
              <a:t> mi </a:t>
            </a:r>
            <a:r>
              <a:rPr lang="en-GB" sz="2000" i="1" dirty="0" err="1" smtClean="0"/>
              <a:t>klia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man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bosim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senta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Digicel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wok long </a:t>
            </a:r>
            <a:r>
              <a:rPr lang="en-GB" sz="2000" i="1" dirty="0" err="1" smtClean="0"/>
              <a:t>dairektim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mipela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program</a:t>
            </a:r>
          </a:p>
          <a:p>
            <a:pPr lvl="1"/>
            <a:r>
              <a:rPr lang="en-GB" sz="2000" i="1" dirty="0" err="1" smtClean="0"/>
              <a:t>Pastaim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go </a:t>
            </a:r>
            <a:r>
              <a:rPr lang="en-GB" sz="2000" i="1" dirty="0" err="1" smtClean="0"/>
              <a:t>konekt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wantaim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fesbuk</a:t>
            </a:r>
            <a:r>
              <a:rPr lang="en-GB" sz="2000" i="1" dirty="0" smtClean="0"/>
              <a:t> o </a:t>
            </a:r>
            <a:r>
              <a:rPr lang="en-GB" sz="2000" i="1" dirty="0" err="1" smtClean="0"/>
              <a:t>intanet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mas </a:t>
            </a:r>
            <a:r>
              <a:rPr lang="en-GB" sz="2000" i="1" dirty="0" err="1" smtClean="0"/>
              <a:t>daunlodim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seting</a:t>
            </a:r>
            <a:r>
              <a:rPr lang="en-GB" sz="2000" i="1" dirty="0" smtClean="0"/>
              <a:t> o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program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mekim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koneksen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Na </a:t>
            </a:r>
            <a:r>
              <a:rPr lang="en-GB" sz="2000" i="1" dirty="0" err="1" smtClean="0"/>
              <a:t>sapos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netwok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program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felim</a:t>
            </a:r>
            <a:r>
              <a:rPr lang="en-GB" sz="2000" i="1" dirty="0" smtClean="0"/>
              <a:t> . . . </a:t>
            </a:r>
          </a:p>
          <a:p>
            <a:pPr lvl="1"/>
            <a:endParaRPr lang="en-GB" sz="2000" i="1" dirty="0" smtClean="0"/>
          </a:p>
          <a:p>
            <a:r>
              <a:rPr lang="en-GB" dirty="0"/>
              <a:t>Semantic </a:t>
            </a:r>
            <a:r>
              <a:rPr lang="en-GB" dirty="0" smtClean="0"/>
              <a:t>broadening</a:t>
            </a:r>
            <a:endParaRPr lang="en-GB" dirty="0"/>
          </a:p>
          <a:p>
            <a:r>
              <a:rPr lang="en-GB" dirty="0" smtClean="0"/>
              <a:t>English ‘any of various electronic functions</a:t>
            </a:r>
            <a:r>
              <a:rPr lang="en-GB" dirty="0"/>
              <a:t> </a:t>
            </a:r>
            <a:r>
              <a:rPr lang="en-GB" dirty="0" smtClean="0"/>
              <a:t>that makes something else work (?)’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24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484784"/>
            <a:ext cx="7190283" cy="4525963"/>
          </a:xfrm>
        </p:spPr>
        <p:txBody>
          <a:bodyPr/>
          <a:lstStyle/>
          <a:p>
            <a:r>
              <a:rPr lang="en-GB" dirty="0" smtClean="0"/>
              <a:t>‘</a:t>
            </a:r>
            <a:r>
              <a:rPr lang="en-GB" dirty="0" err="1" smtClean="0"/>
              <a:t>Netwok</a:t>
            </a:r>
            <a:r>
              <a:rPr lang="en-GB" dirty="0" smtClean="0"/>
              <a:t>’ (57 tokens – very salient)</a:t>
            </a:r>
          </a:p>
          <a:p>
            <a:pPr lvl="1"/>
            <a:r>
              <a:rPr lang="en-GB" sz="2000" i="1" dirty="0" err="1" smtClean="0"/>
              <a:t>Mipela</a:t>
            </a:r>
            <a:r>
              <a:rPr lang="en-GB" sz="2000" i="1" dirty="0" smtClean="0"/>
              <a:t> save go </a:t>
            </a:r>
            <a:r>
              <a:rPr lang="en-GB" sz="2000" i="1" dirty="0" err="1" smtClean="0"/>
              <a:t>antap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maunten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mipela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painim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go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go </a:t>
            </a:r>
            <a:r>
              <a:rPr lang="en-GB" sz="2000" i="1" dirty="0" err="1" smtClean="0"/>
              <a:t>nau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netwok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kam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mipela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ringim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frens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Mi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stap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longwe</a:t>
            </a:r>
            <a:r>
              <a:rPr lang="en-GB" sz="2000" i="1" dirty="0" smtClean="0"/>
              <a:t> long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netwok</a:t>
            </a:r>
            <a:endParaRPr lang="en-GB" sz="20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wok long </a:t>
            </a:r>
            <a:r>
              <a:rPr lang="en-GB" sz="2000" i="1" dirty="0" err="1" smtClean="0"/>
              <a:t>kipim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netwok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program long </a:t>
            </a:r>
            <a:r>
              <a:rPr lang="en-GB" sz="2000" i="1" dirty="0" err="1" smtClean="0"/>
              <a:t>yumi</a:t>
            </a:r>
            <a:r>
              <a:rPr lang="en-GB" sz="2000" i="1" dirty="0" smtClean="0"/>
              <a:t> ring go </a:t>
            </a:r>
            <a:r>
              <a:rPr lang="en-GB" sz="2000" i="1" dirty="0" err="1" smtClean="0"/>
              <a:t>kam</a:t>
            </a:r>
            <a:endParaRPr lang="en-GB" sz="2000" i="1" dirty="0" smtClean="0"/>
          </a:p>
          <a:p>
            <a:pPr lvl="1"/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Netwok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olsem</a:t>
            </a:r>
            <a:r>
              <a:rPr lang="en-GB" sz="2000" i="1" dirty="0" smtClean="0"/>
              <a:t> mi mas </a:t>
            </a:r>
            <a:r>
              <a:rPr lang="en-GB" sz="2000" i="1" dirty="0" err="1" smtClean="0"/>
              <a:t>stap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kain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eria</a:t>
            </a:r>
            <a:r>
              <a:rPr lang="en-GB" sz="2000" i="1" dirty="0" smtClean="0"/>
              <a:t> we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gat </a:t>
            </a:r>
            <a:r>
              <a:rPr lang="en-GB" sz="2000" i="1" dirty="0" err="1" smtClean="0"/>
              <a:t>pul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,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netwok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mas </a:t>
            </a:r>
            <a:r>
              <a:rPr lang="en-GB" sz="2000" i="1" dirty="0" err="1" smtClean="0"/>
              <a:t>kam</a:t>
            </a:r>
            <a:r>
              <a:rPr lang="en-GB" sz="2000" i="1" dirty="0" smtClean="0"/>
              <a:t> gut</a:t>
            </a:r>
          </a:p>
          <a:p>
            <a:r>
              <a:rPr lang="en-GB" dirty="0" smtClean="0"/>
              <a:t>Semantic broadening</a:t>
            </a:r>
          </a:p>
          <a:p>
            <a:r>
              <a:rPr lang="en-GB" dirty="0" smtClean="0"/>
              <a:t>Something to ‘seek’, ‘find’, ‘get’, ‘catch’</a:t>
            </a:r>
            <a:endParaRPr lang="en-GB" dirty="0"/>
          </a:p>
          <a:p>
            <a:r>
              <a:rPr lang="en-GB" dirty="0" smtClean="0"/>
              <a:t>English ‘network coverage, network’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Part 1: Introduction and theory</a:t>
            </a:r>
          </a:p>
          <a:p>
            <a:r>
              <a:rPr lang="en-GB" sz="2800" dirty="0" smtClean="0"/>
              <a:t>Part 2: Some findings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9575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New Verbs and Nouns (not in </a:t>
            </a:r>
            <a:r>
              <a:rPr lang="en-GB" i="1" dirty="0" smtClean="0"/>
              <a:t>TPED</a:t>
            </a:r>
            <a:r>
              <a:rPr lang="en-GB" dirty="0" smtClean="0"/>
              <a:t>, 2008)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‘FM’ (14 tokens)</a:t>
            </a:r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go long </a:t>
            </a:r>
            <a:r>
              <a:rPr lang="en-GB" sz="2000" i="1" dirty="0" err="1" smtClean="0"/>
              <a:t>redio</a:t>
            </a:r>
            <a:r>
              <a:rPr lang="en-GB" sz="2000" i="1" dirty="0" smtClean="0"/>
              <a:t>,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FM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FM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kam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kain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olsem</a:t>
            </a:r>
            <a:r>
              <a:rPr lang="en-GB" sz="2000" i="1" dirty="0" smtClean="0"/>
              <a:t> 93 FM, </a:t>
            </a:r>
            <a:r>
              <a:rPr lang="en-GB" sz="2000" i="1" dirty="0" err="1" smtClean="0"/>
              <a:t>redio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lait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kain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kamap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harim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musik</a:t>
            </a:r>
            <a:r>
              <a:rPr lang="en-GB" sz="2000" i="1" dirty="0" smtClean="0"/>
              <a:t> long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FM</a:t>
            </a:r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redio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kam</a:t>
            </a:r>
            <a:r>
              <a:rPr lang="en-GB" sz="2000" i="1" dirty="0" smtClean="0"/>
              <a:t> on long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FM</a:t>
            </a:r>
          </a:p>
          <a:p>
            <a:r>
              <a:rPr lang="en-GB" dirty="0" smtClean="0"/>
              <a:t>Can be plural noun (with ‘</a:t>
            </a:r>
            <a:r>
              <a:rPr lang="en-GB" dirty="0" err="1" smtClean="0"/>
              <a:t>ol</a:t>
            </a:r>
            <a:r>
              <a:rPr lang="en-GB" dirty="0" smtClean="0"/>
              <a:t>’)</a:t>
            </a:r>
            <a:endParaRPr lang="en-GB" dirty="0"/>
          </a:p>
          <a:p>
            <a:r>
              <a:rPr lang="en-GB" dirty="0" smtClean="0"/>
              <a:t>Semantic broadening</a:t>
            </a:r>
          </a:p>
          <a:p>
            <a:r>
              <a:rPr lang="en-GB" dirty="0" smtClean="0"/>
              <a:t>English ‘FM radio station / FM radio’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2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en-GB" dirty="0" smtClean="0"/>
              <a:t>. Connectives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3988" y="1600200"/>
            <a:ext cx="6326187" cy="4925144"/>
          </a:xfrm>
        </p:spPr>
        <p:txBody>
          <a:bodyPr/>
          <a:lstStyle/>
          <a:p>
            <a:r>
              <a:rPr lang="en-GB" dirty="0" smtClean="0"/>
              <a:t>Most significant: ‘so’ and ‘bat’</a:t>
            </a:r>
          </a:p>
          <a:p>
            <a:r>
              <a:rPr lang="en-GB" dirty="0" smtClean="0"/>
              <a:t>Data from Smith (2002, children in early 90s)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This corpus: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Much higher proportion of ‘bat’ and ‘so’ than in 80s/90s.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343869"/>
              </p:ext>
            </p:extLst>
          </p:nvPr>
        </p:nvGraphicFramePr>
        <p:xfrm>
          <a:off x="2987824" y="2996952"/>
          <a:ext cx="5519936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79984"/>
                <a:gridCol w="1379984"/>
                <a:gridCol w="1379984"/>
                <a:gridCol w="137998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tasol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olsem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na</a:t>
                      </a:r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408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49007"/>
              </p:ext>
            </p:extLst>
          </p:nvPr>
        </p:nvGraphicFramePr>
        <p:xfrm>
          <a:off x="3059832" y="4725144"/>
          <a:ext cx="5519936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79984"/>
                <a:gridCol w="1379984"/>
                <a:gridCol w="1379984"/>
                <a:gridCol w="137998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tasol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olsem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na</a:t>
                      </a:r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9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en-GB" dirty="0" smtClean="0"/>
              <a:t>. Connectives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3988" y="1600200"/>
            <a:ext cx="6326187" cy="4925144"/>
          </a:xfrm>
        </p:spPr>
        <p:txBody>
          <a:bodyPr/>
          <a:lstStyle/>
          <a:p>
            <a:r>
              <a:rPr lang="en-GB" dirty="0" smtClean="0"/>
              <a:t>Bilingual lapses, codeswitches or new words?</a:t>
            </a:r>
          </a:p>
          <a:p>
            <a:r>
              <a:rPr lang="en-GB" dirty="0" smtClean="0"/>
              <a:t>‘</a:t>
            </a:r>
            <a:r>
              <a:rPr lang="en-GB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so</a:t>
            </a:r>
            <a:r>
              <a:rPr lang="en-GB" dirty="0" smtClean="0"/>
              <a:t>’: 55 tokens, 23/40 speakers, 9/9 provinces</a:t>
            </a:r>
          </a:p>
          <a:p>
            <a:pPr lvl="1"/>
            <a:r>
              <a:rPr lang="en-GB" dirty="0" smtClean="0"/>
              <a:t>Is a Tok Pisin word</a:t>
            </a:r>
          </a:p>
          <a:p>
            <a:r>
              <a:rPr lang="en-GB" dirty="0" smtClean="0"/>
              <a:t>‘</a:t>
            </a:r>
            <a:r>
              <a:rPr lang="en-GB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bat</a:t>
            </a:r>
            <a:r>
              <a:rPr lang="en-GB" dirty="0" smtClean="0"/>
              <a:t>’: 18 tokens, </a:t>
            </a:r>
            <a:r>
              <a:rPr lang="en-GB" dirty="0"/>
              <a:t>7</a:t>
            </a:r>
            <a:r>
              <a:rPr lang="en-GB" dirty="0" smtClean="0"/>
              <a:t>/40 speakers, 6/9 provinces</a:t>
            </a:r>
          </a:p>
          <a:p>
            <a:pPr lvl="1"/>
            <a:r>
              <a:rPr lang="en-GB" dirty="0" smtClean="0"/>
              <a:t>Majority of tokens from two speakers</a:t>
            </a:r>
          </a:p>
          <a:p>
            <a:pPr lvl="1"/>
            <a:r>
              <a:rPr lang="en-GB" dirty="0" smtClean="0"/>
              <a:t>Perhaps still consider this an incipient loanword (</a:t>
            </a:r>
            <a:r>
              <a:rPr lang="en-GB" dirty="0" err="1" smtClean="0"/>
              <a:t>Haspelmath</a:t>
            </a:r>
            <a:r>
              <a:rPr lang="en-GB" dirty="0" smtClean="0"/>
              <a:t> 2009:41)</a:t>
            </a:r>
          </a:p>
        </p:txBody>
      </p:sp>
    </p:spTree>
    <p:extLst>
      <p:ext uri="{BB962C8B-B14F-4D97-AF65-F5344CB8AC3E}">
        <p14:creationId xmlns:p14="http://schemas.microsoft.com/office/powerpoint/2010/main" val="181412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Phrasal 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Limited tokens of new verbs with </a:t>
            </a:r>
            <a:r>
              <a:rPr lang="en-GB" i="1" dirty="0" err="1" smtClean="0"/>
              <a:t>ap</a:t>
            </a:r>
            <a:r>
              <a:rPr lang="en-GB" dirty="0" smtClean="0"/>
              <a:t> and </a:t>
            </a:r>
            <a:r>
              <a:rPr lang="en-GB" i="1" dirty="0" err="1" smtClean="0"/>
              <a:t>aut</a:t>
            </a:r>
            <a:r>
              <a:rPr lang="en-GB" i="1" dirty="0" smtClean="0"/>
              <a:t>:</a:t>
            </a:r>
          </a:p>
          <a:p>
            <a:pPr lvl="1"/>
            <a:r>
              <a:rPr lang="en-GB" i="1" dirty="0" err="1" smtClean="0"/>
              <a:t>Topap</a:t>
            </a:r>
            <a:r>
              <a:rPr lang="en-GB" i="1" dirty="0" smtClean="0"/>
              <a:t>; </a:t>
            </a:r>
            <a:r>
              <a:rPr lang="en-GB" i="1" dirty="0" err="1" smtClean="0"/>
              <a:t>ringaut</a:t>
            </a:r>
            <a:r>
              <a:rPr lang="en-GB" i="1" dirty="0" smtClean="0"/>
              <a:t>; </a:t>
            </a:r>
            <a:r>
              <a:rPr lang="en-GB" i="1" dirty="0" err="1" smtClean="0"/>
              <a:t>wokaut</a:t>
            </a:r>
            <a:r>
              <a:rPr lang="en-GB" i="1" dirty="0" smtClean="0"/>
              <a:t>; </a:t>
            </a:r>
            <a:r>
              <a:rPr lang="en-GB" i="1" dirty="0" err="1" smtClean="0"/>
              <a:t>sekimaut</a:t>
            </a:r>
            <a:r>
              <a:rPr lang="en-GB" i="1" dirty="0" smtClean="0"/>
              <a:t>; </a:t>
            </a:r>
            <a:r>
              <a:rPr lang="en-GB" i="1" dirty="0" err="1" smtClean="0"/>
              <a:t>wokimaut</a:t>
            </a:r>
            <a:r>
              <a:rPr lang="en-GB" i="1" dirty="0" smtClean="0"/>
              <a:t>; </a:t>
            </a:r>
            <a:r>
              <a:rPr lang="en-GB" i="1" dirty="0" err="1" smtClean="0"/>
              <a:t>soimaut</a:t>
            </a:r>
            <a:endParaRPr lang="en-GB" i="1" dirty="0" smtClean="0"/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sz="2000" i="1" dirty="0" smtClean="0"/>
              <a:t>mi save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topap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SIM </a:t>
            </a:r>
            <a:r>
              <a:rPr lang="en-GB" sz="2000" i="1" dirty="0" err="1" smtClean="0"/>
              <a:t>kat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mi long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kredit</a:t>
            </a:r>
            <a:endParaRPr lang="en-GB" sz="2000" i="1" dirty="0" smtClean="0"/>
          </a:p>
          <a:p>
            <a:pPr lvl="1"/>
            <a:r>
              <a:rPr lang="en-GB" sz="2000" i="1" dirty="0"/>
              <a:t>m</a:t>
            </a:r>
            <a:r>
              <a:rPr lang="en-GB" sz="2000" i="1" dirty="0" smtClean="0"/>
              <a:t>i </a:t>
            </a:r>
            <a:r>
              <a:rPr lang="en-GB" sz="2000" i="1" dirty="0" err="1" smtClean="0"/>
              <a:t>daialim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stret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namba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mi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ringaut</a:t>
            </a:r>
            <a:endParaRPr lang="en-GB" sz="20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GB" sz="2000" i="1" dirty="0" smtClean="0"/>
              <a:t>[</a:t>
            </a:r>
            <a:r>
              <a:rPr lang="en-GB" sz="2000" i="1" dirty="0" err="1" smtClean="0"/>
              <a:t>klip</a:t>
            </a:r>
            <a:r>
              <a:rPr lang="en-GB" sz="2000" i="1" dirty="0" smtClean="0"/>
              <a:t>]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…ken </a:t>
            </a:r>
            <a:r>
              <a:rPr lang="en-GB" sz="2000" i="1" dirty="0" err="1" smtClean="0"/>
              <a:t>storim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 long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soimaut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gen long </a:t>
            </a:r>
            <a:r>
              <a:rPr lang="en-GB" sz="2000" i="1" dirty="0" err="1" smtClean="0"/>
              <a:t>yumi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lukim</a:t>
            </a:r>
            <a:endParaRPr lang="en-GB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5558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Phrasal 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600200"/>
            <a:ext cx="6968455" cy="4525963"/>
          </a:xfrm>
        </p:spPr>
        <p:txBody>
          <a:bodyPr/>
          <a:lstStyle/>
          <a:p>
            <a:r>
              <a:rPr lang="en-GB" dirty="0" smtClean="0"/>
              <a:t>Several new phrasal verbs with </a:t>
            </a:r>
            <a:r>
              <a:rPr lang="en-GB" i="1" dirty="0" err="1" smtClean="0"/>
              <a:t>tru</a:t>
            </a:r>
            <a:r>
              <a:rPr lang="en-GB" i="1" dirty="0"/>
              <a:t> </a:t>
            </a:r>
            <a:r>
              <a:rPr lang="en-GB" dirty="0" smtClean="0"/>
              <a:t>‘through’ (mostly tied to specific phone operations):</a:t>
            </a:r>
            <a:endParaRPr lang="en-GB" i="1" dirty="0" smtClean="0"/>
          </a:p>
          <a:p>
            <a:pPr lvl="1"/>
            <a:r>
              <a:rPr lang="en-GB" i="1" dirty="0" smtClean="0"/>
              <a:t>go </a:t>
            </a:r>
            <a:r>
              <a:rPr lang="en-GB" i="1" dirty="0" err="1" smtClean="0"/>
              <a:t>tru</a:t>
            </a:r>
            <a:r>
              <a:rPr lang="en-GB" i="1" dirty="0" smtClean="0"/>
              <a:t> (4); </a:t>
            </a:r>
            <a:r>
              <a:rPr lang="en-GB" i="1" dirty="0" err="1" smtClean="0"/>
              <a:t>kam</a:t>
            </a:r>
            <a:r>
              <a:rPr lang="en-GB" i="1" dirty="0" smtClean="0"/>
              <a:t> </a:t>
            </a:r>
            <a:r>
              <a:rPr lang="en-GB" i="1" dirty="0" err="1" smtClean="0"/>
              <a:t>tru</a:t>
            </a:r>
            <a:r>
              <a:rPr lang="en-GB" i="1" dirty="0" smtClean="0"/>
              <a:t> (2); </a:t>
            </a:r>
            <a:r>
              <a:rPr lang="en-GB" i="1" dirty="0" err="1" smtClean="0"/>
              <a:t>folo</a:t>
            </a:r>
            <a:r>
              <a:rPr lang="en-GB" i="1" dirty="0" smtClean="0"/>
              <a:t> </a:t>
            </a:r>
            <a:r>
              <a:rPr lang="en-GB" i="1" dirty="0" err="1" smtClean="0"/>
              <a:t>tru</a:t>
            </a:r>
            <a:r>
              <a:rPr lang="en-GB" i="1" dirty="0" smtClean="0"/>
              <a:t> (1); </a:t>
            </a:r>
            <a:r>
              <a:rPr lang="en-GB" i="1" dirty="0" err="1" smtClean="0"/>
              <a:t>kisim</a:t>
            </a:r>
            <a:r>
              <a:rPr lang="en-GB" i="1" dirty="0" smtClean="0"/>
              <a:t> </a:t>
            </a:r>
            <a:r>
              <a:rPr lang="en-GB" i="1" dirty="0" err="1" smtClean="0"/>
              <a:t>tru</a:t>
            </a:r>
            <a:r>
              <a:rPr lang="en-GB" i="1" dirty="0" smtClean="0"/>
              <a:t> (?); </a:t>
            </a:r>
            <a:r>
              <a:rPr lang="en-GB" i="1" dirty="0" err="1" smtClean="0"/>
              <a:t>yusim</a:t>
            </a:r>
            <a:r>
              <a:rPr lang="en-GB" i="1" dirty="0" smtClean="0"/>
              <a:t> </a:t>
            </a:r>
            <a:r>
              <a:rPr lang="en-GB" i="1" dirty="0" err="1" smtClean="0"/>
              <a:t>tru</a:t>
            </a:r>
            <a:r>
              <a:rPr lang="en-GB" i="1" dirty="0" smtClean="0"/>
              <a:t> (?)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 gat </a:t>
            </a:r>
            <a:r>
              <a:rPr lang="en-GB" sz="2000" i="1" dirty="0" err="1" smtClean="0"/>
              <a:t>ekses</a:t>
            </a:r>
            <a:r>
              <a:rPr lang="en-GB" sz="2000" i="1" dirty="0" smtClean="0"/>
              <a:t> long go long </a:t>
            </a:r>
            <a:r>
              <a:rPr lang="en-GB" sz="2000" i="1" dirty="0" err="1" smtClean="0"/>
              <a:t>intanet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go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Fesbuk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Bai mi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go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kontaks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sekim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Sapos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sevis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no </a:t>
            </a:r>
            <a:r>
              <a:rPr lang="en-GB" sz="2000" i="1" dirty="0" err="1" smtClean="0"/>
              <a:t>konekt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kam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fon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olsem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koneksen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katof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no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folo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en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Yu mas </a:t>
            </a:r>
            <a:r>
              <a:rPr lang="en-GB" sz="2000" i="1" dirty="0" err="1" smtClean="0"/>
              <a:t>baim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FLEX </a:t>
            </a:r>
            <a:r>
              <a:rPr lang="en-GB" sz="2000" i="1" dirty="0" err="1" smtClean="0"/>
              <a:t>kat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go </a:t>
            </a:r>
            <a:r>
              <a:rPr lang="en-GB" sz="2000" i="1" dirty="0" err="1" smtClean="0"/>
              <a:t>insait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ken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yusim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Digicel</a:t>
            </a:r>
            <a:endParaRPr lang="en-GB" sz="2000" i="1" dirty="0" smtClean="0"/>
          </a:p>
          <a:p>
            <a:pPr lvl="1"/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83067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Phrasal 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err="1" smtClean="0"/>
              <a:t>Tru</a:t>
            </a:r>
            <a:r>
              <a:rPr lang="en-GB" dirty="0" smtClean="0"/>
              <a:t> as part of ‘package loan’ (</a:t>
            </a:r>
            <a:r>
              <a:rPr lang="en-GB" dirty="0" err="1" smtClean="0"/>
              <a:t>Verhaar</a:t>
            </a:r>
            <a:r>
              <a:rPr lang="en-GB" dirty="0" smtClean="0"/>
              <a:t> 1995: 25) – occurs in many phrasal verbs - and in some cases in isolation:</a:t>
            </a:r>
            <a:endParaRPr lang="en-GB" i="1" dirty="0" smtClean="0"/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konekt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intanet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Google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narapela</a:t>
            </a:r>
            <a:r>
              <a:rPr lang="en-GB" sz="2000" i="1" dirty="0" smtClean="0"/>
              <a:t> programs </a:t>
            </a:r>
            <a:r>
              <a:rPr lang="en-GB" sz="2000" i="1" dirty="0" err="1" smtClean="0"/>
              <a:t>olsem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Wanem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samting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kamap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mi ken </a:t>
            </a:r>
            <a:r>
              <a:rPr lang="en-GB" sz="2000" i="1" dirty="0" err="1" smtClean="0"/>
              <a:t>lukim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intanet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yu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komyunikesen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tru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mobail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sistem</a:t>
            </a:r>
            <a:endParaRPr lang="en-GB" sz="2000" i="1" dirty="0" smtClean="0"/>
          </a:p>
          <a:p>
            <a:r>
              <a:rPr lang="en-GB" dirty="0" smtClean="0"/>
              <a:t>Regularity suggests </a:t>
            </a:r>
            <a:r>
              <a:rPr lang="en-GB" i="1" dirty="0" err="1" smtClean="0"/>
              <a:t>tru</a:t>
            </a:r>
            <a:r>
              <a:rPr lang="en-GB" dirty="0" smtClean="0"/>
              <a:t> ‘through’ is now a valid Tok Pisin preposition (sometimes followed by </a:t>
            </a:r>
            <a:r>
              <a:rPr lang="en-GB" i="1" dirty="0" smtClean="0"/>
              <a:t>long</a:t>
            </a:r>
            <a:r>
              <a:rPr lang="en-GB" dirty="0" smtClean="0"/>
              <a:t>, sometimes not)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373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736304" cy="1143000"/>
          </a:xfrm>
        </p:spPr>
        <p:txBody>
          <a:bodyPr/>
          <a:lstStyle/>
          <a:p>
            <a:r>
              <a:rPr lang="en-GB" dirty="0" smtClean="0"/>
              <a:t>4. </a:t>
            </a:r>
            <a:r>
              <a:rPr lang="en-GB" i="1" dirty="0" smtClean="0"/>
              <a:t>–s</a:t>
            </a:r>
            <a:r>
              <a:rPr lang="en-GB" dirty="0" smtClean="0"/>
              <a:t> Plural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064131"/>
              </p:ext>
            </p:extLst>
          </p:nvPr>
        </p:nvGraphicFramePr>
        <p:xfrm>
          <a:off x="2555776" y="260655"/>
          <a:ext cx="6336702" cy="6178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152128"/>
                <a:gridCol w="640269"/>
                <a:gridCol w="1278076"/>
                <a:gridCol w="1595644"/>
                <a:gridCol w="230425"/>
              </a:tblGrid>
              <a:tr h="527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Plural noun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Gloss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#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Plural noun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Gloss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#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fons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‘phones’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fandings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‘funding opportunities’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frens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‘friends’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17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kesets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‘cassettes’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setings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‘settings’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9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letas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‘letters’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programs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‘programs’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akaunts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‘accounts’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kontaks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‘contacts’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tems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‘terms’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piksas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‘pictures’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emeils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‘emails’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erias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‘areas’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tuls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‘tools’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guds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‘goods’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nids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‘needs’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wans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‘ones’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filings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‘feelings’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fonkols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</a:t>
                      </a:r>
                      <a:r>
                        <a:rPr lang="en-GB" sz="1400" dirty="0" err="1">
                          <a:effectLst/>
                        </a:rPr>
                        <a:t>phonecalls</a:t>
                      </a:r>
                      <a:r>
                        <a:rPr lang="en-GB" sz="1400" dirty="0">
                          <a:effectLst/>
                        </a:rPr>
                        <a:t>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selfons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</a:t>
                      </a:r>
                      <a:r>
                        <a:rPr lang="en-GB" sz="1400" dirty="0" err="1">
                          <a:effectLst/>
                        </a:rPr>
                        <a:t>cellphones</a:t>
                      </a:r>
                      <a:r>
                        <a:rPr lang="en-GB" sz="1400" dirty="0">
                          <a:effectLst/>
                        </a:rPr>
                        <a:t>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batens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‘buttons’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top aps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‘top-ups’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sitis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‘cities’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mobails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‘mobiles’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koins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‘coins’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nems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‘names’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kantris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‘countries’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mesijes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‘messages’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352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 smtClean="0">
                          <a:effectLst/>
                        </a:rPr>
                        <a:t>kastoma</a:t>
                      </a:r>
                      <a:r>
                        <a:rPr lang="en-GB" sz="1400" baseline="0" dirty="0" smtClean="0">
                          <a:effectLst/>
                        </a:rPr>
                        <a:t> keas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‘customer care </a:t>
                      </a:r>
                      <a:r>
                        <a:rPr lang="en-GB" sz="1400" dirty="0" smtClean="0">
                          <a:effectLst/>
                        </a:rPr>
                        <a:t>staff’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sevises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‘services’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sims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‘SIMs’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provinses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‘provinces’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klips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‘video clips’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adreses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‘addresses’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wantoks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‘relatives’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kols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‘calls’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67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736304" cy="1143000"/>
          </a:xfrm>
        </p:spPr>
        <p:txBody>
          <a:bodyPr/>
          <a:lstStyle/>
          <a:p>
            <a:r>
              <a:rPr lang="en-GB" dirty="0" smtClean="0"/>
              <a:t>4. </a:t>
            </a:r>
            <a:r>
              <a:rPr lang="en-GB" i="1" dirty="0" smtClean="0"/>
              <a:t>–s</a:t>
            </a:r>
            <a:r>
              <a:rPr lang="en-GB" dirty="0" smtClean="0"/>
              <a:t> Plural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447101"/>
              </p:ext>
            </p:extLst>
          </p:nvPr>
        </p:nvGraphicFramePr>
        <p:xfrm>
          <a:off x="2555776" y="260655"/>
          <a:ext cx="6336702" cy="6178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152128"/>
                <a:gridCol w="640269"/>
                <a:gridCol w="1278076"/>
                <a:gridCol w="1595644"/>
                <a:gridCol w="230425"/>
              </a:tblGrid>
              <a:tr h="527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Plural noun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Gloss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#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Plural noun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Gloss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#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fons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‘phones’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fandings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‘funding opportunities’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frens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‘friends’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17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kesets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‘cassettes’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setings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‘settings’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9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letas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‘letters’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programs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‘programs’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akaunts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‘accounts’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kontaks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‘contacts’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tems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‘terms’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piksas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‘pictures’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emeils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‘emails’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erias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‘areas’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tuls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‘tools’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guds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‘goods’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nids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‘needs’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wans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‘ones’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filings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‘feelings’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fonkols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</a:t>
                      </a:r>
                      <a:r>
                        <a:rPr lang="en-GB" sz="1400" dirty="0" err="1">
                          <a:effectLst/>
                        </a:rPr>
                        <a:t>phonecalls</a:t>
                      </a:r>
                      <a:r>
                        <a:rPr lang="en-GB" sz="1400" dirty="0">
                          <a:effectLst/>
                        </a:rPr>
                        <a:t>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selfons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</a:t>
                      </a:r>
                      <a:r>
                        <a:rPr lang="en-GB" sz="1400" dirty="0" err="1">
                          <a:effectLst/>
                        </a:rPr>
                        <a:t>cellphones</a:t>
                      </a:r>
                      <a:r>
                        <a:rPr lang="en-GB" sz="1400" dirty="0">
                          <a:effectLst/>
                        </a:rPr>
                        <a:t>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batens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‘buttons’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top aps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‘top-ups’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sitis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‘cities’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mobails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‘mobiles’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koins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‘coins’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nems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‘names’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kantris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‘countries’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mesijes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‘messages’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352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 smtClean="0">
                          <a:effectLst/>
                        </a:rPr>
                        <a:t>kastoma</a:t>
                      </a:r>
                      <a:r>
                        <a:rPr lang="en-GB" sz="1400" baseline="0" dirty="0" smtClean="0">
                          <a:effectLst/>
                        </a:rPr>
                        <a:t> keas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‘customer care </a:t>
                      </a:r>
                      <a:r>
                        <a:rPr lang="en-GB" sz="1400" dirty="0" smtClean="0">
                          <a:effectLst/>
                        </a:rPr>
                        <a:t>staff’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sevises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‘services’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sims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‘SIMs’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provinses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‘provinces’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klips</a:t>
                      </a:r>
                      <a:endParaRPr lang="en-GB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‘video clips’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adreses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‘addresses’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  <a:tr h="299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wantoks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‘relatives’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kols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‘calls’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</a:t>
                      </a:r>
                      <a:endParaRPr lang="en-GB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7" marR="42037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513" y="274638"/>
            <a:ext cx="6316662" cy="922114"/>
          </a:xfrm>
        </p:spPr>
        <p:txBody>
          <a:bodyPr/>
          <a:lstStyle/>
          <a:p>
            <a:r>
              <a:rPr lang="en-GB" dirty="0" smtClean="0"/>
              <a:t>4. </a:t>
            </a:r>
            <a:r>
              <a:rPr lang="en-GB" dirty="0"/>
              <a:t>-</a:t>
            </a:r>
            <a:r>
              <a:rPr lang="en-GB" dirty="0" smtClean="0"/>
              <a:t>s plural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4277" y="1340768"/>
            <a:ext cx="6326187" cy="4525963"/>
          </a:xfrm>
        </p:spPr>
        <p:txBody>
          <a:bodyPr/>
          <a:lstStyle/>
          <a:p>
            <a:r>
              <a:rPr lang="en-GB" i="1" dirty="0" err="1" smtClean="0"/>
              <a:t>Frens</a:t>
            </a:r>
            <a:r>
              <a:rPr lang="en-GB" dirty="0" smtClean="0"/>
              <a:t> still very high (cf. Smith 2002)</a:t>
            </a:r>
          </a:p>
          <a:p>
            <a:r>
              <a:rPr lang="en-GB" dirty="0" smtClean="0"/>
              <a:t>Some based on English words on phones: </a:t>
            </a:r>
            <a:r>
              <a:rPr lang="en-GB" i="1" dirty="0" err="1" smtClean="0"/>
              <a:t>kontaks</a:t>
            </a:r>
            <a:r>
              <a:rPr lang="en-GB" i="1" dirty="0" smtClean="0"/>
              <a:t>; </a:t>
            </a:r>
            <a:r>
              <a:rPr lang="en-GB" i="1" dirty="0" err="1" smtClean="0"/>
              <a:t>tuls</a:t>
            </a:r>
            <a:endParaRPr lang="en-GB" i="1" dirty="0"/>
          </a:p>
          <a:p>
            <a:r>
              <a:rPr lang="en-GB" i="1" dirty="0" err="1" smtClean="0"/>
              <a:t>Setings</a:t>
            </a:r>
            <a:r>
              <a:rPr lang="en-GB" i="1" dirty="0" smtClean="0"/>
              <a:t>, programs </a:t>
            </a:r>
            <a:r>
              <a:rPr lang="en-GB" dirty="0" smtClean="0"/>
              <a:t>not used in this context in corpus</a:t>
            </a:r>
          </a:p>
          <a:p>
            <a:r>
              <a:rPr lang="en-GB" dirty="0" smtClean="0"/>
              <a:t>Some plurals that are ungrammatical in </a:t>
            </a:r>
            <a:r>
              <a:rPr lang="en-GB" smtClean="0"/>
              <a:t>English </a:t>
            </a:r>
            <a:endParaRPr lang="en-GB" dirty="0" smtClean="0"/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long ring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askim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kastoma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keas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tokim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long rot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wanem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samting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bagarap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Lukluk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sampela</a:t>
            </a:r>
            <a:r>
              <a:rPr lang="en-GB" sz="2000" i="1" dirty="0" smtClean="0"/>
              <a:t> rot long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fandings</a:t>
            </a:r>
            <a:endParaRPr lang="en-GB" sz="20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GB" dirty="0"/>
              <a:t>Increasingly part of Tok Pisin grammatical structure? </a:t>
            </a:r>
            <a:r>
              <a:rPr lang="en-GB" dirty="0" smtClean="0"/>
              <a:t>(Composite / parallel structures as road to change, </a:t>
            </a:r>
            <a:r>
              <a:rPr lang="en-GB" dirty="0" err="1"/>
              <a:t>Aikhenvald</a:t>
            </a:r>
            <a:r>
              <a:rPr lang="en-GB" dirty="0"/>
              <a:t> 2014)</a:t>
            </a:r>
          </a:p>
        </p:txBody>
      </p:sp>
    </p:spTree>
    <p:extLst>
      <p:ext uri="{BB962C8B-B14F-4D97-AF65-F5344CB8AC3E}">
        <p14:creationId xmlns:p14="http://schemas.microsoft.com/office/powerpoint/2010/main" val="22300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</a:t>
            </a:r>
            <a:r>
              <a:rPr lang="en-GB" smtClean="0"/>
              <a:t>Conceptual Metaphors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Ways to understand more abstract domains in terms of more physical domains (</a:t>
            </a:r>
            <a:r>
              <a:rPr lang="en-GB" dirty="0" err="1" smtClean="0"/>
              <a:t>Lakoff</a:t>
            </a:r>
            <a:r>
              <a:rPr lang="en-GB" dirty="0" smtClean="0"/>
              <a:t> </a:t>
            </a:r>
            <a:r>
              <a:rPr lang="en-GB" smtClean="0"/>
              <a:t>and Johnson 2003)</a:t>
            </a:r>
            <a:endParaRPr lang="en-GB" dirty="0" smtClean="0"/>
          </a:p>
          <a:p>
            <a:r>
              <a:rPr lang="en-GB" dirty="0" smtClean="0"/>
              <a:t>Reflected in nouns, verbs, prepositions etc.</a:t>
            </a:r>
          </a:p>
          <a:p>
            <a:r>
              <a:rPr lang="en-GB" dirty="0" smtClean="0"/>
              <a:t>Highlight some aspects of experience, hide others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40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556792"/>
            <a:ext cx="7772400" cy="1362075"/>
          </a:xfrm>
        </p:spPr>
        <p:txBody>
          <a:bodyPr/>
          <a:lstStyle/>
          <a:p>
            <a:r>
              <a:rPr lang="en-GB" dirty="0" smtClean="0"/>
              <a:t>PART 1: Introduction and THEORY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195736" y="3717032"/>
            <a:ext cx="6370985" cy="2250479"/>
          </a:xfrm>
        </p:spPr>
        <p:txBody>
          <a:bodyPr/>
          <a:lstStyle/>
          <a:p>
            <a:r>
              <a:rPr lang="en-GB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Background </a:t>
            </a:r>
          </a:p>
          <a:p>
            <a:r>
              <a:rPr lang="en-GB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Aims </a:t>
            </a:r>
          </a:p>
          <a:p>
            <a:r>
              <a:rPr lang="en-GB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Methodology </a:t>
            </a:r>
          </a:p>
          <a:p>
            <a:r>
              <a:rPr lang="en-GB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Lapses, codeswitches and loanwords</a:t>
            </a:r>
          </a:p>
          <a:p>
            <a:r>
              <a:rPr lang="en-GB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When can we say a word is ‘Tok Pisin’?</a:t>
            </a:r>
            <a:endParaRPr lang="en-GB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61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</a:t>
            </a:r>
            <a:r>
              <a:rPr lang="en-GB" smtClean="0"/>
              <a:t>Conceptual Metaphors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600200"/>
            <a:ext cx="6824439" cy="4525963"/>
          </a:xfrm>
        </p:spPr>
        <p:txBody>
          <a:bodyPr/>
          <a:lstStyle/>
          <a:p>
            <a:r>
              <a:rPr lang="en-GB" dirty="0" smtClean="0"/>
              <a:t>English: Internet and phones are 2D surfaces</a:t>
            </a:r>
          </a:p>
          <a:p>
            <a:pPr lvl="1"/>
            <a:r>
              <a:rPr lang="en-GB" sz="2000" i="1" dirty="0" smtClean="0"/>
              <a:t>INTERNET</a:t>
            </a:r>
          </a:p>
          <a:p>
            <a:pPr lvl="1"/>
            <a:r>
              <a:rPr lang="en-GB" sz="2000" i="1" dirty="0" smtClean="0"/>
              <a:t>Reading: Read pages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</a:t>
            </a:r>
            <a:r>
              <a:rPr lang="en-GB" sz="2000" i="1" dirty="0" smtClean="0"/>
              <a:t> the internet</a:t>
            </a:r>
          </a:p>
          <a:p>
            <a:pPr lvl="1"/>
            <a:r>
              <a:rPr lang="en-GB" sz="2000" i="1" dirty="0" smtClean="0"/>
              <a:t>Interacting: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Surf</a:t>
            </a:r>
            <a:r>
              <a:rPr lang="en-GB" sz="2000" i="1" dirty="0" smtClean="0"/>
              <a:t> the internet</a:t>
            </a:r>
          </a:p>
          <a:p>
            <a:pPr lvl="1"/>
            <a:r>
              <a:rPr lang="en-GB" sz="2000" i="1" dirty="0" smtClean="0"/>
              <a:t>Accessing: Download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from / off </a:t>
            </a:r>
            <a:r>
              <a:rPr lang="en-GB" sz="2000" i="1" dirty="0" smtClean="0"/>
              <a:t>the internet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onto</a:t>
            </a:r>
            <a:r>
              <a:rPr lang="en-GB" sz="2000" i="1" dirty="0" smtClean="0"/>
              <a:t> my phone</a:t>
            </a:r>
          </a:p>
          <a:p>
            <a:pPr lvl="1"/>
            <a:endParaRPr lang="en-GB" sz="2000" i="1" dirty="0" smtClean="0"/>
          </a:p>
          <a:p>
            <a:pPr lvl="1"/>
            <a:r>
              <a:rPr lang="en-GB" sz="2000" i="1" dirty="0" smtClean="0"/>
              <a:t>PHONES</a:t>
            </a:r>
            <a:endParaRPr lang="en-GB" sz="2000" i="1" dirty="0"/>
          </a:p>
          <a:p>
            <a:pPr lvl="1"/>
            <a:r>
              <a:rPr lang="en-GB" sz="2000" i="1" dirty="0" smtClean="0"/>
              <a:t>Money: He put credit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</a:t>
            </a:r>
            <a:r>
              <a:rPr lang="en-GB" sz="2000" i="1" dirty="0" smtClean="0"/>
              <a:t> his phone</a:t>
            </a:r>
          </a:p>
          <a:p>
            <a:pPr lvl="1"/>
            <a:r>
              <a:rPr lang="en-GB" sz="2000" i="1" dirty="0" smtClean="0"/>
              <a:t>Use apps: Access the internet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</a:t>
            </a:r>
            <a:r>
              <a:rPr lang="en-GB" sz="2000" i="1" dirty="0" smtClean="0"/>
              <a:t> your phone</a:t>
            </a:r>
          </a:p>
          <a:p>
            <a:pPr lvl="1"/>
            <a:r>
              <a:rPr lang="en-GB" sz="2000" i="1" dirty="0" smtClean="0"/>
              <a:t>Storage / music: Store /  listen to music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</a:t>
            </a:r>
            <a:r>
              <a:rPr lang="en-GB" sz="2000" i="1" dirty="0" smtClean="0"/>
              <a:t> my phone</a:t>
            </a:r>
          </a:p>
          <a:p>
            <a:pPr lvl="1"/>
            <a:r>
              <a:rPr lang="en-GB" sz="2000" i="1" dirty="0" smtClean="0"/>
              <a:t>Contacts: I have his number 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on</a:t>
            </a:r>
            <a:r>
              <a:rPr lang="en-GB" sz="2000" i="1" dirty="0" smtClean="0"/>
              <a:t> my phone</a:t>
            </a:r>
          </a:p>
        </p:txBody>
      </p:sp>
    </p:spTree>
    <p:extLst>
      <p:ext uri="{BB962C8B-B14F-4D97-AF65-F5344CB8AC3E}">
        <p14:creationId xmlns:p14="http://schemas.microsoft.com/office/powerpoint/2010/main" val="1651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</a:t>
            </a:r>
            <a:r>
              <a:rPr lang="en-GB" smtClean="0"/>
              <a:t>Conceptual Metaphors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Tok Pisin: Internet and phones are 3D containers</a:t>
            </a:r>
          </a:p>
          <a:p>
            <a:pPr lvl="1"/>
            <a:r>
              <a:rPr lang="en-GB" sz="2000" i="1" dirty="0" smtClean="0"/>
              <a:t>INTANET</a:t>
            </a:r>
          </a:p>
          <a:p>
            <a:pPr lvl="1"/>
            <a:r>
              <a:rPr lang="en-GB" sz="2000" i="1" dirty="0" smtClean="0"/>
              <a:t>Resources: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risets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intanet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Interacting: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long ring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intanet</a:t>
            </a:r>
            <a:r>
              <a:rPr lang="en-GB" sz="2000" i="1" dirty="0" smtClean="0"/>
              <a:t>; </a:t>
            </a:r>
            <a:r>
              <a:rPr lang="en-GB" sz="2000" i="1" dirty="0" err="1" smtClean="0"/>
              <a:t>bihain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Fesbuk</a:t>
            </a:r>
            <a:r>
              <a:rPr lang="en-GB" sz="2000" i="1" dirty="0" smtClean="0"/>
              <a:t> ; </a:t>
            </a:r>
            <a:r>
              <a:rPr lang="en-GB" sz="20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go </a:t>
            </a:r>
            <a:r>
              <a:rPr lang="en-GB" sz="20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tru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fesbuk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Accessing: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inap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infomesen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kamaut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intanet</a:t>
            </a:r>
            <a:endParaRPr lang="en-GB" sz="2000" i="1" dirty="0" smtClean="0"/>
          </a:p>
          <a:p>
            <a:pPr lvl="1"/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yusim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songs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intanet</a:t>
            </a:r>
            <a:r>
              <a:rPr lang="en-GB" sz="2000" i="1" dirty="0" smtClean="0"/>
              <a:t> o </a:t>
            </a:r>
            <a:r>
              <a:rPr lang="en-GB" sz="2000" i="1" dirty="0" err="1" smtClean="0"/>
              <a:t>kain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olsem</a:t>
            </a:r>
            <a:endParaRPr lang="en-GB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57480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</a:t>
            </a:r>
            <a:r>
              <a:rPr lang="en-GB" smtClean="0"/>
              <a:t>Conceptual Metaphors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472511" cy="4525963"/>
          </a:xfrm>
        </p:spPr>
        <p:txBody>
          <a:bodyPr/>
          <a:lstStyle/>
          <a:p>
            <a:r>
              <a:rPr lang="en-GB" dirty="0" smtClean="0"/>
              <a:t>Tok Pisin: Internet and phones are 3D containers</a:t>
            </a:r>
          </a:p>
          <a:p>
            <a:pPr lvl="1"/>
            <a:r>
              <a:rPr lang="en-GB" sz="2000" i="1" dirty="0" smtClean="0"/>
              <a:t>OL FONS</a:t>
            </a:r>
            <a:endParaRPr lang="en-GB" sz="2000" i="1" dirty="0"/>
          </a:p>
          <a:p>
            <a:pPr lvl="1"/>
            <a:r>
              <a:rPr lang="en-GB" sz="2000" i="1" dirty="0" smtClean="0"/>
              <a:t>Money: </a:t>
            </a:r>
            <a:r>
              <a:rPr lang="en-GB" sz="2000" i="1" dirty="0" err="1" smtClean="0"/>
              <a:t>yunit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nau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ring;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wok long </a:t>
            </a:r>
            <a:r>
              <a:rPr lang="en-GB" sz="2000" i="1" dirty="0" err="1" smtClean="0"/>
              <a:t>baim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FLEX </a:t>
            </a:r>
            <a:r>
              <a:rPr lang="en-GB" sz="2000" i="1" dirty="0" err="1" smtClean="0"/>
              <a:t>kat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bihain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entaim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endParaRPr lang="en-GB" sz="20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GB" sz="2000" i="1" dirty="0" smtClean="0"/>
              <a:t>Use apps: </a:t>
            </a:r>
            <a:r>
              <a:rPr lang="en-GB" sz="2000" i="1" dirty="0" err="1" smtClean="0"/>
              <a:t>redio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stap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/>
              <a:t>;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wokim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aut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kalkyuleta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kam</a:t>
            </a:r>
            <a:endParaRPr lang="en-GB" sz="20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GB" sz="2000" i="1" dirty="0" smtClean="0"/>
              <a:t>Storage / music: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putim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musik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harim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Contacts: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namba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bilong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entaim</a:t>
            </a:r>
            <a:r>
              <a:rPr lang="en-GB" sz="2000" i="1" dirty="0" smtClean="0"/>
              <a:t> go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mobail</a:t>
            </a:r>
            <a:endParaRPr lang="en-GB" sz="2000" i="1" dirty="0" smtClean="0"/>
          </a:p>
          <a:p>
            <a:pPr lvl="1"/>
            <a:r>
              <a:rPr lang="en-GB" sz="2000" i="1" dirty="0" smtClean="0"/>
              <a:t>Photos: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lukim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piksa</a:t>
            </a:r>
            <a:r>
              <a:rPr lang="en-GB" sz="2000" i="1" dirty="0" smtClean="0"/>
              <a:t> o </a:t>
            </a:r>
            <a:r>
              <a:rPr lang="en-GB" sz="2000" i="1" dirty="0" err="1" smtClean="0"/>
              <a:t>vidio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en</a:t>
            </a:r>
            <a:r>
              <a:rPr lang="en-GB" sz="2000" i="1" dirty="0" smtClean="0"/>
              <a:t>; </a:t>
            </a:r>
            <a:r>
              <a:rPr lang="en-GB" sz="2000" i="1" dirty="0" err="1" smtClean="0"/>
              <a:t>klip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kisim</a:t>
            </a:r>
            <a:r>
              <a:rPr lang="en-GB" sz="2000" i="1" dirty="0" smtClean="0"/>
              <a:t>, ken </a:t>
            </a:r>
            <a:r>
              <a:rPr lang="en-GB" sz="2000" i="1" dirty="0" err="1" smtClean="0"/>
              <a:t>storim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insait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long </a:t>
            </a:r>
            <a:r>
              <a:rPr lang="en-GB" sz="2000" i="1" dirty="0" err="1" smtClean="0"/>
              <a:t>soim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aut</a:t>
            </a:r>
            <a:r>
              <a:rPr lang="en-GB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smtClean="0"/>
              <a:t>gen long </a:t>
            </a:r>
            <a:r>
              <a:rPr lang="en-GB" sz="2000" i="1" dirty="0" err="1" smtClean="0"/>
              <a:t>yumi</a:t>
            </a:r>
            <a:r>
              <a:rPr lang="en-GB" sz="2000" i="1" dirty="0" smtClean="0"/>
              <a:t> ken </a:t>
            </a:r>
            <a:r>
              <a:rPr lang="en-GB" sz="2000" i="1" dirty="0" err="1" smtClean="0"/>
              <a:t>lukim</a:t>
            </a:r>
            <a:endParaRPr lang="en-GB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6316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</a:t>
            </a:r>
            <a:r>
              <a:rPr lang="en-GB" smtClean="0"/>
              <a:t>Conceptual Metaphors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Highlighting and hiding?</a:t>
            </a:r>
          </a:p>
          <a:p>
            <a:r>
              <a:rPr lang="en-GB" dirty="0" smtClean="0"/>
              <a:t>Surfaces:</a:t>
            </a:r>
          </a:p>
          <a:p>
            <a:pPr lvl="1"/>
            <a:r>
              <a:rPr lang="en-GB" dirty="0" smtClean="0"/>
              <a:t>Highlight ease of movement, unbounded area, physical interaction with outside of devices</a:t>
            </a:r>
          </a:p>
          <a:p>
            <a:pPr lvl="1"/>
            <a:endParaRPr lang="en-GB" dirty="0"/>
          </a:p>
          <a:p>
            <a:r>
              <a:rPr lang="en-GB" dirty="0" smtClean="0"/>
              <a:t>Containers:</a:t>
            </a:r>
          </a:p>
          <a:p>
            <a:pPr lvl="1"/>
            <a:r>
              <a:rPr lang="en-GB" dirty="0" smtClean="0"/>
              <a:t>Highlight possibility of  something being hidden, hard to access (get in or out), physical storage inside a device</a:t>
            </a:r>
          </a:p>
          <a:p>
            <a:pPr marL="400050"/>
            <a:r>
              <a:rPr lang="en-GB" dirty="0" smtClean="0"/>
              <a:t>????</a:t>
            </a:r>
          </a:p>
          <a:p>
            <a:endParaRPr lang="en-GB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32935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Implications for dictionary making</a:t>
            </a:r>
          </a:p>
          <a:p>
            <a:pPr lvl="1"/>
            <a:r>
              <a:rPr lang="en-GB" dirty="0" smtClean="0"/>
              <a:t>Use rating based on regularity, morphological / phonological adaptation to weight words</a:t>
            </a:r>
          </a:p>
          <a:p>
            <a:pPr lvl="1"/>
            <a:r>
              <a:rPr lang="en-GB" dirty="0" smtClean="0"/>
              <a:t>Either publish weight in dictionary, or use weight to decide what is ‘in’ and what is ‘out’.</a:t>
            </a:r>
          </a:p>
          <a:p>
            <a:pPr lvl="1"/>
            <a:r>
              <a:rPr lang="en-GB" dirty="0" smtClean="0"/>
              <a:t>Embrace richness of new loanwords and constructions rather than avoiding or being threatened by them?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99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Tok Pisin still holding its own in domain of new technology</a:t>
            </a:r>
          </a:p>
          <a:p>
            <a:pPr lvl="1"/>
            <a:r>
              <a:rPr lang="en-GB" dirty="0" smtClean="0"/>
              <a:t>Still matrix language</a:t>
            </a:r>
          </a:p>
          <a:p>
            <a:pPr lvl="1"/>
            <a:r>
              <a:rPr lang="en-GB" dirty="0" smtClean="0"/>
              <a:t>Some </a:t>
            </a:r>
            <a:r>
              <a:rPr lang="en-GB" dirty="0"/>
              <a:t>new English </a:t>
            </a:r>
            <a:r>
              <a:rPr lang="en-GB" dirty="0" err="1"/>
              <a:t>relexification</a:t>
            </a:r>
            <a:r>
              <a:rPr lang="en-GB" dirty="0"/>
              <a:t> – </a:t>
            </a:r>
            <a:r>
              <a:rPr lang="en-GB" dirty="0" err="1"/>
              <a:t>risivim</a:t>
            </a:r>
            <a:r>
              <a:rPr lang="en-GB" dirty="0"/>
              <a:t>, </a:t>
            </a:r>
            <a:r>
              <a:rPr lang="en-GB" dirty="0" err="1"/>
              <a:t>katsim</a:t>
            </a:r>
            <a:r>
              <a:rPr lang="en-GB" dirty="0"/>
              <a:t>, -s plural, </a:t>
            </a:r>
            <a:r>
              <a:rPr lang="en-GB" dirty="0" err="1"/>
              <a:t>tru</a:t>
            </a:r>
            <a:endParaRPr lang="en-GB" dirty="0"/>
          </a:p>
          <a:p>
            <a:pPr lvl="1"/>
            <a:r>
              <a:rPr lang="en-GB" dirty="0" smtClean="0"/>
              <a:t>… but still </a:t>
            </a:r>
            <a:r>
              <a:rPr lang="en-GB" dirty="0"/>
              <a:t>distinct from English</a:t>
            </a:r>
          </a:p>
          <a:p>
            <a:pPr lvl="1"/>
            <a:r>
              <a:rPr lang="en-GB" dirty="0" smtClean="0"/>
              <a:t>Emerging distinct conceptual metaphors</a:t>
            </a:r>
          </a:p>
          <a:p>
            <a:pPr lvl="1"/>
            <a:r>
              <a:rPr lang="en-GB" dirty="0" smtClean="0"/>
              <a:t>Borrowed words take on distinctive Tok Pisin semantic colouring</a:t>
            </a:r>
          </a:p>
          <a:p>
            <a:pPr lvl="1"/>
            <a:r>
              <a:rPr lang="en-GB" dirty="0" smtClean="0"/>
              <a:t>Tok Pisin getting richer, not invasive / </a:t>
            </a:r>
            <a:r>
              <a:rPr lang="en-GB" dirty="0" err="1" smtClean="0"/>
              <a:t>displacive</a:t>
            </a:r>
            <a:r>
              <a:rPr lang="en-GB" dirty="0" smtClean="0"/>
              <a:t> language contact</a:t>
            </a:r>
          </a:p>
        </p:txBody>
      </p:sp>
    </p:spTree>
    <p:extLst>
      <p:ext uri="{BB962C8B-B14F-4D97-AF65-F5344CB8AC3E}">
        <p14:creationId xmlns:p14="http://schemas.microsoft.com/office/powerpoint/2010/main" val="28867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1152128"/>
          </a:xfrm>
        </p:spPr>
        <p:txBody>
          <a:bodyPr/>
          <a:lstStyle/>
          <a:p>
            <a:pPr algn="ctr"/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06438" y="1196752"/>
            <a:ext cx="770485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Selected references:</a:t>
            </a:r>
          </a:p>
          <a:p>
            <a:pPr marL="180000" indent="-457200"/>
            <a:r>
              <a:rPr lang="en-US" sz="1600" dirty="0" err="1"/>
              <a:t>Haspelmath</a:t>
            </a:r>
            <a:r>
              <a:rPr lang="en-US" sz="1600" dirty="0"/>
              <a:t>, Martin, 2009. ‘Lexical Borrowing: Concepts and Issues’ in Martin </a:t>
            </a:r>
            <a:r>
              <a:rPr lang="en-US" sz="1600" dirty="0" err="1"/>
              <a:t>Haspelmath</a:t>
            </a:r>
            <a:r>
              <a:rPr lang="en-US" sz="1600" dirty="0"/>
              <a:t> and Uri </a:t>
            </a:r>
            <a:r>
              <a:rPr lang="en-US" sz="1600" dirty="0" err="1"/>
              <a:t>Tadmor</a:t>
            </a:r>
            <a:r>
              <a:rPr lang="en-US" sz="1600" dirty="0"/>
              <a:t> (eds.) </a:t>
            </a:r>
            <a:r>
              <a:rPr lang="en-US" sz="1600" i="1" dirty="0"/>
              <a:t>Loanwords in the World’s Languages: A Comparative Handbook. </a:t>
            </a:r>
            <a:r>
              <a:rPr lang="en-US" sz="1600" dirty="0"/>
              <a:t>Berlin: de </a:t>
            </a:r>
            <a:r>
              <a:rPr lang="en-US" sz="1600" dirty="0" err="1"/>
              <a:t>Gruyter</a:t>
            </a:r>
            <a:r>
              <a:rPr lang="en-US" sz="1600" dirty="0"/>
              <a:t>, 35-54</a:t>
            </a:r>
            <a:r>
              <a:rPr lang="en-US" sz="1600" dirty="0" smtClean="0"/>
              <a:t>.</a:t>
            </a:r>
          </a:p>
          <a:p>
            <a:pPr marL="180000" indent="-457200"/>
            <a:r>
              <a:rPr lang="en-US" sz="1600" dirty="0" err="1"/>
              <a:t>Lakoff</a:t>
            </a:r>
            <a:r>
              <a:rPr lang="en-US" sz="1600" dirty="0"/>
              <a:t>, George and Mark Johnson, 2003. </a:t>
            </a:r>
            <a:r>
              <a:rPr lang="en-US" sz="1600" i="1" dirty="0"/>
              <a:t>Metaphors we Live By (with a New Afterword). </a:t>
            </a:r>
            <a:r>
              <a:rPr lang="en-US" sz="1600" dirty="0"/>
              <a:t>2</a:t>
            </a:r>
            <a:r>
              <a:rPr lang="en-US" sz="1600" baseline="30000" dirty="0"/>
              <a:t>nd</a:t>
            </a:r>
            <a:r>
              <a:rPr lang="en-US" sz="1600" dirty="0"/>
              <a:t> Edition</a:t>
            </a:r>
            <a:r>
              <a:rPr lang="en-US" sz="1600" i="1" dirty="0"/>
              <a:t>. </a:t>
            </a:r>
            <a:r>
              <a:rPr lang="en-US" sz="1600" dirty="0"/>
              <a:t>Chicago: University of Chicago Press.</a:t>
            </a:r>
            <a:endParaRPr lang="en-GB" sz="1600" dirty="0"/>
          </a:p>
          <a:p>
            <a:pPr marL="180000" indent="-457200"/>
            <a:r>
              <a:rPr lang="en-US" sz="1600" dirty="0" err="1"/>
              <a:t>Matras</a:t>
            </a:r>
            <a:r>
              <a:rPr lang="en-US" sz="1600" dirty="0"/>
              <a:t>, </a:t>
            </a:r>
            <a:r>
              <a:rPr lang="en-US" sz="1600" dirty="0" err="1"/>
              <a:t>Yaron</a:t>
            </a:r>
            <a:r>
              <a:rPr lang="en-US" sz="1600" dirty="0"/>
              <a:t>. 2009. </a:t>
            </a:r>
            <a:r>
              <a:rPr lang="en-GB" sz="1600" i="1" dirty="0"/>
              <a:t>Language Contact.</a:t>
            </a:r>
            <a:r>
              <a:rPr lang="en-GB" sz="1600" dirty="0"/>
              <a:t> Cambridge: Cambridge University Press.</a:t>
            </a:r>
          </a:p>
          <a:p>
            <a:pPr marL="180000" indent="-457200"/>
            <a:r>
              <a:rPr lang="en-US" sz="1600" dirty="0" err="1"/>
              <a:t>Mihalic</a:t>
            </a:r>
            <a:r>
              <a:rPr lang="en-US" sz="1600" dirty="0"/>
              <a:t>, Francis. 1971. </a:t>
            </a:r>
            <a:r>
              <a:rPr lang="en-US" sz="1600" i="1" dirty="0"/>
              <a:t>The Jacaranda Dictionary and Grammar of Melanesian Pidgin (JD).</a:t>
            </a:r>
            <a:r>
              <a:rPr lang="en-US" sz="1600" dirty="0"/>
              <a:t> </a:t>
            </a:r>
            <a:r>
              <a:rPr lang="en-US" sz="1600" dirty="0" err="1"/>
              <a:t>Boroko</a:t>
            </a:r>
            <a:r>
              <a:rPr lang="en-US" sz="1600" dirty="0"/>
              <a:t>: Jacaranda Press.</a:t>
            </a:r>
            <a:endParaRPr lang="en-GB" sz="1600" dirty="0"/>
          </a:p>
          <a:p>
            <a:pPr marL="180000" indent="-457200"/>
            <a:r>
              <a:rPr lang="en-US" sz="1600" dirty="0" smtClean="0"/>
              <a:t>Myers-</a:t>
            </a:r>
            <a:r>
              <a:rPr lang="en-US" sz="1600" dirty="0" err="1" smtClean="0"/>
              <a:t>Scotton</a:t>
            </a:r>
            <a:r>
              <a:rPr lang="en-US" sz="1600" dirty="0"/>
              <a:t>, Carol. 1993. </a:t>
            </a:r>
            <a:r>
              <a:rPr lang="en-US" sz="1600" i="1" dirty="0" err="1"/>
              <a:t>Duelling</a:t>
            </a:r>
            <a:r>
              <a:rPr lang="en-US" sz="1600" i="1" dirty="0"/>
              <a:t> Languages: Grammatical Structure in Codeswitching.</a:t>
            </a:r>
            <a:r>
              <a:rPr lang="en-US" sz="1600" dirty="0"/>
              <a:t> Oxford: Clarendon Press.</a:t>
            </a:r>
            <a:endParaRPr lang="en-GB" sz="1600" dirty="0"/>
          </a:p>
          <a:p>
            <a:pPr marL="180000" indent="-457200"/>
            <a:r>
              <a:rPr lang="en-US" sz="1600" dirty="0"/>
              <a:t>Myers-</a:t>
            </a:r>
            <a:r>
              <a:rPr lang="en-US" sz="1600" dirty="0" err="1"/>
              <a:t>Scotton</a:t>
            </a:r>
            <a:r>
              <a:rPr lang="en-US" sz="1600" dirty="0"/>
              <a:t>, Carol. 2000. ‘The Matrix Language Frame Model: Developments and Responses</a:t>
            </a:r>
            <a:r>
              <a:rPr lang="en-US" sz="1600" i="1" dirty="0"/>
              <a:t>’</a:t>
            </a:r>
            <a:r>
              <a:rPr lang="en-US" sz="1600" dirty="0"/>
              <a:t> in Jacobson, Rodolfo (ed.) </a:t>
            </a:r>
            <a:r>
              <a:rPr lang="en-US" sz="1600" i="1" dirty="0"/>
              <a:t>Codeswitching Worldwide II. </a:t>
            </a:r>
            <a:r>
              <a:rPr lang="en-US" sz="1600" dirty="0"/>
              <a:t>Berlin: de </a:t>
            </a:r>
            <a:r>
              <a:rPr lang="en-US" sz="1600" dirty="0" err="1"/>
              <a:t>Gruyter</a:t>
            </a:r>
            <a:r>
              <a:rPr lang="en-US" sz="1600" dirty="0"/>
              <a:t>, </a:t>
            </a:r>
            <a:endParaRPr lang="en-GB" sz="1600" dirty="0"/>
          </a:p>
          <a:p>
            <a:pPr marL="180000" indent="-457200"/>
            <a:r>
              <a:rPr lang="en-US" sz="1600" dirty="0" smtClean="0"/>
              <a:t>Smith</a:t>
            </a:r>
            <a:r>
              <a:rPr lang="en-US" sz="1600" dirty="0"/>
              <a:t>, Geoff P. 2002. </a:t>
            </a:r>
            <a:r>
              <a:rPr lang="en-US" sz="1600" i="1" dirty="0"/>
              <a:t>Growing up with Tok Pisin: Contact, </a:t>
            </a:r>
            <a:r>
              <a:rPr lang="en-US" sz="1600" i="1" dirty="0" err="1"/>
              <a:t>Creolization</a:t>
            </a:r>
            <a:r>
              <a:rPr lang="en-US" sz="1600" i="1" dirty="0"/>
              <a:t>, and Change in Papua New Guinea’s National Language. </a:t>
            </a:r>
            <a:r>
              <a:rPr lang="en-US" sz="1600" dirty="0"/>
              <a:t>London: </a:t>
            </a:r>
            <a:r>
              <a:rPr lang="en-US" sz="1600" dirty="0" err="1"/>
              <a:t>Battlebridge</a:t>
            </a:r>
            <a:r>
              <a:rPr lang="en-US" sz="1600" dirty="0"/>
              <a:t>.</a:t>
            </a:r>
            <a:endParaRPr lang="en-GB" sz="1600" dirty="0"/>
          </a:p>
          <a:p>
            <a:pPr marL="180000" indent="-457200"/>
            <a:r>
              <a:rPr lang="en-US" sz="1600" dirty="0" err="1"/>
              <a:t>Verhaar</a:t>
            </a:r>
            <a:r>
              <a:rPr lang="en-US" sz="1600" dirty="0"/>
              <a:t>, John W. M. 1995. </a:t>
            </a:r>
            <a:r>
              <a:rPr lang="en-US" sz="1600" i="1" dirty="0"/>
              <a:t>Toward a Reference Grammar of Tok Pisin: An Experiment in Corpus Linguistics.</a:t>
            </a:r>
            <a:r>
              <a:rPr lang="en-US" sz="1600" dirty="0"/>
              <a:t> Oceanic Linguistics Special Publication No. 26, Honolulu: University of Hawai’i Press.</a:t>
            </a:r>
            <a:endParaRPr lang="en-GB" sz="1600" dirty="0"/>
          </a:p>
          <a:p>
            <a:pPr marL="180000" indent="-457200"/>
            <a:r>
              <a:rPr lang="en-US" sz="1600" dirty="0"/>
              <a:t>Volker, Craig A. (ed.) 2008. </a:t>
            </a:r>
            <a:r>
              <a:rPr lang="en-US" sz="1600" i="1" dirty="0"/>
              <a:t>Papua New Guinea Tok Pisin English Dictionary (TPED).</a:t>
            </a:r>
            <a:r>
              <a:rPr lang="en-US" sz="1600" dirty="0"/>
              <a:t> Melbourne: Oxford University Press.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66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Introduction</a:t>
            </a:r>
            <a:endParaRPr lang="en-US" alt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smtClean="0"/>
              <a:t>Personal background: </a:t>
            </a:r>
          </a:p>
          <a:p>
            <a:pPr lvl="1"/>
            <a:r>
              <a:rPr lang="en-US" altLang="en-US" sz="2800" dirty="0" smtClean="0"/>
              <a:t>14yrs in PNG </a:t>
            </a:r>
          </a:p>
          <a:p>
            <a:pPr lvl="1"/>
            <a:r>
              <a:rPr lang="en-US" altLang="en-US" sz="2800" dirty="0"/>
              <a:t>s</a:t>
            </a:r>
            <a:r>
              <a:rPr lang="en-US" altLang="en-US" sz="2800" dirty="0" smtClean="0"/>
              <a:t>tudy metaphor in Biblical Hebrew</a:t>
            </a:r>
          </a:p>
          <a:p>
            <a:r>
              <a:rPr lang="en-US" altLang="en-US" sz="2800" dirty="0" smtClean="0"/>
              <a:t>Original research aim: metaphors for mobile technology in Tok Pisin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40 interviews </a:t>
            </a:r>
          </a:p>
          <a:p>
            <a:r>
              <a:rPr lang="en-US" altLang="en-US" sz="2800" dirty="0" smtClean="0"/>
              <a:t>9 provinces</a:t>
            </a:r>
          </a:p>
          <a:p>
            <a:r>
              <a:rPr lang="en-US" altLang="en-US" sz="2800" dirty="0" smtClean="0"/>
              <a:t>Age: 22-61</a:t>
            </a:r>
          </a:p>
          <a:p>
            <a:r>
              <a:rPr lang="en-US" altLang="en-US" sz="2800" dirty="0" smtClean="0"/>
              <a:t>Education: 0 - Bachelors</a:t>
            </a:r>
          </a:p>
          <a:p>
            <a:r>
              <a:rPr lang="en-US" altLang="en-US" sz="2800" dirty="0" smtClean="0"/>
              <a:t>What people use phones for, what difficulties there are</a:t>
            </a:r>
          </a:p>
          <a:p>
            <a:r>
              <a:rPr lang="en-GB" sz="2800" dirty="0" smtClean="0"/>
              <a:t>Transcribed in </a:t>
            </a:r>
            <a:r>
              <a:rPr lang="en-GB" sz="2800" dirty="0" err="1" smtClean="0"/>
              <a:t>Saymore</a:t>
            </a:r>
            <a:r>
              <a:rPr lang="en-GB" sz="2800" dirty="0" smtClean="0"/>
              <a:t>, glossed in </a:t>
            </a:r>
            <a:r>
              <a:rPr lang="en-GB" sz="2800" dirty="0" err="1" smtClean="0"/>
              <a:t>FLEx</a:t>
            </a:r>
            <a:endParaRPr lang="en-GB" sz="2800" dirty="0" smtClean="0"/>
          </a:p>
          <a:p>
            <a:r>
              <a:rPr lang="en-GB" sz="2800" dirty="0" smtClean="0"/>
              <a:t>13,000 words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5898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BIG ISSUE! LANGUAGE 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‘English’ words and phrases in the corpus.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. </a:t>
            </a:r>
            <a:r>
              <a:rPr lang="en-GB" i="1" dirty="0" err="1"/>
              <a:t>f</a:t>
            </a:r>
            <a:r>
              <a:rPr lang="en-GB" i="1" dirty="0" err="1" smtClean="0"/>
              <a:t>onkols</a:t>
            </a:r>
            <a:r>
              <a:rPr lang="en-GB" i="1" dirty="0" smtClean="0"/>
              <a:t>; </a:t>
            </a:r>
            <a:r>
              <a:rPr lang="en-GB" i="1" dirty="0" err="1" smtClean="0"/>
              <a:t>adawais</a:t>
            </a:r>
            <a:r>
              <a:rPr lang="en-GB" i="1" dirty="0" smtClean="0"/>
              <a:t>; each other; depending on the phone</a:t>
            </a:r>
          </a:p>
          <a:p>
            <a:r>
              <a:rPr lang="en-GB" dirty="0" smtClean="0"/>
              <a:t>However, matrix language (Myers-</a:t>
            </a:r>
            <a:r>
              <a:rPr lang="en-GB" dirty="0" err="1" smtClean="0"/>
              <a:t>Scotton</a:t>
            </a:r>
            <a:r>
              <a:rPr lang="en-GB" dirty="0" smtClean="0"/>
              <a:t> 1993; 2000) always Tok Pisin: English contributes ‘embedded language islands’ or ‘bare forms’</a:t>
            </a:r>
          </a:p>
          <a:p>
            <a:pPr lvl="1"/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Digicel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gat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setings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bilong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en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we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depending </a:t>
            </a:r>
            <a:r>
              <a:rPr lang="en-GB" sz="2000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on the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phone, </a:t>
            </a:r>
            <a:r>
              <a:rPr lang="en-GB" sz="2000" i="1" dirty="0" err="1" smtClean="0">
                <a:latin typeface="+mn-lt"/>
                <a:cs typeface="+mn-cs"/>
              </a:rPr>
              <a:t>wanem</a:t>
            </a:r>
            <a:r>
              <a:rPr lang="en-GB" sz="2000" i="1" dirty="0" smtClean="0">
                <a:latin typeface="+mn-lt"/>
                <a:cs typeface="+mn-cs"/>
              </a:rPr>
              <a:t> </a:t>
            </a:r>
            <a:r>
              <a:rPr lang="en-GB" sz="2000" i="1" dirty="0" err="1" smtClean="0">
                <a:latin typeface="+mn-lt"/>
                <a:cs typeface="+mn-cs"/>
              </a:rPr>
              <a:t>fon</a:t>
            </a:r>
            <a:r>
              <a:rPr lang="en-GB" sz="2000" i="1" dirty="0" smtClean="0">
                <a:latin typeface="+mn-lt"/>
                <a:cs typeface="+mn-cs"/>
              </a:rPr>
              <a:t> </a:t>
            </a:r>
            <a:r>
              <a:rPr lang="en-GB" sz="2000" i="1" dirty="0" err="1" smtClean="0">
                <a:latin typeface="+mn-lt"/>
                <a:cs typeface="+mn-cs"/>
              </a:rPr>
              <a:t>yu</a:t>
            </a:r>
            <a:r>
              <a:rPr lang="en-GB" sz="2000" i="1" dirty="0" smtClean="0">
                <a:latin typeface="+mn-lt"/>
                <a:cs typeface="+mn-cs"/>
              </a:rPr>
              <a:t> </a:t>
            </a:r>
            <a:r>
              <a:rPr lang="en-GB" sz="2000" i="1" dirty="0" err="1" smtClean="0">
                <a:latin typeface="+mn-lt"/>
                <a:cs typeface="+mn-cs"/>
              </a:rPr>
              <a:t>yusim</a:t>
            </a:r>
            <a:r>
              <a:rPr lang="en-GB" sz="2000" i="1" dirty="0" smtClean="0">
                <a:latin typeface="+mn-lt"/>
                <a:cs typeface="+mn-cs"/>
              </a:rPr>
              <a:t>,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 </a:t>
            </a:r>
            <a:r>
              <a:rPr lang="en-GB" sz="2000" i="1" dirty="0">
                <a:solidFill>
                  <a:schemeClr val="tx1"/>
                </a:solidFill>
                <a:latin typeface="+mn-lt"/>
                <a:cs typeface="+mn-cs"/>
              </a:rPr>
              <a:t>. . 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.</a:t>
            </a:r>
          </a:p>
          <a:p>
            <a:pPr lvl="1"/>
            <a:r>
              <a:rPr lang="en-GB" sz="2000" i="1" dirty="0" smtClean="0"/>
              <a:t>L</a:t>
            </a:r>
            <a:r>
              <a:rPr lang="en-GB" sz="2000" i="1" dirty="0" smtClean="0">
                <a:solidFill>
                  <a:schemeClr val="tx1"/>
                </a:solidFill>
              </a:rPr>
              <a:t>ong mi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personally</a:t>
            </a:r>
            <a:r>
              <a:rPr lang="en-GB" sz="2000" i="1" dirty="0" smtClean="0">
                <a:solidFill>
                  <a:schemeClr val="tx1"/>
                </a:solidFill>
              </a:rPr>
              <a:t> mi save </a:t>
            </a:r>
            <a:r>
              <a:rPr lang="en-GB" sz="2000" i="1" dirty="0" err="1" smtClean="0">
                <a:solidFill>
                  <a:schemeClr val="tx1"/>
                </a:solidFill>
              </a:rPr>
              <a:t>yusim</a:t>
            </a:r>
            <a:r>
              <a:rPr lang="en-GB" sz="2000" i="1" dirty="0" smtClean="0">
                <a:solidFill>
                  <a:schemeClr val="tx1"/>
                </a:solidFill>
              </a:rPr>
              <a:t> long </a:t>
            </a:r>
            <a:r>
              <a:rPr lang="en-GB" sz="2000" i="1" dirty="0" err="1" smtClean="0">
                <a:solidFill>
                  <a:schemeClr val="tx1"/>
                </a:solidFill>
              </a:rPr>
              <a:t>mobail</a:t>
            </a:r>
            <a:r>
              <a:rPr lang="en-GB" sz="2000" i="1" dirty="0" smtClean="0">
                <a:solidFill>
                  <a:schemeClr val="tx1"/>
                </a:solidFill>
              </a:rPr>
              <a:t> banking</a:t>
            </a:r>
            <a:r>
              <a:rPr lang="en-GB" sz="2000" i="1" dirty="0" smtClean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048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people doing?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Speakers are trying to ‘negotiate </a:t>
            </a:r>
            <a:r>
              <a:rPr lang="en-GB" dirty="0"/>
              <a:t>a complex repertoire of linguistic structures and to balance </a:t>
            </a:r>
            <a:r>
              <a:rPr lang="en-GB" dirty="0" smtClean="0"/>
              <a:t>effectiveness and </a:t>
            </a:r>
            <a:r>
              <a:rPr lang="en-GB" dirty="0"/>
              <a:t>precision of expression against the social demand on complying with the </a:t>
            </a:r>
            <a:r>
              <a:rPr lang="en-GB" dirty="0" smtClean="0"/>
              <a:t>norm to </a:t>
            </a:r>
            <a:r>
              <a:rPr lang="en-GB" dirty="0"/>
              <a:t>select only context-appropriate structures</a:t>
            </a:r>
            <a:r>
              <a:rPr lang="en-GB" dirty="0" smtClean="0"/>
              <a:t>.’ (</a:t>
            </a:r>
            <a:r>
              <a:rPr lang="en-GB" dirty="0" err="1" smtClean="0"/>
              <a:t>Matras</a:t>
            </a:r>
            <a:r>
              <a:rPr lang="en-GB" dirty="0" smtClean="0"/>
              <a:t> 2009: 152) </a:t>
            </a:r>
          </a:p>
          <a:p>
            <a:r>
              <a:rPr lang="en-GB" dirty="0" smtClean="0"/>
              <a:t>i.e. trying to say what they want to say, but so that they can still be understood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7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the ‘English’ words and phrases?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Bilingual lapses (</a:t>
            </a:r>
            <a:r>
              <a:rPr lang="en-GB" dirty="0" err="1" smtClean="0"/>
              <a:t>Matras</a:t>
            </a:r>
            <a:r>
              <a:rPr lang="en-GB" dirty="0" smtClean="0"/>
              <a:t>, 2009)</a:t>
            </a:r>
          </a:p>
          <a:p>
            <a:pPr marL="857250" lvl="1" indent="-457200"/>
            <a:r>
              <a:rPr lang="en-GB" dirty="0" smtClean="0"/>
              <a:t>Speaker paying so much attention to making a good argument they ‘forget’ to monitor and speak the correct language</a:t>
            </a:r>
          </a:p>
          <a:p>
            <a:pPr marL="857250" lvl="1" indent="-457200"/>
            <a:r>
              <a:rPr lang="en-GB" dirty="0" smtClean="0"/>
              <a:t>Typical for connectors, discourse markers</a:t>
            </a:r>
          </a:p>
          <a:p>
            <a:pPr marL="1257300" lvl="2" indent="-457200"/>
            <a:r>
              <a:rPr lang="en-GB" sz="2000" i="1" dirty="0" err="1" smtClean="0"/>
              <a:t>Mipela</a:t>
            </a:r>
            <a:r>
              <a:rPr lang="en-GB" sz="2000" i="1" dirty="0" smtClean="0"/>
              <a:t> save </a:t>
            </a:r>
            <a:r>
              <a:rPr lang="en-GB" sz="2000" i="1" dirty="0" err="1" smtClean="0"/>
              <a:t>kros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bat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sistem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ol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wok long </a:t>
            </a:r>
            <a:r>
              <a:rPr lang="en-GB" sz="2000" i="1" dirty="0" err="1" smtClean="0"/>
              <a:t>mekim</a:t>
            </a:r>
            <a:endParaRPr lang="en-GB" sz="2000" i="1" dirty="0" smtClean="0"/>
          </a:p>
          <a:p>
            <a:pPr marL="1257300" lvl="2" indent="-457200"/>
            <a:r>
              <a:rPr lang="en-GB" sz="2000" i="1" dirty="0" smtClean="0"/>
              <a:t>(</a:t>
            </a:r>
            <a:r>
              <a:rPr lang="en-GB" sz="2000" i="1" dirty="0" err="1" smtClean="0"/>
              <a:t>Em</a:t>
            </a:r>
            <a:r>
              <a:rPr lang="en-GB" sz="2000" i="1" dirty="0" smtClean="0"/>
              <a:t>)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givim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tok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orait</a:t>
            </a:r>
            <a:r>
              <a:rPr lang="en-GB" sz="2000" i="1" dirty="0" smtClean="0"/>
              <a:t> long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ken go long </a:t>
            </a:r>
            <a:r>
              <a:rPr lang="en-GB" sz="2000" i="1" dirty="0" err="1" smtClean="0"/>
              <a:t>dispela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netwok</a:t>
            </a:r>
            <a:r>
              <a:rPr lang="en-GB" sz="2000" i="1" dirty="0" smtClean="0"/>
              <a:t>,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adawais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yu</a:t>
            </a:r>
            <a:r>
              <a:rPr lang="en-GB" sz="2000" i="1" dirty="0" smtClean="0"/>
              <a:t> no </a:t>
            </a:r>
            <a:r>
              <a:rPr lang="en-GB" sz="2000" i="1" dirty="0" err="1" smtClean="0"/>
              <a:t>inap</a:t>
            </a:r>
            <a:endParaRPr lang="en-GB" sz="2000" i="1" dirty="0" smtClean="0"/>
          </a:p>
          <a:p>
            <a:pPr marL="857250" lvl="1" indent="-4572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825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the ‘English’ words and phrases?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dirty="0" smtClean="0"/>
              <a:t>Codeswitching </a:t>
            </a:r>
          </a:p>
          <a:p>
            <a:pPr marL="857250" lvl="1" indent="-457200"/>
            <a:r>
              <a:rPr lang="en-GB" dirty="0" smtClean="0"/>
              <a:t>Speaker chooses to switch from a Tok Pisin word to an English word in an utterance to make a point, or can’t find a good enough word in Tok Pisin</a:t>
            </a:r>
          </a:p>
          <a:p>
            <a:pPr marL="1257300" lvl="2" indent="-457200"/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Ol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ken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lukim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hau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yu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establisim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o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hau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yu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setim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dispela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fansen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bilong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dispela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sindaun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o 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living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bilong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yu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i="1" dirty="0" err="1" smtClean="0">
                <a:solidFill>
                  <a:schemeClr val="tx1"/>
                </a:solidFill>
                <a:latin typeface="+mn-lt"/>
                <a:cs typeface="+mn-cs"/>
              </a:rPr>
              <a:t>insait</a:t>
            </a:r>
            <a:r>
              <a:rPr lang="en-GB" sz="2000" i="1" dirty="0" smtClean="0">
                <a:solidFill>
                  <a:schemeClr val="tx1"/>
                </a:solidFill>
                <a:latin typeface="+mn-lt"/>
                <a:cs typeface="+mn-cs"/>
              </a:rPr>
              <a:t> lon</a:t>
            </a:r>
            <a:r>
              <a:rPr lang="en-GB" sz="2000" i="1" dirty="0" smtClean="0"/>
              <a:t>g </a:t>
            </a:r>
            <a:r>
              <a:rPr lang="en-GB" sz="2000" i="1" dirty="0" err="1" smtClean="0"/>
              <a:t>wanwan</a:t>
            </a:r>
            <a:r>
              <a:rPr lang="en-GB" sz="2000" i="1" dirty="0" smtClean="0"/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rimot</a:t>
            </a:r>
            <a:r>
              <a:rPr lang="en-GB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erias</a:t>
            </a:r>
            <a:endParaRPr lang="en-GB" sz="20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857250" lvl="1" indent="-4572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5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0372_slide">
  <a:themeElements>
    <a:clrScheme name="Office Theme 2">
      <a:dk1>
        <a:srgbClr val="616161"/>
      </a:dk1>
      <a:lt1>
        <a:srgbClr val="FFFFFF"/>
      </a:lt1>
      <a:dk2>
        <a:srgbClr val="006600"/>
      </a:dk2>
      <a:lt2>
        <a:srgbClr val="FFFFFF"/>
      </a:lt2>
      <a:accent1>
        <a:srgbClr val="A8DA09"/>
      </a:accent1>
      <a:accent2>
        <a:srgbClr val="0994DA"/>
      </a:accent2>
      <a:accent3>
        <a:srgbClr val="AAB8AA"/>
      </a:accent3>
      <a:accent4>
        <a:srgbClr val="DADADA"/>
      </a:accent4>
      <a:accent5>
        <a:srgbClr val="D1EAAA"/>
      </a:accent5>
      <a:accent6>
        <a:srgbClr val="0786C5"/>
      </a:accent6>
      <a:hlink>
        <a:srgbClr val="09DA09"/>
      </a:hlink>
      <a:folHlink>
        <a:srgbClr val="E8CF0B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29C729"/>
        </a:accent1>
        <a:accent2>
          <a:srgbClr val="99BA2B"/>
        </a:accent2>
        <a:accent3>
          <a:srgbClr val="AAB8AA"/>
        </a:accent3>
        <a:accent4>
          <a:srgbClr val="DADADA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A8DA09"/>
        </a:accent1>
        <a:accent2>
          <a:srgbClr val="0994DA"/>
        </a:accent2>
        <a:accent3>
          <a:srgbClr val="AAB8AA"/>
        </a:accent3>
        <a:accent4>
          <a:srgbClr val="DADADA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F3A823"/>
        </a:accent1>
        <a:accent2>
          <a:srgbClr val="47CE47"/>
        </a:accent2>
        <a:accent3>
          <a:srgbClr val="AAB8AA"/>
        </a:accent3>
        <a:accent4>
          <a:srgbClr val="DADADA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E9AFCC"/>
        </a:accent1>
        <a:accent2>
          <a:srgbClr val="E7C463"/>
        </a:accent2>
        <a:accent3>
          <a:srgbClr val="AAB8AA"/>
        </a:accent3>
        <a:accent4>
          <a:srgbClr val="DADADA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29C729"/>
        </a:accent1>
        <a:accent2>
          <a:srgbClr val="99BA2B"/>
        </a:accent2>
        <a:accent3>
          <a:srgbClr val="FFFFFF"/>
        </a:accent3>
        <a:accent4>
          <a:srgbClr val="000000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8DA09"/>
        </a:accent1>
        <a:accent2>
          <a:srgbClr val="0994DA"/>
        </a:accent2>
        <a:accent3>
          <a:srgbClr val="FFFFFF"/>
        </a:accent3>
        <a:accent4>
          <a:srgbClr val="000000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3A823"/>
        </a:accent1>
        <a:accent2>
          <a:srgbClr val="47CE47"/>
        </a:accent2>
        <a:accent3>
          <a:srgbClr val="FFFFFF"/>
        </a:accent3>
        <a:accent4>
          <a:srgbClr val="000000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9AFCC"/>
        </a:accent1>
        <a:accent2>
          <a:srgbClr val="E7C463"/>
        </a:accent2>
        <a:accent3>
          <a:srgbClr val="FFFFFF"/>
        </a:accent3>
        <a:accent4>
          <a:srgbClr val="000000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616161"/>
      </a:dk1>
      <a:lt1>
        <a:srgbClr val="FFFFFF"/>
      </a:lt1>
      <a:dk2>
        <a:srgbClr val="006600"/>
      </a:dk2>
      <a:lt2>
        <a:srgbClr val="FFFFFF"/>
      </a:lt2>
      <a:accent1>
        <a:srgbClr val="A8DA09"/>
      </a:accent1>
      <a:accent2>
        <a:srgbClr val="0994DA"/>
      </a:accent2>
      <a:accent3>
        <a:srgbClr val="AAB8AA"/>
      </a:accent3>
      <a:accent4>
        <a:srgbClr val="DADADA"/>
      </a:accent4>
      <a:accent5>
        <a:srgbClr val="D1EAAA"/>
      </a:accent5>
      <a:accent6>
        <a:srgbClr val="0786C5"/>
      </a:accent6>
      <a:hlink>
        <a:srgbClr val="09DA09"/>
      </a:hlink>
      <a:folHlink>
        <a:srgbClr val="E8CF0B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29C729"/>
        </a:accent1>
        <a:accent2>
          <a:srgbClr val="99BA2B"/>
        </a:accent2>
        <a:accent3>
          <a:srgbClr val="AAB8AA"/>
        </a:accent3>
        <a:accent4>
          <a:srgbClr val="DADADA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A8DA09"/>
        </a:accent1>
        <a:accent2>
          <a:srgbClr val="0994DA"/>
        </a:accent2>
        <a:accent3>
          <a:srgbClr val="AAB8AA"/>
        </a:accent3>
        <a:accent4>
          <a:srgbClr val="DADADA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F3A823"/>
        </a:accent1>
        <a:accent2>
          <a:srgbClr val="47CE47"/>
        </a:accent2>
        <a:accent3>
          <a:srgbClr val="AAB8AA"/>
        </a:accent3>
        <a:accent4>
          <a:srgbClr val="DADADA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616161"/>
        </a:dk1>
        <a:lt1>
          <a:srgbClr val="FFFFFF"/>
        </a:lt1>
        <a:dk2>
          <a:srgbClr val="006600"/>
        </a:dk2>
        <a:lt2>
          <a:srgbClr val="FFFFFF"/>
        </a:lt2>
        <a:accent1>
          <a:srgbClr val="E9AFCC"/>
        </a:accent1>
        <a:accent2>
          <a:srgbClr val="E7C463"/>
        </a:accent2>
        <a:accent3>
          <a:srgbClr val="AAB8AA"/>
        </a:accent3>
        <a:accent4>
          <a:srgbClr val="DADADA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29C729"/>
        </a:accent1>
        <a:accent2>
          <a:srgbClr val="99BA2B"/>
        </a:accent2>
        <a:accent3>
          <a:srgbClr val="FFFFFF"/>
        </a:accent3>
        <a:accent4>
          <a:srgbClr val="000000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8DA09"/>
        </a:accent1>
        <a:accent2>
          <a:srgbClr val="0994DA"/>
        </a:accent2>
        <a:accent3>
          <a:srgbClr val="FFFFFF"/>
        </a:accent3>
        <a:accent4>
          <a:srgbClr val="000000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3A823"/>
        </a:accent1>
        <a:accent2>
          <a:srgbClr val="47CE47"/>
        </a:accent2>
        <a:accent3>
          <a:srgbClr val="FFFFFF"/>
        </a:accent3>
        <a:accent4>
          <a:srgbClr val="000000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9AFCC"/>
        </a:accent1>
        <a:accent2>
          <a:srgbClr val="E7C463"/>
        </a:accent2>
        <a:accent3>
          <a:srgbClr val="FFFFFF"/>
        </a:accent3>
        <a:accent4>
          <a:srgbClr val="000000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ind_0372_slide</Template>
  <TotalTime>6501</TotalTime>
  <Words>2829</Words>
  <Application>Microsoft Office PowerPoint</Application>
  <PresentationFormat>On-screen Show (4:3)</PresentationFormat>
  <Paragraphs>471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ind_0372_slide</vt:lpstr>
      <vt:lpstr>1_Default Design</vt:lpstr>
      <vt:lpstr>Tok Pisin and Mobail Teknoloji</vt:lpstr>
      <vt:lpstr>Overview</vt:lpstr>
      <vt:lpstr>PART 1: Introduction and THEORY</vt:lpstr>
      <vt:lpstr>Introduction</vt:lpstr>
      <vt:lpstr>Method</vt:lpstr>
      <vt:lpstr>BIG ISSUE! LANGUAGE CONTACT</vt:lpstr>
      <vt:lpstr>What are people doing?</vt:lpstr>
      <vt:lpstr>Why the ‘English’ words and phrases?</vt:lpstr>
      <vt:lpstr>Why the ‘English’ words and phrases?</vt:lpstr>
      <vt:lpstr>Why the ‘English’ words and phrases?</vt:lpstr>
      <vt:lpstr>Lapse, codeswitch, loanword: who cares?</vt:lpstr>
      <vt:lpstr>Lapse, codeswitch, loanword: who cares?</vt:lpstr>
      <vt:lpstr>Factors indicating new Tok Pisin loanwords:</vt:lpstr>
      <vt:lpstr>PART 2: SOME FINDINGS</vt:lpstr>
      <vt:lpstr>1. New Verbs and Nouns (not in TPED, 2008)</vt:lpstr>
      <vt:lpstr>1. New Verbs and Nouns (not in TPED, 2008)</vt:lpstr>
      <vt:lpstr>1. New Verbs and Nouns (not in TPED, 2008)</vt:lpstr>
      <vt:lpstr>1. New Verbs and Nouns (not in TPED, 2008)</vt:lpstr>
      <vt:lpstr>1. New Verbs and Nouns (not in TPED, 2008)</vt:lpstr>
      <vt:lpstr>1. New Verbs and Nouns (not in TPED, 2008)</vt:lpstr>
      <vt:lpstr>2. Connectives</vt:lpstr>
      <vt:lpstr>2. Connectives</vt:lpstr>
      <vt:lpstr>3. Phrasal Verbs</vt:lpstr>
      <vt:lpstr>3. Phrasal Verbs</vt:lpstr>
      <vt:lpstr>3. Phrasal Verbs</vt:lpstr>
      <vt:lpstr>4. –s Plural</vt:lpstr>
      <vt:lpstr>4. –s Plural</vt:lpstr>
      <vt:lpstr>4. -s plural</vt:lpstr>
      <vt:lpstr>5. Conceptual Metaphors</vt:lpstr>
      <vt:lpstr>5. Conceptual Metaphors</vt:lpstr>
      <vt:lpstr>5. Conceptual Metaphors</vt:lpstr>
      <vt:lpstr>5. Conceptual Metaphors</vt:lpstr>
      <vt:lpstr>5. Conceptual Metaphors</vt:lpstr>
      <vt:lpstr>Conclusions</vt:lpstr>
      <vt:lpstr>Conclusions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 Pisin and Mobile Technology</dc:title>
  <dc:creator>Phil King</dc:creator>
  <cp:lastModifiedBy>Olga Temple</cp:lastModifiedBy>
  <cp:revision>67</cp:revision>
  <dcterms:created xsi:type="dcterms:W3CDTF">2014-09-08T21:36:59Z</dcterms:created>
  <dcterms:modified xsi:type="dcterms:W3CDTF">2014-09-30T10:42:20Z</dcterms:modified>
</cp:coreProperties>
</file>