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38"/>
  </p:handoutMasterIdLst>
  <p:sldIdLst>
    <p:sldId id="319" r:id="rId2"/>
    <p:sldId id="257" r:id="rId3"/>
    <p:sldId id="318" r:id="rId4"/>
    <p:sldId id="313" r:id="rId5"/>
    <p:sldId id="261" r:id="rId6"/>
    <p:sldId id="276" r:id="rId7"/>
    <p:sldId id="320" r:id="rId8"/>
    <p:sldId id="262" r:id="rId9"/>
    <p:sldId id="304" r:id="rId10"/>
    <p:sldId id="260" r:id="rId11"/>
    <p:sldId id="296" r:id="rId12"/>
    <p:sldId id="278" r:id="rId13"/>
    <p:sldId id="263" r:id="rId14"/>
    <p:sldId id="292" r:id="rId15"/>
    <p:sldId id="273" r:id="rId16"/>
    <p:sldId id="284" r:id="rId17"/>
    <p:sldId id="280" r:id="rId18"/>
    <p:sldId id="275" r:id="rId19"/>
    <p:sldId id="305" r:id="rId20"/>
    <p:sldId id="324" r:id="rId21"/>
    <p:sldId id="312" r:id="rId22"/>
    <p:sldId id="310" r:id="rId23"/>
    <p:sldId id="311" r:id="rId24"/>
    <p:sldId id="326" r:id="rId25"/>
    <p:sldId id="306" r:id="rId26"/>
    <p:sldId id="327" r:id="rId27"/>
    <p:sldId id="314" r:id="rId28"/>
    <p:sldId id="328" r:id="rId29"/>
    <p:sldId id="317" r:id="rId30"/>
    <p:sldId id="315" r:id="rId31"/>
    <p:sldId id="329" r:id="rId32"/>
    <p:sldId id="308" r:id="rId33"/>
    <p:sldId id="330" r:id="rId34"/>
    <p:sldId id="316" r:id="rId35"/>
    <p:sldId id="331" r:id="rId36"/>
    <p:sldId id="332" r:id="rId37"/>
  </p:sldIdLst>
  <p:sldSz cx="9144000" cy="6858000" type="screen4x3"/>
  <p:notesSz cx="9144000" cy="6858000"/>
  <p:embeddedFontLst>
    <p:embeddedFont>
      <p:font typeface="Calligrapher" panose="020B0604020202020204"/>
      <p:regular r:id="rId39"/>
    </p:embeddedFont>
    <p:embeddedFont>
      <p:font typeface="Algerian" panose="04020705040A02060702" pitchFamily="82" charset="0"/>
      <p:regular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004C00"/>
    <a:srgbClr val="FF3300"/>
    <a:srgbClr val="009900"/>
    <a:srgbClr val="FFE0D9"/>
    <a:srgbClr val="7CD4A8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>
        <p:scale>
          <a:sx n="70" d="100"/>
          <a:sy n="70" d="100"/>
        </p:scale>
        <p:origin x="-12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471B54-4187-4B07-94BC-E3B717BD6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9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2E32C-4D41-40E7-B318-CF2A61252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6148-F7B5-44B4-8ED3-C1CA3DB66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B61A7-F264-4E43-9096-64F6B9F07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4515-0952-4EDB-949F-89B1143C7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9067-FD73-41CD-B16A-62AAAB2BD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66DCE-30A4-4C4B-8DB9-AD8C32B52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EF0AB-112E-41AB-8300-3478B9C18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18F8-2979-47D1-9E98-0B86C14DF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76F5-2819-487C-8583-CFCF6D26E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53E7-0B37-4F32-A23E-9AB3A9C63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E1070-FC76-499E-B2B0-524DC2AE1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AFD37-8375-407D-8B00-76843C244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04C540-97CE-4497-B094-E44D8CF62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470025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E1FFE1"/>
                </a:solidFill>
              </a:rPr>
              <a:t>Chapter </a:t>
            </a:r>
            <a:r>
              <a:rPr lang="en-US" u="sng" smtClean="0">
                <a:solidFill>
                  <a:srgbClr val="E1FFE1"/>
                </a:solidFill>
              </a:rPr>
              <a:t>21 </a:t>
            </a:r>
            <a:r>
              <a:rPr lang="en-US" u="sng" smtClean="0">
                <a:solidFill>
                  <a:srgbClr val="E1FFE1"/>
                </a:solidFill>
              </a:rPr>
              <a:t>– The Muslim Empires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752600"/>
            <a:ext cx="8839200" cy="3886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en-US" sz="4000" smtClean="0">
              <a:solidFill>
                <a:srgbClr val="E1FFE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rgbClr val="E1FFE1"/>
                </a:solidFill>
              </a:rPr>
              <a:t>The Rise &amp; Spread of the Ottoman Turks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rgbClr val="E1FFE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rgbClr val="E1FFE1"/>
                </a:solidFill>
              </a:rPr>
              <a:t>The Safavid Empire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rgbClr val="E1FFE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rgbClr val="E1FFE1"/>
                </a:solidFill>
              </a:rPr>
              <a:t>The Mughal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0"/>
            <a:ext cx="8763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Calligrapher" pitchFamily="2" charset="0"/>
              </a:rPr>
              <a:t>Janissaries – Elite Soldiers of Sultan Army</a:t>
            </a:r>
            <a:endParaRPr lang="en-US" sz="4400" b="1" baseline="30000">
              <a:solidFill>
                <a:schemeClr val="bg1"/>
              </a:solidFill>
              <a:latin typeface="Calligrapher" pitchFamily="2" charset="0"/>
            </a:endParaRPr>
          </a:p>
        </p:txBody>
      </p:sp>
      <p:pic>
        <p:nvPicPr>
          <p:cNvPr id="11267" name="Picture 5" descr="Janissaries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5449888" y="1524000"/>
            <a:ext cx="3398837" cy="42672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0" y="152400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FFFF00"/>
                </a:solidFill>
              </a:rPr>
              <a:t>Janissaries </a:t>
            </a:r>
            <a:r>
              <a:rPr lang="en-US">
                <a:solidFill>
                  <a:srgbClr val="FFFF00"/>
                </a:solidFill>
              </a:rPr>
              <a:t>– Christian youths from conquered regions who were trained as Ottoman infantry divisions; became an important political influence after the 15</a:t>
            </a:r>
            <a:r>
              <a:rPr lang="en-US" baseline="30000">
                <a:solidFill>
                  <a:srgbClr val="FFFF00"/>
                </a:solidFill>
              </a:rPr>
              <a:t>th</a:t>
            </a:r>
            <a:r>
              <a:rPr lang="en-US">
                <a:solidFill>
                  <a:srgbClr val="FFFF00"/>
                </a:solidFill>
              </a:rPr>
              <a:t> century. After being converted and educated they were enrolled in the elite regiments.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FFFF00"/>
                </a:solidFill>
              </a:rPr>
              <a:t>Greatest slave-recruited Army in the Islamic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4CC44C"/>
                </a:solidFill>
                <a:latin typeface="Calligrapher" pitchFamily="2" charset="0"/>
              </a:rPr>
              <a:t>Battle of Lepanto (1571)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1447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E1FFE1"/>
              </a:solidFill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3276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E1FFE1"/>
                </a:solidFill>
              </a:rPr>
              <a:t>Major Point in History – The Ottoman Expansion was stopped – Also the Siege of Vienna in 1529</a:t>
            </a:r>
          </a:p>
        </p:txBody>
      </p:sp>
      <p:sp>
        <p:nvSpPr>
          <p:cNvPr id="12293" name="Content Placeholder 5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Remember this battle from a previous chapter?...</a:t>
            </a:r>
          </a:p>
          <a:p>
            <a:r>
              <a:rPr lang="en-US" smtClean="0">
                <a:solidFill>
                  <a:schemeClr val="bg1"/>
                </a:solidFill>
              </a:rPr>
              <a:t>Spanish fleet defeated Ottoman fleet showing the European superiority in sea-power.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  <a:latin typeface="Calligrapher" pitchFamily="2" charset="0"/>
              </a:rPr>
              <a:t>Hagia Sophia - Istanbul</a:t>
            </a:r>
          </a:p>
        </p:txBody>
      </p:sp>
      <p:pic>
        <p:nvPicPr>
          <p:cNvPr id="13315" name="Picture 5" descr="HagiaSophi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1950" t="10428"/>
          <a:stretch>
            <a:fillRect/>
          </a:stretch>
        </p:blipFill>
        <p:spPr bwMode="auto">
          <a:xfrm>
            <a:off x="762000" y="1371600"/>
            <a:ext cx="7696200" cy="49069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  <a:latin typeface="Calligrapher" pitchFamily="2" charset="0"/>
              </a:rPr>
              <a:t>Suleiman the Magnificent:</a:t>
            </a:r>
            <a:br>
              <a:rPr lang="en-US" sz="4400" b="1">
                <a:solidFill>
                  <a:srgbClr val="009900"/>
                </a:solidFill>
                <a:latin typeface="Calligrapher" pitchFamily="2" charset="0"/>
              </a:rPr>
            </a:br>
            <a:r>
              <a:rPr lang="en-US" sz="4800" b="1">
                <a:solidFill>
                  <a:srgbClr val="009900"/>
                </a:solidFill>
                <a:latin typeface="Calligrapher" pitchFamily="2" charset="0"/>
              </a:rPr>
              <a:t>(</a:t>
            </a:r>
            <a:r>
              <a:rPr lang="en-US" sz="4000" b="1">
                <a:solidFill>
                  <a:srgbClr val="009900"/>
                </a:solidFill>
                <a:latin typeface="Calligrapher" pitchFamily="2" charset="0"/>
              </a:rPr>
              <a:t>1520-1566)</a:t>
            </a:r>
          </a:p>
        </p:txBody>
      </p:sp>
      <p:pic>
        <p:nvPicPr>
          <p:cNvPr id="14339" name="Picture 5" descr="SuleimanTheMagnificent-portrai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475" t="2000" r="2475" b="2000"/>
          <a:stretch>
            <a:fillRect/>
          </a:stretch>
        </p:blipFill>
        <p:spPr bwMode="auto">
          <a:xfrm>
            <a:off x="304800" y="1066800"/>
            <a:ext cx="2641600" cy="39624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4340" name="Picture 6" descr="sultan_suleiman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324600" y="990600"/>
            <a:ext cx="2592388" cy="39624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4341" name="Picture 7" descr="Suleyman'sCalligraphySignature"/>
          <p:cNvPicPr>
            <a:picLocks noChangeAspect="1" noChangeArrowheads="1"/>
          </p:cNvPicPr>
          <p:nvPr/>
        </p:nvPicPr>
        <p:blipFill>
          <a:blip r:embed="rId4" cstate="print"/>
          <a:srcRect l="4616" t="7402" r="7692" b="5629"/>
          <a:stretch>
            <a:fillRect/>
          </a:stretch>
        </p:blipFill>
        <p:spPr bwMode="auto">
          <a:xfrm>
            <a:off x="3429000" y="1676400"/>
            <a:ext cx="2819400" cy="23241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590800" y="403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Suleiman’s Signature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0" y="5122863"/>
            <a:ext cx="91440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1520-1566 – “Golden Age” – Ottoman ruled the largest empire, in Europe and the Middle East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Suleiman advance deeper into Europe, finally stopped at the “Siege of Vienna”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p-OttomanEmpire-expansi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990600" y="762000"/>
            <a:ext cx="7239000" cy="518001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9900"/>
                </a:solidFill>
                <a:latin typeface="Calligrapher" pitchFamily="2" charset="0"/>
              </a:rPr>
              <a:t>The Golden Age of the Ottomans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" y="6035675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Golden Age under </a:t>
            </a:r>
            <a:r>
              <a:rPr lang="en-US" b="1">
                <a:solidFill>
                  <a:schemeClr val="bg1"/>
                </a:solidFill>
              </a:rPr>
              <a:t>Suleiman the Magnificent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562600" y="0"/>
            <a:ext cx="3429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  <a:latin typeface="Calligrapher" pitchFamily="2" charset="0"/>
              </a:rPr>
              <a:t>Collection of Taxes in Suleiman’s Court</a:t>
            </a:r>
          </a:p>
        </p:txBody>
      </p:sp>
      <p:pic>
        <p:nvPicPr>
          <p:cNvPr id="16387" name="Picture 4" descr="TaxCollectionUnderSuleiman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 t="13954" b="13953"/>
          <a:stretch>
            <a:fillRect/>
          </a:stretch>
        </p:blipFill>
        <p:spPr bwMode="auto">
          <a:xfrm>
            <a:off x="5187950" y="2286000"/>
            <a:ext cx="3956050" cy="45720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1447800"/>
            <a:ext cx="4495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At its height his empire stretched from Hungary to Arabia, Mesopotamia, and across North Africa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Suleiman as sultan had absolute power, but he ruled with the help of a grand vizier (lead advisor)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28600"/>
            <a:ext cx="4495800" cy="12192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rgbClr val="4CC44C"/>
                </a:solidFill>
                <a:latin typeface="Calligrapher" pitchFamily="2" charset="0"/>
              </a:rPr>
              <a:t>Qur’an</a:t>
            </a:r>
            <a:r>
              <a:rPr lang="en-US" sz="4000" b="1" smtClean="0">
                <a:solidFill>
                  <a:srgbClr val="4CC44C"/>
                </a:solidFill>
                <a:latin typeface="Calligrapher" pitchFamily="2" charset="0"/>
              </a:rPr>
              <a:t> Page:</a:t>
            </a:r>
            <a:br>
              <a:rPr lang="en-US" sz="4000" b="1" smtClean="0">
                <a:solidFill>
                  <a:srgbClr val="4CC44C"/>
                </a:solidFill>
                <a:latin typeface="Calligrapher" pitchFamily="2" charset="0"/>
              </a:rPr>
            </a:br>
            <a:r>
              <a:rPr lang="en-US" sz="4000" b="1" smtClean="0">
                <a:solidFill>
                  <a:srgbClr val="4CC44C"/>
                </a:solidFill>
                <a:latin typeface="Calligrapher" pitchFamily="2" charset="0"/>
              </a:rPr>
              <a:t>Arabic </a:t>
            </a:r>
            <a:r>
              <a:rPr lang="en-US" sz="4000" b="1" smtClean="0">
                <a:solidFill>
                  <a:srgbClr val="FFFF66"/>
                </a:solidFill>
                <a:latin typeface="Calligrapher" pitchFamily="2" charset="0"/>
              </a:rPr>
              <a:t>Calligraphy</a:t>
            </a:r>
          </a:p>
        </p:txBody>
      </p:sp>
      <p:pic>
        <p:nvPicPr>
          <p:cNvPr id="17411" name="Picture 3" descr="QuranPa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 l="4675" t="4126" r="4935" b="3143"/>
          <a:stretch>
            <a:fillRect/>
          </a:stretch>
        </p:blipFill>
        <p:spPr>
          <a:xfrm>
            <a:off x="4572000" y="1676400"/>
            <a:ext cx="4419600" cy="4495800"/>
          </a:xfrm>
          <a:noFill/>
          <a:ln>
            <a:solidFill>
              <a:srgbClr val="009900"/>
            </a:solidFill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143000"/>
            <a:ext cx="4114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Like the janissaries, non-Muslim girls from Eastern Europe were brought to serve as slaves in wealthy Muslim households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Some were freed after the death of their masters.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48200" y="304800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  <a:latin typeface="Calligrapher" pitchFamily="2" charset="0"/>
              </a:rPr>
              <a:t>Blue Mosque</a:t>
            </a:r>
          </a:p>
        </p:txBody>
      </p:sp>
      <p:pic>
        <p:nvPicPr>
          <p:cNvPr id="18435" name="Picture 4" descr="BlueMosque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038600" y="1066800"/>
            <a:ext cx="4918075" cy="54102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0" y="1600200"/>
            <a:ext cx="3886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bg1"/>
                </a:solidFill>
                <a:latin typeface="Algerian" pitchFamily="82" charset="0"/>
              </a:rPr>
              <a:t>The Arts: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arts blossomed under Suleiman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Ottoman poets adapted Persian and Arab models to produce works in their own Turkish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9900"/>
                </a:solidFill>
                <a:latin typeface="Calligrapher" pitchFamily="2" charset="0"/>
              </a:rPr>
              <a:t>Decline of the Ottoman’s</a:t>
            </a:r>
          </a:p>
        </p:txBody>
      </p:sp>
      <p:pic>
        <p:nvPicPr>
          <p:cNvPr id="19459" name="Picture 4" descr="ScholarsAtGalataObservatory-1557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486400" y="1600200"/>
            <a:ext cx="2987675" cy="48768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1654175"/>
            <a:ext cx="5410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By the 1700’s European advances in both commerce and military technology were leaving the Ottomans behind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European industry and trade pressed ahead, the aging Ottoman empire remained dependent on agriculture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Russia and their European powers chipped away at Ottoman lands, while local rulers in North Africa broke away from Ottoman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597650" cy="4924425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The Safavids profited from the struggles of rival Turkic groups after Mongol invasion -The </a:t>
            </a:r>
            <a:r>
              <a:rPr lang="en-US" b="1">
                <a:solidFill>
                  <a:srgbClr val="FFFF00"/>
                </a:solidFill>
              </a:rPr>
              <a:t>Shi’a Muslims</a:t>
            </a:r>
            <a:r>
              <a:rPr lang="en-US">
                <a:solidFill>
                  <a:srgbClr val="FFFF00"/>
                </a:solidFill>
              </a:rPr>
              <a:t>, came from a family of </a:t>
            </a:r>
            <a:r>
              <a:rPr lang="en-US" b="1">
                <a:solidFill>
                  <a:srgbClr val="FFFF00"/>
                </a:solidFill>
              </a:rPr>
              <a:t>Sufi preachers and mystics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447800" y="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The Safavid (Sah Sas Veed)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Map-Turkey-color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066800" y="1371600"/>
            <a:ext cx="6172200" cy="44100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381000" y="3048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9900"/>
                </a:solidFill>
                <a:latin typeface="Calligrapher" pitchFamily="2" charset="0"/>
              </a:rPr>
              <a:t>The Ottoman Capital -- Constantinople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676400" y="2438400"/>
            <a:ext cx="1066800" cy="533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57912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Anatolian Peninsula – between the Black Sea and Mediterranean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E1FFE1"/>
                </a:solidFill>
              </a:rPr>
              <a:t>Safavid Empire in Persia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E1FFE1"/>
                </a:solidFill>
              </a:rPr>
              <a:t>Ismail and his successors called themselves shahs or kings of the Persian Empire and considered themselves to be the spiritual leaders of Islam (not the Ottoman caliph)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E1FFE1"/>
                </a:solidFill>
              </a:rPr>
              <a:t>The Safavid Empire was located in modern-day Iran &amp; Iraq, which still has a predominantly Shiite Muslim population. This population still has many conflicts with the Sunni Muslims of the region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109696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FF00"/>
                </a:solidFill>
              </a:rPr>
              <a:t>The Safavid planted Shiite traditions firmly in Iran and gave Persians a strong sense of their own identity</a:t>
            </a:r>
            <a:r>
              <a:rPr lang="en-US" sz="4000" smtClean="0">
                <a:solidFill>
                  <a:srgbClr val="FFFF00"/>
                </a:solidFill>
              </a:rPr>
              <a:t/>
            </a:r>
            <a:br>
              <a:rPr lang="en-US" sz="4000" smtClean="0">
                <a:solidFill>
                  <a:srgbClr val="FFFF00"/>
                </a:solidFill>
              </a:rPr>
            </a:br>
            <a:endParaRPr lang="en-US" sz="4000" smtClean="0">
              <a:solidFill>
                <a:srgbClr val="FFFF00"/>
              </a:solidFill>
            </a:endParaRPr>
          </a:p>
        </p:txBody>
      </p:sp>
      <p:pic>
        <p:nvPicPr>
          <p:cNvPr id="22531" name="Picture 6" descr="area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3246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0" y="60356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1FFE1"/>
                </a:solidFill>
              </a:rPr>
              <a:t>Tension between Shiite Safavid’s and Sunni Ottoman Turks arose in several events in the history of the Persian empire.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Abbas the Great – High Point</a:t>
            </a:r>
          </a:p>
        </p:txBody>
      </p:sp>
      <p:pic>
        <p:nvPicPr>
          <p:cNvPr id="23555" name="Picture 6" descr="image?id=75988&amp;rendTypeId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4004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Abbas%20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1905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52400" y="5487988"/>
            <a:ext cx="8991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Abbas the Great: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He revived the glory of ancient Persia created a powerful military force modeled after the Ottoman Janissaries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iran_isfa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36733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0" y="3844925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Abbas  built a magnificent new capital at </a:t>
            </a:r>
            <a:r>
              <a:rPr lang="en-US" b="1">
                <a:solidFill>
                  <a:schemeClr val="bg1"/>
                </a:solidFill>
              </a:rPr>
              <a:t>Isfahan (is fuh HAHN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 b="1">
                <a:solidFill>
                  <a:schemeClr val="bg1"/>
                </a:solidFill>
              </a:rPr>
              <a:t>Shah</a:t>
            </a:r>
            <a:r>
              <a:rPr lang="en-US">
                <a:solidFill>
                  <a:schemeClr val="bg1"/>
                </a:solidFill>
              </a:rPr>
              <a:t> welcomed artists, poets, and scholars to the court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Safavid glory slowly faded after the death of Shah Abbas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Pressure from Ottoman armies, conservative Shiite scholars challenged the authority of the shah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E1FFE1"/>
                </a:solidFill>
              </a:rPr>
              <a:t>The Safavid cuture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19200"/>
            <a:ext cx="7010400" cy="3856038"/>
          </a:xfrm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5410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1FFE1"/>
                </a:solidFill>
              </a:rPr>
              <a:t>Isfahan the capital, the arts flourished under Shah Abba, Silk and carpet weaving spread through the region.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0" y="457200"/>
            <a:ext cx="8915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FFFF00"/>
                </a:solidFill>
              </a:rPr>
              <a:t>Chaldiran</a:t>
            </a:r>
            <a:r>
              <a:rPr lang="en-US">
                <a:solidFill>
                  <a:srgbClr val="FFFF00"/>
                </a:solidFill>
              </a:rPr>
              <a:t> – Important battle between the Safavids and Ottomans in 1514; Ottoman victory demonstrated the importance of firearms and checked the western advance of their Shi’a state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FFFF00"/>
                </a:solidFill>
              </a:rPr>
              <a:t>Imams</a:t>
            </a:r>
            <a:r>
              <a:rPr lang="en-US">
                <a:solidFill>
                  <a:srgbClr val="FFFF00"/>
                </a:solidFill>
              </a:rPr>
              <a:t> – Shi’a religious leaders who traced their descent to Ali’s successors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FFFF00"/>
                </a:solidFill>
              </a:rPr>
              <a:t>Mullahs</a:t>
            </a:r>
            <a:r>
              <a:rPr lang="en-US">
                <a:solidFill>
                  <a:srgbClr val="FFFF00"/>
                </a:solidFill>
              </a:rPr>
              <a:t> – Religious leaders under the Safavids; worked to convert all subjects to Shi’i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E1FFE1"/>
                </a:solidFill>
              </a:rPr>
              <a:t>The Quick Decline of</a:t>
            </a:r>
            <a:r>
              <a:rPr lang="en-US" sz="4000" smtClean="0"/>
              <a:t> </a:t>
            </a:r>
            <a:r>
              <a:rPr lang="en-US" sz="4000" smtClean="0">
                <a:solidFill>
                  <a:srgbClr val="E1FFE1"/>
                </a:solidFill>
              </a:rPr>
              <a:t>the</a:t>
            </a:r>
            <a:r>
              <a:rPr lang="en-US" sz="4000" smtClean="0"/>
              <a:t> </a:t>
            </a:r>
            <a:r>
              <a:rPr lang="en-US" sz="4000" smtClean="0">
                <a:solidFill>
                  <a:srgbClr val="E1FFE1"/>
                </a:solidFill>
              </a:rPr>
              <a:t>Safavid’s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E1FFE1"/>
                </a:solidFill>
              </a:rPr>
              <a:t>Shah Abbas’ death (power void)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E1FFE1"/>
                </a:solidFill>
              </a:rPr>
              <a:t>Bordering nations seized territory: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E1FFE1"/>
                </a:solidFill>
              </a:rPr>
              <a:t>Afghans invaded from the East, Ottoman Turks from the West = Persia fell into a state of political chaos and anarchy.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Delhi Sultanate</a:t>
            </a:r>
          </a:p>
        </p:txBody>
      </p:sp>
      <p:pic>
        <p:nvPicPr>
          <p:cNvPr id="28675" name="Picture 6" descr="DelhiSultanate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752600" y="5853113"/>
            <a:ext cx="533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Delhi sultanate lasted 1206-1526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Start of Muslim rule in northern India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E1FFE1"/>
                </a:solidFill>
              </a:rPr>
              <a:t>The Mughal Dynasty (1526-1857)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E1FFE1"/>
                </a:solidFill>
              </a:rPr>
              <a:t>Founder </a:t>
            </a:r>
            <a:r>
              <a:rPr lang="en-US" smtClean="0">
                <a:solidFill>
                  <a:srgbClr val="E1FFE1"/>
                </a:solidFill>
                <a:sym typeface="Wingdings" pitchFamily="2" charset="2"/>
              </a:rPr>
              <a:t></a:t>
            </a:r>
            <a:r>
              <a:rPr lang="en-US" smtClean="0">
                <a:solidFill>
                  <a:srgbClr val="E1FFE1"/>
                </a:solidFill>
              </a:rPr>
              <a:t>Babur –father descended from Tamerlane (Timur) and his mother from Chinggis Khan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E1FFE1"/>
                </a:solidFill>
              </a:rPr>
              <a:t>He inherited the rule of what remained of Timur’s empire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E1FFE1"/>
                </a:solidFill>
              </a:rPr>
              <a:t>Established himself as the power of north India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Babur – “the Tiger”</a:t>
            </a:r>
          </a:p>
        </p:txBody>
      </p:sp>
      <p:pic>
        <p:nvPicPr>
          <p:cNvPr id="30723" name="Picture 5" descr="babx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1524000"/>
            <a:ext cx="42576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0" y="1676400"/>
            <a:ext cx="4495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Military genius, poet, and author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Started Mughal dynasty which ruled from 1526 until 1857 (last emperor)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Swept away Delhi Sultanate, took over in its place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Gunpowder Empires </a:t>
            </a:r>
            <a:endParaRPr lang="en-US" sz="2800" smtClean="0">
              <a:solidFill>
                <a:schemeClr val="bg1"/>
              </a:solidFill>
            </a:endParaRPr>
          </a:p>
        </p:txBody>
      </p:sp>
      <p:pic>
        <p:nvPicPr>
          <p:cNvPr id="4099" name="Picture 5" descr="Gunpowder 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188" y="1371600"/>
            <a:ext cx="33258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381000" y="1295400"/>
            <a:ext cx="5334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Refers to </a:t>
            </a:r>
            <a:r>
              <a:rPr lang="en-US" b="1">
                <a:solidFill>
                  <a:schemeClr val="bg1"/>
                </a:solidFill>
              </a:rPr>
              <a:t>Ottomans, Safavid, and Mughal Empires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During the 16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&amp; early17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c. the greatest gunpowder states were not European, but Islamic.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Ottoman based in Constantinople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Safavid – Based in Iran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Mughal – Base in India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Stable boundaries (not nomadic)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Akbar the Great (1556-1605)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990600"/>
            <a:ext cx="4953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Babur’s grandson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Started </a:t>
            </a:r>
            <a:r>
              <a:rPr lang="en-US" b="1">
                <a:solidFill>
                  <a:srgbClr val="FFFF00"/>
                </a:solidFill>
              </a:rPr>
              <a:t>Din-i-Ilahi</a:t>
            </a:r>
            <a:r>
              <a:rPr lang="en-US">
                <a:solidFill>
                  <a:schemeClr val="bg1"/>
                </a:solidFill>
              </a:rPr>
              <a:t> – new religion; attempted to blend elements of Hinduism and Islam as a means of reconciling Hindus and Muslims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Religion was rejected by both Muslims and Hindus </a:t>
            </a:r>
            <a:r>
              <a:rPr lang="en-US" i="1">
                <a:solidFill>
                  <a:schemeClr val="bg1"/>
                </a:solidFill>
              </a:rPr>
              <a:t>after</a:t>
            </a:r>
            <a:r>
              <a:rPr lang="en-US">
                <a:solidFill>
                  <a:schemeClr val="bg1"/>
                </a:solidFill>
              </a:rPr>
              <a:t> Akbar’s death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Akbar the Great</a:t>
            </a:r>
            <a:r>
              <a:rPr lang="en-US">
                <a:solidFill>
                  <a:schemeClr val="bg1"/>
                </a:solidFill>
              </a:rPr>
              <a:t> strengthened Muslim rule by instituted a policy of </a:t>
            </a:r>
            <a:r>
              <a:rPr lang="en-US" b="1">
                <a:solidFill>
                  <a:schemeClr val="bg1"/>
                </a:solidFill>
              </a:rPr>
              <a:t>religious toleration</a:t>
            </a:r>
          </a:p>
        </p:txBody>
      </p:sp>
      <p:pic>
        <p:nvPicPr>
          <p:cNvPr id="31748" name="Picture 7" descr="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275" y="1447800"/>
            <a:ext cx="3632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267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E1FFE1"/>
                </a:solidFill>
              </a:rPr>
              <a:t>Mughal Empire</a:t>
            </a:r>
          </a:p>
        </p:txBody>
      </p:sp>
      <p:pic>
        <p:nvPicPr>
          <p:cNvPr id="3277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36725"/>
            <a:ext cx="4495800" cy="3140075"/>
          </a:xfrm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0" y="49530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1FFE1"/>
                </a:solidFill>
              </a:rPr>
              <a:t>Akbar created the greatest empire in India since the Maurya dynasty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5791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FFFF00"/>
                </a:solidFill>
              </a:rPr>
              <a:t>Outlawed Sati</a:t>
            </a:r>
            <a:r>
              <a:rPr lang="en-US">
                <a:solidFill>
                  <a:srgbClr val="FFFF00"/>
                </a:solidFill>
              </a:rPr>
              <a:t> – Ritual burning of high-caste Hindu women on their husband’s body at funeral</a:t>
            </a:r>
          </a:p>
        </p:txBody>
      </p:sp>
      <p:pic>
        <p:nvPicPr>
          <p:cNvPr id="32774" name="Picture 4" descr="ST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425" y="152400"/>
            <a:ext cx="4079875" cy="47244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taj_mahal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31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0" y="3962400"/>
            <a:ext cx="899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Taj Mahal (1650)– Mausoleum for Mumtaz Mahal, built by her husband Shah Jahan; most famous architectural achievement of Mughal India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0" y="5486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 Mumtaz Mahal – Wife of Shah Jahan; took an active political role in Mughal court; entombed in Taj Mahal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E1FFE1"/>
                </a:solidFill>
              </a:rPr>
              <a:t>The Decline of the Mughal Empire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E1FFE1"/>
                </a:solidFill>
              </a:rPr>
              <a:t>Akbar died in 1605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E1FFE1"/>
                </a:solidFill>
              </a:rPr>
              <a:t>Shah Jahan began the decline – spent too much of treasury on the construction of the </a:t>
            </a:r>
            <a:r>
              <a:rPr lang="en-US" sz="2800" b="1" smtClean="0">
                <a:solidFill>
                  <a:srgbClr val="E1FFE1"/>
                </a:solidFill>
              </a:rPr>
              <a:t>Taj Mahal </a:t>
            </a:r>
            <a:r>
              <a:rPr lang="en-US" sz="2800" smtClean="0">
                <a:solidFill>
                  <a:srgbClr val="E1FFE1"/>
                </a:solidFill>
              </a:rPr>
              <a:t>in his wife's honor; completely draining the treasure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E1FFE1"/>
                </a:solidFill>
              </a:rPr>
              <a:t>His son ruled after him and was not tolerant of other religions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E1FFE1"/>
                </a:solidFill>
              </a:rPr>
              <a:t>Mughal and British trading increased; British army under Sir Robert Clive defeated Mughal army; British forces dominated India until 1947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Hindu-Muslim Differences</a:t>
            </a:r>
          </a:p>
        </p:txBody>
      </p:sp>
      <p:sp>
        <p:nvSpPr>
          <p:cNvPr id="35843" name="Text Box 27"/>
          <p:cNvSpPr txBox="1">
            <a:spLocks noChangeArrowheads="1"/>
          </p:cNvSpPr>
          <p:nvPr/>
        </p:nvSpPr>
        <p:spPr bwMode="auto">
          <a:xfrm>
            <a:off x="0" y="1447800"/>
            <a:ext cx="4267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Hinduism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Ancient religion evolved over thousand of years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Many sacred texts, many gods and goddesses (polytheistic)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Hindus accepted differences in castes and honored Brahmans as a priestly caste</a:t>
            </a:r>
          </a:p>
        </p:txBody>
      </p:sp>
      <p:sp>
        <p:nvSpPr>
          <p:cNvPr id="35844" name="Text Box 29"/>
          <p:cNvSpPr txBox="1">
            <a:spLocks noChangeArrowheads="1"/>
          </p:cNvSpPr>
          <p:nvPr/>
        </p:nvSpPr>
        <p:spPr bwMode="auto">
          <a:xfrm>
            <a:off x="4724400" y="1447800"/>
            <a:ext cx="44196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Muslims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Devout monotheists; saw the statues and carvings in Hindu temples as an offense to the one true god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Muslims taught the equality of all believers before God; no religious hierarchy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E1FFE1"/>
                </a:solidFill>
              </a:rPr>
              <a:t>The Least You Need To Know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E1FFE1"/>
                </a:solidFill>
              </a:rPr>
              <a:t>The Ottoman Turks emerged from central Asia to create an empire out of the territories of the Middle East, North Africa, and eastern Europe</a:t>
            </a:r>
          </a:p>
          <a:p>
            <a:pPr eaLnBrk="1" hangingPunct="1"/>
            <a:r>
              <a:rPr lang="en-US" smtClean="0">
                <a:solidFill>
                  <a:srgbClr val="E1FFE1"/>
                </a:solidFill>
              </a:rPr>
              <a:t>Sulieman the Magnificent was the most able of all of the Ottoman sultans his reign also marked the high point in Ottoman power and culture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E1FFE1"/>
                </a:solidFill>
              </a:rPr>
              <a:t>Continued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E1FFE1"/>
                </a:solidFill>
              </a:rPr>
              <a:t>The Safavid dynasty came out of the political chaos and anarchy of the Persia to dominate the region and create a short-lived empire</a:t>
            </a:r>
          </a:p>
          <a:p>
            <a:pPr eaLnBrk="1" hangingPunct="1"/>
            <a:r>
              <a:rPr lang="en-US" smtClean="0">
                <a:solidFill>
                  <a:srgbClr val="E1FFE1"/>
                </a:solidFill>
              </a:rPr>
              <a:t>The Moghuls established an empire which united the Hindu and Muslim kingdoms in India for over 300 years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TE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602" t="2205" r="1602" b="2205"/>
          <a:stretch>
            <a:fillRect/>
          </a:stretch>
        </p:blipFill>
        <p:spPr>
          <a:xfrm>
            <a:off x="533400" y="152400"/>
            <a:ext cx="7696200" cy="4276725"/>
          </a:xfrm>
          <a:noFill/>
          <a:ln w="25400">
            <a:solidFill>
              <a:srgbClr val="045F9C"/>
            </a:solidFill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44196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By 1500, Islam had become the dominate faith across a large part of the world from West Africa to Southeast Asia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Three large states dominated the Muslim world in the 1500’s (Ottomans, Safavids, &amp; Mughals).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5626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4C00">
                    <a:alpha val="50195"/>
                  </a:srgbClr>
                </a:solidFill>
                <a:effectLst>
                  <a:outerShdw dist="45791" dir="2021404" algn="ctr" rotWithShape="0">
                    <a:srgbClr val="FFFF99"/>
                  </a:outerShdw>
                </a:effectLst>
                <a:latin typeface="Calligrapher"/>
              </a:rPr>
              <a:t>The Early</a:t>
            </a:r>
          </a:p>
          <a:p>
            <a:pPr algn="ctr"/>
            <a:r>
              <a:rPr lang="en-US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4C00">
                    <a:alpha val="50195"/>
                  </a:srgbClr>
                </a:solidFill>
                <a:effectLst>
                  <a:outerShdw dist="45791" dir="2021404" algn="ctr" rotWithShape="0">
                    <a:srgbClr val="FFFF99"/>
                  </a:outerShdw>
                </a:effectLst>
                <a:latin typeface="Calligrapher"/>
              </a:rPr>
              <a:t>Ottoman Empire</a:t>
            </a:r>
          </a:p>
          <a:p>
            <a:pPr algn="ctr"/>
            <a:r>
              <a:rPr lang="en-US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4C00">
                    <a:alpha val="50195"/>
                  </a:srgbClr>
                </a:solidFill>
                <a:effectLst>
                  <a:outerShdw dist="45791" dir="2021404" algn="ctr" rotWithShape="0">
                    <a:srgbClr val="FFFF99"/>
                  </a:outerShdw>
                </a:effectLst>
                <a:latin typeface="Calligrapher"/>
              </a:rPr>
              <a:t>1281 - 1600s</a:t>
            </a:r>
          </a:p>
        </p:txBody>
      </p:sp>
      <p:pic>
        <p:nvPicPr>
          <p:cNvPr id="6147" name="Picture 7" descr="Ottoman_Coat_of_Ar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198563" cy="1376363"/>
          </a:xfrm>
          <a:prstGeom prst="rect">
            <a:avLst/>
          </a:prstGeom>
          <a:noFill/>
          <a:ln w="9525">
            <a:solidFill>
              <a:srgbClr val="004C00"/>
            </a:solidFill>
            <a:miter lim="800000"/>
            <a:headEnd/>
            <a:tailEnd/>
          </a:ln>
        </p:spPr>
      </p:pic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0" y="38862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E1FFE1"/>
                </a:solidFill>
              </a:rPr>
              <a:t>The Turkic peoples entered Anatolia after the Mongols defeated the Seljuk Turks in the middle of the 13</a:t>
            </a:r>
            <a:r>
              <a:rPr lang="en-US" baseline="30000">
                <a:solidFill>
                  <a:srgbClr val="E1FFE1"/>
                </a:solidFill>
              </a:rPr>
              <a:t>th</a:t>
            </a:r>
            <a:r>
              <a:rPr lang="en-US">
                <a:solidFill>
                  <a:srgbClr val="E1FFE1"/>
                </a:solidFill>
              </a:rPr>
              <a:t> c.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E1FFE1"/>
                </a:solidFill>
              </a:rPr>
              <a:t>During the 14</a:t>
            </a:r>
            <a:r>
              <a:rPr lang="en-US" baseline="30000">
                <a:solidFill>
                  <a:srgbClr val="E1FFE1"/>
                </a:solidFill>
              </a:rPr>
              <a:t>th</a:t>
            </a:r>
            <a:r>
              <a:rPr lang="en-US">
                <a:solidFill>
                  <a:srgbClr val="E1FFE1"/>
                </a:solidFill>
              </a:rPr>
              <a:t> and 15</a:t>
            </a:r>
            <a:r>
              <a:rPr lang="en-US" baseline="30000">
                <a:solidFill>
                  <a:srgbClr val="E1FFE1"/>
                </a:solidFill>
              </a:rPr>
              <a:t>th</a:t>
            </a:r>
            <a:r>
              <a:rPr lang="en-US">
                <a:solidFill>
                  <a:srgbClr val="E1FFE1"/>
                </a:solidFill>
              </a:rPr>
              <a:t> c. they moved into the Balkans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E1FFE1"/>
                </a:solidFill>
              </a:rPr>
              <a:t>In 1453, they captured Constantinople and ended the Byzantine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9900"/>
                </a:solidFill>
                <a:latin typeface="Calligrapher" pitchFamily="2" charset="0"/>
              </a:rPr>
              <a:t>Osman  I (r. 1299-1326)</a:t>
            </a:r>
          </a:p>
        </p:txBody>
      </p:sp>
      <p:pic>
        <p:nvPicPr>
          <p:cNvPr id="7171" name="Picture 4" descr="Osman1-portrai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r="2127"/>
          <a:stretch>
            <a:fillRect/>
          </a:stretch>
        </p:blipFill>
        <p:spPr bwMode="auto">
          <a:xfrm>
            <a:off x="5637213" y="914400"/>
            <a:ext cx="3506787" cy="52959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1219200"/>
            <a:ext cx="5562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FFFF00"/>
                </a:solidFill>
              </a:rPr>
              <a:t>Ottomans</a:t>
            </a:r>
            <a:r>
              <a:rPr lang="en-US">
                <a:solidFill>
                  <a:srgbClr val="FFFF00"/>
                </a:solidFill>
              </a:rPr>
              <a:t> – Turkic people who advanced into Asia Minor during the 14</a:t>
            </a:r>
            <a:r>
              <a:rPr lang="en-US" baseline="30000">
                <a:solidFill>
                  <a:srgbClr val="FFFF00"/>
                </a:solidFill>
              </a:rPr>
              <a:t>th</a:t>
            </a:r>
            <a:r>
              <a:rPr lang="en-US">
                <a:solidFill>
                  <a:srgbClr val="FFFF00"/>
                </a:solidFill>
              </a:rPr>
              <a:t> century; established an empire in the Middle East, north Africa, and eastern Europe that lasted until after World War I.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Osman I – founder of the Ottoman empire (Ottoman leader took the title of sultan)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Military leaders had a dominant role in the Ottoman state; policies geared toward war &amp; expansion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E1FFE1"/>
                </a:solidFill>
              </a:rPr>
              <a:t>The Ottomans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E1FFE1"/>
                </a:solidFill>
              </a:rPr>
              <a:t>The Ottoman became more militaristic, they mastered the use of gunpowder with muskets and cannon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E1FFE1"/>
                </a:solidFill>
              </a:rPr>
              <a:t>The Ottoman Empire qualified as one of the first “gunpowder empires.” These were created by ambitious rulers who unified regions that were not originally under their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9900"/>
                </a:solidFill>
                <a:latin typeface="Calligrapher" pitchFamily="2" charset="0"/>
              </a:rPr>
              <a:t>Mehmed  II:  r. 1451-1481</a:t>
            </a:r>
            <a:br>
              <a:rPr lang="en-US" sz="4000" b="1">
                <a:solidFill>
                  <a:srgbClr val="009900"/>
                </a:solidFill>
                <a:latin typeface="Calligrapher" pitchFamily="2" charset="0"/>
              </a:rPr>
            </a:br>
            <a:r>
              <a:rPr lang="en-US" sz="4000" b="1">
                <a:solidFill>
                  <a:srgbClr val="009900"/>
                </a:solidFill>
                <a:latin typeface="Calligrapher" pitchFamily="2" charset="0"/>
              </a:rPr>
              <a:t>(“The Conqueror”)</a:t>
            </a:r>
          </a:p>
        </p:txBody>
      </p:sp>
      <p:pic>
        <p:nvPicPr>
          <p:cNvPr id="9219" name="Picture 4" descr="Mehmet2-portrai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414" t="1387" r="2032" b="1474"/>
          <a:stretch>
            <a:fillRect/>
          </a:stretch>
        </p:blipFill>
        <p:spPr bwMode="auto">
          <a:xfrm>
            <a:off x="5486400" y="1447800"/>
            <a:ext cx="3171825" cy="47244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1524000"/>
            <a:ext cx="5257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Mehmed II – Ottoman sultan called the “Conqueror</a:t>
            </a:r>
            <a:r>
              <a:rPr lang="en-US" b="1">
                <a:solidFill>
                  <a:srgbClr val="FFFF00"/>
                </a:solidFill>
              </a:rPr>
              <a:t>”, captured Constantinople</a:t>
            </a:r>
            <a:r>
              <a:rPr lang="en-US">
                <a:solidFill>
                  <a:srgbClr val="FFFF00"/>
                </a:solidFill>
              </a:rPr>
              <a:t> and destroyed the Byzantine Empire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Turkish became the chosen language of the Ottoman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 r="30905"/>
          <a:stretch>
            <a:fillRect/>
          </a:stretch>
        </p:blipFill>
        <p:spPr bwMode="auto">
          <a:xfrm>
            <a:off x="3657600" y="228600"/>
            <a:ext cx="5486400" cy="63246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373063"/>
            <a:ext cx="38100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By 1350 the Ottomans had advanced from their strongholds in Asia Minor across the Bosporus into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1444</Words>
  <Application>Microsoft Office PowerPoint</Application>
  <PresentationFormat>On-screen Show (4:3)</PresentationFormat>
  <Paragraphs>127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Wingdings</vt:lpstr>
      <vt:lpstr>Calligrapher</vt:lpstr>
      <vt:lpstr>Algerian</vt:lpstr>
      <vt:lpstr>Default Design</vt:lpstr>
      <vt:lpstr>Chapter 21 – The Muslim Empires</vt:lpstr>
      <vt:lpstr>PowerPoint Presentation</vt:lpstr>
      <vt:lpstr>Gunpowder Empires </vt:lpstr>
      <vt:lpstr>PowerPoint Presentation</vt:lpstr>
      <vt:lpstr>PowerPoint Presentation</vt:lpstr>
      <vt:lpstr>PowerPoint Presentation</vt:lpstr>
      <vt:lpstr>The Ottomans</vt:lpstr>
      <vt:lpstr>PowerPoint Presentation</vt:lpstr>
      <vt:lpstr>PowerPoint Presentation</vt:lpstr>
      <vt:lpstr>PowerPoint Presentation</vt:lpstr>
      <vt:lpstr>Battle of Lepanto (1571)</vt:lpstr>
      <vt:lpstr>PowerPoint Presentation</vt:lpstr>
      <vt:lpstr>PowerPoint Presentation</vt:lpstr>
      <vt:lpstr>PowerPoint Presentation</vt:lpstr>
      <vt:lpstr>PowerPoint Presentation</vt:lpstr>
      <vt:lpstr>Qur’an Page: Arabic Calligraphy</vt:lpstr>
      <vt:lpstr>PowerPoint Presentation</vt:lpstr>
      <vt:lpstr>PowerPoint Presentation</vt:lpstr>
      <vt:lpstr>PowerPoint Presentation</vt:lpstr>
      <vt:lpstr>Safavid Empire in Persia</vt:lpstr>
      <vt:lpstr>The Safavid planted Shiite traditions firmly in Iran and gave Persians a strong sense of their own identity </vt:lpstr>
      <vt:lpstr>Abbas the Great – High Point</vt:lpstr>
      <vt:lpstr>PowerPoint Presentation</vt:lpstr>
      <vt:lpstr>The Safavid cuture</vt:lpstr>
      <vt:lpstr>PowerPoint Presentation</vt:lpstr>
      <vt:lpstr>The Quick Decline of the Safavid’s</vt:lpstr>
      <vt:lpstr>The Delhi Sultanate</vt:lpstr>
      <vt:lpstr>The Mughal Dynasty (1526-1857)</vt:lpstr>
      <vt:lpstr>Babur – “the Tiger”</vt:lpstr>
      <vt:lpstr>Akbar the Great (1556-1605)</vt:lpstr>
      <vt:lpstr>Mughal Empire</vt:lpstr>
      <vt:lpstr>PowerPoint Presentation</vt:lpstr>
      <vt:lpstr>The Decline of the Mughal Empire</vt:lpstr>
      <vt:lpstr>Hindu-Muslim Differences</vt:lpstr>
      <vt:lpstr>The Least You Need To Know</vt:lpstr>
      <vt:lpstr>Continued</vt:lpstr>
    </vt:vector>
  </TitlesOfParts>
  <Company>Horace Greeley 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Ottoman Empire</dc:title>
  <dc:creator>Susan M. Pojer</dc:creator>
  <cp:lastModifiedBy>Holley, Ronnie L. Dr. CIV OSD/DoDEA-Pacific</cp:lastModifiedBy>
  <cp:revision>117</cp:revision>
  <dcterms:created xsi:type="dcterms:W3CDTF">2003-01-05T20:58:50Z</dcterms:created>
  <dcterms:modified xsi:type="dcterms:W3CDTF">2014-01-26T23:41:45Z</dcterms:modified>
</cp:coreProperties>
</file>