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3"/>
  </p:notesMasterIdLst>
  <p:sldIdLst>
    <p:sldId id="258" r:id="rId2"/>
    <p:sldId id="260" r:id="rId3"/>
    <p:sldId id="261" r:id="rId4"/>
    <p:sldId id="340" r:id="rId5"/>
    <p:sldId id="341" r:id="rId6"/>
    <p:sldId id="267" r:id="rId7"/>
    <p:sldId id="297" r:id="rId8"/>
    <p:sldId id="364" r:id="rId9"/>
    <p:sldId id="365" r:id="rId10"/>
    <p:sldId id="366" r:id="rId11"/>
    <p:sldId id="270" r:id="rId12"/>
    <p:sldId id="272" r:id="rId13"/>
    <p:sldId id="271" r:id="rId14"/>
    <p:sldId id="273" r:id="rId15"/>
    <p:sldId id="277" r:id="rId16"/>
    <p:sldId id="278" r:id="rId17"/>
    <p:sldId id="289" r:id="rId18"/>
    <p:sldId id="368" r:id="rId19"/>
    <p:sldId id="369" r:id="rId20"/>
    <p:sldId id="370" r:id="rId21"/>
    <p:sldId id="371" r:id="rId22"/>
    <p:sldId id="372" r:id="rId23"/>
    <p:sldId id="373" r:id="rId24"/>
    <p:sldId id="295" r:id="rId25"/>
    <p:sldId id="1013" r:id="rId26"/>
    <p:sldId id="339" r:id="rId27"/>
    <p:sldId id="334" r:id="rId28"/>
    <p:sldId id="335" r:id="rId29"/>
    <p:sldId id="336" r:id="rId30"/>
    <p:sldId id="337" r:id="rId31"/>
    <p:sldId id="338" r:id="rId32"/>
    <p:sldId id="304" r:id="rId33"/>
    <p:sldId id="305" r:id="rId34"/>
    <p:sldId id="1014" r:id="rId35"/>
    <p:sldId id="311" r:id="rId36"/>
    <p:sldId id="312" r:id="rId37"/>
    <p:sldId id="313" r:id="rId38"/>
    <p:sldId id="314" r:id="rId39"/>
    <p:sldId id="315" r:id="rId40"/>
    <p:sldId id="316" r:id="rId41"/>
    <p:sldId id="317" r:id="rId42"/>
    <p:sldId id="318" r:id="rId43"/>
    <p:sldId id="320" r:id="rId44"/>
    <p:sldId id="321" r:id="rId45"/>
    <p:sldId id="1015" r:id="rId46"/>
    <p:sldId id="324" r:id="rId47"/>
    <p:sldId id="266" r:id="rId48"/>
    <p:sldId id="345" r:id="rId49"/>
    <p:sldId id="346" r:id="rId50"/>
    <p:sldId id="347" r:id="rId51"/>
    <p:sldId id="330" r:id="rId52"/>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97" d="100"/>
          <a:sy n="97" d="100"/>
        </p:scale>
        <p:origin x="192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4/17/2022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242140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756795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3740273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3069134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1041139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799326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124514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2962937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2181201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2572339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2702271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24</a:t>
            </a:fld>
            <a:endParaRPr lang="en-US" altLang="en-US"/>
          </a:p>
        </p:txBody>
      </p:sp>
    </p:spTree>
    <p:extLst>
      <p:ext uri="{BB962C8B-B14F-4D97-AF65-F5344CB8AC3E}">
        <p14:creationId xmlns:p14="http://schemas.microsoft.com/office/powerpoint/2010/main" val="3503564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856560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34</a:t>
            </a:fld>
            <a:endParaRPr lang="en-US" altLang="en-US"/>
          </a:p>
        </p:txBody>
      </p:sp>
    </p:spTree>
    <p:extLst>
      <p:ext uri="{BB962C8B-B14F-4D97-AF65-F5344CB8AC3E}">
        <p14:creationId xmlns:p14="http://schemas.microsoft.com/office/powerpoint/2010/main" val="746713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45</a:t>
            </a:fld>
            <a:endParaRPr lang="en-US" altLang="en-US"/>
          </a:p>
        </p:txBody>
      </p:sp>
    </p:spTree>
    <p:extLst>
      <p:ext uri="{BB962C8B-B14F-4D97-AF65-F5344CB8AC3E}">
        <p14:creationId xmlns:p14="http://schemas.microsoft.com/office/powerpoint/2010/main" val="1601430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46</a:t>
            </a:fld>
            <a:endParaRPr lang="en-US" altLang="en-US"/>
          </a:p>
        </p:txBody>
      </p:sp>
    </p:spTree>
    <p:extLst>
      <p:ext uri="{BB962C8B-B14F-4D97-AF65-F5344CB8AC3E}">
        <p14:creationId xmlns:p14="http://schemas.microsoft.com/office/powerpoint/2010/main" val="416633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47</a:t>
            </a:fld>
            <a:endParaRPr lang="en-US" altLang="en-US"/>
          </a:p>
        </p:txBody>
      </p:sp>
    </p:spTree>
    <p:extLst>
      <p:ext uri="{BB962C8B-B14F-4D97-AF65-F5344CB8AC3E}">
        <p14:creationId xmlns:p14="http://schemas.microsoft.com/office/powerpoint/2010/main" val="370210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48</a:t>
            </a:fld>
            <a:endParaRPr lang="en-US" altLang="en-US"/>
          </a:p>
        </p:txBody>
      </p:sp>
    </p:spTree>
    <p:extLst>
      <p:ext uri="{BB962C8B-B14F-4D97-AF65-F5344CB8AC3E}">
        <p14:creationId xmlns:p14="http://schemas.microsoft.com/office/powerpoint/2010/main" val="1366296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49</a:t>
            </a:fld>
            <a:endParaRPr lang="en-US" altLang="en-US"/>
          </a:p>
        </p:txBody>
      </p:sp>
    </p:spTree>
    <p:extLst>
      <p:ext uri="{BB962C8B-B14F-4D97-AF65-F5344CB8AC3E}">
        <p14:creationId xmlns:p14="http://schemas.microsoft.com/office/powerpoint/2010/main" val="1920457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50</a:t>
            </a:fld>
            <a:endParaRPr lang="en-US" altLang="en-US"/>
          </a:p>
        </p:txBody>
      </p:sp>
    </p:spTree>
    <p:extLst>
      <p:ext uri="{BB962C8B-B14F-4D97-AF65-F5344CB8AC3E}">
        <p14:creationId xmlns:p14="http://schemas.microsoft.com/office/powerpoint/2010/main" val="923203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48954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6</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00003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67293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4/17/2022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4/17/2022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4/17/2022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4/17/2022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4/17/2022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4/17/2022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4/17/2022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4/17/2022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4/17/2022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4/17/2022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4/17/2022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4/17/2022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5702156"/>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Easter Sunday-April 17</a:t>
            </a:r>
            <a:r>
              <a:rPr lang="en-US" altLang="en-US" sz="3200" baseline="30000" dirty="0">
                <a:latin typeface="Arial Rounded MT Bold" panose="020F0704030504030204" pitchFamily="34" charset="0"/>
              </a:rPr>
              <a:t>th</a:t>
            </a:r>
            <a:r>
              <a:rPr lang="en-US" altLang="en-US" sz="3200" dirty="0">
                <a:latin typeface="Arial Rounded MT Bold" panose="020F0704030504030204" pitchFamily="34" charset="0"/>
              </a:rPr>
              <a:t>, 2022</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18838" y="2853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3200" dirty="0">
                <a:latin typeface="Arial Rounded MT Bold" panose="020F0704030504030204" pitchFamily="34" charset="0"/>
              </a:rPr>
              <a:t>WELCOME!</a:t>
            </a:r>
          </a:p>
        </p:txBody>
      </p:sp>
      <p:pic>
        <p:nvPicPr>
          <p:cNvPr id="3" name="Picture 2">
            <a:extLst>
              <a:ext uri="{FF2B5EF4-FFF2-40B4-BE49-F238E27FC236}">
                <a16:creationId xmlns:a16="http://schemas.microsoft.com/office/drawing/2014/main" id="{E4858797-8F76-4E73-B0C3-EA28DA73364F}"/>
              </a:ext>
            </a:extLst>
          </p:cNvPr>
          <p:cNvPicPr>
            <a:picLocks noChangeAspect="1"/>
          </p:cNvPicPr>
          <p:nvPr/>
        </p:nvPicPr>
        <p:blipFill>
          <a:blip r:embed="rId3"/>
          <a:stretch>
            <a:fillRect/>
          </a:stretch>
        </p:blipFill>
        <p:spPr>
          <a:xfrm>
            <a:off x="1396181" y="791110"/>
            <a:ext cx="6351637" cy="475759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1154162"/>
          </a:xfrm>
          <a:prstGeom prst="rect">
            <a:avLst/>
          </a:prstGeom>
        </p:spPr>
        <p:txBody>
          <a:bodyPr wrap="square">
            <a:spAutoFit/>
          </a:bodyPr>
          <a:lstStyle/>
          <a:p>
            <a:pPr marL="342900" marR="0" lvl="0" indent="-342900"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Christ The Lord Is Risen Today; Alleluia</a:t>
            </a:r>
          </a:p>
          <a:p>
            <a:pPr marL="0" marR="0" lvl="0" indent="0" algn="ctr" defTabSz="685800" rtl="0" eaLnBrk="0" fontAlgn="base" latinLnBrk="0" hangingPunct="0">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LBW 128</a:t>
            </a:r>
          </a:p>
        </p:txBody>
      </p:sp>
      <p:sp>
        <p:nvSpPr>
          <p:cNvPr id="2" name="Rectangle 1">
            <a:extLst>
              <a:ext uri="{FF2B5EF4-FFF2-40B4-BE49-F238E27FC236}">
                <a16:creationId xmlns:a16="http://schemas.microsoft.com/office/drawing/2014/main" id="{01AE762C-E6EC-47DC-A747-236487F62A08}"/>
              </a:ext>
            </a:extLst>
          </p:cNvPr>
          <p:cNvSpPr/>
          <p:nvPr/>
        </p:nvSpPr>
        <p:spPr>
          <a:xfrm>
            <a:off x="115454" y="1213472"/>
            <a:ext cx="8816790" cy="4524315"/>
          </a:xfrm>
          <a:prstGeom prst="rect">
            <a:avLst/>
          </a:prstGeom>
        </p:spPr>
        <p:txBody>
          <a:bodyPr wrap="square">
            <a:spAutoFit/>
          </a:bodyPr>
          <a:lstStyle/>
          <a:p>
            <a:pPr marL="682625" marR="0" lvl="0" indent="-682625"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4	Christians, on this holy day, Alleluia!</a:t>
            </a:r>
          </a:p>
          <a:p>
            <a:pPr marL="682625" marR="0" lvl="0" indent="-682625"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all your grateful homage pay; Alleluia!</a:t>
            </a:r>
          </a:p>
          <a:p>
            <a:pPr marL="682625" marR="0" lvl="0" indent="-682625"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Christ the Lord is </a:t>
            </a:r>
            <a:r>
              <a:rPr kumimoji="0" lang="en-US" sz="3600" b="0" i="0" u="none" strike="noStrike" kern="1200" cap="none" spc="0" normalizeH="0" baseline="0" noProof="0" dirty="0" err="1">
                <a:ln>
                  <a:noFill/>
                </a:ln>
                <a:solidFill>
                  <a:prstClr val="black"/>
                </a:solidFill>
                <a:effectLst/>
                <a:uLnTx/>
                <a:uFillTx/>
                <a:latin typeface="Arial Rounded MT Bold" panose="020F0704030504030204" pitchFamily="34" charset="0"/>
                <a:ea typeface="Times New Roman" panose="02020603050405020304" pitchFamily="18" charset="0"/>
                <a:cs typeface="+mn-cs"/>
              </a:rPr>
              <a:t>ris'n</a:t>
            </a: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on high; Alleluia!</a:t>
            </a:r>
          </a:p>
          <a:p>
            <a:pPr marL="682625" marR="0" lvl="0" indent="-682625"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now he lives, no more to die. Alleluia!</a:t>
            </a:r>
          </a:p>
        </p:txBody>
      </p:sp>
    </p:spTree>
    <p:extLst>
      <p:ext uri="{BB962C8B-B14F-4D97-AF65-F5344CB8AC3E}">
        <p14:creationId xmlns:p14="http://schemas.microsoft.com/office/powerpoint/2010/main" val="1073642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b="67517"/>
          <a:stretch/>
        </p:blipFill>
        <p:spPr>
          <a:xfrm>
            <a:off x="18600" y="856344"/>
            <a:ext cx="9118361" cy="4238169"/>
          </a:xfrm>
          <a:prstGeom prst="rect">
            <a:avLst/>
          </a:prstGeom>
        </p:spPr>
      </p:pic>
    </p:spTree>
    <p:extLst>
      <p:ext uri="{BB962C8B-B14F-4D97-AF65-F5344CB8AC3E}">
        <p14:creationId xmlns:p14="http://schemas.microsoft.com/office/powerpoint/2010/main" val="228940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l="1228" t="33408" r="1516" b="33843"/>
          <a:stretch/>
        </p:blipFill>
        <p:spPr>
          <a:xfrm>
            <a:off x="0" y="1190171"/>
            <a:ext cx="9157803" cy="4441371"/>
          </a:xfrm>
          <a:prstGeom prst="rect">
            <a:avLst/>
          </a:prstGeom>
        </p:spPr>
      </p:pic>
    </p:spTree>
    <p:extLst>
      <p:ext uri="{BB962C8B-B14F-4D97-AF65-F5344CB8AC3E}">
        <p14:creationId xmlns:p14="http://schemas.microsoft.com/office/powerpoint/2010/main" val="335825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l="1311" t="65490" r="1751" b="267"/>
          <a:stretch/>
        </p:blipFill>
        <p:spPr>
          <a:xfrm>
            <a:off x="0" y="1204685"/>
            <a:ext cx="9144000" cy="5021944"/>
          </a:xfrm>
          <a:prstGeom prst="rect">
            <a:avLst/>
          </a:prstGeom>
        </p:spPr>
      </p:pic>
    </p:spTree>
    <p:extLst>
      <p:ext uri="{BB962C8B-B14F-4D97-AF65-F5344CB8AC3E}">
        <p14:creationId xmlns:p14="http://schemas.microsoft.com/office/powerpoint/2010/main" val="117444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BA48FEC2-DD0B-492D-AC1C-B93C6F913E50}"/>
              </a:ext>
            </a:extLst>
          </p:cNvPr>
          <p:cNvSpPr/>
          <p:nvPr/>
        </p:nvSpPr>
        <p:spPr>
          <a:xfrm>
            <a:off x="413886" y="1106905"/>
            <a:ext cx="8576110" cy="5339923"/>
          </a:xfrm>
          <a:prstGeom prst="rect">
            <a:avLst/>
          </a:prstGeom>
        </p:spPr>
        <p:txBody>
          <a:bodyPr wrap="square">
            <a:spAutoFit/>
          </a:bodyPr>
          <a:lstStyle/>
          <a:p>
            <a:pPr marL="682625" marR="0" indent="-682625">
              <a:spcBef>
                <a:spcPts val="0"/>
              </a:spcBef>
              <a:spcAft>
                <a:spcPts val="1800"/>
              </a:spcAft>
            </a:pPr>
            <a:r>
              <a:rPr lang="en-US" sz="3200" dirty="0">
                <a:solidFill>
                  <a:srgbClr val="000000"/>
                </a:solidFill>
                <a:latin typeface="Arial Rounded MT Bold" panose="020F0704030504030204" pitchFamily="34" charset="0"/>
                <a:ea typeface="Calibri" panose="020F0502020204030204" pitchFamily="34" charset="0"/>
              </a:rPr>
              <a:t>P:	The Lord be with you.</a:t>
            </a:r>
            <a:endParaRPr lang="en-US" sz="3200" dirty="0">
              <a:latin typeface="Arial Rounded MT Bold" panose="020F0704030504030204" pitchFamily="34" charset="0"/>
              <a:ea typeface="Calibri" panose="020F0502020204030204" pitchFamily="34" charset="0"/>
            </a:endParaRPr>
          </a:p>
          <a:p>
            <a:pPr marL="682625" marR="0" indent="-682625">
              <a:spcBef>
                <a:spcPts val="0"/>
              </a:spcBef>
              <a:spcAft>
                <a:spcPts val="18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latin typeface="Arial Rounded MT Bold" panose="020F0704030504030204" pitchFamily="34" charset="0"/>
              <a:ea typeface="Calibri" panose="020F0502020204030204" pitchFamily="34" charset="0"/>
            </a:endParaRPr>
          </a:p>
          <a:p>
            <a:pPr marL="682625" marR="0" indent="-682625">
              <a:spcBef>
                <a:spcPts val="0"/>
              </a:spcBef>
              <a:spcAft>
                <a:spcPts val="1800"/>
              </a:spcAft>
            </a:pPr>
            <a:r>
              <a:rPr lang="en-US" sz="3200" dirty="0">
                <a:solidFill>
                  <a:srgbClr val="000000"/>
                </a:solidFill>
                <a:latin typeface="Arial Rounded MT Bold" panose="020F0704030504030204" pitchFamily="34" charset="0"/>
                <a:ea typeface="Calibri" panose="020F0502020204030204" pitchFamily="34" charset="0"/>
              </a:rPr>
              <a:t>P:	Let us pray… Risen Lord, we celebrate today that you are alive!  Not just for Mary and the disciples, but you are alive for us today.  Live in us and shape us so that others may come to know you.</a:t>
            </a:r>
          </a:p>
          <a:p>
            <a:pPr marL="682625" marR="0" indent="-682625">
              <a:spcBef>
                <a:spcPts val="0"/>
              </a:spcBef>
              <a:spcAft>
                <a:spcPts val="1800"/>
              </a:spcAft>
            </a:pPr>
            <a:r>
              <a:rPr lang="en-US" sz="3600" b="1" dirty="0">
                <a:solidFill>
                  <a:srgbClr val="000000"/>
                </a:solidFill>
                <a:effectLst/>
                <a:latin typeface="Arial Rounded MT Bold" panose="020F0704030504030204" pitchFamily="34" charset="0"/>
                <a:ea typeface="Calibri" panose="020F0502020204030204" pitchFamily="34" charset="0"/>
              </a:rPr>
              <a:t>C:	Amen</a:t>
            </a:r>
            <a:endParaRPr lang="en-US" sz="36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845820" y="1474170"/>
            <a:ext cx="7452360" cy="4502451"/>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Gospel according to Saint John, the 20</a:t>
            </a:r>
            <a:r>
              <a:rPr lang="en-US" sz="3600" baseline="30000" dirty="0">
                <a:solidFill>
                  <a:prstClr val="black"/>
                </a:solidFill>
                <a:latin typeface="Arial Rounded MT Bold" panose="020F0704030504030204" pitchFamily="34" charset="0"/>
                <a:ea typeface="Calibri" panose="020F0502020204030204" pitchFamily="34" charset="0"/>
              </a:rPr>
              <a:t>th</a:t>
            </a:r>
            <a:r>
              <a:rPr lang="en-US" sz="3600" dirty="0">
                <a:solidFill>
                  <a:prstClr val="black"/>
                </a:solidFill>
                <a:latin typeface="Arial Rounded MT Bold" panose="020F0704030504030204" pitchFamily="34" charset="0"/>
                <a:ea typeface="Calibri" panose="020F0502020204030204" pitchFamily="34" charset="0"/>
              </a:rPr>
              <a:t> chapter.</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GOSPEL</a:t>
            </a: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  John 20:1-18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DF2BD96-A2E1-46BE-B6FC-9D73A5FDD8AC}"/>
              </a:ext>
            </a:extLst>
          </p:cNvPr>
          <p:cNvSpPr txBox="1"/>
          <p:nvPr/>
        </p:nvSpPr>
        <p:spPr>
          <a:xfrm>
            <a:off x="115454" y="1061884"/>
            <a:ext cx="8890894" cy="5380255"/>
          </a:xfrm>
          <a:prstGeom prst="rect">
            <a:avLst/>
          </a:prstGeom>
          <a:noFill/>
        </p:spPr>
        <p:txBody>
          <a:bodyPr wrap="square">
            <a:spAutoFit/>
          </a:bodyPr>
          <a:lstStyle/>
          <a:p>
            <a:pPr marL="0" marR="0">
              <a:lnSpc>
                <a:spcPct val="107000"/>
              </a:lnSpc>
              <a:spcBef>
                <a:spcPts val="0"/>
              </a:spcBef>
              <a:spcAft>
                <a:spcPts val="800"/>
              </a:spcAft>
            </a:pPr>
            <a:r>
              <a:rPr lang="en-US" sz="3600" baseline="30000" dirty="0">
                <a:effectLst/>
                <a:latin typeface="Arial Rounded MT Bold" panose="020F0704030504030204" pitchFamily="34" charset="0"/>
                <a:ea typeface="Calibri" panose="020F0502020204030204" pitchFamily="34" charset="0"/>
              </a:rPr>
              <a:t>1</a:t>
            </a:r>
            <a:r>
              <a:rPr lang="en-US" sz="3600" dirty="0">
                <a:effectLst/>
                <a:latin typeface="Arial Rounded MT Bold" panose="020F0704030504030204" pitchFamily="34" charset="0"/>
                <a:ea typeface="Calibri" panose="020F0502020204030204" pitchFamily="34" charset="0"/>
              </a:rPr>
              <a:t>Early on the first day of the week, while it was still dark, Mary Magdalene came to the tomb and saw that the stone had been removed from the tomb. </a:t>
            </a:r>
            <a:r>
              <a:rPr lang="en-US" sz="3600" baseline="30000" dirty="0">
                <a:effectLst/>
                <a:latin typeface="Arial Rounded MT Bold" panose="020F0704030504030204" pitchFamily="34" charset="0"/>
                <a:ea typeface="Calibri" panose="020F0502020204030204" pitchFamily="34" charset="0"/>
              </a:rPr>
              <a:t>2</a:t>
            </a:r>
            <a:r>
              <a:rPr lang="en-US" sz="3600" dirty="0">
                <a:effectLst/>
                <a:latin typeface="Arial Rounded MT Bold" panose="020F0704030504030204" pitchFamily="34" charset="0"/>
                <a:ea typeface="Calibri" panose="020F0502020204030204" pitchFamily="34" charset="0"/>
              </a:rPr>
              <a:t>So she ran and went to Simon Peter and the other disciple, the one whom Jesus loved, and said to them, “They have taken the Lord out of the tomb, and we do not know where they</a:t>
            </a:r>
          </a:p>
        </p:txBody>
      </p:sp>
    </p:spTree>
    <p:extLst>
      <p:ext uri="{BB962C8B-B14F-4D97-AF65-F5344CB8AC3E}">
        <p14:creationId xmlns:p14="http://schemas.microsoft.com/office/powerpoint/2010/main" val="3728942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GOSPEL</a:t>
            </a: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  John 20:1-18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DF2BD96-A2E1-46BE-B6FC-9D73A5FDD8AC}"/>
              </a:ext>
            </a:extLst>
          </p:cNvPr>
          <p:cNvSpPr txBox="1"/>
          <p:nvPr/>
        </p:nvSpPr>
        <p:spPr>
          <a:xfrm>
            <a:off x="115454" y="1061884"/>
            <a:ext cx="8890894" cy="5380255"/>
          </a:xfrm>
          <a:prstGeom prst="rect">
            <a:avLst/>
          </a:prstGeom>
          <a:noFill/>
        </p:spPr>
        <p:txBody>
          <a:bodyPr wrap="square">
            <a:spAutoFit/>
          </a:bodyPr>
          <a:lstStyle/>
          <a:p>
            <a:pPr marL="0" marR="0">
              <a:lnSpc>
                <a:spcPct val="107000"/>
              </a:lnSpc>
              <a:spcBef>
                <a:spcPts val="0"/>
              </a:spcBef>
              <a:spcAft>
                <a:spcPts val="800"/>
              </a:spcAft>
            </a:pPr>
            <a:r>
              <a:rPr lang="en-US" sz="3600" dirty="0">
                <a:effectLst/>
                <a:latin typeface="Arial Rounded MT Bold" panose="020F0704030504030204" pitchFamily="34" charset="0"/>
                <a:ea typeface="Calibri" panose="020F0502020204030204" pitchFamily="34" charset="0"/>
              </a:rPr>
              <a:t>have laid him.” </a:t>
            </a:r>
            <a:r>
              <a:rPr lang="en-US" sz="3600" baseline="30000" dirty="0">
                <a:effectLst/>
                <a:latin typeface="Arial Rounded MT Bold" panose="020F0704030504030204" pitchFamily="34" charset="0"/>
                <a:ea typeface="Calibri" panose="020F0502020204030204" pitchFamily="34" charset="0"/>
              </a:rPr>
              <a:t>3</a:t>
            </a:r>
            <a:r>
              <a:rPr lang="en-US" sz="3600" dirty="0">
                <a:effectLst/>
                <a:latin typeface="Arial Rounded MT Bold" panose="020F0704030504030204" pitchFamily="34" charset="0"/>
                <a:ea typeface="Calibri" panose="020F0502020204030204" pitchFamily="34" charset="0"/>
              </a:rPr>
              <a:t>Then Peter and the other disciple set out and went toward the tomb. </a:t>
            </a:r>
            <a:r>
              <a:rPr lang="en-US" sz="3600" baseline="30000" dirty="0">
                <a:effectLst/>
                <a:latin typeface="Arial Rounded MT Bold" panose="020F0704030504030204" pitchFamily="34" charset="0"/>
                <a:ea typeface="Calibri" panose="020F0502020204030204" pitchFamily="34" charset="0"/>
              </a:rPr>
              <a:t>4</a:t>
            </a:r>
            <a:r>
              <a:rPr lang="en-US" sz="3600" dirty="0">
                <a:effectLst/>
                <a:latin typeface="Arial Rounded MT Bold" panose="020F0704030504030204" pitchFamily="34" charset="0"/>
                <a:ea typeface="Calibri" panose="020F0502020204030204" pitchFamily="34" charset="0"/>
              </a:rPr>
              <a:t>The two were running together, but the other disciple outran Peter and reached the tomb first. </a:t>
            </a:r>
            <a:r>
              <a:rPr lang="en-US" sz="3600" baseline="30000" dirty="0">
                <a:effectLst/>
                <a:latin typeface="Arial Rounded MT Bold" panose="020F0704030504030204" pitchFamily="34" charset="0"/>
                <a:ea typeface="Calibri" panose="020F0502020204030204" pitchFamily="34" charset="0"/>
              </a:rPr>
              <a:t>5</a:t>
            </a:r>
            <a:r>
              <a:rPr lang="en-US" sz="3600" dirty="0">
                <a:effectLst/>
                <a:latin typeface="Arial Rounded MT Bold" panose="020F0704030504030204" pitchFamily="34" charset="0"/>
                <a:ea typeface="Calibri" panose="020F0502020204030204" pitchFamily="34" charset="0"/>
              </a:rPr>
              <a:t>He bent down to look in and saw the linen wrappings lying there, but he did not go in. </a:t>
            </a:r>
            <a:r>
              <a:rPr lang="en-US" sz="3600" baseline="30000" dirty="0">
                <a:effectLst/>
                <a:latin typeface="Arial Rounded MT Bold" panose="020F0704030504030204" pitchFamily="34" charset="0"/>
                <a:ea typeface="Calibri" panose="020F0502020204030204" pitchFamily="34" charset="0"/>
              </a:rPr>
              <a:t>6</a:t>
            </a:r>
            <a:r>
              <a:rPr lang="en-US" sz="3600" dirty="0">
                <a:effectLst/>
                <a:latin typeface="Arial Rounded MT Bold" panose="020F0704030504030204" pitchFamily="34" charset="0"/>
                <a:ea typeface="Calibri" panose="020F0502020204030204" pitchFamily="34" charset="0"/>
              </a:rPr>
              <a:t>Then Simon Peter came, following him, and went into the tomb. </a:t>
            </a:r>
          </a:p>
        </p:txBody>
      </p:sp>
    </p:spTree>
    <p:extLst>
      <p:ext uri="{BB962C8B-B14F-4D97-AF65-F5344CB8AC3E}">
        <p14:creationId xmlns:p14="http://schemas.microsoft.com/office/powerpoint/2010/main" val="766797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GOSPEL</a:t>
            </a: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  John 20:1-18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DF2BD96-A2E1-46BE-B6FC-9D73A5FDD8AC}"/>
              </a:ext>
            </a:extLst>
          </p:cNvPr>
          <p:cNvSpPr txBox="1"/>
          <p:nvPr/>
        </p:nvSpPr>
        <p:spPr>
          <a:xfrm>
            <a:off x="115454" y="1061884"/>
            <a:ext cx="8890894" cy="5380255"/>
          </a:xfrm>
          <a:prstGeom prst="rect">
            <a:avLst/>
          </a:prstGeom>
          <a:noFill/>
        </p:spPr>
        <p:txBody>
          <a:bodyPr wrap="square">
            <a:spAutoFit/>
          </a:bodyPr>
          <a:lstStyle/>
          <a:p>
            <a:pPr marL="0" marR="0">
              <a:lnSpc>
                <a:spcPct val="107000"/>
              </a:lnSpc>
              <a:spcBef>
                <a:spcPts val="0"/>
              </a:spcBef>
              <a:spcAft>
                <a:spcPts val="800"/>
              </a:spcAft>
            </a:pPr>
            <a:r>
              <a:rPr lang="en-US" sz="3600" dirty="0">
                <a:effectLst/>
                <a:latin typeface="Arial Rounded MT Bold" panose="020F0704030504030204" pitchFamily="34" charset="0"/>
                <a:ea typeface="Calibri" panose="020F0502020204030204" pitchFamily="34" charset="0"/>
              </a:rPr>
              <a:t>He saw the linen wrappings lying there, </a:t>
            </a:r>
            <a:r>
              <a:rPr lang="en-US" sz="3600" baseline="30000" dirty="0">
                <a:effectLst/>
                <a:latin typeface="Arial Rounded MT Bold" panose="020F0704030504030204" pitchFamily="34" charset="0"/>
                <a:ea typeface="Calibri" panose="020F0502020204030204" pitchFamily="34" charset="0"/>
              </a:rPr>
              <a:t>7</a:t>
            </a:r>
            <a:r>
              <a:rPr lang="en-US" sz="3600" dirty="0">
                <a:effectLst/>
                <a:latin typeface="Arial Rounded MT Bold" panose="020F0704030504030204" pitchFamily="34" charset="0"/>
                <a:ea typeface="Calibri" panose="020F0502020204030204" pitchFamily="34" charset="0"/>
              </a:rPr>
              <a:t>and the cloth that had been on Jesus’ head, not lying with the linen wrappings but rolled up in a place by itself. </a:t>
            </a:r>
            <a:r>
              <a:rPr lang="en-US" sz="3600" baseline="30000" dirty="0">
                <a:effectLst/>
                <a:latin typeface="Arial Rounded MT Bold" panose="020F0704030504030204" pitchFamily="34" charset="0"/>
                <a:ea typeface="Calibri" panose="020F0502020204030204" pitchFamily="34" charset="0"/>
              </a:rPr>
              <a:t>8</a:t>
            </a:r>
            <a:r>
              <a:rPr lang="en-US" sz="3600" dirty="0">
                <a:effectLst/>
                <a:latin typeface="Arial Rounded MT Bold" panose="020F0704030504030204" pitchFamily="34" charset="0"/>
                <a:ea typeface="Calibri" panose="020F0502020204030204" pitchFamily="34" charset="0"/>
              </a:rPr>
              <a:t>Then the other disciple, who reached the tomb first, also went in, and he saw and believed; </a:t>
            </a:r>
            <a:r>
              <a:rPr lang="en-US" sz="3600" baseline="30000" dirty="0">
                <a:effectLst/>
                <a:latin typeface="Arial Rounded MT Bold" panose="020F0704030504030204" pitchFamily="34" charset="0"/>
                <a:ea typeface="Calibri" panose="020F0502020204030204" pitchFamily="34" charset="0"/>
              </a:rPr>
              <a:t>9</a:t>
            </a:r>
            <a:r>
              <a:rPr lang="en-US" sz="3600" dirty="0">
                <a:effectLst/>
                <a:latin typeface="Arial Rounded MT Bold" panose="020F0704030504030204" pitchFamily="34" charset="0"/>
                <a:ea typeface="Calibri" panose="020F0502020204030204" pitchFamily="34" charset="0"/>
              </a:rPr>
              <a:t>for as yet they did not understand the scripture, that he must rise from the dead. </a:t>
            </a:r>
            <a:r>
              <a:rPr lang="en-US" sz="3600" baseline="30000" dirty="0">
                <a:effectLst/>
                <a:latin typeface="Arial Rounded MT Bold" panose="020F0704030504030204" pitchFamily="34" charset="0"/>
                <a:ea typeface="Calibri" panose="020F0502020204030204" pitchFamily="34" charset="0"/>
              </a:rPr>
              <a:t>10</a:t>
            </a:r>
            <a:r>
              <a:rPr lang="en-US" sz="3600" dirty="0">
                <a:effectLst/>
                <a:latin typeface="Arial Rounded MT Bold" panose="020F0704030504030204" pitchFamily="34" charset="0"/>
                <a:ea typeface="Calibri" panose="020F0502020204030204" pitchFamily="34" charset="0"/>
              </a:rPr>
              <a:t>Then</a:t>
            </a:r>
          </a:p>
        </p:txBody>
      </p:sp>
    </p:spTree>
    <p:extLst>
      <p:ext uri="{BB962C8B-B14F-4D97-AF65-F5344CB8AC3E}">
        <p14:creationId xmlns:p14="http://schemas.microsoft.com/office/powerpoint/2010/main" val="210557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E9FA35E5-C22E-4876-B6DA-86D7CFD84609}"/>
              </a:ext>
            </a:extLst>
          </p:cNvPr>
          <p:cNvSpPr>
            <a:spLocks noGrp="1"/>
          </p:cNvSpPr>
          <p:nvPr>
            <p:ph type="title"/>
          </p:nvPr>
        </p:nvSpPr>
        <p:spPr>
          <a:xfrm>
            <a:off x="272264" y="1382956"/>
            <a:ext cx="8192654" cy="701484"/>
          </a:xfrm>
        </p:spPr>
        <p:txBody>
          <a:bodyPr anchor="t"/>
          <a:lstStyle/>
          <a:p>
            <a:pPr marL="571500" marR="0" lvl="0" indent="-571500">
              <a:lnSpc>
                <a:spcPct val="100000"/>
              </a:lnSpc>
              <a:spcBef>
                <a:spcPts val="0"/>
              </a:spcBef>
              <a:spcAft>
                <a:spcPts val="6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a:t>
            </a:r>
            <a:r>
              <a:rPr lang="en-US" sz="3600" b="1" dirty="0">
                <a:solidFill>
                  <a:srgbClr val="000000"/>
                </a:solidFill>
                <a:ea typeface="Calibri" panose="020F0502020204030204" pitchFamily="34" charset="0"/>
              </a:rPr>
              <a:t>  </a:t>
            </a:r>
            <a:r>
              <a:rPr lang="en-US" sz="3600" i="1" dirty="0">
                <a:solidFill>
                  <a:srgbClr val="000000"/>
                </a:solidFill>
                <a:effectLst/>
                <a:latin typeface="Arial Rounded MT Bold" panose="020F0704030504030204" pitchFamily="34" charset="0"/>
                <a:ea typeface="Calibri" panose="020F0502020204030204" pitchFamily="34" charset="0"/>
              </a:rPr>
              <a:t>By Roxanne Groff					</a:t>
            </a:r>
            <a:endParaRPr lang="en-US" sz="36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C9E60F6B-FED9-4E5F-A70B-7DC504A676CB}"/>
              </a:ext>
            </a:extLst>
          </p:cNvPr>
          <p:cNvSpPr/>
          <p:nvPr/>
        </p:nvSpPr>
        <p:spPr>
          <a:xfrm>
            <a:off x="272264" y="2828284"/>
            <a:ext cx="8785109" cy="1415772"/>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 and Ringing of the Bell</a:t>
            </a:r>
            <a:br>
              <a:rPr lang="en-US" sz="3600" b="1" dirty="0">
                <a:solidFill>
                  <a:srgbClr val="000000"/>
                </a:solidFill>
                <a:latin typeface="Arial Rounded MT Bold" panose="020F0704030504030204" pitchFamily="34" charset="0"/>
                <a:ea typeface="Calibri" panose="020F0502020204030204" pitchFamily="34" charset="0"/>
              </a:rPr>
            </a:br>
            <a:endParaRPr lang="en-US" sz="1400" dirty="0"/>
          </a:p>
        </p:txBody>
      </p:sp>
      <p:sp>
        <p:nvSpPr>
          <p:cNvPr id="3" name="Rectangle 2">
            <a:extLst>
              <a:ext uri="{FF2B5EF4-FFF2-40B4-BE49-F238E27FC236}">
                <a16:creationId xmlns:a16="http://schemas.microsoft.com/office/drawing/2014/main" id="{B8588CE1-B3F8-4002-BD43-0154334815CB}"/>
              </a:ext>
            </a:extLst>
          </p:cNvPr>
          <p:cNvSpPr/>
          <p:nvPr/>
        </p:nvSpPr>
        <p:spPr>
          <a:xfrm>
            <a:off x="320390" y="4367263"/>
            <a:ext cx="8688856" cy="1200329"/>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a:t>
            </a:r>
          </a:p>
          <a:p>
            <a:endParaRPr lang="en-US" sz="3600" b="1" dirty="0">
              <a:solidFill>
                <a:srgbClr val="000000"/>
              </a:solidFill>
              <a:latin typeface="Arial Rounded MT Bold" panose="020F0704030504030204" pitchFamily="34" charset="0"/>
            </a:endParaRPr>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GOSPEL</a:t>
            </a: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  John 20:1-18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DF2BD96-A2E1-46BE-B6FC-9D73A5FDD8AC}"/>
              </a:ext>
            </a:extLst>
          </p:cNvPr>
          <p:cNvSpPr txBox="1"/>
          <p:nvPr/>
        </p:nvSpPr>
        <p:spPr>
          <a:xfrm>
            <a:off x="115454" y="1061884"/>
            <a:ext cx="8890894" cy="5482848"/>
          </a:xfrm>
          <a:prstGeom prst="rect">
            <a:avLst/>
          </a:prstGeom>
          <a:noFill/>
        </p:spPr>
        <p:txBody>
          <a:bodyPr wrap="square">
            <a:spAutoFit/>
          </a:bodyPr>
          <a:lstStyle/>
          <a:p>
            <a:pPr marL="0" marR="0">
              <a:lnSpc>
                <a:spcPct val="107000"/>
              </a:lnSpc>
              <a:spcBef>
                <a:spcPts val="0"/>
              </a:spcBef>
              <a:spcAft>
                <a:spcPts val="800"/>
              </a:spcAft>
            </a:pPr>
            <a:r>
              <a:rPr lang="en-US" sz="3600" dirty="0">
                <a:effectLst/>
                <a:latin typeface="Arial Rounded MT Bold" panose="020F0704030504030204" pitchFamily="34" charset="0"/>
                <a:ea typeface="Calibri" panose="020F0502020204030204" pitchFamily="34" charset="0"/>
              </a:rPr>
              <a:t>the disciples returned to their homes.</a:t>
            </a:r>
          </a:p>
          <a:p>
            <a:pPr marL="0" marR="0">
              <a:lnSpc>
                <a:spcPct val="107000"/>
              </a:lnSpc>
              <a:spcBef>
                <a:spcPts val="0"/>
              </a:spcBef>
              <a:spcAft>
                <a:spcPts val="800"/>
              </a:spcAft>
            </a:pPr>
            <a:r>
              <a:rPr lang="en-US" sz="3600" baseline="30000" dirty="0">
                <a:effectLst/>
                <a:latin typeface="Arial Rounded MT Bold" panose="020F0704030504030204" pitchFamily="34" charset="0"/>
                <a:ea typeface="Calibri" panose="020F0502020204030204" pitchFamily="34" charset="0"/>
              </a:rPr>
              <a:t>11</a:t>
            </a:r>
            <a:r>
              <a:rPr lang="en-US" sz="3600" dirty="0">
                <a:effectLst/>
                <a:latin typeface="Arial Rounded MT Bold" panose="020F0704030504030204" pitchFamily="34" charset="0"/>
                <a:ea typeface="Calibri" panose="020F0502020204030204" pitchFamily="34" charset="0"/>
              </a:rPr>
              <a:t>But Mary stood weeping outside the tomb. As she wept, she bent over to look into the tomb; </a:t>
            </a:r>
            <a:r>
              <a:rPr lang="en-US" sz="3600" baseline="30000" dirty="0">
                <a:effectLst/>
                <a:latin typeface="Arial Rounded MT Bold" panose="020F0704030504030204" pitchFamily="34" charset="0"/>
                <a:ea typeface="Calibri" panose="020F0502020204030204" pitchFamily="34" charset="0"/>
              </a:rPr>
              <a:t>12</a:t>
            </a:r>
            <a:r>
              <a:rPr lang="en-US" sz="3600" dirty="0">
                <a:effectLst/>
                <a:latin typeface="Arial Rounded MT Bold" panose="020F0704030504030204" pitchFamily="34" charset="0"/>
                <a:ea typeface="Calibri" panose="020F0502020204030204" pitchFamily="34" charset="0"/>
              </a:rPr>
              <a:t>and she saw two angels in white, sitting where the body of Jesus had been lying, one at the head and the other at the feet. </a:t>
            </a:r>
            <a:r>
              <a:rPr lang="en-US" sz="3600" baseline="30000" dirty="0">
                <a:effectLst/>
                <a:latin typeface="Arial Rounded MT Bold" panose="020F0704030504030204" pitchFamily="34" charset="0"/>
                <a:ea typeface="Calibri" panose="020F0502020204030204" pitchFamily="34" charset="0"/>
              </a:rPr>
              <a:t>13</a:t>
            </a:r>
            <a:r>
              <a:rPr lang="en-US" sz="3600" dirty="0">
                <a:effectLst/>
                <a:latin typeface="Arial Rounded MT Bold" panose="020F0704030504030204" pitchFamily="34" charset="0"/>
                <a:ea typeface="Calibri" panose="020F0502020204030204" pitchFamily="34" charset="0"/>
              </a:rPr>
              <a:t>They said to her, “Woman, why are you weeping?” She said to them, “They</a:t>
            </a:r>
          </a:p>
        </p:txBody>
      </p:sp>
    </p:spTree>
    <p:extLst>
      <p:ext uri="{BB962C8B-B14F-4D97-AF65-F5344CB8AC3E}">
        <p14:creationId xmlns:p14="http://schemas.microsoft.com/office/powerpoint/2010/main" val="21857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GOSPEL</a:t>
            </a: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  John 20:1-18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DF2BD96-A2E1-46BE-B6FC-9D73A5FDD8AC}"/>
              </a:ext>
            </a:extLst>
          </p:cNvPr>
          <p:cNvSpPr txBox="1"/>
          <p:nvPr/>
        </p:nvSpPr>
        <p:spPr>
          <a:xfrm>
            <a:off x="115454" y="1061884"/>
            <a:ext cx="8890894" cy="5380255"/>
          </a:xfrm>
          <a:prstGeom prst="rect">
            <a:avLst/>
          </a:prstGeom>
          <a:noFill/>
        </p:spPr>
        <p:txBody>
          <a:bodyPr wrap="square">
            <a:spAutoFit/>
          </a:bodyPr>
          <a:lstStyle/>
          <a:p>
            <a:pPr marL="0" marR="0">
              <a:lnSpc>
                <a:spcPct val="107000"/>
              </a:lnSpc>
              <a:spcBef>
                <a:spcPts val="0"/>
              </a:spcBef>
              <a:spcAft>
                <a:spcPts val="800"/>
              </a:spcAft>
            </a:pPr>
            <a:r>
              <a:rPr lang="en-US" sz="3600" dirty="0">
                <a:effectLst/>
                <a:latin typeface="Arial Rounded MT Bold" panose="020F0704030504030204" pitchFamily="34" charset="0"/>
                <a:ea typeface="Calibri" panose="020F0502020204030204" pitchFamily="34" charset="0"/>
              </a:rPr>
              <a:t>have taken away my Lord, and I do not know where they have laid him.” </a:t>
            </a:r>
            <a:r>
              <a:rPr lang="en-US" sz="3600" baseline="30000" dirty="0">
                <a:effectLst/>
                <a:latin typeface="Arial Rounded MT Bold" panose="020F0704030504030204" pitchFamily="34" charset="0"/>
                <a:ea typeface="Calibri" panose="020F0502020204030204" pitchFamily="34" charset="0"/>
              </a:rPr>
              <a:t>14</a:t>
            </a:r>
            <a:r>
              <a:rPr lang="en-US" sz="3600" dirty="0">
                <a:effectLst/>
                <a:latin typeface="Arial Rounded MT Bold" panose="020F0704030504030204" pitchFamily="34" charset="0"/>
                <a:ea typeface="Calibri" panose="020F0502020204030204" pitchFamily="34" charset="0"/>
              </a:rPr>
              <a:t>When she had said this, she turned around and saw Jesus standing there, but she did not know that it was Jesus. </a:t>
            </a:r>
            <a:r>
              <a:rPr lang="en-US" sz="3600" baseline="30000" dirty="0">
                <a:effectLst/>
                <a:latin typeface="Arial Rounded MT Bold" panose="020F0704030504030204" pitchFamily="34" charset="0"/>
                <a:ea typeface="Calibri" panose="020F0502020204030204" pitchFamily="34" charset="0"/>
              </a:rPr>
              <a:t>15</a:t>
            </a:r>
            <a:r>
              <a:rPr lang="en-US" sz="3600" dirty="0">
                <a:effectLst/>
                <a:latin typeface="Arial Rounded MT Bold" panose="020F0704030504030204" pitchFamily="34" charset="0"/>
                <a:ea typeface="Calibri" panose="020F0502020204030204" pitchFamily="34" charset="0"/>
              </a:rPr>
              <a:t>Jesus said to her, “Woman, why are you weeping? Whom are you looking for?” Supposing him to be the gardener, she said to him, “Sir, if you</a:t>
            </a:r>
          </a:p>
        </p:txBody>
      </p:sp>
    </p:spTree>
    <p:extLst>
      <p:ext uri="{BB962C8B-B14F-4D97-AF65-F5344CB8AC3E}">
        <p14:creationId xmlns:p14="http://schemas.microsoft.com/office/powerpoint/2010/main" val="2443758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GOSPEL</a:t>
            </a: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  John 20:1-18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DF2BD96-A2E1-46BE-B6FC-9D73A5FDD8AC}"/>
              </a:ext>
            </a:extLst>
          </p:cNvPr>
          <p:cNvSpPr txBox="1"/>
          <p:nvPr/>
        </p:nvSpPr>
        <p:spPr>
          <a:xfrm>
            <a:off x="223606" y="1061884"/>
            <a:ext cx="8654920" cy="5380255"/>
          </a:xfrm>
          <a:prstGeom prst="rect">
            <a:avLst/>
          </a:prstGeom>
          <a:noFill/>
        </p:spPr>
        <p:txBody>
          <a:bodyPr wrap="square">
            <a:spAutoFit/>
          </a:bodyPr>
          <a:lstStyle/>
          <a:p>
            <a:pPr marL="0" marR="0">
              <a:lnSpc>
                <a:spcPct val="107000"/>
              </a:lnSpc>
              <a:spcBef>
                <a:spcPts val="0"/>
              </a:spcBef>
              <a:spcAft>
                <a:spcPts val="800"/>
              </a:spcAft>
            </a:pPr>
            <a:r>
              <a:rPr lang="en-US" sz="3600" dirty="0">
                <a:effectLst/>
                <a:latin typeface="Arial Rounded MT Bold" panose="020F0704030504030204" pitchFamily="34" charset="0"/>
                <a:ea typeface="Calibri" panose="020F0502020204030204" pitchFamily="34" charset="0"/>
              </a:rPr>
              <a:t>have carried him away, tell me where you have laid him, and I will take him away.” </a:t>
            </a:r>
            <a:r>
              <a:rPr lang="en-US" sz="3600" baseline="30000" dirty="0">
                <a:effectLst/>
                <a:latin typeface="Arial Rounded MT Bold" panose="020F0704030504030204" pitchFamily="34" charset="0"/>
                <a:ea typeface="Calibri" panose="020F0502020204030204" pitchFamily="34" charset="0"/>
              </a:rPr>
              <a:t>16</a:t>
            </a:r>
            <a:r>
              <a:rPr lang="en-US" sz="3600" dirty="0">
                <a:effectLst/>
                <a:latin typeface="Arial Rounded MT Bold" panose="020F0704030504030204" pitchFamily="34" charset="0"/>
                <a:ea typeface="Calibri" panose="020F0502020204030204" pitchFamily="34" charset="0"/>
              </a:rPr>
              <a:t>Jesus said to her, “Mary!” She turned and said to him in Hebrew, “</a:t>
            </a:r>
            <a:r>
              <a:rPr lang="en-US" sz="3600" dirty="0" err="1">
                <a:effectLst/>
                <a:latin typeface="Arial Rounded MT Bold" panose="020F0704030504030204" pitchFamily="34" charset="0"/>
                <a:ea typeface="Calibri" panose="020F0502020204030204" pitchFamily="34" charset="0"/>
              </a:rPr>
              <a:t>Rabbouni</a:t>
            </a:r>
            <a:r>
              <a:rPr lang="en-US" sz="3600" dirty="0">
                <a:effectLst/>
                <a:latin typeface="Arial Rounded MT Bold" panose="020F0704030504030204" pitchFamily="34" charset="0"/>
                <a:ea typeface="Calibri" panose="020F0502020204030204" pitchFamily="34" charset="0"/>
              </a:rPr>
              <a:t>!” (which means Teacher). </a:t>
            </a:r>
            <a:r>
              <a:rPr lang="en-US" sz="3600" baseline="30000" dirty="0">
                <a:effectLst/>
                <a:latin typeface="Arial Rounded MT Bold" panose="020F0704030504030204" pitchFamily="34" charset="0"/>
                <a:ea typeface="Calibri" panose="020F0502020204030204" pitchFamily="34" charset="0"/>
              </a:rPr>
              <a:t>17</a:t>
            </a:r>
            <a:r>
              <a:rPr lang="en-US" sz="3600" dirty="0">
                <a:effectLst/>
                <a:latin typeface="Arial Rounded MT Bold" panose="020F0704030504030204" pitchFamily="34" charset="0"/>
                <a:ea typeface="Calibri" panose="020F0502020204030204" pitchFamily="34" charset="0"/>
              </a:rPr>
              <a:t>Jesus said to her, “Do not hold on to me, because I have not yet ascended to the Father. But go to my brothers and say to them, </a:t>
            </a:r>
          </a:p>
        </p:txBody>
      </p:sp>
    </p:spTree>
    <p:extLst>
      <p:ext uri="{BB962C8B-B14F-4D97-AF65-F5344CB8AC3E}">
        <p14:creationId xmlns:p14="http://schemas.microsoft.com/office/powerpoint/2010/main" val="2143425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GOSPEL</a:t>
            </a: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  John 20:1-18</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DF2BD96-A2E1-46BE-B6FC-9D73A5FDD8AC}"/>
              </a:ext>
            </a:extLst>
          </p:cNvPr>
          <p:cNvSpPr txBox="1"/>
          <p:nvPr/>
        </p:nvSpPr>
        <p:spPr>
          <a:xfrm>
            <a:off x="115454" y="1061884"/>
            <a:ext cx="8890894" cy="4992649"/>
          </a:xfrm>
          <a:prstGeom prst="rect">
            <a:avLst/>
          </a:prstGeom>
          <a:noFill/>
        </p:spPr>
        <p:txBody>
          <a:bodyPr wrap="square">
            <a:spAutoFit/>
          </a:bodyPr>
          <a:lstStyle/>
          <a:p>
            <a:pPr marL="0" marR="0">
              <a:lnSpc>
                <a:spcPct val="107000"/>
              </a:lnSpc>
              <a:spcBef>
                <a:spcPts val="0"/>
              </a:spcBef>
              <a:spcAft>
                <a:spcPts val="800"/>
              </a:spcAft>
            </a:pPr>
            <a:r>
              <a:rPr lang="en-US" sz="3600" dirty="0">
                <a:effectLst/>
                <a:latin typeface="Arial Rounded MT Bold" panose="020F0704030504030204" pitchFamily="34" charset="0"/>
                <a:ea typeface="Calibri" panose="020F0502020204030204" pitchFamily="34" charset="0"/>
              </a:rPr>
              <a:t>‘I am ascending to my Father and your Father, to my God and your God.’” </a:t>
            </a:r>
            <a:r>
              <a:rPr lang="en-US" sz="3600" baseline="30000" dirty="0">
                <a:effectLst/>
                <a:latin typeface="Arial Rounded MT Bold" panose="020F0704030504030204" pitchFamily="34" charset="0"/>
                <a:ea typeface="Calibri" panose="020F0502020204030204" pitchFamily="34" charset="0"/>
              </a:rPr>
              <a:t>18</a:t>
            </a:r>
            <a:r>
              <a:rPr lang="en-US" sz="3600" dirty="0">
                <a:effectLst/>
                <a:latin typeface="Arial Rounded MT Bold" panose="020F0704030504030204" pitchFamily="34" charset="0"/>
                <a:ea typeface="Calibri" panose="020F0502020204030204" pitchFamily="34" charset="0"/>
              </a:rPr>
              <a:t>Mary Magdalene went and announced to the disciples, “I have seen the Lord”; and she told them that he had said these things to her.</a:t>
            </a:r>
          </a:p>
          <a:p>
            <a:pPr marL="0" marR="0">
              <a:lnSpc>
                <a:spcPct val="107000"/>
              </a:lnSpc>
              <a:spcBef>
                <a:spcPts val="0"/>
              </a:spcBef>
              <a:spcAft>
                <a:spcPts val="800"/>
              </a:spcAft>
            </a:pPr>
            <a:endParaRPr lang="en-US" sz="3600" dirty="0">
              <a:effectLst/>
              <a:latin typeface="Arial Rounded MT Bold" panose="020F0704030504030204" pitchFamily="34" charset="0"/>
              <a:ea typeface="Calibri" panose="020F0502020204030204" pitchFamily="34" charset="0"/>
            </a:endParaRPr>
          </a:p>
          <a:p>
            <a:pPr marL="0" marR="0">
              <a:lnSpc>
                <a:spcPct val="107000"/>
              </a:lnSpc>
              <a:spcBef>
                <a:spcPts val="0"/>
              </a:spcBef>
              <a:spcAft>
                <a:spcPts val="800"/>
              </a:spcAft>
            </a:pPr>
            <a:r>
              <a:rPr lang="en-US" sz="3600" dirty="0">
                <a:solidFill>
                  <a:srgbClr val="000000"/>
                </a:solidFill>
                <a:effectLst/>
                <a:latin typeface="Arial Rounded MT Bold" panose="020F0704030504030204" pitchFamily="34" charset="0"/>
                <a:ea typeface="Times New Roman" panose="02020603050405020304" pitchFamily="18" charset="0"/>
              </a:rPr>
              <a:t>P:	This is the Gospel of the Lord.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039801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18838" y="2853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4000" dirty="0">
                <a:latin typeface="Arial Rounded MT Bold" panose="020F0704030504030204" pitchFamily="34" charset="0"/>
              </a:rPr>
              <a:t>Sermon</a:t>
            </a:r>
          </a:p>
        </p:txBody>
      </p:sp>
      <p:pic>
        <p:nvPicPr>
          <p:cNvPr id="3" name="Picture 2">
            <a:extLst>
              <a:ext uri="{FF2B5EF4-FFF2-40B4-BE49-F238E27FC236}">
                <a16:creationId xmlns:a16="http://schemas.microsoft.com/office/drawing/2014/main" id="{3BBA4249-175F-42FF-9204-25C428DC0224}"/>
              </a:ext>
            </a:extLst>
          </p:cNvPr>
          <p:cNvPicPr>
            <a:picLocks noChangeAspect="1"/>
          </p:cNvPicPr>
          <p:nvPr/>
        </p:nvPicPr>
        <p:blipFill>
          <a:blip r:embed="rId3"/>
          <a:stretch>
            <a:fillRect/>
          </a:stretch>
        </p:blipFill>
        <p:spPr>
          <a:xfrm>
            <a:off x="782924" y="959905"/>
            <a:ext cx="7578151" cy="5726029"/>
          </a:xfrm>
          <a:prstGeom prst="rect">
            <a:avLst/>
          </a:prstGeom>
        </p:spPr>
      </p:pic>
    </p:spTree>
    <p:extLst>
      <p:ext uri="{BB962C8B-B14F-4D97-AF65-F5344CB8AC3E}">
        <p14:creationId xmlns:p14="http://schemas.microsoft.com/office/powerpoint/2010/main" val="4200294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0520" y="455087"/>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SPECIAL MUSIC</a:t>
            </a:r>
          </a:p>
        </p:txBody>
      </p:sp>
      <p:pic>
        <p:nvPicPr>
          <p:cNvPr id="4" name="Picture 3">
            <a:extLst>
              <a:ext uri="{FF2B5EF4-FFF2-40B4-BE49-F238E27FC236}">
                <a16:creationId xmlns:a16="http://schemas.microsoft.com/office/drawing/2014/main" id="{D70F59BE-AD12-4356-9088-74097C982862}"/>
              </a:ext>
            </a:extLst>
          </p:cNvPr>
          <p:cNvPicPr>
            <a:picLocks noChangeAspect="1"/>
          </p:cNvPicPr>
          <p:nvPr/>
        </p:nvPicPr>
        <p:blipFill>
          <a:blip r:embed="rId3"/>
          <a:stretch>
            <a:fillRect/>
          </a:stretch>
        </p:blipFill>
        <p:spPr>
          <a:xfrm>
            <a:off x="917488" y="1163257"/>
            <a:ext cx="7309024" cy="5522677"/>
          </a:xfrm>
          <a:prstGeom prst="rect">
            <a:avLst/>
          </a:prstGeom>
        </p:spPr>
      </p:pic>
    </p:spTree>
    <p:extLst>
      <p:ext uri="{BB962C8B-B14F-4D97-AF65-F5344CB8AC3E}">
        <p14:creationId xmlns:p14="http://schemas.microsoft.com/office/powerpoint/2010/main" val="603745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3090055"/>
            <a:ext cx="8650839" cy="2312043"/>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Risen Lord,</a:t>
            </a:r>
          </a:p>
        </p:txBody>
      </p:sp>
    </p:spTree>
    <p:extLst>
      <p:ext uri="{BB962C8B-B14F-4D97-AF65-F5344CB8AC3E}">
        <p14:creationId xmlns:p14="http://schemas.microsoft.com/office/powerpoint/2010/main" val="1260561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latin typeface="Arial Rounded MT Bold" panose="020F0704030504030204" pitchFamily="34" charset="0"/>
                <a:ea typeface="Calibri" panose="020F0502020204030204" pitchFamily="34" charset="0"/>
                <a:cs typeface="Times New Roman" panose="02020603050405020304" pitchFamily="18" charset="0"/>
              </a:rPr>
              <a:t>A:	Risen Lord,</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475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Christ is risen indeed. Hear all our prayers and gather them into one great joyful offering of praise, to the glory of our resurrected Savior.</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0520" y="455087"/>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OFFERING PRAYER</a:t>
            </a:r>
          </a:p>
        </p:txBody>
      </p:sp>
      <p:pic>
        <p:nvPicPr>
          <p:cNvPr id="4" name="Picture 3">
            <a:extLst>
              <a:ext uri="{FF2B5EF4-FFF2-40B4-BE49-F238E27FC236}">
                <a16:creationId xmlns:a16="http://schemas.microsoft.com/office/drawing/2014/main" id="{D70F59BE-AD12-4356-9088-74097C982862}"/>
              </a:ext>
            </a:extLst>
          </p:cNvPr>
          <p:cNvPicPr>
            <a:picLocks noChangeAspect="1"/>
          </p:cNvPicPr>
          <p:nvPr/>
        </p:nvPicPr>
        <p:blipFill>
          <a:blip r:embed="rId3"/>
          <a:stretch>
            <a:fillRect/>
          </a:stretch>
        </p:blipFill>
        <p:spPr>
          <a:xfrm>
            <a:off x="917488" y="1163257"/>
            <a:ext cx="7309024" cy="5522677"/>
          </a:xfrm>
          <a:prstGeom prst="rect">
            <a:avLst/>
          </a:prstGeom>
        </p:spPr>
      </p:pic>
    </p:spTree>
    <p:extLst>
      <p:ext uri="{BB962C8B-B14F-4D97-AF65-F5344CB8AC3E}">
        <p14:creationId xmlns:p14="http://schemas.microsoft.com/office/powerpoint/2010/main" val="2563240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52409" y="2091775"/>
            <a:ext cx="7839182" cy="2674450"/>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Communion by pre-packaged Communion Cups.  All the Baptized are welcome to celebrate this Holy Meal.  </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1C308028-73A0-4104-BA91-11FB17A109C9}"/>
              </a:ext>
            </a:extLst>
          </p:cNvPr>
          <p:cNvPicPr>
            <a:picLocks noChangeAspect="1"/>
          </p:cNvPicPr>
          <p:nvPr/>
        </p:nvPicPr>
        <p:blipFill>
          <a:blip r:embed="rId2"/>
          <a:stretch>
            <a:fillRect/>
          </a:stretch>
        </p:blipFill>
        <p:spPr>
          <a:xfrm>
            <a:off x="0" y="812057"/>
            <a:ext cx="9144000" cy="6045942"/>
          </a:xfrm>
          <a:prstGeom prst="rect">
            <a:avLst/>
          </a:prstGeom>
        </p:spPr>
      </p:pic>
    </p:spTree>
    <p:extLst>
      <p:ext uri="{BB962C8B-B14F-4D97-AF65-F5344CB8AC3E}">
        <p14:creationId xmlns:p14="http://schemas.microsoft.com/office/powerpoint/2010/main" val="3134261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PREFACE</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CAF296BA-ECD4-4806-B314-8949409D0B42}"/>
              </a:ext>
            </a:extLst>
          </p:cNvPr>
          <p:cNvSpPr/>
          <p:nvPr/>
        </p:nvSpPr>
        <p:spPr>
          <a:xfrm>
            <a:off x="318499" y="2145023"/>
            <a:ext cx="8825501" cy="2485680"/>
          </a:xfrm>
          <a:prstGeom prst="rect">
            <a:avLst/>
          </a:prstGeom>
        </p:spPr>
        <p:txBody>
          <a:bodyPr wrap="square">
            <a:spAutoFit/>
          </a:bodyPr>
          <a:lstStyle/>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It is indeed right and salutary…</a:t>
            </a:r>
          </a:p>
          <a:p>
            <a:pPr marR="0" lvl="0">
              <a:lnSpc>
                <a:spcPct val="107000"/>
              </a:lnSpc>
              <a:spcBef>
                <a:spcPts val="0"/>
              </a:spcBef>
              <a:spcAft>
                <a:spcPts val="600"/>
              </a:spcAft>
            </a:pPr>
            <a:endParaRPr lang="en-US" sz="4000" b="1" dirty="0">
              <a:solidFill>
                <a:srgbClr val="000000"/>
              </a:solidFill>
              <a:effectLst/>
              <a:latin typeface="Arial Rounded MT Bold" panose="020F0704030504030204" pitchFamily="34" charset="0"/>
              <a:ea typeface="Calibri" panose="020F0502020204030204" pitchFamily="34" charset="0"/>
            </a:endParaRPr>
          </a:p>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 we praise your name and join their unending hymn.</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526391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effectLst/>
              <a:latin typeface="Arial Rounded MT Bold" panose="020F07040305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7C1CD38C-4676-4AD9-8C15-B25A9A8CE4CF}"/>
              </a:ext>
            </a:extLst>
          </p:cNvPr>
          <p:cNvPicPr>
            <a:picLocks noChangeAspect="1"/>
          </p:cNvPicPr>
          <p:nvPr/>
        </p:nvPicPr>
        <p:blipFill>
          <a:blip r:embed="rId2"/>
          <a:stretch>
            <a:fillRect/>
          </a:stretch>
        </p:blipFill>
        <p:spPr>
          <a:xfrm>
            <a:off x="0" y="945221"/>
            <a:ext cx="9166814" cy="5912777"/>
          </a:xfrm>
          <a:prstGeom prst="rect">
            <a:avLst/>
          </a:prstGeom>
        </p:spPr>
      </p:pic>
    </p:spTree>
    <p:extLst>
      <p:ext uri="{BB962C8B-B14F-4D97-AF65-F5344CB8AC3E}">
        <p14:creationId xmlns:p14="http://schemas.microsoft.com/office/powerpoint/2010/main" val="3907289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820689"/>
            <a:ext cx="8902557" cy="2858731"/>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Holy, living, and loving God…</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…both now and forever.</a:t>
            </a:r>
            <a:endParaRPr lang="en-US" sz="3200"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FFB9165-EAB5-46BD-AE75-D3CD332BF387}"/>
              </a:ext>
            </a:extLst>
          </p:cNvPr>
          <p:cNvSpPr/>
          <p:nvPr/>
        </p:nvSpPr>
        <p:spPr>
          <a:xfrm>
            <a:off x="159249" y="3996747"/>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D2715ADB-4A89-41DD-8C74-5A972936758C}"/>
              </a:ext>
            </a:extLst>
          </p:cNvPr>
          <p:cNvSpPr/>
          <p:nvPr/>
        </p:nvSpPr>
        <p:spPr>
          <a:xfrm>
            <a:off x="159248" y="4883075"/>
            <a:ext cx="8825501" cy="1870705"/>
          </a:xfrm>
          <a:prstGeom prst="rect">
            <a:avLst/>
          </a:prstGeom>
        </p:spPr>
        <p:txBody>
          <a:bodyPr wrap="square">
            <a:spAutoFit/>
          </a:bodyPr>
          <a:lstStyle/>
          <a:p>
            <a:pPr marL="688975" lvl="0" indent="-688975">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United into one through this heavenly food, we pray as Jesus taught…</a:t>
            </a:r>
            <a:endParaRPr lang="en-US" sz="3600" dirty="0">
              <a:solidFill>
                <a:prstClr val="black"/>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196593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293569" y="1032817"/>
            <a:ext cx="8650839" cy="4787464"/>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We come to this house on a day of unadulterated joy. But we also come burdened by our sin. Remind us that you gave your life so that sin would no longer rule our lives. Forgive us, and make us new. These things we pray in your name.  Amen.</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53385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INVITATION TO COMMUNION</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410966" y="1392857"/>
            <a:ext cx="8202091" cy="4787464"/>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Jesus Christ gave everything so that we might live, and he is alive! Our Lord has risen from the grave, and in this meal, he shares eternal salvation with all who partake. Come to this feast, indulge in Christ’s goodness, for the sake of Jesus himself.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5" y="1706534"/>
            <a:ext cx="8423564" cy="3600986"/>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May this Body and Blood of our Lord and Savior, Jesus Christ, strengthen, keep, and unite us, now and forever.</a:t>
            </a:r>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722977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159248" y="818080"/>
            <a:ext cx="8825501"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We give you thanks, gracious God, for we have feasted on the abundance of your house.  Send us to bring good news and to proclaim your favor to all, strengthened with the richness of your grace in your Son, Jesus Christ.</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0520" y="455087"/>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ANNOUNCEMENTS</a:t>
            </a:r>
          </a:p>
        </p:txBody>
      </p:sp>
      <p:pic>
        <p:nvPicPr>
          <p:cNvPr id="4" name="Picture 3">
            <a:extLst>
              <a:ext uri="{FF2B5EF4-FFF2-40B4-BE49-F238E27FC236}">
                <a16:creationId xmlns:a16="http://schemas.microsoft.com/office/drawing/2014/main" id="{D70F59BE-AD12-4356-9088-74097C982862}"/>
              </a:ext>
            </a:extLst>
          </p:cNvPr>
          <p:cNvPicPr>
            <a:picLocks noChangeAspect="1"/>
          </p:cNvPicPr>
          <p:nvPr/>
        </p:nvPicPr>
        <p:blipFill>
          <a:blip r:embed="rId3"/>
          <a:stretch>
            <a:fillRect/>
          </a:stretch>
        </p:blipFill>
        <p:spPr>
          <a:xfrm>
            <a:off x="917488" y="1163257"/>
            <a:ext cx="7309024" cy="5522677"/>
          </a:xfrm>
          <a:prstGeom prst="rect">
            <a:avLst/>
          </a:prstGeom>
        </p:spPr>
      </p:pic>
    </p:spTree>
    <p:extLst>
      <p:ext uri="{BB962C8B-B14F-4D97-AF65-F5344CB8AC3E}">
        <p14:creationId xmlns:p14="http://schemas.microsoft.com/office/powerpoint/2010/main" val="3970663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365125"/>
            <a:ext cx="9013370" cy="1325563"/>
          </a:xfrm>
        </p:spPr>
        <p:txBody>
          <a:bodyPr/>
          <a:lstStyle/>
          <a:p>
            <a:pPr marL="571500" indent="-571500" algn="ctr">
              <a:buFont typeface="Symbol" panose="05050102010706020507" pitchFamily="18" charset="2"/>
              <a:buChar char=""/>
            </a:pPr>
            <a:r>
              <a:rPr lang="en-US" dirty="0"/>
              <a:t>Sending Song</a:t>
            </a:r>
          </a:p>
        </p:txBody>
      </p:sp>
      <p:sp>
        <p:nvSpPr>
          <p:cNvPr id="2" name="Rectangle 1">
            <a:extLst>
              <a:ext uri="{FF2B5EF4-FFF2-40B4-BE49-F238E27FC236}">
                <a16:creationId xmlns:a16="http://schemas.microsoft.com/office/drawing/2014/main" id="{0171F8FB-1E22-4A16-AEED-8E055637BC71}"/>
              </a:ext>
            </a:extLst>
          </p:cNvPr>
          <p:cNvSpPr/>
          <p:nvPr/>
        </p:nvSpPr>
        <p:spPr>
          <a:xfrm>
            <a:off x="1" y="2406995"/>
            <a:ext cx="9143999" cy="1754326"/>
          </a:xfrm>
          <a:prstGeom prst="rect">
            <a:avLst/>
          </a:prstGeom>
        </p:spPr>
        <p:txBody>
          <a:bodyPr wrap="square">
            <a:spAutoFit/>
          </a:bodyPr>
          <a:lstStyle/>
          <a:p>
            <a:pPr algn="ctr"/>
            <a:r>
              <a:rPr lang="en-US" sz="3600" b="1" dirty="0">
                <a:solidFill>
                  <a:srgbClr val="000000"/>
                </a:solidFill>
                <a:latin typeface="Arial Rounded MT Bold" panose="020F0704030504030204" pitchFamily="34" charset="0"/>
                <a:ea typeface="Calibri" panose="020F0502020204030204" pitchFamily="34" charset="0"/>
              </a:rPr>
              <a:t>Jesus Christ Is Risen Today</a:t>
            </a:r>
          </a:p>
          <a:p>
            <a:pPr algn="ctr"/>
            <a:endParaRPr lang="en-US" sz="3600" b="1" dirty="0">
              <a:solidFill>
                <a:srgbClr val="000000"/>
              </a:solidFill>
              <a:latin typeface="Arial Rounded MT Bold" panose="020F0704030504030204" pitchFamily="34" charset="0"/>
              <a:ea typeface="Calibri" panose="020F0502020204030204" pitchFamily="34" charset="0"/>
            </a:endParaRPr>
          </a:p>
          <a:p>
            <a:pPr algn="ctr"/>
            <a:r>
              <a:rPr lang="en-US" sz="3600" dirty="0">
                <a:solidFill>
                  <a:srgbClr val="000000"/>
                </a:solidFill>
                <a:latin typeface="Arial Rounded MT Bold" panose="020F0704030504030204" pitchFamily="34" charset="0"/>
                <a:ea typeface="Calibri" panose="020F0502020204030204" pitchFamily="34" charset="0"/>
              </a:rPr>
              <a:t>LBW 151</a:t>
            </a:r>
          </a:p>
        </p:txBody>
      </p:sp>
    </p:spTree>
    <p:extLst>
      <p:ext uri="{BB962C8B-B14F-4D97-AF65-F5344CB8AC3E}">
        <p14:creationId xmlns:p14="http://schemas.microsoft.com/office/powerpoint/2010/main" val="207024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latin typeface="Arial Rounded MT Bold" panose="020F0704030504030204" pitchFamily="34" charset="0"/>
                <a:ea typeface="Times New Roman" panose="02020603050405020304" pitchFamily="18" charset="0"/>
              </a:rPr>
              <a:t>Jesus Christ Is Risen Today    LBW 151</a:t>
            </a:r>
          </a:p>
        </p:txBody>
      </p:sp>
      <p:sp>
        <p:nvSpPr>
          <p:cNvPr id="2" name="Rectangle 1">
            <a:extLst>
              <a:ext uri="{FF2B5EF4-FFF2-40B4-BE49-F238E27FC236}">
                <a16:creationId xmlns:a16="http://schemas.microsoft.com/office/drawing/2014/main" id="{E69CC09C-2F8B-4428-AC5F-17CE6FC45A85}"/>
              </a:ext>
            </a:extLst>
          </p:cNvPr>
          <p:cNvSpPr/>
          <p:nvPr/>
        </p:nvSpPr>
        <p:spPr>
          <a:xfrm>
            <a:off x="875899" y="1166842"/>
            <a:ext cx="7392202" cy="4524315"/>
          </a:xfrm>
          <a:prstGeom prst="rect">
            <a:avLst/>
          </a:prstGeom>
        </p:spPr>
        <p:txBody>
          <a:bodyPr wrap="square">
            <a:spAutoFit/>
          </a:bodyPr>
          <a:lstStyle/>
          <a:p>
            <a:pPr marL="682625" marR="0" indent="-682625">
              <a:spcBef>
                <a:spcPts val="0"/>
              </a:spcBef>
              <a:spcAft>
                <a:spcPts val="0"/>
              </a:spcAft>
            </a:pPr>
            <a:r>
              <a:rPr lang="en-US" sz="3600" i="1" dirty="0">
                <a:latin typeface="Arial Rounded MT Bold" panose="020F0704030504030204" pitchFamily="34" charset="0"/>
                <a:ea typeface="MS Mincho" panose="02020609040205080304" pitchFamily="49" charset="-128"/>
              </a:rPr>
              <a:t> </a:t>
            </a:r>
            <a:r>
              <a:rPr lang="en-US" sz="3600" dirty="0">
                <a:latin typeface="Arial Rounded MT Bold" panose="020F0704030504030204" pitchFamily="34" charset="0"/>
                <a:ea typeface="MS Mincho" panose="02020609040205080304" pitchFamily="49" charset="-128"/>
              </a:rPr>
              <a:t>1	Jesus Christ is </a:t>
            </a:r>
            <a:r>
              <a:rPr lang="en-US" sz="3600" dirty="0" err="1">
                <a:latin typeface="Arial Rounded MT Bold" panose="020F0704030504030204" pitchFamily="34" charset="0"/>
                <a:ea typeface="MS Mincho" panose="02020609040205080304" pitchFamily="49" charset="-128"/>
              </a:rPr>
              <a:t>ris'n</a:t>
            </a:r>
            <a:r>
              <a:rPr lang="en-US" sz="3600" dirty="0">
                <a:latin typeface="Arial Rounded MT Bold" panose="020F0704030504030204" pitchFamily="34" charset="0"/>
                <a:ea typeface="MS Mincho" panose="02020609040205080304" pitchFamily="49" charset="-128"/>
              </a:rPr>
              <a:t> today, </a:t>
            </a: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Alleluia!</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our triumphant holy day, </a:t>
            </a: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Alleluia!</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who did once upon the cross, Alleluia!</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suffer to redeem our loss. </a:t>
            </a: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Alleluia!</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989459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latin typeface="Arial Rounded MT Bold" panose="020F0704030504030204" pitchFamily="34" charset="0"/>
                <a:ea typeface="Times New Roman" panose="02020603050405020304" pitchFamily="18" charset="0"/>
              </a:rPr>
              <a:t>Jesus Christ Is Risen Today    LBW 151</a:t>
            </a:r>
          </a:p>
        </p:txBody>
      </p:sp>
      <p:sp>
        <p:nvSpPr>
          <p:cNvPr id="2" name="Rectangle 1">
            <a:extLst>
              <a:ext uri="{FF2B5EF4-FFF2-40B4-BE49-F238E27FC236}">
                <a16:creationId xmlns:a16="http://schemas.microsoft.com/office/drawing/2014/main" id="{E69CC09C-2F8B-4428-AC5F-17CE6FC45A85}"/>
              </a:ext>
            </a:extLst>
          </p:cNvPr>
          <p:cNvSpPr/>
          <p:nvPr/>
        </p:nvSpPr>
        <p:spPr>
          <a:xfrm>
            <a:off x="202131" y="914400"/>
            <a:ext cx="8816741" cy="4524315"/>
          </a:xfrm>
          <a:prstGeom prst="rect">
            <a:avLst/>
          </a:prstGeom>
        </p:spPr>
        <p:txBody>
          <a:bodyPr wrap="square">
            <a:spAutoFit/>
          </a:bodyPr>
          <a:lstStyle/>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2	Hymns of praise then let us sing, Alleluia!</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unto Christ, our </a:t>
            </a:r>
            <a:r>
              <a:rPr lang="en-US" sz="3600" dirty="0" err="1">
                <a:latin typeface="Arial Rounded MT Bold" panose="020F0704030504030204" pitchFamily="34" charset="0"/>
                <a:ea typeface="MS Mincho" panose="02020609040205080304" pitchFamily="49" charset="-128"/>
              </a:rPr>
              <a:t>heav'nly</a:t>
            </a:r>
            <a:r>
              <a:rPr lang="en-US" sz="3600" dirty="0">
                <a:latin typeface="Arial Rounded MT Bold" panose="020F0704030504030204" pitchFamily="34" charset="0"/>
                <a:ea typeface="MS Mincho" panose="02020609040205080304" pitchFamily="49" charset="-128"/>
              </a:rPr>
              <a:t> king, Alleluia!</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who endured the cross and grave, Alleluia!</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sinners to redeem and save. Alleluia!</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552349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latin typeface="Arial Rounded MT Bold" panose="020F0704030504030204" pitchFamily="34" charset="0"/>
                <a:ea typeface="Times New Roman" panose="02020603050405020304" pitchFamily="18" charset="0"/>
              </a:rPr>
              <a:t>Jesus Christ Is Risen Today    LBW 151</a:t>
            </a:r>
          </a:p>
        </p:txBody>
      </p:sp>
      <p:sp>
        <p:nvSpPr>
          <p:cNvPr id="2" name="Rectangle 1">
            <a:extLst>
              <a:ext uri="{FF2B5EF4-FFF2-40B4-BE49-F238E27FC236}">
                <a16:creationId xmlns:a16="http://schemas.microsoft.com/office/drawing/2014/main" id="{E69CC09C-2F8B-4428-AC5F-17CE6FC45A85}"/>
              </a:ext>
            </a:extLst>
          </p:cNvPr>
          <p:cNvSpPr/>
          <p:nvPr/>
        </p:nvSpPr>
        <p:spPr>
          <a:xfrm>
            <a:off x="558265" y="1049153"/>
            <a:ext cx="8027469" cy="4524315"/>
          </a:xfrm>
          <a:prstGeom prst="rect">
            <a:avLst/>
          </a:prstGeom>
        </p:spPr>
        <p:txBody>
          <a:bodyPr wrap="square">
            <a:spAutoFit/>
          </a:bodyPr>
          <a:lstStyle/>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3	But the pains which he endured, Alleluia!</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our salvation have procured; Alleluia!</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now above the sky he's king, Alleluia!</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where the angels ever sing. Alleluia!</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05853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209797"/>
            <a:ext cx="7867205" cy="4639540"/>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Our Lord Jesus forgives you all your sin and makes you clean. Walk into the world forgiven by the risen Lord! </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574946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latin typeface="Arial Rounded MT Bold" panose="020F0704030504030204" pitchFamily="34" charset="0"/>
                <a:ea typeface="Times New Roman" panose="02020603050405020304" pitchFamily="18" charset="0"/>
              </a:rPr>
              <a:t>Jesus Christ Is Risen Today    LBW 151</a:t>
            </a:r>
          </a:p>
        </p:txBody>
      </p:sp>
      <p:sp>
        <p:nvSpPr>
          <p:cNvPr id="2" name="Rectangle 1">
            <a:extLst>
              <a:ext uri="{FF2B5EF4-FFF2-40B4-BE49-F238E27FC236}">
                <a16:creationId xmlns:a16="http://schemas.microsoft.com/office/drawing/2014/main" id="{E69CC09C-2F8B-4428-AC5F-17CE6FC45A85}"/>
              </a:ext>
            </a:extLst>
          </p:cNvPr>
          <p:cNvSpPr/>
          <p:nvPr/>
        </p:nvSpPr>
        <p:spPr>
          <a:xfrm>
            <a:off x="202131" y="914400"/>
            <a:ext cx="8816741" cy="4524315"/>
          </a:xfrm>
          <a:prstGeom prst="rect">
            <a:avLst/>
          </a:prstGeom>
        </p:spPr>
        <p:txBody>
          <a:bodyPr wrap="square">
            <a:spAutoFit/>
          </a:bodyPr>
          <a:lstStyle/>
          <a:p>
            <a:pPr marL="742950" marR="0" indent="-742950">
              <a:spcBef>
                <a:spcPts val="0"/>
              </a:spcBef>
              <a:spcAft>
                <a:spcPts val="0"/>
              </a:spcAft>
              <a:buAutoNum type="arabicPlain" startAt="4"/>
            </a:pPr>
            <a:r>
              <a:rPr lang="en-US" sz="3600" dirty="0">
                <a:latin typeface="Arial Rounded MT Bold" panose="020F0704030504030204" pitchFamily="34" charset="0"/>
                <a:ea typeface="MS Mincho" panose="02020609040205080304" pitchFamily="49" charset="-128"/>
              </a:rPr>
              <a:t>Sing we to our God above, </a:t>
            </a:r>
          </a:p>
          <a:p>
            <a:pPr marR="0">
              <a:spcBef>
                <a:spcPts val="0"/>
              </a:spcBef>
              <a:spcAft>
                <a:spcPts val="0"/>
              </a:spcAft>
            </a:pPr>
            <a:r>
              <a:rPr lang="en-US" sz="3600" dirty="0">
                <a:latin typeface="Arial Rounded MT Bold" panose="020F0704030504030204" pitchFamily="34" charset="0"/>
                <a:ea typeface="MS Mincho" panose="02020609040205080304" pitchFamily="49" charset="-128"/>
              </a:rPr>
              <a:t>	Alleluia!</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praise eternal as his love; </a:t>
            </a: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Alleluia!</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praise him, all you </a:t>
            </a:r>
            <a:r>
              <a:rPr lang="en-US" sz="3600" dirty="0" err="1">
                <a:latin typeface="Arial Rounded MT Bold" panose="020F0704030504030204" pitchFamily="34" charset="0"/>
                <a:ea typeface="MS Mincho" panose="02020609040205080304" pitchFamily="49" charset="-128"/>
              </a:rPr>
              <a:t>heav'nly</a:t>
            </a:r>
            <a:r>
              <a:rPr lang="en-US" sz="3600" dirty="0">
                <a:latin typeface="Arial Rounded MT Bold" panose="020F0704030504030204" pitchFamily="34" charset="0"/>
                <a:ea typeface="MS Mincho" panose="02020609040205080304" pitchFamily="49" charset="-128"/>
              </a:rPr>
              <a:t> host, Alleluia!</a:t>
            </a:r>
            <a:endParaRPr lang="en-US" sz="3600" dirty="0">
              <a:latin typeface="Arial Rounded MT Bold" panose="020F0704030504030204" pitchFamily="34" charset="0"/>
              <a:ea typeface="Times New Roman" panose="02020603050405020304" pitchFamily="18" charset="0"/>
            </a:endParaRPr>
          </a:p>
          <a:p>
            <a:pPr marL="682625" marR="0" indent="-682625">
              <a:spcBef>
                <a:spcPts val="0"/>
              </a:spcBef>
              <a:spcAft>
                <a:spcPts val="0"/>
              </a:spcAft>
            </a:pPr>
            <a:r>
              <a:rPr lang="en-US" sz="3600" dirty="0">
                <a:latin typeface="Arial Rounded MT Bold" panose="020F0704030504030204" pitchFamily="34" charset="0"/>
                <a:ea typeface="MS Mincho" panose="02020609040205080304" pitchFamily="49" charset="-128"/>
              </a:rPr>
              <a:t>	Father, Son, and Holy Ghost. Alleluia!</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5191437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3316010"/>
            <a:ext cx="8507003" cy="2178481"/>
          </a:xfrm>
          <a:prstGeom prst="rect">
            <a:avLst/>
          </a:prstGeom>
        </p:spPr>
        <p:txBody>
          <a:bodyPr wrap="square">
            <a:spAutoFit/>
          </a:bodyPr>
          <a:lstStyle/>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endParaRPr lang="en-US" sz="3600" dirty="0">
              <a:solidFill>
                <a:srgbClr val="000000"/>
              </a:solidFill>
              <a:latin typeface="Arial Rounded MT Bold" panose="020F0704030504030204" pitchFamily="34" charset="0"/>
              <a:ea typeface="Calibri" panose="020F0502020204030204" pitchFamily="34" charset="0"/>
            </a:endParaRP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By Roxanne Groff  </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9143999" cy="904775"/>
          </a:xfrm>
        </p:spPr>
        <p:txBody>
          <a:bodyPr/>
          <a:lstStyle/>
          <a:p>
            <a:pPr marL="571500" indent="-571500" algn="ctr">
              <a:buFont typeface="Symbol" panose="05050102010706020507" pitchFamily="18" charset="2"/>
              <a:buChar char=""/>
            </a:pPr>
            <a:r>
              <a:rPr lang="en-US" dirty="0"/>
              <a:t>Gathering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529389" y="824563"/>
            <a:ext cx="8065971" cy="1307666"/>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Christ The Lord Is Risen Today</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128</a:t>
            </a:r>
          </a:p>
        </p:txBody>
      </p:sp>
      <p:pic>
        <p:nvPicPr>
          <p:cNvPr id="3" name="Picture 2">
            <a:extLst>
              <a:ext uri="{FF2B5EF4-FFF2-40B4-BE49-F238E27FC236}">
                <a16:creationId xmlns:a16="http://schemas.microsoft.com/office/drawing/2014/main" id="{DB7B2CED-1638-4F5D-AE1A-65B7A2E1755B}"/>
              </a:ext>
            </a:extLst>
          </p:cNvPr>
          <p:cNvPicPr>
            <a:picLocks noChangeAspect="1"/>
          </p:cNvPicPr>
          <p:nvPr/>
        </p:nvPicPr>
        <p:blipFill>
          <a:blip r:embed="rId3"/>
          <a:stretch>
            <a:fillRect/>
          </a:stretch>
        </p:blipFill>
        <p:spPr>
          <a:xfrm>
            <a:off x="1728763" y="2138194"/>
            <a:ext cx="5686474" cy="4296683"/>
          </a:xfrm>
          <a:prstGeom prst="rect">
            <a:avLst/>
          </a:prstGeom>
        </p:spPr>
      </p:pic>
    </p:spTree>
    <p:extLst>
      <p:ext uri="{BB962C8B-B14F-4D97-AF65-F5344CB8AC3E}">
        <p14:creationId xmlns:p14="http://schemas.microsoft.com/office/powerpoint/2010/main" val="1164152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1154162"/>
          </a:xfrm>
          <a:prstGeom prst="rect">
            <a:avLst/>
          </a:prstGeom>
        </p:spPr>
        <p:txBody>
          <a:bodyPr wrap="square">
            <a:spAutoFit/>
          </a:bodyPr>
          <a:lstStyle/>
          <a:p>
            <a:pPr marL="342900" marR="0" lvl="0" indent="-342900"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Christ The Lord Is Risen Today; Alleluia</a:t>
            </a:r>
          </a:p>
          <a:p>
            <a:pPr marL="0" marR="0" lvl="0" indent="0" algn="ctr" defTabSz="685800" rtl="0" eaLnBrk="0" fontAlgn="base" latinLnBrk="0" hangingPunct="0">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LBW 128</a:t>
            </a:r>
          </a:p>
        </p:txBody>
      </p:sp>
      <p:sp>
        <p:nvSpPr>
          <p:cNvPr id="2" name="Rectangle 1">
            <a:extLst>
              <a:ext uri="{FF2B5EF4-FFF2-40B4-BE49-F238E27FC236}">
                <a16:creationId xmlns:a16="http://schemas.microsoft.com/office/drawing/2014/main" id="{01AE762C-E6EC-47DC-A747-236487F62A08}"/>
              </a:ext>
            </a:extLst>
          </p:cNvPr>
          <p:cNvSpPr/>
          <p:nvPr/>
        </p:nvSpPr>
        <p:spPr>
          <a:xfrm>
            <a:off x="115454" y="1213472"/>
            <a:ext cx="8816790" cy="5078313"/>
          </a:xfrm>
          <a:prstGeom prst="rect">
            <a:avLst/>
          </a:prstGeom>
        </p:spPr>
        <p:txBody>
          <a:bodyPr wrap="square">
            <a:spAutoFit/>
          </a:bodyPr>
          <a:lstStyle/>
          <a:p>
            <a:pPr marL="682625" marR="0" lvl="0" indent="-682625"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1	Christ the Lord is </a:t>
            </a:r>
            <a:r>
              <a:rPr kumimoji="0" lang="en-US" sz="3600" b="0" i="0" u="none" strike="noStrike" kern="1200" cap="none" spc="0" normalizeH="0" baseline="0" noProof="0" dirty="0" err="1">
                <a:ln>
                  <a:noFill/>
                </a:ln>
                <a:solidFill>
                  <a:prstClr val="black"/>
                </a:solidFill>
                <a:effectLst/>
                <a:uLnTx/>
                <a:uFillTx/>
                <a:latin typeface="Arial Rounded MT Bold" panose="020F0704030504030204" pitchFamily="34" charset="0"/>
                <a:ea typeface="Times New Roman" panose="02020603050405020304" pitchFamily="18" charset="0"/>
                <a:cs typeface="+mn-cs"/>
              </a:rPr>
              <a:t>ris'n</a:t>
            </a: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today; Alleluia!</a:t>
            </a:r>
          </a:p>
          <a:p>
            <a:pPr marL="682625" marR="0" lvl="0" indent="-682625"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Christians, hasten on your way; Alleluia!</a:t>
            </a:r>
          </a:p>
          <a:p>
            <a:pPr marL="682625" marR="0" lvl="0" indent="-682625"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offer praise with love replete, Alleluia!</a:t>
            </a:r>
          </a:p>
          <a:p>
            <a:pPr marL="682625" marR="0" lvl="0" indent="-682625"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at the paschal victim's feet. </a:t>
            </a:r>
          </a:p>
          <a:p>
            <a:pPr marL="682625" marR="0" lvl="0" indent="-682625"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Alleluia!</a:t>
            </a:r>
          </a:p>
          <a:p>
            <a:pPr marL="682625" marR="0" lvl="0" indent="-682625"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a:t>
            </a:r>
          </a:p>
        </p:txBody>
      </p:sp>
    </p:spTree>
    <p:extLst>
      <p:ext uri="{BB962C8B-B14F-4D97-AF65-F5344CB8AC3E}">
        <p14:creationId xmlns:p14="http://schemas.microsoft.com/office/powerpoint/2010/main" val="413168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1154162"/>
          </a:xfrm>
          <a:prstGeom prst="rect">
            <a:avLst/>
          </a:prstGeom>
        </p:spPr>
        <p:txBody>
          <a:bodyPr wrap="square">
            <a:spAutoFit/>
          </a:bodyPr>
          <a:lstStyle/>
          <a:p>
            <a:pPr marL="342900" marR="0" lvl="0" indent="-342900"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Christ The Lord Is Risen Today; Alleluia</a:t>
            </a:r>
          </a:p>
          <a:p>
            <a:pPr marL="0" marR="0" lvl="0" indent="0" algn="ctr" defTabSz="685800" rtl="0" eaLnBrk="0" fontAlgn="base" latinLnBrk="0" hangingPunct="0">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LBW 128</a:t>
            </a:r>
          </a:p>
        </p:txBody>
      </p:sp>
      <p:sp>
        <p:nvSpPr>
          <p:cNvPr id="2" name="Rectangle 1">
            <a:extLst>
              <a:ext uri="{FF2B5EF4-FFF2-40B4-BE49-F238E27FC236}">
                <a16:creationId xmlns:a16="http://schemas.microsoft.com/office/drawing/2014/main" id="{01AE762C-E6EC-47DC-A747-236487F62A08}"/>
              </a:ext>
            </a:extLst>
          </p:cNvPr>
          <p:cNvSpPr/>
          <p:nvPr/>
        </p:nvSpPr>
        <p:spPr>
          <a:xfrm>
            <a:off x="115454" y="1213472"/>
            <a:ext cx="8816790" cy="4524315"/>
          </a:xfrm>
          <a:prstGeom prst="rect">
            <a:avLst/>
          </a:prstGeom>
        </p:spPr>
        <p:txBody>
          <a:bodyPr wrap="square">
            <a:spAutoFit/>
          </a:bodyPr>
          <a:lstStyle/>
          <a:p>
            <a:pPr marL="682625" marR="0" lvl="0" indent="-682625"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2	For the sheep the Lamb has bled, Alleluia!</a:t>
            </a:r>
          </a:p>
          <a:p>
            <a:pPr marL="682625" marR="0" lvl="0" indent="-682625"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sinless in the sinner's stead. Alleluia!</a:t>
            </a:r>
          </a:p>
          <a:p>
            <a:pPr marL="682625" marR="0" lvl="0" indent="-682625"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Christ the Lord is </a:t>
            </a:r>
            <a:r>
              <a:rPr kumimoji="0" lang="en-US" sz="3600" b="0" i="0" u="none" strike="noStrike" kern="1200" cap="none" spc="0" normalizeH="0" baseline="0" noProof="0" dirty="0" err="1">
                <a:ln>
                  <a:noFill/>
                </a:ln>
                <a:solidFill>
                  <a:prstClr val="black"/>
                </a:solidFill>
                <a:effectLst/>
                <a:uLnTx/>
                <a:uFillTx/>
                <a:latin typeface="Arial Rounded MT Bold" panose="020F0704030504030204" pitchFamily="34" charset="0"/>
                <a:ea typeface="Times New Roman" panose="02020603050405020304" pitchFamily="18" charset="0"/>
                <a:cs typeface="+mn-cs"/>
              </a:rPr>
              <a:t>ris'n</a:t>
            </a: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on high; Alleluia!</a:t>
            </a:r>
          </a:p>
          <a:p>
            <a:pPr marL="682625" marR="0" lvl="0" indent="-682625"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now he lives, no more to die. Alleluia!</a:t>
            </a:r>
          </a:p>
        </p:txBody>
      </p:sp>
    </p:spTree>
    <p:extLst>
      <p:ext uri="{BB962C8B-B14F-4D97-AF65-F5344CB8AC3E}">
        <p14:creationId xmlns:p14="http://schemas.microsoft.com/office/powerpoint/2010/main" val="212289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1154162"/>
          </a:xfrm>
          <a:prstGeom prst="rect">
            <a:avLst/>
          </a:prstGeom>
        </p:spPr>
        <p:txBody>
          <a:bodyPr wrap="square">
            <a:spAutoFit/>
          </a:bodyPr>
          <a:lstStyle/>
          <a:p>
            <a:pPr marL="342900" marR="0" lvl="0" indent="-342900"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Christ The Lord Is Risen Today; Alleluia</a:t>
            </a:r>
          </a:p>
          <a:p>
            <a:pPr marL="0" marR="0" lvl="0" indent="0" algn="ctr" defTabSz="685800" rtl="0" eaLnBrk="0" fontAlgn="base" latinLnBrk="0" hangingPunct="0">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LBW 128</a:t>
            </a:r>
          </a:p>
        </p:txBody>
      </p:sp>
      <p:sp>
        <p:nvSpPr>
          <p:cNvPr id="2" name="Rectangle 1">
            <a:extLst>
              <a:ext uri="{FF2B5EF4-FFF2-40B4-BE49-F238E27FC236}">
                <a16:creationId xmlns:a16="http://schemas.microsoft.com/office/drawing/2014/main" id="{01AE762C-E6EC-47DC-A747-236487F62A08}"/>
              </a:ext>
            </a:extLst>
          </p:cNvPr>
          <p:cNvSpPr/>
          <p:nvPr/>
        </p:nvSpPr>
        <p:spPr>
          <a:xfrm>
            <a:off x="115454" y="1213472"/>
            <a:ext cx="8816790" cy="4524315"/>
          </a:xfrm>
          <a:prstGeom prst="rect">
            <a:avLst/>
          </a:prstGeom>
        </p:spPr>
        <p:txBody>
          <a:bodyPr wrap="square">
            <a:spAutoFit/>
          </a:bodyPr>
          <a:lstStyle/>
          <a:p>
            <a:pPr marL="682625" marR="0" lvl="0" indent="-682625"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3	Christ, the victim undefiled, Alleluia!</a:t>
            </a:r>
          </a:p>
          <a:p>
            <a:pPr marL="682625" marR="0" lvl="0" indent="-682625"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God and sinners reconciled, Alleluia!</a:t>
            </a:r>
          </a:p>
          <a:p>
            <a:pPr marL="682625" marR="0" lvl="0" indent="-682625"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when contending death and life, Alleluia!</a:t>
            </a:r>
          </a:p>
          <a:p>
            <a:pPr marL="682625" marR="0" lvl="0" indent="-682625"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met in strange and awesome strife. Alleluia!</a:t>
            </a:r>
          </a:p>
        </p:txBody>
      </p:sp>
    </p:spTree>
    <p:extLst>
      <p:ext uri="{BB962C8B-B14F-4D97-AF65-F5344CB8AC3E}">
        <p14:creationId xmlns:p14="http://schemas.microsoft.com/office/powerpoint/2010/main" val="3328114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646</TotalTime>
  <Words>2963</Words>
  <Application>Microsoft Office PowerPoint</Application>
  <PresentationFormat>On-screen Show (4:3)</PresentationFormat>
  <Paragraphs>242</Paragraphs>
  <Slides>51</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Arial Rounded MT Bold</vt:lpstr>
      <vt:lpstr>Calibri</vt:lpstr>
      <vt:lpstr>Calibri Light</vt:lpstr>
      <vt:lpstr>Symbol</vt:lpstr>
      <vt:lpstr>Times New Roman</vt:lpstr>
      <vt:lpstr>Office Theme</vt:lpstr>
      <vt:lpstr>Trinity Evangelical Lutheran Church Easter Sunday-April 17th, 2022</vt:lpstr>
      <vt:lpstr>Prelude           By Roxanne Groff     </vt:lpstr>
      <vt:lpstr>PowerPoint Presentation</vt:lpstr>
      <vt:lpstr>PowerPoint Presentation</vt:lpstr>
      <vt:lpstr>PowerPoint Presentation</vt:lpstr>
      <vt:lpstr>Gathering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Song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78</cp:revision>
  <dcterms:created xsi:type="dcterms:W3CDTF">2016-05-14T21:20:37Z</dcterms:created>
  <dcterms:modified xsi:type="dcterms:W3CDTF">2022-04-17T10:18:59Z</dcterms:modified>
</cp:coreProperties>
</file>