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l-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58"/>
  </p:normalViewPr>
  <p:slideViewPr>
    <p:cSldViewPr snapToGrid="0" snapToObjects="1">
      <p:cViewPr>
        <p:scale>
          <a:sx n="105" d="100"/>
          <a:sy n="105" d="100"/>
        </p:scale>
        <p:origin x="840" y="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E20FFD-9946-5149-951A-CCA4F3E274A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pl-GB"/>
          </a:p>
        </p:txBody>
      </p:sp>
      <p:sp>
        <p:nvSpPr>
          <p:cNvPr id="3" name="Podtytuł 2">
            <a:extLst>
              <a:ext uri="{FF2B5EF4-FFF2-40B4-BE49-F238E27FC236}">
                <a16:creationId xmlns:a16="http://schemas.microsoft.com/office/drawing/2014/main" id="{5CC75427-BABB-3E4A-8EF8-9299183931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pl-GB"/>
          </a:p>
        </p:txBody>
      </p:sp>
      <p:sp>
        <p:nvSpPr>
          <p:cNvPr id="4" name="Symbol zastępczy daty 3">
            <a:extLst>
              <a:ext uri="{FF2B5EF4-FFF2-40B4-BE49-F238E27FC236}">
                <a16:creationId xmlns:a16="http://schemas.microsoft.com/office/drawing/2014/main" id="{545BA209-33BD-F44A-8BF7-4866FDB94B36}"/>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5" name="Symbol zastępczy stopki 4">
            <a:extLst>
              <a:ext uri="{FF2B5EF4-FFF2-40B4-BE49-F238E27FC236}">
                <a16:creationId xmlns:a16="http://schemas.microsoft.com/office/drawing/2014/main" id="{E691AE3E-B5C3-DA40-93EB-824CB11A944B}"/>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F3C807CF-C4C1-9244-B1A0-287DD12E6905}"/>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76397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DCF1D7-D40B-BA40-96D1-72A0AAF21138}"/>
              </a:ext>
            </a:extLst>
          </p:cNvPr>
          <p:cNvSpPr>
            <a:spLocks noGrp="1"/>
          </p:cNvSpPr>
          <p:nvPr>
            <p:ph type="title"/>
          </p:nvPr>
        </p:nvSpPr>
        <p:spPr/>
        <p:txBody>
          <a:bodyPr/>
          <a:lstStyle/>
          <a:p>
            <a:r>
              <a:rPr lang="pl-PL"/>
              <a:t>Kliknij, aby edytować styl</a:t>
            </a:r>
            <a:endParaRPr lang="pl-GB"/>
          </a:p>
        </p:txBody>
      </p:sp>
      <p:sp>
        <p:nvSpPr>
          <p:cNvPr id="3" name="Symbol zastępczy tytułu pionowego 2">
            <a:extLst>
              <a:ext uri="{FF2B5EF4-FFF2-40B4-BE49-F238E27FC236}">
                <a16:creationId xmlns:a16="http://schemas.microsoft.com/office/drawing/2014/main" id="{93784FB6-B7A1-C448-B129-FCCF81751C6C}"/>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7312491D-B135-4140-A9D1-7388263A9286}"/>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5" name="Symbol zastępczy stopki 4">
            <a:extLst>
              <a:ext uri="{FF2B5EF4-FFF2-40B4-BE49-F238E27FC236}">
                <a16:creationId xmlns:a16="http://schemas.microsoft.com/office/drawing/2014/main" id="{533C6DF0-9DDD-5840-BF49-986F5B9F9205}"/>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28377546-B2C5-0F4C-982D-2817FBC44338}"/>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120517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7A536037-9811-FE41-B3AD-5C389B22B8BE}"/>
              </a:ext>
            </a:extLst>
          </p:cNvPr>
          <p:cNvSpPr>
            <a:spLocks noGrp="1"/>
          </p:cNvSpPr>
          <p:nvPr>
            <p:ph type="title" orient="vert"/>
          </p:nvPr>
        </p:nvSpPr>
        <p:spPr>
          <a:xfrm>
            <a:off x="8724900" y="365125"/>
            <a:ext cx="2628900" cy="5811838"/>
          </a:xfrm>
        </p:spPr>
        <p:txBody>
          <a:bodyPr vert="eaVert"/>
          <a:lstStyle/>
          <a:p>
            <a:r>
              <a:rPr lang="pl-PL"/>
              <a:t>Kliknij, aby edytować styl</a:t>
            </a:r>
            <a:endParaRPr lang="pl-GB"/>
          </a:p>
        </p:txBody>
      </p:sp>
      <p:sp>
        <p:nvSpPr>
          <p:cNvPr id="3" name="Symbol zastępczy tytułu pionowego 2">
            <a:extLst>
              <a:ext uri="{FF2B5EF4-FFF2-40B4-BE49-F238E27FC236}">
                <a16:creationId xmlns:a16="http://schemas.microsoft.com/office/drawing/2014/main" id="{C136FDB3-2F43-FE4E-A8DE-A55B2D0306D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43FE5942-A622-7840-A5FB-9BB3578CD62A}"/>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5" name="Symbol zastępczy stopki 4">
            <a:extLst>
              <a:ext uri="{FF2B5EF4-FFF2-40B4-BE49-F238E27FC236}">
                <a16:creationId xmlns:a16="http://schemas.microsoft.com/office/drawing/2014/main" id="{14213702-624C-8844-B977-58D8CDB280CF}"/>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78F2FB53-8245-D044-9281-E1BFCAE76F5A}"/>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300798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293308-6658-604F-8375-1C410812A6BD}"/>
              </a:ext>
            </a:extLst>
          </p:cNvPr>
          <p:cNvSpPr>
            <a:spLocks noGrp="1"/>
          </p:cNvSpPr>
          <p:nvPr>
            <p:ph type="title"/>
          </p:nvPr>
        </p:nvSpPr>
        <p:spPr/>
        <p:txBody>
          <a:bodyPr/>
          <a:lstStyle/>
          <a:p>
            <a:r>
              <a:rPr lang="pl-PL"/>
              <a:t>Kliknij, aby edytować styl</a:t>
            </a:r>
            <a:endParaRPr lang="pl-GB"/>
          </a:p>
        </p:txBody>
      </p:sp>
      <p:sp>
        <p:nvSpPr>
          <p:cNvPr id="3" name="Symbol zastępczy zawartości 2">
            <a:extLst>
              <a:ext uri="{FF2B5EF4-FFF2-40B4-BE49-F238E27FC236}">
                <a16:creationId xmlns:a16="http://schemas.microsoft.com/office/drawing/2014/main" id="{7B40DDDE-EB5C-E841-B3DD-5EC7ED999882}"/>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C7E31DFC-9821-D042-8A86-6F9C422BA89B}"/>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5" name="Symbol zastępczy stopki 4">
            <a:extLst>
              <a:ext uri="{FF2B5EF4-FFF2-40B4-BE49-F238E27FC236}">
                <a16:creationId xmlns:a16="http://schemas.microsoft.com/office/drawing/2014/main" id="{7595E2F7-EF74-EA4A-B830-4413B88A2703}"/>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365B9995-80BA-0745-B6BF-F57002B9B5D8}"/>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210152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674787-3625-FF4D-91E1-9DCB9E82EDCA}"/>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pl-GB"/>
          </a:p>
        </p:txBody>
      </p:sp>
      <p:sp>
        <p:nvSpPr>
          <p:cNvPr id="3" name="Symbol zastępczy tekstu 2">
            <a:extLst>
              <a:ext uri="{FF2B5EF4-FFF2-40B4-BE49-F238E27FC236}">
                <a16:creationId xmlns:a16="http://schemas.microsoft.com/office/drawing/2014/main" id="{5D6F6E3E-C6B4-7B4A-9EFF-A7DE4D8293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C142FF6-4625-4F4F-967D-65673FCEF21C}"/>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5" name="Symbol zastępczy stopki 4">
            <a:extLst>
              <a:ext uri="{FF2B5EF4-FFF2-40B4-BE49-F238E27FC236}">
                <a16:creationId xmlns:a16="http://schemas.microsoft.com/office/drawing/2014/main" id="{F92DF34E-7332-9849-AD12-EA2E9A6BBD96}"/>
              </a:ext>
            </a:extLst>
          </p:cNvPr>
          <p:cNvSpPr>
            <a:spLocks noGrp="1"/>
          </p:cNvSpPr>
          <p:nvPr>
            <p:ph type="ftr" sz="quarter" idx="11"/>
          </p:nvPr>
        </p:nvSpPr>
        <p:spPr/>
        <p:txBody>
          <a:bodyPr/>
          <a:lstStyle/>
          <a:p>
            <a:endParaRPr lang="pl-GB"/>
          </a:p>
        </p:txBody>
      </p:sp>
      <p:sp>
        <p:nvSpPr>
          <p:cNvPr id="6" name="Symbol zastępczy numeru slajdu 5">
            <a:extLst>
              <a:ext uri="{FF2B5EF4-FFF2-40B4-BE49-F238E27FC236}">
                <a16:creationId xmlns:a16="http://schemas.microsoft.com/office/drawing/2014/main" id="{957F3F69-E499-2740-810F-805432B762D4}"/>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426946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E8B6B5-5BA9-DF4F-91E0-17958F8209DD}"/>
              </a:ext>
            </a:extLst>
          </p:cNvPr>
          <p:cNvSpPr>
            <a:spLocks noGrp="1"/>
          </p:cNvSpPr>
          <p:nvPr>
            <p:ph type="title"/>
          </p:nvPr>
        </p:nvSpPr>
        <p:spPr/>
        <p:txBody>
          <a:bodyPr/>
          <a:lstStyle/>
          <a:p>
            <a:r>
              <a:rPr lang="pl-PL"/>
              <a:t>Kliknij, aby edytować styl</a:t>
            </a:r>
            <a:endParaRPr lang="pl-GB"/>
          </a:p>
        </p:txBody>
      </p:sp>
      <p:sp>
        <p:nvSpPr>
          <p:cNvPr id="3" name="Symbol zastępczy zawartości 2">
            <a:extLst>
              <a:ext uri="{FF2B5EF4-FFF2-40B4-BE49-F238E27FC236}">
                <a16:creationId xmlns:a16="http://schemas.microsoft.com/office/drawing/2014/main" id="{03B084A6-010A-1545-94E7-F2E60A289DBE}"/>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zawartości 3">
            <a:extLst>
              <a:ext uri="{FF2B5EF4-FFF2-40B4-BE49-F238E27FC236}">
                <a16:creationId xmlns:a16="http://schemas.microsoft.com/office/drawing/2014/main" id="{421DAB21-4C73-AA4B-975F-676C9EF8D10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5" name="Symbol zastępczy daty 4">
            <a:extLst>
              <a:ext uri="{FF2B5EF4-FFF2-40B4-BE49-F238E27FC236}">
                <a16:creationId xmlns:a16="http://schemas.microsoft.com/office/drawing/2014/main" id="{06101814-A91E-F14D-9109-4A6EEC2B4B27}"/>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6" name="Symbol zastępczy stopki 5">
            <a:extLst>
              <a:ext uri="{FF2B5EF4-FFF2-40B4-BE49-F238E27FC236}">
                <a16:creationId xmlns:a16="http://schemas.microsoft.com/office/drawing/2014/main" id="{477610D1-7C8D-B249-9D43-A2C5E198C151}"/>
              </a:ext>
            </a:extLst>
          </p:cNvPr>
          <p:cNvSpPr>
            <a:spLocks noGrp="1"/>
          </p:cNvSpPr>
          <p:nvPr>
            <p:ph type="ftr" sz="quarter" idx="11"/>
          </p:nvPr>
        </p:nvSpPr>
        <p:spPr/>
        <p:txBody>
          <a:bodyPr/>
          <a:lstStyle/>
          <a:p>
            <a:endParaRPr lang="pl-GB"/>
          </a:p>
        </p:txBody>
      </p:sp>
      <p:sp>
        <p:nvSpPr>
          <p:cNvPr id="7" name="Symbol zastępczy numeru slajdu 6">
            <a:extLst>
              <a:ext uri="{FF2B5EF4-FFF2-40B4-BE49-F238E27FC236}">
                <a16:creationId xmlns:a16="http://schemas.microsoft.com/office/drawing/2014/main" id="{BC044DFA-6EC5-6446-9083-BF41BD795E5B}"/>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135316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E4D213-DF26-484A-A30D-1B80367DAEFA}"/>
              </a:ext>
            </a:extLst>
          </p:cNvPr>
          <p:cNvSpPr>
            <a:spLocks noGrp="1"/>
          </p:cNvSpPr>
          <p:nvPr>
            <p:ph type="title"/>
          </p:nvPr>
        </p:nvSpPr>
        <p:spPr>
          <a:xfrm>
            <a:off x="839788" y="365125"/>
            <a:ext cx="10515600" cy="1325563"/>
          </a:xfrm>
        </p:spPr>
        <p:txBody>
          <a:bodyPr/>
          <a:lstStyle/>
          <a:p>
            <a:r>
              <a:rPr lang="pl-PL"/>
              <a:t>Kliknij, aby edytować styl</a:t>
            </a:r>
            <a:endParaRPr lang="pl-GB"/>
          </a:p>
        </p:txBody>
      </p:sp>
      <p:sp>
        <p:nvSpPr>
          <p:cNvPr id="3" name="Symbol zastępczy tekstu 2">
            <a:extLst>
              <a:ext uri="{FF2B5EF4-FFF2-40B4-BE49-F238E27FC236}">
                <a16:creationId xmlns:a16="http://schemas.microsoft.com/office/drawing/2014/main" id="{3D7B1E61-A1DF-F046-AF63-6B23CF9AC0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B4F108A4-6C9E-1943-BC36-9C10B60C3B3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5" name="Symbol zastępczy tekstu 4">
            <a:extLst>
              <a:ext uri="{FF2B5EF4-FFF2-40B4-BE49-F238E27FC236}">
                <a16:creationId xmlns:a16="http://schemas.microsoft.com/office/drawing/2014/main" id="{DAF076E9-D355-1E4F-B282-BD0F7099E5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8194FDFD-38F3-FC43-832C-1FA34D288EC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7" name="Symbol zastępczy daty 6">
            <a:extLst>
              <a:ext uri="{FF2B5EF4-FFF2-40B4-BE49-F238E27FC236}">
                <a16:creationId xmlns:a16="http://schemas.microsoft.com/office/drawing/2014/main" id="{641E32CD-D0AD-6B43-A10A-B60E3140338C}"/>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8" name="Symbol zastępczy stopki 7">
            <a:extLst>
              <a:ext uri="{FF2B5EF4-FFF2-40B4-BE49-F238E27FC236}">
                <a16:creationId xmlns:a16="http://schemas.microsoft.com/office/drawing/2014/main" id="{51C4BFFD-4B48-DA4B-B0A8-8F9643A6AF03}"/>
              </a:ext>
            </a:extLst>
          </p:cNvPr>
          <p:cNvSpPr>
            <a:spLocks noGrp="1"/>
          </p:cNvSpPr>
          <p:nvPr>
            <p:ph type="ftr" sz="quarter" idx="11"/>
          </p:nvPr>
        </p:nvSpPr>
        <p:spPr/>
        <p:txBody>
          <a:bodyPr/>
          <a:lstStyle/>
          <a:p>
            <a:endParaRPr lang="pl-GB"/>
          </a:p>
        </p:txBody>
      </p:sp>
      <p:sp>
        <p:nvSpPr>
          <p:cNvPr id="9" name="Symbol zastępczy numeru slajdu 8">
            <a:extLst>
              <a:ext uri="{FF2B5EF4-FFF2-40B4-BE49-F238E27FC236}">
                <a16:creationId xmlns:a16="http://schemas.microsoft.com/office/drawing/2014/main" id="{AC3CF7C0-8005-0F4D-8511-923B7FCC1DA6}"/>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390706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FADCA6-5BAA-CA4E-88EC-67AAC598147A}"/>
              </a:ext>
            </a:extLst>
          </p:cNvPr>
          <p:cNvSpPr>
            <a:spLocks noGrp="1"/>
          </p:cNvSpPr>
          <p:nvPr>
            <p:ph type="title"/>
          </p:nvPr>
        </p:nvSpPr>
        <p:spPr/>
        <p:txBody>
          <a:bodyPr/>
          <a:lstStyle/>
          <a:p>
            <a:r>
              <a:rPr lang="pl-PL"/>
              <a:t>Kliknij, aby edytować styl</a:t>
            </a:r>
            <a:endParaRPr lang="pl-GB"/>
          </a:p>
        </p:txBody>
      </p:sp>
      <p:sp>
        <p:nvSpPr>
          <p:cNvPr id="3" name="Symbol zastępczy daty 2">
            <a:extLst>
              <a:ext uri="{FF2B5EF4-FFF2-40B4-BE49-F238E27FC236}">
                <a16:creationId xmlns:a16="http://schemas.microsoft.com/office/drawing/2014/main" id="{DAAA31AF-8AA1-DF43-BF15-4FB4A2A75817}"/>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4" name="Symbol zastępczy stopki 3">
            <a:extLst>
              <a:ext uri="{FF2B5EF4-FFF2-40B4-BE49-F238E27FC236}">
                <a16:creationId xmlns:a16="http://schemas.microsoft.com/office/drawing/2014/main" id="{D24D55EA-4741-8740-9E74-9291BD5346D1}"/>
              </a:ext>
            </a:extLst>
          </p:cNvPr>
          <p:cNvSpPr>
            <a:spLocks noGrp="1"/>
          </p:cNvSpPr>
          <p:nvPr>
            <p:ph type="ftr" sz="quarter" idx="11"/>
          </p:nvPr>
        </p:nvSpPr>
        <p:spPr/>
        <p:txBody>
          <a:bodyPr/>
          <a:lstStyle/>
          <a:p>
            <a:endParaRPr lang="pl-GB"/>
          </a:p>
        </p:txBody>
      </p:sp>
      <p:sp>
        <p:nvSpPr>
          <p:cNvPr id="5" name="Symbol zastępczy numeru slajdu 4">
            <a:extLst>
              <a:ext uri="{FF2B5EF4-FFF2-40B4-BE49-F238E27FC236}">
                <a16:creationId xmlns:a16="http://schemas.microsoft.com/office/drawing/2014/main" id="{6ABD7811-B801-8843-8CF7-C25267C5FC7E}"/>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343512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2C373BF-88DA-7B41-9D37-08AE8AF2C7FC}"/>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3" name="Symbol zastępczy stopki 2">
            <a:extLst>
              <a:ext uri="{FF2B5EF4-FFF2-40B4-BE49-F238E27FC236}">
                <a16:creationId xmlns:a16="http://schemas.microsoft.com/office/drawing/2014/main" id="{AF220F95-0FD8-864C-A286-A316158D6158}"/>
              </a:ext>
            </a:extLst>
          </p:cNvPr>
          <p:cNvSpPr>
            <a:spLocks noGrp="1"/>
          </p:cNvSpPr>
          <p:nvPr>
            <p:ph type="ftr" sz="quarter" idx="11"/>
          </p:nvPr>
        </p:nvSpPr>
        <p:spPr/>
        <p:txBody>
          <a:bodyPr/>
          <a:lstStyle/>
          <a:p>
            <a:endParaRPr lang="pl-GB"/>
          </a:p>
        </p:txBody>
      </p:sp>
      <p:sp>
        <p:nvSpPr>
          <p:cNvPr id="4" name="Symbol zastępczy numeru slajdu 3">
            <a:extLst>
              <a:ext uri="{FF2B5EF4-FFF2-40B4-BE49-F238E27FC236}">
                <a16:creationId xmlns:a16="http://schemas.microsoft.com/office/drawing/2014/main" id="{BC3E828D-9A0E-C642-9209-FA25F06C3EE8}"/>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152226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860BA-9ADF-AA40-A260-195748B37E8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pl-GB"/>
          </a:p>
        </p:txBody>
      </p:sp>
      <p:sp>
        <p:nvSpPr>
          <p:cNvPr id="3" name="Symbol zastępczy zawartości 2">
            <a:extLst>
              <a:ext uri="{FF2B5EF4-FFF2-40B4-BE49-F238E27FC236}">
                <a16:creationId xmlns:a16="http://schemas.microsoft.com/office/drawing/2014/main" id="{7607DE08-0C87-D444-97AC-9BD0821973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tekstu 3">
            <a:extLst>
              <a:ext uri="{FF2B5EF4-FFF2-40B4-BE49-F238E27FC236}">
                <a16:creationId xmlns:a16="http://schemas.microsoft.com/office/drawing/2014/main" id="{2E0E0263-289A-574B-B1BC-6B5A270C3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20FA485-0561-C240-B9DA-452B2581F0DD}"/>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6" name="Symbol zastępczy stopki 5">
            <a:extLst>
              <a:ext uri="{FF2B5EF4-FFF2-40B4-BE49-F238E27FC236}">
                <a16:creationId xmlns:a16="http://schemas.microsoft.com/office/drawing/2014/main" id="{CA98130A-C970-4E42-BC09-78A871D522D3}"/>
              </a:ext>
            </a:extLst>
          </p:cNvPr>
          <p:cNvSpPr>
            <a:spLocks noGrp="1"/>
          </p:cNvSpPr>
          <p:nvPr>
            <p:ph type="ftr" sz="quarter" idx="11"/>
          </p:nvPr>
        </p:nvSpPr>
        <p:spPr/>
        <p:txBody>
          <a:bodyPr/>
          <a:lstStyle/>
          <a:p>
            <a:endParaRPr lang="pl-GB"/>
          </a:p>
        </p:txBody>
      </p:sp>
      <p:sp>
        <p:nvSpPr>
          <p:cNvPr id="7" name="Symbol zastępczy numeru slajdu 6">
            <a:extLst>
              <a:ext uri="{FF2B5EF4-FFF2-40B4-BE49-F238E27FC236}">
                <a16:creationId xmlns:a16="http://schemas.microsoft.com/office/drawing/2014/main" id="{8D0405CF-C12A-2D4F-ABE2-AEB66955B407}"/>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322884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C2468F-22A1-444D-B737-4DC3DDE9721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pl-GB"/>
          </a:p>
        </p:txBody>
      </p:sp>
      <p:sp>
        <p:nvSpPr>
          <p:cNvPr id="3" name="Symbol zastępczy obrazu 2">
            <a:extLst>
              <a:ext uri="{FF2B5EF4-FFF2-40B4-BE49-F238E27FC236}">
                <a16:creationId xmlns:a16="http://schemas.microsoft.com/office/drawing/2014/main" id="{7A685903-A411-5449-9FA4-311DA38025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GB"/>
          </a:p>
        </p:txBody>
      </p:sp>
      <p:sp>
        <p:nvSpPr>
          <p:cNvPr id="4" name="Symbol zastępczy tekstu 3">
            <a:extLst>
              <a:ext uri="{FF2B5EF4-FFF2-40B4-BE49-F238E27FC236}">
                <a16:creationId xmlns:a16="http://schemas.microsoft.com/office/drawing/2014/main" id="{CAD1FD36-C05D-5F46-865D-4F5B3494A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9DEB937-512A-594C-9D8E-4BC70CC01F2F}"/>
              </a:ext>
            </a:extLst>
          </p:cNvPr>
          <p:cNvSpPr>
            <a:spLocks noGrp="1"/>
          </p:cNvSpPr>
          <p:nvPr>
            <p:ph type="dt" sz="half" idx="10"/>
          </p:nvPr>
        </p:nvSpPr>
        <p:spPr/>
        <p:txBody>
          <a:bodyPr/>
          <a:lstStyle/>
          <a:p>
            <a:fld id="{28F8FC20-4E13-E34B-BE32-6063A94D686A}" type="datetimeFigureOut">
              <a:rPr lang="pl-GB" smtClean="0"/>
              <a:t>2/3/20</a:t>
            </a:fld>
            <a:endParaRPr lang="pl-GB"/>
          </a:p>
        </p:txBody>
      </p:sp>
      <p:sp>
        <p:nvSpPr>
          <p:cNvPr id="6" name="Symbol zastępczy stopki 5">
            <a:extLst>
              <a:ext uri="{FF2B5EF4-FFF2-40B4-BE49-F238E27FC236}">
                <a16:creationId xmlns:a16="http://schemas.microsoft.com/office/drawing/2014/main" id="{AD64F800-84D3-B848-AE65-66079E5A293F}"/>
              </a:ext>
            </a:extLst>
          </p:cNvPr>
          <p:cNvSpPr>
            <a:spLocks noGrp="1"/>
          </p:cNvSpPr>
          <p:nvPr>
            <p:ph type="ftr" sz="quarter" idx="11"/>
          </p:nvPr>
        </p:nvSpPr>
        <p:spPr/>
        <p:txBody>
          <a:bodyPr/>
          <a:lstStyle/>
          <a:p>
            <a:endParaRPr lang="pl-GB"/>
          </a:p>
        </p:txBody>
      </p:sp>
      <p:sp>
        <p:nvSpPr>
          <p:cNvPr id="7" name="Symbol zastępczy numeru slajdu 6">
            <a:extLst>
              <a:ext uri="{FF2B5EF4-FFF2-40B4-BE49-F238E27FC236}">
                <a16:creationId xmlns:a16="http://schemas.microsoft.com/office/drawing/2014/main" id="{A285ED4E-5F2D-AA4D-A766-E9A1B0B00CEA}"/>
              </a:ext>
            </a:extLst>
          </p:cNvPr>
          <p:cNvSpPr>
            <a:spLocks noGrp="1"/>
          </p:cNvSpPr>
          <p:nvPr>
            <p:ph type="sldNum" sz="quarter" idx="12"/>
          </p:nvPr>
        </p:nvSpPr>
        <p:spPr/>
        <p:txBody>
          <a:bodyPr/>
          <a:lstStyle/>
          <a:p>
            <a:fld id="{206346EB-FD06-DA42-B938-11005228C864}" type="slidenum">
              <a:rPr lang="pl-GB" smtClean="0"/>
              <a:t>‹#›</a:t>
            </a:fld>
            <a:endParaRPr lang="pl-GB"/>
          </a:p>
        </p:txBody>
      </p:sp>
    </p:spTree>
    <p:extLst>
      <p:ext uri="{BB962C8B-B14F-4D97-AF65-F5344CB8AC3E}">
        <p14:creationId xmlns:p14="http://schemas.microsoft.com/office/powerpoint/2010/main" val="638211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5509E05-80E9-8242-8990-DBBDC62FD3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pl-GB"/>
          </a:p>
        </p:txBody>
      </p:sp>
      <p:sp>
        <p:nvSpPr>
          <p:cNvPr id="3" name="Symbol zastępczy tekstu 2">
            <a:extLst>
              <a:ext uri="{FF2B5EF4-FFF2-40B4-BE49-F238E27FC236}">
                <a16:creationId xmlns:a16="http://schemas.microsoft.com/office/drawing/2014/main" id="{73FDAE5A-CA2E-214A-894B-7F1CAF4504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GB"/>
          </a:p>
        </p:txBody>
      </p:sp>
      <p:sp>
        <p:nvSpPr>
          <p:cNvPr id="4" name="Symbol zastępczy daty 3">
            <a:extLst>
              <a:ext uri="{FF2B5EF4-FFF2-40B4-BE49-F238E27FC236}">
                <a16:creationId xmlns:a16="http://schemas.microsoft.com/office/drawing/2014/main" id="{A7A1A459-026D-7249-B373-7F52C3FEB4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8FC20-4E13-E34B-BE32-6063A94D686A}" type="datetimeFigureOut">
              <a:rPr lang="pl-GB" smtClean="0"/>
              <a:t>2/3/20</a:t>
            </a:fld>
            <a:endParaRPr lang="pl-GB"/>
          </a:p>
        </p:txBody>
      </p:sp>
      <p:sp>
        <p:nvSpPr>
          <p:cNvPr id="5" name="Symbol zastępczy stopki 4">
            <a:extLst>
              <a:ext uri="{FF2B5EF4-FFF2-40B4-BE49-F238E27FC236}">
                <a16:creationId xmlns:a16="http://schemas.microsoft.com/office/drawing/2014/main" id="{8350C1BC-772B-D845-8651-B01095FC0A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GB"/>
          </a:p>
        </p:txBody>
      </p:sp>
      <p:sp>
        <p:nvSpPr>
          <p:cNvPr id="6" name="Symbol zastępczy numeru slajdu 5">
            <a:extLst>
              <a:ext uri="{FF2B5EF4-FFF2-40B4-BE49-F238E27FC236}">
                <a16:creationId xmlns:a16="http://schemas.microsoft.com/office/drawing/2014/main" id="{6FB8500A-FC91-EB42-8010-4277F8E4EF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346EB-FD06-DA42-B938-11005228C864}" type="slidenum">
              <a:rPr lang="pl-GB" smtClean="0"/>
              <a:t>‹#›</a:t>
            </a:fld>
            <a:endParaRPr lang="pl-GB"/>
          </a:p>
        </p:txBody>
      </p:sp>
    </p:spTree>
    <p:extLst>
      <p:ext uri="{BB962C8B-B14F-4D97-AF65-F5344CB8AC3E}">
        <p14:creationId xmlns:p14="http://schemas.microsoft.com/office/powerpoint/2010/main" val="711770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ABFB9C50-6651-B04B-AA4A-43BA810977C7}"/>
              </a:ext>
            </a:extLst>
          </p:cNvPr>
          <p:cNvSpPr>
            <a:spLocks noGrp="1"/>
          </p:cNvSpPr>
          <p:nvPr>
            <p:ph type="ctrTitle"/>
          </p:nvPr>
        </p:nvSpPr>
        <p:spPr>
          <a:xfrm>
            <a:off x="838199" y="4525347"/>
            <a:ext cx="6801321" cy="1737360"/>
          </a:xfrm>
        </p:spPr>
        <p:txBody>
          <a:bodyPr anchor="ctr">
            <a:normAutofit/>
          </a:bodyPr>
          <a:lstStyle/>
          <a:p>
            <a:pPr algn="r"/>
            <a:r>
              <a:rPr lang="pl-GB" dirty="0"/>
              <a:t>Interpersonal skills </a:t>
            </a:r>
            <a:endParaRPr lang="pl-GB"/>
          </a:p>
        </p:txBody>
      </p:sp>
      <p:sp>
        <p:nvSpPr>
          <p:cNvPr id="3" name="Podtytuł 2">
            <a:extLst>
              <a:ext uri="{FF2B5EF4-FFF2-40B4-BE49-F238E27FC236}">
                <a16:creationId xmlns:a16="http://schemas.microsoft.com/office/drawing/2014/main" id="{5D693771-F20D-C84A-A2D7-44BD481365BF}"/>
              </a:ext>
            </a:extLst>
          </p:cNvPr>
          <p:cNvSpPr>
            <a:spLocks noGrp="1"/>
          </p:cNvSpPr>
          <p:nvPr>
            <p:ph type="subTitle" idx="1"/>
          </p:nvPr>
        </p:nvSpPr>
        <p:spPr>
          <a:xfrm>
            <a:off x="7961258" y="4525347"/>
            <a:ext cx="3258675" cy="1737360"/>
          </a:xfrm>
        </p:spPr>
        <p:txBody>
          <a:bodyPr anchor="ctr">
            <a:normAutofit/>
          </a:bodyPr>
          <a:lstStyle/>
          <a:p>
            <a:pPr algn="l"/>
            <a:r>
              <a:rPr lang="pl-GB" dirty="0"/>
              <a:t>Necessary Interpersonal Skills </a:t>
            </a:r>
          </a:p>
          <a:p>
            <a:pPr algn="l"/>
            <a:r>
              <a:rPr lang="pl-GB" dirty="0"/>
              <a:t>Social Care </a:t>
            </a: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051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47B51B05-B287-AE4B-8306-51FB41D5112B}"/>
              </a:ext>
            </a:extLst>
          </p:cNvPr>
          <p:cNvSpPr>
            <a:spLocks noGrp="1"/>
          </p:cNvSpPr>
          <p:nvPr>
            <p:ph type="title"/>
          </p:nvPr>
        </p:nvSpPr>
        <p:spPr>
          <a:xfrm>
            <a:off x="640079" y="4526280"/>
            <a:ext cx="7410681" cy="1737360"/>
          </a:xfrm>
        </p:spPr>
        <p:txBody>
          <a:bodyPr>
            <a:normAutofit/>
          </a:bodyPr>
          <a:lstStyle/>
          <a:p>
            <a:r>
              <a:rPr lang="pl-PL" sz="4800" dirty="0" err="1"/>
              <a:t>Assertiveness</a:t>
            </a:r>
            <a:endParaRPr lang="pl-GB" sz="4800" dirty="0"/>
          </a:p>
        </p:txBody>
      </p:sp>
      <p:sp>
        <p:nvSpPr>
          <p:cNvPr id="3" name="Symbol zastępczy zawartości 2">
            <a:extLst>
              <a:ext uri="{FF2B5EF4-FFF2-40B4-BE49-F238E27FC236}">
                <a16:creationId xmlns:a16="http://schemas.microsoft.com/office/drawing/2014/main" id="{018B7A57-9936-A84D-BC88-90FEF0626BD4}"/>
              </a:ext>
            </a:extLst>
          </p:cNvPr>
          <p:cNvSpPr>
            <a:spLocks noGrp="1"/>
          </p:cNvSpPr>
          <p:nvPr>
            <p:ph idx="1"/>
          </p:nvPr>
        </p:nvSpPr>
        <p:spPr>
          <a:xfrm>
            <a:off x="640080" y="595293"/>
            <a:ext cx="5676637" cy="3463951"/>
          </a:xfrm>
        </p:spPr>
        <p:txBody>
          <a:bodyPr anchor="ctr">
            <a:normAutofit lnSpcReduction="10000"/>
          </a:bodyPr>
          <a:lstStyle/>
          <a:p>
            <a:pPr marL="0" indent="0" algn="just">
              <a:lnSpc>
                <a:spcPct val="150000"/>
              </a:lnSpc>
              <a:buNone/>
            </a:pPr>
            <a:r>
              <a:rPr lang="pl-PL" sz="1100" dirty="0" err="1"/>
              <a:t>Assertiveness</a:t>
            </a:r>
            <a:r>
              <a:rPr lang="pl-PL" sz="1100" dirty="0"/>
              <a:t> – (</a:t>
            </a:r>
            <a:r>
              <a:rPr lang="pl-PL" sz="1100" dirty="0" err="1"/>
              <a:t>Communicating</a:t>
            </a:r>
            <a:r>
              <a:rPr lang="pl-PL" sz="1100" dirty="0"/>
              <a:t> </a:t>
            </a:r>
            <a:r>
              <a:rPr lang="pl-PL" sz="1100" dirty="0" err="1"/>
              <a:t>our</a:t>
            </a:r>
            <a:r>
              <a:rPr lang="pl-PL" sz="1100" dirty="0"/>
              <a:t> </a:t>
            </a:r>
            <a:r>
              <a:rPr lang="pl-PL" sz="1100" dirty="0" err="1"/>
              <a:t>values</a:t>
            </a:r>
            <a:r>
              <a:rPr lang="pl-PL" sz="1100" dirty="0"/>
              <a:t>, </a:t>
            </a:r>
            <a:r>
              <a:rPr lang="pl-PL" sz="1100" dirty="0" err="1"/>
              <a:t>ideas</a:t>
            </a:r>
            <a:r>
              <a:rPr lang="pl-PL" sz="1100" dirty="0"/>
              <a:t>, </a:t>
            </a:r>
            <a:r>
              <a:rPr lang="pl-PL" sz="1100" dirty="0" err="1"/>
              <a:t>beliefs</a:t>
            </a:r>
            <a:r>
              <a:rPr lang="pl-PL" sz="1100" dirty="0"/>
              <a:t>, </a:t>
            </a:r>
            <a:r>
              <a:rPr lang="pl-PL" sz="1100" dirty="0" err="1"/>
              <a:t>opinions</a:t>
            </a:r>
            <a:r>
              <a:rPr lang="pl-PL" sz="1100" dirty="0"/>
              <a:t>, </a:t>
            </a:r>
            <a:r>
              <a:rPr lang="pl-PL" sz="1100" dirty="0" err="1"/>
              <a:t>needs</a:t>
            </a:r>
            <a:r>
              <a:rPr lang="pl-PL" sz="1100" dirty="0"/>
              <a:t> and </a:t>
            </a:r>
            <a:r>
              <a:rPr lang="pl-PL" sz="1100" dirty="0" err="1"/>
              <a:t>wants</a:t>
            </a:r>
            <a:r>
              <a:rPr lang="pl-PL" sz="1100" dirty="0"/>
              <a:t> </a:t>
            </a:r>
            <a:r>
              <a:rPr lang="pl-PL" sz="1100" dirty="0" err="1"/>
              <a:t>freely</a:t>
            </a:r>
            <a:r>
              <a:rPr lang="pl-PL" sz="1100" dirty="0"/>
              <a:t>.) </a:t>
            </a:r>
            <a:r>
              <a:rPr lang="pl-PL" sz="1100" dirty="0" err="1"/>
              <a:t>Being</a:t>
            </a:r>
            <a:r>
              <a:rPr lang="pl-PL" sz="1100" dirty="0"/>
              <a:t> </a:t>
            </a:r>
            <a:r>
              <a:rPr lang="pl-PL" sz="1100" dirty="0" err="1"/>
              <a:t>an</a:t>
            </a:r>
            <a:r>
              <a:rPr lang="pl-PL" sz="1100" dirty="0"/>
              <a:t> </a:t>
            </a:r>
            <a:r>
              <a:rPr lang="pl-PL" sz="1100" dirty="0" err="1"/>
              <a:t>assertive</a:t>
            </a:r>
            <a:r>
              <a:rPr lang="pl-PL" sz="1100" dirty="0"/>
              <a:t> </a:t>
            </a:r>
            <a:r>
              <a:rPr lang="pl-PL" sz="1100" dirty="0" err="1"/>
              <a:t>Social</a:t>
            </a:r>
            <a:r>
              <a:rPr lang="pl-PL" sz="1100" dirty="0"/>
              <a:t> </a:t>
            </a:r>
            <a:r>
              <a:rPr lang="pl-PL" sz="1100" dirty="0" err="1"/>
              <a:t>Worker</a:t>
            </a:r>
            <a:r>
              <a:rPr lang="pl-PL" sz="1100" dirty="0"/>
              <a:t> </a:t>
            </a:r>
            <a:r>
              <a:rPr lang="pl-PL" sz="1100" dirty="0" err="1"/>
              <a:t>means</a:t>
            </a:r>
            <a:r>
              <a:rPr lang="pl-PL" sz="1100" dirty="0"/>
              <a:t> </a:t>
            </a:r>
            <a:r>
              <a:rPr lang="pl-PL" sz="1100" dirty="0" err="1"/>
              <a:t>being</a:t>
            </a:r>
            <a:r>
              <a:rPr lang="pl-PL" sz="1100" dirty="0"/>
              <a:t> </a:t>
            </a:r>
            <a:r>
              <a:rPr lang="pl-PL" sz="1100" dirty="0" err="1"/>
              <a:t>clear</a:t>
            </a:r>
            <a:r>
              <a:rPr lang="pl-PL" sz="1100" dirty="0"/>
              <a:t> about </a:t>
            </a:r>
            <a:r>
              <a:rPr lang="pl-PL" sz="1100" dirty="0" err="1"/>
              <a:t>your</a:t>
            </a:r>
            <a:r>
              <a:rPr lang="pl-PL" sz="1100" dirty="0"/>
              <a:t> role as a </a:t>
            </a:r>
            <a:r>
              <a:rPr lang="pl-PL" sz="1100" dirty="0" err="1"/>
              <a:t>Social</a:t>
            </a:r>
            <a:r>
              <a:rPr lang="pl-PL" sz="1100" dirty="0"/>
              <a:t> </a:t>
            </a:r>
            <a:r>
              <a:rPr lang="pl-PL" sz="1100" dirty="0" err="1"/>
              <a:t>Worker</a:t>
            </a:r>
            <a:r>
              <a:rPr lang="pl-PL" sz="1100" dirty="0"/>
              <a:t>, </a:t>
            </a:r>
            <a:r>
              <a:rPr lang="pl-PL" sz="1100" dirty="0" err="1"/>
              <a:t>what</a:t>
            </a:r>
            <a:r>
              <a:rPr lang="pl-PL" sz="1100" dirty="0"/>
              <a:t> </a:t>
            </a:r>
            <a:r>
              <a:rPr lang="pl-PL" sz="1100" dirty="0" err="1"/>
              <a:t>you</a:t>
            </a:r>
            <a:r>
              <a:rPr lang="pl-PL" sz="1100" dirty="0"/>
              <a:t> </a:t>
            </a:r>
            <a:r>
              <a:rPr lang="pl-PL" sz="1100" dirty="0" err="1"/>
              <a:t>are</a:t>
            </a:r>
            <a:r>
              <a:rPr lang="pl-PL" sz="1100" dirty="0"/>
              <a:t> and </a:t>
            </a:r>
            <a:r>
              <a:rPr lang="pl-PL" sz="1100" dirty="0" err="1"/>
              <a:t>are</a:t>
            </a:r>
            <a:r>
              <a:rPr lang="pl-PL" sz="1100" dirty="0"/>
              <a:t> not </a:t>
            </a:r>
            <a:r>
              <a:rPr lang="pl-PL" sz="1100" dirty="0" err="1"/>
              <a:t>capable</a:t>
            </a:r>
            <a:r>
              <a:rPr lang="pl-PL" sz="1100" dirty="0"/>
              <a:t> of </a:t>
            </a:r>
            <a:r>
              <a:rPr lang="pl-PL" sz="1100" dirty="0" err="1"/>
              <a:t>doing</a:t>
            </a:r>
            <a:r>
              <a:rPr lang="pl-PL" sz="1100" dirty="0"/>
              <a:t>, </a:t>
            </a:r>
            <a:r>
              <a:rPr lang="pl-PL" sz="1100" dirty="0" err="1"/>
              <a:t>what</a:t>
            </a:r>
            <a:r>
              <a:rPr lang="pl-PL" sz="1100" dirty="0"/>
              <a:t> </a:t>
            </a:r>
            <a:r>
              <a:rPr lang="pl-PL" sz="1100" dirty="0" err="1"/>
              <a:t>is</a:t>
            </a:r>
            <a:r>
              <a:rPr lang="pl-PL" sz="1100" dirty="0"/>
              <a:t> and </a:t>
            </a:r>
            <a:r>
              <a:rPr lang="pl-PL" sz="1100" dirty="0" err="1"/>
              <a:t>isn’t</a:t>
            </a:r>
            <a:r>
              <a:rPr lang="pl-PL" sz="1100" dirty="0"/>
              <a:t> </a:t>
            </a:r>
            <a:r>
              <a:rPr lang="pl-PL" sz="1100" dirty="0" err="1"/>
              <a:t>within</a:t>
            </a:r>
            <a:r>
              <a:rPr lang="pl-PL" sz="1100" dirty="0"/>
              <a:t> </a:t>
            </a:r>
            <a:r>
              <a:rPr lang="pl-PL" sz="1100" dirty="0" err="1"/>
              <a:t>your</a:t>
            </a:r>
            <a:r>
              <a:rPr lang="pl-PL" sz="1100" dirty="0"/>
              <a:t> </a:t>
            </a:r>
            <a:r>
              <a:rPr lang="pl-PL" sz="1100" dirty="0" err="1"/>
              <a:t>remit</a:t>
            </a:r>
            <a:r>
              <a:rPr lang="pl-PL" sz="1100" dirty="0"/>
              <a:t>, </a:t>
            </a:r>
            <a:r>
              <a:rPr lang="pl-PL" sz="1100" dirty="0" err="1"/>
              <a:t>what</a:t>
            </a:r>
            <a:r>
              <a:rPr lang="pl-PL" sz="1100" dirty="0"/>
              <a:t> the </a:t>
            </a:r>
            <a:r>
              <a:rPr lang="pl-PL" sz="1100" dirty="0" err="1"/>
              <a:t>consequences</a:t>
            </a:r>
            <a:r>
              <a:rPr lang="pl-PL" sz="1100" dirty="0"/>
              <a:t> </a:t>
            </a:r>
            <a:r>
              <a:rPr lang="pl-PL" sz="1100" dirty="0" err="1"/>
              <a:t>are</a:t>
            </a:r>
            <a:r>
              <a:rPr lang="pl-PL" sz="1100" dirty="0"/>
              <a:t> for not </a:t>
            </a:r>
            <a:r>
              <a:rPr lang="pl-PL" sz="1100" dirty="0" err="1"/>
              <a:t>engaging</a:t>
            </a:r>
            <a:r>
              <a:rPr lang="pl-PL" sz="1100" dirty="0"/>
              <a:t> and the </a:t>
            </a:r>
            <a:r>
              <a:rPr lang="pl-PL" sz="1100" dirty="0" err="1"/>
              <a:t>sequence</a:t>
            </a:r>
            <a:r>
              <a:rPr lang="pl-PL" sz="1100" dirty="0"/>
              <a:t> of </a:t>
            </a:r>
            <a:r>
              <a:rPr lang="pl-PL" sz="1100" dirty="0" err="1"/>
              <a:t>events</a:t>
            </a:r>
            <a:r>
              <a:rPr lang="pl-PL" sz="1100" dirty="0"/>
              <a:t> </a:t>
            </a:r>
            <a:r>
              <a:rPr lang="pl-PL" sz="1100" dirty="0" err="1"/>
              <a:t>that</a:t>
            </a:r>
            <a:r>
              <a:rPr lang="pl-PL" sz="1100" dirty="0"/>
              <a:t> </a:t>
            </a:r>
            <a:r>
              <a:rPr lang="pl-PL" sz="1100" dirty="0" err="1"/>
              <a:t>may</a:t>
            </a:r>
            <a:r>
              <a:rPr lang="pl-PL" sz="1100" dirty="0"/>
              <a:t> </a:t>
            </a:r>
            <a:r>
              <a:rPr lang="pl-PL" sz="1100" dirty="0" err="1"/>
              <a:t>trigger</a:t>
            </a:r>
            <a:r>
              <a:rPr lang="pl-PL" sz="1100" dirty="0"/>
              <a:t> the </a:t>
            </a:r>
            <a:r>
              <a:rPr lang="pl-PL" sz="1100" dirty="0" err="1"/>
              <a:t>next</a:t>
            </a:r>
            <a:r>
              <a:rPr lang="pl-PL" sz="1100" dirty="0"/>
              <a:t> </a:t>
            </a:r>
            <a:r>
              <a:rPr lang="pl-PL" sz="1100" dirty="0" err="1"/>
              <a:t>level</a:t>
            </a:r>
            <a:r>
              <a:rPr lang="pl-PL" sz="1100" dirty="0"/>
              <a:t> of </a:t>
            </a:r>
            <a:r>
              <a:rPr lang="pl-PL" sz="1100" dirty="0" err="1"/>
              <a:t>intervention</a:t>
            </a:r>
            <a:r>
              <a:rPr lang="pl-PL" sz="1100" dirty="0"/>
              <a:t> (i.e. – </a:t>
            </a:r>
            <a:r>
              <a:rPr lang="pl-PL" sz="1100" dirty="0" err="1"/>
              <a:t>court</a:t>
            </a:r>
            <a:r>
              <a:rPr lang="pl-PL" sz="1100" dirty="0"/>
              <a:t>, </a:t>
            </a:r>
            <a:r>
              <a:rPr lang="pl-PL" sz="1100" dirty="0" err="1"/>
              <a:t>referrals</a:t>
            </a:r>
            <a:r>
              <a:rPr lang="pl-PL" sz="1100" dirty="0"/>
              <a:t>, </a:t>
            </a:r>
            <a:r>
              <a:rPr lang="pl-PL" sz="1100" dirty="0" err="1"/>
              <a:t>ect</a:t>
            </a:r>
            <a:r>
              <a:rPr lang="pl-PL" sz="1100" dirty="0"/>
              <a:t>.). It </a:t>
            </a:r>
            <a:r>
              <a:rPr lang="pl-PL" sz="1100" dirty="0" err="1"/>
              <a:t>is</a:t>
            </a:r>
            <a:r>
              <a:rPr lang="pl-PL" sz="1100" dirty="0"/>
              <a:t> </a:t>
            </a:r>
            <a:r>
              <a:rPr lang="pl-PL" sz="1100" dirty="0" err="1"/>
              <a:t>essential</a:t>
            </a:r>
            <a:r>
              <a:rPr lang="pl-PL" sz="1100" dirty="0"/>
              <a:t> </a:t>
            </a:r>
            <a:r>
              <a:rPr lang="pl-PL" sz="1100" dirty="0" err="1"/>
              <a:t>that</a:t>
            </a:r>
            <a:r>
              <a:rPr lang="pl-PL" sz="1100" dirty="0"/>
              <a:t> </a:t>
            </a:r>
            <a:r>
              <a:rPr lang="pl-PL" sz="1100" dirty="0" err="1"/>
              <a:t>you</a:t>
            </a:r>
            <a:r>
              <a:rPr lang="pl-PL" sz="1100" dirty="0"/>
              <a:t> </a:t>
            </a:r>
            <a:r>
              <a:rPr lang="pl-PL" sz="1100" dirty="0" err="1"/>
              <a:t>are</a:t>
            </a:r>
            <a:r>
              <a:rPr lang="pl-PL" sz="1100" dirty="0"/>
              <a:t> </a:t>
            </a:r>
            <a:r>
              <a:rPr lang="pl-PL" sz="1100" dirty="0" err="1"/>
              <a:t>clear</a:t>
            </a:r>
            <a:r>
              <a:rPr lang="pl-PL" sz="1100" dirty="0"/>
              <a:t> with </a:t>
            </a:r>
            <a:r>
              <a:rPr lang="pl-PL" sz="1100" dirty="0" err="1"/>
              <a:t>clients</a:t>
            </a:r>
            <a:r>
              <a:rPr lang="pl-PL" sz="1100" dirty="0"/>
              <a:t> and </a:t>
            </a:r>
            <a:r>
              <a:rPr lang="pl-PL" sz="1100" dirty="0" err="1"/>
              <a:t>professionals</a:t>
            </a:r>
            <a:r>
              <a:rPr lang="pl-PL" sz="1100" dirty="0"/>
              <a:t> </a:t>
            </a:r>
            <a:r>
              <a:rPr lang="pl-PL" sz="1100" dirty="0" err="1"/>
              <a:t>alike</a:t>
            </a:r>
            <a:r>
              <a:rPr lang="pl-PL" sz="1100" dirty="0"/>
              <a:t> from the </a:t>
            </a:r>
            <a:r>
              <a:rPr lang="pl-PL" sz="1100" dirty="0" err="1"/>
              <a:t>outset</a:t>
            </a:r>
            <a:r>
              <a:rPr lang="pl-PL" sz="1100" dirty="0"/>
              <a:t> as to </a:t>
            </a:r>
            <a:r>
              <a:rPr lang="pl-PL" sz="1100" dirty="0" err="1"/>
              <a:t>why</a:t>
            </a:r>
            <a:r>
              <a:rPr lang="pl-PL" sz="1100" dirty="0"/>
              <a:t> we </a:t>
            </a:r>
            <a:r>
              <a:rPr lang="pl-PL" sz="1100" dirty="0" err="1"/>
              <a:t>are</a:t>
            </a:r>
            <a:r>
              <a:rPr lang="pl-PL" sz="1100" dirty="0"/>
              <a:t> </a:t>
            </a:r>
            <a:r>
              <a:rPr lang="pl-PL" sz="1100" dirty="0" err="1"/>
              <a:t>involved</a:t>
            </a:r>
            <a:r>
              <a:rPr lang="pl-PL" sz="1100" dirty="0"/>
              <a:t> and </a:t>
            </a:r>
            <a:r>
              <a:rPr lang="pl-PL" sz="1100" dirty="0" err="1"/>
              <a:t>what</a:t>
            </a:r>
            <a:r>
              <a:rPr lang="pl-PL" sz="1100" dirty="0"/>
              <a:t> we </a:t>
            </a:r>
            <a:r>
              <a:rPr lang="pl-PL" sz="1100" dirty="0" err="1"/>
              <a:t>can</a:t>
            </a:r>
            <a:r>
              <a:rPr lang="pl-PL" sz="1100" dirty="0"/>
              <a:t>, </a:t>
            </a:r>
            <a:r>
              <a:rPr lang="pl-PL" sz="1100" dirty="0" err="1"/>
              <a:t>realistically</a:t>
            </a:r>
            <a:r>
              <a:rPr lang="pl-PL" sz="1100" dirty="0"/>
              <a:t>, </a:t>
            </a:r>
            <a:r>
              <a:rPr lang="pl-PL" sz="1100" dirty="0" err="1"/>
              <a:t>achieve</a:t>
            </a:r>
            <a:r>
              <a:rPr lang="pl-PL" sz="1100" dirty="0"/>
              <a:t>. </a:t>
            </a:r>
            <a:r>
              <a:rPr lang="pl-PL" sz="1100" dirty="0" err="1"/>
              <a:t>It’s</a:t>
            </a:r>
            <a:r>
              <a:rPr lang="pl-PL" sz="1100" dirty="0"/>
              <a:t> about </a:t>
            </a:r>
            <a:r>
              <a:rPr lang="pl-PL" sz="1100" dirty="0" err="1"/>
              <a:t>sharing</a:t>
            </a:r>
            <a:r>
              <a:rPr lang="pl-PL" sz="1100" dirty="0"/>
              <a:t> the </a:t>
            </a:r>
            <a:r>
              <a:rPr lang="pl-PL" sz="1100" dirty="0" err="1"/>
              <a:t>work</a:t>
            </a:r>
            <a:r>
              <a:rPr lang="pl-PL" sz="1100" dirty="0"/>
              <a:t> </a:t>
            </a:r>
            <a:r>
              <a:rPr lang="pl-PL" sz="1100" dirty="0" err="1"/>
              <a:t>around</a:t>
            </a:r>
            <a:r>
              <a:rPr lang="pl-PL" sz="1100" dirty="0"/>
              <a:t> not </a:t>
            </a:r>
            <a:r>
              <a:rPr lang="pl-PL" sz="1100" dirty="0" err="1"/>
              <a:t>feeling</a:t>
            </a:r>
            <a:r>
              <a:rPr lang="pl-PL" sz="1100" dirty="0"/>
              <a:t> as </a:t>
            </a:r>
            <a:r>
              <a:rPr lang="pl-PL" sz="1100" dirty="0" err="1"/>
              <a:t>though</a:t>
            </a:r>
            <a:r>
              <a:rPr lang="pl-PL" sz="1100" dirty="0"/>
              <a:t> </a:t>
            </a:r>
            <a:r>
              <a:rPr lang="pl-PL" sz="1100" dirty="0" err="1"/>
              <a:t>you</a:t>
            </a:r>
            <a:r>
              <a:rPr lang="pl-PL" sz="1100" dirty="0"/>
              <a:t> </a:t>
            </a:r>
            <a:r>
              <a:rPr lang="pl-PL" sz="1100" dirty="0" err="1"/>
              <a:t>need</a:t>
            </a:r>
            <a:r>
              <a:rPr lang="pl-PL" sz="1100" dirty="0"/>
              <a:t> to do </a:t>
            </a:r>
            <a:r>
              <a:rPr lang="pl-PL" sz="1100" dirty="0" err="1"/>
              <a:t>it</a:t>
            </a:r>
            <a:r>
              <a:rPr lang="pl-PL" sz="1100" dirty="0"/>
              <a:t> </a:t>
            </a:r>
            <a:r>
              <a:rPr lang="pl-PL" sz="1100" dirty="0" err="1"/>
              <a:t>all</a:t>
            </a:r>
            <a:r>
              <a:rPr lang="pl-PL" sz="1100" dirty="0"/>
              <a:t>. </a:t>
            </a:r>
            <a:r>
              <a:rPr lang="pl-PL" sz="1100" dirty="0" err="1"/>
              <a:t>Professionals</a:t>
            </a:r>
            <a:r>
              <a:rPr lang="pl-PL" sz="1100" dirty="0"/>
              <a:t> and </a:t>
            </a:r>
            <a:r>
              <a:rPr lang="pl-PL" sz="1100" dirty="0" err="1"/>
              <a:t>clients</a:t>
            </a:r>
            <a:r>
              <a:rPr lang="pl-PL" sz="1100" dirty="0"/>
              <a:t> </a:t>
            </a:r>
            <a:r>
              <a:rPr lang="pl-PL" sz="1100" dirty="0" err="1"/>
              <a:t>alike</a:t>
            </a:r>
            <a:r>
              <a:rPr lang="pl-PL" sz="1100" dirty="0"/>
              <a:t> </a:t>
            </a:r>
            <a:r>
              <a:rPr lang="pl-PL" sz="1100" dirty="0" err="1"/>
              <a:t>are</a:t>
            </a:r>
            <a:r>
              <a:rPr lang="pl-PL" sz="1100" dirty="0"/>
              <a:t> </a:t>
            </a:r>
            <a:r>
              <a:rPr lang="pl-PL" sz="1100" dirty="0" err="1"/>
              <a:t>quite</a:t>
            </a:r>
            <a:r>
              <a:rPr lang="pl-PL" sz="1100" dirty="0"/>
              <a:t> happy to </a:t>
            </a:r>
            <a:r>
              <a:rPr lang="pl-PL" sz="1100" dirty="0" err="1"/>
              <a:t>tell</a:t>
            </a:r>
            <a:r>
              <a:rPr lang="pl-PL" sz="1100" dirty="0"/>
              <a:t> </a:t>
            </a:r>
            <a:r>
              <a:rPr lang="pl-PL" sz="1100" dirty="0" err="1"/>
              <a:t>you</a:t>
            </a:r>
            <a:r>
              <a:rPr lang="pl-PL" sz="1100" dirty="0"/>
              <a:t> </a:t>
            </a:r>
            <a:r>
              <a:rPr lang="pl-PL" sz="1100" dirty="0" err="1"/>
              <a:t>when</a:t>
            </a:r>
            <a:r>
              <a:rPr lang="pl-PL" sz="1100" dirty="0"/>
              <a:t> </a:t>
            </a:r>
            <a:r>
              <a:rPr lang="pl-PL" sz="1100" dirty="0" err="1"/>
              <a:t>you</a:t>
            </a:r>
            <a:r>
              <a:rPr lang="pl-PL" sz="1100" dirty="0"/>
              <a:t> </a:t>
            </a:r>
            <a:r>
              <a:rPr lang="pl-PL" sz="1100" dirty="0" err="1"/>
              <a:t>are</a:t>
            </a:r>
            <a:r>
              <a:rPr lang="pl-PL" sz="1100" dirty="0"/>
              <a:t> </a:t>
            </a:r>
            <a:r>
              <a:rPr lang="pl-PL" sz="1100" dirty="0" err="1"/>
              <a:t>overstepping</a:t>
            </a:r>
            <a:r>
              <a:rPr lang="pl-PL" sz="1100" dirty="0"/>
              <a:t> </a:t>
            </a:r>
            <a:r>
              <a:rPr lang="pl-PL" sz="1100" dirty="0" err="1"/>
              <a:t>their</a:t>
            </a:r>
            <a:r>
              <a:rPr lang="pl-PL" sz="1100" dirty="0"/>
              <a:t> </a:t>
            </a:r>
            <a:r>
              <a:rPr lang="pl-PL" sz="1100" dirty="0" err="1"/>
              <a:t>boundaries</a:t>
            </a:r>
            <a:r>
              <a:rPr lang="pl-PL" sz="1100" dirty="0"/>
              <a:t> </a:t>
            </a:r>
            <a:r>
              <a:rPr lang="pl-PL" sz="1100" dirty="0" err="1"/>
              <a:t>or</a:t>
            </a:r>
            <a:r>
              <a:rPr lang="pl-PL" sz="1100" dirty="0"/>
              <a:t> </a:t>
            </a:r>
            <a:r>
              <a:rPr lang="pl-PL" sz="1100" dirty="0" err="1"/>
              <a:t>trying</a:t>
            </a:r>
            <a:r>
              <a:rPr lang="pl-PL" sz="1100" dirty="0"/>
              <a:t> to </a:t>
            </a:r>
            <a:r>
              <a:rPr lang="pl-PL" sz="1100" dirty="0" err="1"/>
              <a:t>extend</a:t>
            </a:r>
            <a:r>
              <a:rPr lang="pl-PL" sz="1100" dirty="0"/>
              <a:t> </a:t>
            </a:r>
            <a:r>
              <a:rPr lang="pl-PL" sz="1100" dirty="0" err="1"/>
              <a:t>theirselves</a:t>
            </a:r>
            <a:r>
              <a:rPr lang="pl-PL" sz="1100" dirty="0"/>
              <a:t> </a:t>
            </a:r>
            <a:r>
              <a:rPr lang="pl-PL" sz="1100" dirty="0" err="1"/>
              <a:t>beyond</a:t>
            </a:r>
            <a:r>
              <a:rPr lang="pl-PL" sz="1100" dirty="0"/>
              <a:t> </a:t>
            </a:r>
            <a:r>
              <a:rPr lang="pl-PL" sz="1100" dirty="0" err="1"/>
              <a:t>their</a:t>
            </a:r>
            <a:r>
              <a:rPr lang="pl-PL" sz="1100" dirty="0"/>
              <a:t> </a:t>
            </a:r>
            <a:r>
              <a:rPr lang="pl-PL" sz="1100" dirty="0" err="1"/>
              <a:t>remit</a:t>
            </a:r>
            <a:r>
              <a:rPr lang="pl-PL" sz="1100" dirty="0"/>
              <a:t>, </a:t>
            </a:r>
            <a:r>
              <a:rPr lang="pl-PL" sz="1100" dirty="0" err="1"/>
              <a:t>so</a:t>
            </a:r>
            <a:r>
              <a:rPr lang="pl-PL" sz="1100" dirty="0"/>
              <a:t>  </a:t>
            </a:r>
            <a:r>
              <a:rPr lang="pl-PL" sz="1100" dirty="0" err="1"/>
              <a:t>it</a:t>
            </a:r>
            <a:r>
              <a:rPr lang="pl-PL" sz="1100" dirty="0"/>
              <a:t> </a:t>
            </a:r>
            <a:r>
              <a:rPr lang="pl-PL" sz="1100" dirty="0" err="1"/>
              <a:t>is</a:t>
            </a:r>
            <a:r>
              <a:rPr lang="pl-PL" sz="1100" dirty="0"/>
              <a:t> </a:t>
            </a:r>
            <a:r>
              <a:rPr lang="pl-PL" sz="1100" dirty="0" err="1"/>
              <a:t>crucial</a:t>
            </a:r>
            <a:r>
              <a:rPr lang="pl-PL" sz="1100" dirty="0"/>
              <a:t> </a:t>
            </a:r>
            <a:r>
              <a:rPr lang="pl-PL" sz="1100" dirty="0" err="1"/>
              <a:t>that</a:t>
            </a:r>
            <a:r>
              <a:rPr lang="pl-PL" sz="1100" dirty="0"/>
              <a:t> </a:t>
            </a:r>
            <a:r>
              <a:rPr lang="pl-PL" sz="1100" dirty="0" err="1"/>
              <a:t>you</a:t>
            </a:r>
            <a:r>
              <a:rPr lang="pl-PL" sz="1100" dirty="0"/>
              <a:t> </a:t>
            </a:r>
            <a:r>
              <a:rPr lang="pl-PL" sz="1100" dirty="0" err="1"/>
              <a:t>are</a:t>
            </a:r>
            <a:r>
              <a:rPr lang="pl-PL" sz="1100" dirty="0"/>
              <a:t> </a:t>
            </a:r>
            <a:r>
              <a:rPr lang="pl-PL" sz="1100" dirty="0" err="1"/>
              <a:t>just</a:t>
            </a:r>
            <a:r>
              <a:rPr lang="pl-PL" sz="1100" dirty="0"/>
              <a:t> as </a:t>
            </a:r>
            <a:r>
              <a:rPr lang="pl-PL" sz="1100" dirty="0" err="1"/>
              <a:t>clear</a:t>
            </a:r>
            <a:r>
              <a:rPr lang="pl-PL" sz="1100" dirty="0"/>
              <a:t> with </a:t>
            </a:r>
            <a:r>
              <a:rPr lang="pl-PL" sz="1100" dirty="0" err="1"/>
              <a:t>them</a:t>
            </a:r>
            <a:r>
              <a:rPr lang="pl-PL" sz="1100" dirty="0"/>
              <a:t> </a:t>
            </a:r>
            <a:r>
              <a:rPr lang="pl-PL" sz="1100" dirty="0" err="1"/>
              <a:t>when</a:t>
            </a:r>
            <a:r>
              <a:rPr lang="pl-PL" sz="1100" dirty="0"/>
              <a:t> </a:t>
            </a:r>
            <a:r>
              <a:rPr lang="pl-PL" sz="1100" dirty="0" err="1"/>
              <a:t>it</a:t>
            </a:r>
            <a:r>
              <a:rPr lang="pl-PL" sz="1100" dirty="0"/>
              <a:t> </a:t>
            </a:r>
            <a:r>
              <a:rPr lang="pl-PL" sz="1100" dirty="0" err="1"/>
              <a:t>comes</a:t>
            </a:r>
            <a:r>
              <a:rPr lang="pl-PL" sz="1100" dirty="0"/>
              <a:t> to the </a:t>
            </a:r>
            <a:r>
              <a:rPr lang="pl-PL" sz="1100" dirty="0" err="1"/>
              <a:t>work</a:t>
            </a:r>
            <a:r>
              <a:rPr lang="pl-PL" sz="1100" dirty="0"/>
              <a:t>. It </a:t>
            </a:r>
            <a:r>
              <a:rPr lang="pl-PL" sz="1100" dirty="0" err="1"/>
              <a:t>is</a:t>
            </a:r>
            <a:r>
              <a:rPr lang="pl-PL" sz="1100" dirty="0"/>
              <a:t> </a:t>
            </a:r>
            <a:r>
              <a:rPr lang="pl-PL" sz="1100" dirty="0" err="1"/>
              <a:t>also</a:t>
            </a:r>
            <a:r>
              <a:rPr lang="pl-PL" sz="1100" dirty="0"/>
              <a:t> about </a:t>
            </a:r>
            <a:r>
              <a:rPr lang="pl-PL" sz="1100" dirty="0" err="1"/>
              <a:t>being</a:t>
            </a:r>
            <a:r>
              <a:rPr lang="pl-PL" sz="1100" dirty="0"/>
              <a:t> </a:t>
            </a:r>
            <a:r>
              <a:rPr lang="pl-PL" sz="1100" dirty="0" err="1"/>
              <a:t>clear</a:t>
            </a:r>
            <a:r>
              <a:rPr lang="pl-PL" sz="1100" dirty="0"/>
              <a:t> </a:t>
            </a:r>
            <a:r>
              <a:rPr lang="pl-PL" sz="1100" dirty="0" err="1"/>
              <a:t>about</a:t>
            </a:r>
            <a:r>
              <a:rPr lang="pl-PL" sz="1100" dirty="0"/>
              <a:t> the authority. It </a:t>
            </a:r>
            <a:r>
              <a:rPr lang="pl-PL" sz="1100" dirty="0" err="1"/>
              <a:t>is</a:t>
            </a:r>
            <a:r>
              <a:rPr lang="pl-PL" sz="1100" dirty="0"/>
              <a:t> </a:t>
            </a:r>
            <a:r>
              <a:rPr lang="pl-PL" sz="1100" dirty="0" err="1"/>
              <a:t>possible</a:t>
            </a:r>
            <a:r>
              <a:rPr lang="pl-PL" sz="1100" dirty="0"/>
              <a:t> to do </a:t>
            </a:r>
            <a:r>
              <a:rPr lang="pl-PL" sz="1100" dirty="0" err="1"/>
              <a:t>this</a:t>
            </a:r>
            <a:r>
              <a:rPr lang="pl-PL" sz="1100" dirty="0"/>
              <a:t> </a:t>
            </a:r>
            <a:r>
              <a:rPr lang="pl-PL" sz="1100" dirty="0" err="1"/>
              <a:t>without</a:t>
            </a:r>
            <a:r>
              <a:rPr lang="pl-PL" sz="1100" dirty="0"/>
              <a:t> </a:t>
            </a:r>
            <a:r>
              <a:rPr lang="pl-PL" sz="1100" dirty="0" err="1"/>
              <a:t>portraying</a:t>
            </a:r>
            <a:r>
              <a:rPr lang="pl-PL" sz="1100" dirty="0"/>
              <a:t> </a:t>
            </a:r>
            <a:r>
              <a:rPr lang="pl-PL" sz="1100" dirty="0" err="1"/>
              <a:t>yourself</a:t>
            </a:r>
            <a:r>
              <a:rPr lang="pl-PL" sz="1100" dirty="0"/>
              <a:t> as a </a:t>
            </a:r>
            <a:r>
              <a:rPr lang="pl-PL" sz="1100" dirty="0" err="1"/>
              <a:t>strictly</a:t>
            </a:r>
            <a:r>
              <a:rPr lang="pl-PL" sz="1100" dirty="0"/>
              <a:t> </a:t>
            </a:r>
            <a:r>
              <a:rPr lang="pl-PL" sz="1100" dirty="0" err="1"/>
              <a:t>punitive</a:t>
            </a:r>
            <a:r>
              <a:rPr lang="pl-PL" sz="1100" dirty="0"/>
              <a:t> body. </a:t>
            </a:r>
            <a:r>
              <a:rPr lang="pl-PL" sz="1100" dirty="0" err="1"/>
              <a:t>Social</a:t>
            </a:r>
            <a:r>
              <a:rPr lang="pl-PL" sz="1100" dirty="0"/>
              <a:t> </a:t>
            </a:r>
            <a:r>
              <a:rPr lang="pl-PL" sz="1100" dirty="0" err="1"/>
              <a:t>workers</a:t>
            </a:r>
            <a:r>
              <a:rPr lang="pl-PL" sz="1100" dirty="0"/>
              <a:t> do </a:t>
            </a:r>
            <a:r>
              <a:rPr lang="pl-PL" sz="1100" dirty="0" err="1"/>
              <a:t>have</a:t>
            </a:r>
            <a:r>
              <a:rPr lang="pl-PL" sz="1100" dirty="0"/>
              <a:t> the law </a:t>
            </a:r>
            <a:r>
              <a:rPr lang="pl-PL" sz="1100" dirty="0" err="1"/>
              <a:t>behind</a:t>
            </a:r>
            <a:r>
              <a:rPr lang="pl-PL" sz="1100" dirty="0"/>
              <a:t> </a:t>
            </a:r>
            <a:r>
              <a:rPr lang="pl-PL" sz="1100" dirty="0" err="1"/>
              <a:t>them</a:t>
            </a:r>
            <a:r>
              <a:rPr lang="pl-PL" sz="1100" dirty="0"/>
              <a:t> in most </a:t>
            </a:r>
            <a:r>
              <a:rPr lang="pl-PL" sz="1100" dirty="0" err="1"/>
              <a:t>things</a:t>
            </a:r>
            <a:r>
              <a:rPr lang="pl-PL" sz="1100" dirty="0"/>
              <a:t> </a:t>
            </a:r>
            <a:r>
              <a:rPr lang="pl-PL" sz="1100" dirty="0" err="1"/>
              <a:t>they</a:t>
            </a:r>
            <a:r>
              <a:rPr lang="pl-PL" sz="1100" dirty="0"/>
              <a:t> do and </a:t>
            </a:r>
            <a:r>
              <a:rPr lang="pl-PL" sz="1100" dirty="0" err="1"/>
              <a:t>people</a:t>
            </a:r>
            <a:r>
              <a:rPr lang="pl-PL" sz="1100" dirty="0"/>
              <a:t> </a:t>
            </a:r>
            <a:r>
              <a:rPr lang="pl-PL" sz="1100" dirty="0" err="1"/>
              <a:t>know</a:t>
            </a:r>
            <a:r>
              <a:rPr lang="pl-PL" sz="1100" dirty="0"/>
              <a:t> </a:t>
            </a:r>
            <a:r>
              <a:rPr lang="pl-PL" sz="1100" dirty="0" err="1"/>
              <a:t>that</a:t>
            </a:r>
            <a:r>
              <a:rPr lang="pl-PL" sz="1100" dirty="0"/>
              <a:t>. </a:t>
            </a:r>
            <a:r>
              <a:rPr lang="pl-PL" sz="1100" dirty="0" err="1"/>
              <a:t>If</a:t>
            </a:r>
            <a:r>
              <a:rPr lang="pl-PL" sz="1100" dirty="0"/>
              <a:t> </a:t>
            </a:r>
            <a:r>
              <a:rPr lang="pl-PL" sz="1100" dirty="0" err="1"/>
              <a:t>you</a:t>
            </a:r>
            <a:r>
              <a:rPr lang="pl-PL" sz="1100" dirty="0"/>
              <a:t> </a:t>
            </a:r>
            <a:r>
              <a:rPr lang="pl-PL" sz="1100" dirty="0" err="1"/>
              <a:t>explain</a:t>
            </a:r>
            <a:r>
              <a:rPr lang="pl-PL" sz="1100" dirty="0"/>
              <a:t> </a:t>
            </a:r>
            <a:r>
              <a:rPr lang="pl-PL" sz="1100" dirty="0" err="1"/>
              <a:t>what</a:t>
            </a:r>
            <a:r>
              <a:rPr lang="pl-PL" sz="1100" dirty="0"/>
              <a:t> </a:t>
            </a:r>
            <a:r>
              <a:rPr lang="pl-PL" sz="1100" dirty="0" err="1"/>
              <a:t>is</a:t>
            </a:r>
            <a:r>
              <a:rPr lang="pl-PL" sz="1100" dirty="0"/>
              <a:t> </a:t>
            </a:r>
            <a:r>
              <a:rPr lang="pl-PL" sz="1100" dirty="0" err="1"/>
              <a:t>possible</a:t>
            </a:r>
            <a:r>
              <a:rPr lang="pl-PL" sz="1100" dirty="0"/>
              <a:t> from the </a:t>
            </a:r>
            <a:r>
              <a:rPr lang="pl-PL" sz="1100" dirty="0" err="1"/>
              <a:t>outset</a:t>
            </a:r>
            <a:r>
              <a:rPr lang="pl-PL" sz="1100" dirty="0"/>
              <a:t>, </a:t>
            </a:r>
            <a:r>
              <a:rPr lang="pl-PL" sz="1100" dirty="0" err="1"/>
              <a:t>although</a:t>
            </a:r>
            <a:r>
              <a:rPr lang="pl-PL" sz="1100" dirty="0"/>
              <a:t> </a:t>
            </a:r>
            <a:r>
              <a:rPr lang="pl-PL" sz="1100" dirty="0" err="1"/>
              <a:t>it</a:t>
            </a:r>
            <a:r>
              <a:rPr lang="pl-PL" sz="1100" dirty="0"/>
              <a:t> </a:t>
            </a:r>
            <a:r>
              <a:rPr lang="pl-PL" sz="1100" dirty="0" err="1"/>
              <a:t>may</a:t>
            </a:r>
            <a:r>
              <a:rPr lang="pl-PL" sz="1100" dirty="0"/>
              <a:t> </a:t>
            </a:r>
            <a:r>
              <a:rPr lang="pl-PL" sz="1100" dirty="0" err="1"/>
              <a:t>still</a:t>
            </a:r>
            <a:r>
              <a:rPr lang="pl-PL" sz="1100" dirty="0"/>
              <a:t> </a:t>
            </a:r>
            <a:r>
              <a:rPr lang="pl-PL" sz="1100" dirty="0" err="1"/>
              <a:t>arise</a:t>
            </a:r>
            <a:r>
              <a:rPr lang="pl-PL" sz="1100" dirty="0"/>
              <a:t>, </a:t>
            </a:r>
            <a:r>
              <a:rPr lang="pl-PL" sz="1100" dirty="0" err="1"/>
              <a:t>at</a:t>
            </a:r>
            <a:r>
              <a:rPr lang="pl-PL" sz="1100" dirty="0"/>
              <a:t> </a:t>
            </a:r>
            <a:r>
              <a:rPr lang="pl-PL" sz="1100" dirty="0" err="1"/>
              <a:t>least</a:t>
            </a:r>
            <a:r>
              <a:rPr lang="pl-PL" sz="1100" dirty="0"/>
              <a:t> </a:t>
            </a:r>
            <a:r>
              <a:rPr lang="pl-PL" sz="1100" dirty="0" err="1"/>
              <a:t>you</a:t>
            </a:r>
            <a:r>
              <a:rPr lang="pl-PL" sz="1100" dirty="0"/>
              <a:t> </a:t>
            </a:r>
            <a:r>
              <a:rPr lang="pl-PL" sz="1100" dirty="0" err="1"/>
              <a:t>know</a:t>
            </a:r>
            <a:r>
              <a:rPr lang="pl-PL" sz="1100" dirty="0"/>
              <a:t> </a:t>
            </a:r>
            <a:r>
              <a:rPr lang="pl-PL" sz="1100" dirty="0" err="1"/>
              <a:t>within</a:t>
            </a:r>
            <a:r>
              <a:rPr lang="pl-PL" sz="1100" dirty="0"/>
              <a:t> </a:t>
            </a:r>
            <a:r>
              <a:rPr lang="pl-PL" sz="1100" dirty="0" err="1"/>
              <a:t>yourself</a:t>
            </a:r>
            <a:r>
              <a:rPr lang="pl-PL" sz="1100" dirty="0"/>
              <a:t> </a:t>
            </a:r>
            <a:r>
              <a:rPr lang="pl-PL" sz="1100" dirty="0" err="1"/>
              <a:t>that</a:t>
            </a:r>
            <a:r>
              <a:rPr lang="pl-PL" sz="1100" dirty="0"/>
              <a:t> </a:t>
            </a:r>
            <a:r>
              <a:rPr lang="pl-PL" sz="1100" dirty="0" err="1"/>
              <a:t>you</a:t>
            </a:r>
            <a:r>
              <a:rPr lang="pl-PL" sz="1100" dirty="0"/>
              <a:t> </a:t>
            </a:r>
            <a:r>
              <a:rPr lang="pl-PL" sz="1100" dirty="0" err="1"/>
              <a:t>have</a:t>
            </a:r>
            <a:r>
              <a:rPr lang="pl-PL" sz="1100" dirty="0"/>
              <a:t> </a:t>
            </a:r>
            <a:r>
              <a:rPr lang="pl-PL" sz="1100" dirty="0" err="1"/>
              <a:t>done</a:t>
            </a:r>
            <a:r>
              <a:rPr lang="pl-PL" sz="1100" dirty="0"/>
              <a:t> </a:t>
            </a:r>
            <a:r>
              <a:rPr lang="pl-PL" sz="1100" dirty="0" err="1"/>
              <a:t>all</a:t>
            </a:r>
            <a:r>
              <a:rPr lang="pl-PL" sz="1100" dirty="0"/>
              <a:t> </a:t>
            </a:r>
            <a:r>
              <a:rPr lang="pl-PL" sz="1100" dirty="0" err="1"/>
              <a:t>you</a:t>
            </a:r>
            <a:r>
              <a:rPr lang="pl-PL" sz="1100" dirty="0"/>
              <a:t> </a:t>
            </a:r>
            <a:r>
              <a:rPr lang="pl-PL" sz="1100" dirty="0" err="1"/>
              <a:t>can</a:t>
            </a:r>
            <a:r>
              <a:rPr lang="pl-PL" sz="1100" dirty="0"/>
              <a:t> to </a:t>
            </a:r>
            <a:r>
              <a:rPr lang="pl-PL" sz="1100" dirty="0" err="1"/>
              <a:t>keep</a:t>
            </a:r>
            <a:r>
              <a:rPr lang="pl-PL" sz="1100" dirty="0"/>
              <a:t> </a:t>
            </a:r>
            <a:r>
              <a:rPr lang="pl-PL" sz="1100" dirty="0" err="1"/>
              <a:t>clients</a:t>
            </a:r>
            <a:r>
              <a:rPr lang="pl-PL" sz="1100" dirty="0"/>
              <a:t> and </a:t>
            </a:r>
            <a:r>
              <a:rPr lang="pl-PL" sz="1100" dirty="0" err="1"/>
              <a:t>professionals</a:t>
            </a:r>
            <a:r>
              <a:rPr lang="pl-PL" sz="1100" dirty="0"/>
              <a:t> </a:t>
            </a:r>
            <a:r>
              <a:rPr lang="pl-PL" sz="1100" dirty="0" err="1"/>
              <a:t>aware</a:t>
            </a:r>
            <a:r>
              <a:rPr lang="pl-PL" sz="1100" dirty="0"/>
              <a:t> of </a:t>
            </a:r>
            <a:r>
              <a:rPr lang="pl-PL" sz="1100" dirty="0" err="1"/>
              <a:t>what</a:t>
            </a:r>
            <a:r>
              <a:rPr lang="pl-PL" sz="1100" dirty="0"/>
              <a:t> </a:t>
            </a:r>
            <a:r>
              <a:rPr lang="pl-PL" sz="1100" dirty="0" err="1"/>
              <a:t>you</a:t>
            </a:r>
            <a:r>
              <a:rPr lang="pl-PL" sz="1100" dirty="0"/>
              <a:t> </a:t>
            </a:r>
            <a:r>
              <a:rPr lang="pl-PL" sz="1100" dirty="0" err="1"/>
              <a:t>are</a:t>
            </a:r>
            <a:r>
              <a:rPr lang="pl-PL" sz="1100" dirty="0"/>
              <a:t> </a:t>
            </a:r>
            <a:r>
              <a:rPr lang="pl-PL" sz="1100" dirty="0" err="1"/>
              <a:t>able</a:t>
            </a:r>
            <a:r>
              <a:rPr lang="pl-PL" sz="1100" dirty="0"/>
              <a:t> to do and </a:t>
            </a:r>
            <a:r>
              <a:rPr lang="pl-PL" sz="1100" dirty="0" err="1"/>
              <a:t>what</a:t>
            </a:r>
            <a:r>
              <a:rPr lang="pl-PL" sz="1100" dirty="0"/>
              <a:t> </a:t>
            </a:r>
            <a:r>
              <a:rPr lang="pl-PL" sz="1100" dirty="0" err="1"/>
              <a:t>you</a:t>
            </a:r>
            <a:r>
              <a:rPr lang="pl-PL" sz="1100" dirty="0"/>
              <a:t> </a:t>
            </a:r>
            <a:r>
              <a:rPr lang="pl-PL" sz="1100" dirty="0" err="1"/>
              <a:t>are</a:t>
            </a:r>
            <a:r>
              <a:rPr lang="pl-PL" sz="1100" dirty="0"/>
              <a:t> not. </a:t>
            </a:r>
            <a:endParaRPr lang="pl-GB" sz="11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6031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592C3C3-B8F9-0A43-A699-33543DEAB8B0}"/>
              </a:ext>
            </a:extLst>
          </p:cNvPr>
          <p:cNvSpPr>
            <a:spLocks noGrp="1"/>
          </p:cNvSpPr>
          <p:nvPr>
            <p:ph type="title"/>
          </p:nvPr>
        </p:nvSpPr>
        <p:spPr>
          <a:xfrm>
            <a:off x="838200" y="963877"/>
            <a:ext cx="3494362" cy="4930246"/>
          </a:xfrm>
        </p:spPr>
        <p:txBody>
          <a:bodyPr>
            <a:normAutofit/>
          </a:bodyPr>
          <a:lstStyle/>
          <a:p>
            <a:pPr algn="r"/>
            <a:r>
              <a:rPr lang="pl-GB" dirty="0">
                <a:solidFill>
                  <a:schemeClr val="accent1"/>
                </a:solidFill>
              </a:rPr>
              <a:t>Self-management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CFAE318-5207-7B40-AEB1-8F8BD6F3D6A3}"/>
              </a:ext>
            </a:extLst>
          </p:cNvPr>
          <p:cNvSpPr>
            <a:spLocks noGrp="1"/>
          </p:cNvSpPr>
          <p:nvPr>
            <p:ph idx="1"/>
          </p:nvPr>
        </p:nvSpPr>
        <p:spPr>
          <a:xfrm>
            <a:off x="4976031" y="-1"/>
            <a:ext cx="6377769" cy="6621137"/>
          </a:xfrm>
        </p:spPr>
        <p:txBody>
          <a:bodyPr anchor="ctr">
            <a:normAutofit/>
          </a:bodyPr>
          <a:lstStyle/>
          <a:p>
            <a:pPr marL="0" indent="0">
              <a:buNone/>
            </a:pPr>
            <a:r>
              <a:rPr lang="en-GB" sz="600" dirty="0"/>
              <a:t> </a:t>
            </a:r>
            <a:endParaRPr lang="pl-GB" sz="1400" dirty="0">
              <a:latin typeface="Arial" panose="020B0604020202020204" pitchFamily="34" charset="0"/>
              <a:cs typeface="Arial" panose="020B0604020202020204" pitchFamily="34" charset="0"/>
            </a:endParaRPr>
          </a:p>
          <a:p>
            <a:pPr marL="0" indent="0">
              <a:buNone/>
            </a:pPr>
            <a:r>
              <a:rPr lang="pl-GB" sz="1400" dirty="0">
                <a:latin typeface="Arial" panose="020B0604020202020204" pitchFamily="34" charset="0"/>
                <a:cs typeface="Arial" panose="020B0604020202020204" pitchFamily="34" charset="0"/>
              </a:rPr>
              <a:t> </a:t>
            </a:r>
          </a:p>
          <a:p>
            <a:pPr marL="0" indent="0">
              <a:buNone/>
            </a:pPr>
            <a:r>
              <a:rPr lang="en-GB" sz="1400" dirty="0">
                <a:latin typeface="Arial" panose="020B0604020202020204" pitchFamily="34" charset="0"/>
                <a:cs typeface="Arial" panose="020B0604020202020204" pitchFamily="34" charset="0"/>
              </a:rPr>
              <a:t>F</a:t>
            </a:r>
            <a:r>
              <a:rPr lang="pl-GB" sz="1400">
                <a:latin typeface="Arial" panose="020B0604020202020204" pitchFamily="34" charset="0"/>
                <a:cs typeface="Arial" panose="020B0604020202020204" pitchFamily="34" charset="0"/>
              </a:rPr>
              <a:t>or </a:t>
            </a:r>
            <a:r>
              <a:rPr lang="pl-GB" sz="1400" dirty="0">
                <a:latin typeface="Arial" panose="020B0604020202020204" pitchFamily="34" charset="0"/>
                <a:cs typeface="Arial" panose="020B0604020202020204" pitchFamily="34" charset="0"/>
              </a:rPr>
              <a:t>example</a:t>
            </a:r>
            <a:r>
              <a:rPr lang="pl-GB" sz="140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it </a:t>
            </a:r>
            <a:r>
              <a:rPr lang="pl-GB" sz="1400">
                <a:latin typeface="Arial" panose="020B0604020202020204" pitchFamily="34" charset="0"/>
                <a:cs typeface="Arial" panose="020B0604020202020204" pitchFamily="34" charset="0"/>
              </a:rPr>
              <a:t>involves </a:t>
            </a:r>
            <a:r>
              <a:rPr lang="pl-GB" sz="1400" dirty="0">
                <a:latin typeface="Arial" panose="020B0604020202020204" pitchFamily="34" charset="0"/>
                <a:cs typeface="Arial" panose="020B0604020202020204" pitchFamily="34" charset="0"/>
              </a:rPr>
              <a:t>many discrete areas of ability such as being alert to professional standards and conduct, or being proactive in one’s own development. These abilities are also needed for successful communication, managing risk and safeguarding. Similarly, being a proficient communicator involves skills and techniques that form the heart of effective leadership and safeguarding.</a:t>
            </a:r>
          </a:p>
          <a:p>
            <a:pPr marL="0" indent="0">
              <a:buNone/>
            </a:pPr>
            <a:r>
              <a:rPr lang="en-GB" sz="1400" dirty="0">
                <a:latin typeface="Arial" panose="020B0604020202020204" pitchFamily="34" charset="0"/>
                <a:cs typeface="Arial" panose="020B0604020202020204" pitchFamily="34" charset="0"/>
              </a:rPr>
              <a:t>P</a:t>
            </a:r>
            <a:r>
              <a:rPr lang="pl-GB" sz="1400">
                <a:latin typeface="Arial" panose="020B0604020202020204" pitchFamily="34" charset="0"/>
                <a:cs typeface="Arial" panose="020B0604020202020204" pitchFamily="34" charset="0"/>
              </a:rPr>
              <a:t>rofessionalism </a:t>
            </a:r>
            <a:r>
              <a:rPr lang="pl-GB" sz="1400" dirty="0">
                <a:latin typeface="Arial" panose="020B0604020202020204" pitchFamily="34" charset="0"/>
                <a:cs typeface="Arial" panose="020B0604020202020204" pitchFamily="34" charset="0"/>
              </a:rPr>
              <a:t>- like the lettering that runs through a stick of rock - can be present in all aspects of routine, everyday social work. Working ‘professionally’ involves having a sound knowledge of, and ability in, key aspects of social work, and then being able to integrate these in everyday practice. Of course, social workers don’t usually do this integration consciously. However, becoming aware of the different elements and how they are being integrated is a key part of professional learning.</a:t>
            </a:r>
          </a:p>
          <a:p>
            <a:pPr marL="0" indent="0">
              <a:buNone/>
            </a:pPr>
            <a:r>
              <a:rPr lang="en-GB" sz="1400" dirty="0">
                <a:latin typeface="Arial" panose="020B0604020202020204" pitchFamily="34" charset="0"/>
                <a:cs typeface="Arial" panose="020B0604020202020204" pitchFamily="34" charset="0"/>
              </a:rPr>
              <a:t>There </a:t>
            </a:r>
            <a:r>
              <a:rPr lang="pl-GB" sz="1400">
                <a:latin typeface="Arial" panose="020B0604020202020204" pitchFamily="34" charset="0"/>
                <a:cs typeface="Arial" panose="020B0604020202020204" pitchFamily="34" charset="0"/>
              </a:rPr>
              <a:t>are </a:t>
            </a:r>
            <a:r>
              <a:rPr lang="pl-GB" sz="1400" dirty="0">
                <a:latin typeface="Arial" panose="020B0604020202020204" pitchFamily="34" charset="0"/>
                <a:cs typeface="Arial" panose="020B0604020202020204" pitchFamily="34" charset="0"/>
              </a:rPr>
              <a:t>eight key elements that need to be in place to support professionalism in the areas of self-management, communication, risk and safeguarding, and leadership. These are:</a:t>
            </a:r>
          </a:p>
          <a:p>
            <a:pPr marL="0" lvl="0" indent="0">
              <a:buNone/>
            </a:pPr>
            <a:r>
              <a:rPr lang="pl-GB" sz="1400" dirty="0">
                <a:latin typeface="Arial" panose="020B0604020202020204" pitchFamily="34" charset="0"/>
                <a:cs typeface="Arial" panose="020B0604020202020204" pitchFamily="34" charset="0"/>
              </a:rPr>
              <a:t>Self-awareness about professional and personal values;</a:t>
            </a:r>
          </a:p>
          <a:p>
            <a:pPr marL="0" lvl="0" indent="0">
              <a:buNone/>
            </a:pPr>
            <a:r>
              <a:rPr lang="pl-GB" sz="1400" dirty="0">
                <a:latin typeface="Arial" panose="020B0604020202020204" pitchFamily="34" charset="0"/>
                <a:cs typeface="Arial" panose="020B0604020202020204" pitchFamily="34" charset="0"/>
              </a:rPr>
              <a:t>Appropriate and ethical use of professional power;</a:t>
            </a:r>
          </a:p>
          <a:p>
            <a:pPr marL="0" lvl="0" indent="0">
              <a:buNone/>
            </a:pPr>
            <a:r>
              <a:rPr lang="pl-GB" sz="1400" dirty="0">
                <a:latin typeface="Arial" panose="020B0604020202020204" pitchFamily="34" charset="0"/>
                <a:cs typeface="Arial" panose="020B0604020202020204" pitchFamily="34" charset="0"/>
              </a:rPr>
              <a:t>Critical analysis;</a:t>
            </a:r>
          </a:p>
          <a:p>
            <a:pPr marL="0" lvl="0" indent="0">
              <a:buNone/>
            </a:pPr>
            <a:r>
              <a:rPr lang="pl-GB" sz="1400" dirty="0">
                <a:latin typeface="Arial" panose="020B0604020202020204" pitchFamily="34" charset="0"/>
                <a:cs typeface="Arial" panose="020B0604020202020204" pitchFamily="34" charset="0"/>
              </a:rPr>
              <a:t>Research mindedness;</a:t>
            </a:r>
          </a:p>
          <a:p>
            <a:pPr marL="0" lvl="0" indent="0">
              <a:buNone/>
            </a:pPr>
            <a:r>
              <a:rPr lang="pl-GB" sz="1400" dirty="0">
                <a:latin typeface="Arial" panose="020B0604020202020204" pitchFamily="34" charset="0"/>
                <a:cs typeface="Arial" panose="020B0604020202020204" pitchFamily="34" charset="0"/>
              </a:rPr>
              <a:t>Emotional resilience;</a:t>
            </a:r>
          </a:p>
          <a:p>
            <a:pPr marL="0" lvl="0" indent="0">
              <a:buNone/>
            </a:pPr>
            <a:r>
              <a:rPr lang="pl-GB" sz="1400" dirty="0">
                <a:latin typeface="Arial" panose="020B0604020202020204" pitchFamily="34" charset="0"/>
                <a:cs typeface="Arial" panose="020B0604020202020204" pitchFamily="34" charset="0"/>
              </a:rPr>
              <a:t>A sense of professional identity;</a:t>
            </a:r>
          </a:p>
          <a:p>
            <a:pPr marL="0" lvl="0" indent="0">
              <a:buNone/>
            </a:pPr>
            <a:r>
              <a:rPr lang="pl-GB" sz="1400" dirty="0">
                <a:latin typeface="Arial" panose="020B0604020202020204" pitchFamily="34" charset="0"/>
                <a:cs typeface="Arial" panose="020B0604020202020204" pitchFamily="34" charset="0"/>
              </a:rPr>
              <a:t>Engaging actively in supervision;</a:t>
            </a:r>
          </a:p>
          <a:p>
            <a:pPr marL="0" lvl="0" indent="0">
              <a:buNone/>
            </a:pPr>
            <a:r>
              <a:rPr lang="pl-GB" sz="1400" dirty="0">
                <a:latin typeface="Arial" panose="020B0604020202020204" pitchFamily="34" charset="0"/>
                <a:cs typeface="Arial" panose="020B0604020202020204" pitchFamily="34" charset="0"/>
              </a:rPr>
              <a:t>Continuing professional development.</a:t>
            </a:r>
          </a:p>
          <a:p>
            <a:endParaRPr lang="pl-GB" sz="600" dirty="0"/>
          </a:p>
        </p:txBody>
      </p:sp>
    </p:spTree>
    <p:extLst>
      <p:ext uri="{BB962C8B-B14F-4D97-AF65-F5344CB8AC3E}">
        <p14:creationId xmlns:p14="http://schemas.microsoft.com/office/powerpoint/2010/main" val="2621158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592C3C3-B8F9-0A43-A699-33543DEAB8B0}"/>
              </a:ext>
            </a:extLst>
          </p:cNvPr>
          <p:cNvSpPr>
            <a:spLocks noGrp="1"/>
          </p:cNvSpPr>
          <p:nvPr>
            <p:ph type="title"/>
          </p:nvPr>
        </p:nvSpPr>
        <p:spPr>
          <a:xfrm>
            <a:off x="838200" y="963877"/>
            <a:ext cx="3494362" cy="4930246"/>
          </a:xfrm>
        </p:spPr>
        <p:txBody>
          <a:bodyPr>
            <a:normAutofit/>
          </a:bodyPr>
          <a:lstStyle/>
          <a:p>
            <a:pPr algn="r"/>
            <a:r>
              <a:rPr lang="pl-GB">
                <a:solidFill>
                  <a:schemeClr val="accent1"/>
                </a:solidFill>
              </a:rPr>
              <a:t>Self-management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CFAE318-5207-7B40-AEB1-8F8BD6F3D6A3}"/>
              </a:ext>
            </a:extLst>
          </p:cNvPr>
          <p:cNvSpPr>
            <a:spLocks noGrp="1"/>
          </p:cNvSpPr>
          <p:nvPr>
            <p:ph idx="1"/>
          </p:nvPr>
        </p:nvSpPr>
        <p:spPr>
          <a:xfrm>
            <a:off x="4976031" y="-1"/>
            <a:ext cx="6377769" cy="6621137"/>
          </a:xfrm>
        </p:spPr>
        <p:txBody>
          <a:bodyPr anchor="ctr">
            <a:normAutofit/>
          </a:bodyPr>
          <a:lstStyle/>
          <a:p>
            <a:pPr marL="0" indent="0">
              <a:buNone/>
            </a:pPr>
            <a:r>
              <a:rPr lang="en-GB" sz="600" dirty="0"/>
              <a:t> </a:t>
            </a:r>
            <a:endParaRPr lang="pl-GB" sz="1400" dirty="0">
              <a:latin typeface="Arial" panose="020B0604020202020204" pitchFamily="34" charset="0"/>
              <a:cs typeface="Arial" panose="020B0604020202020204" pitchFamily="34" charset="0"/>
            </a:endParaRPr>
          </a:p>
          <a:p>
            <a:pPr marL="0" indent="0" algn="just">
              <a:buNone/>
            </a:pPr>
            <a:r>
              <a:rPr lang="pl-GB" sz="1400" dirty="0">
                <a:latin typeface="Arial" panose="020B0604020202020204" pitchFamily="34" charset="0"/>
                <a:cs typeface="Arial" panose="020B0604020202020204" pitchFamily="34" charset="0"/>
              </a:rPr>
              <a:t> </a:t>
            </a:r>
          </a:p>
          <a:p>
            <a:pPr marL="0" indent="0" algn="just">
              <a:buNone/>
            </a:pPr>
            <a:r>
              <a:rPr lang="pl-GB" sz="1400" b="1" dirty="0">
                <a:latin typeface="Arial" panose="020B0604020202020204" pitchFamily="34" charset="0"/>
                <a:cs typeface="Arial" panose="020B0604020202020204" pitchFamily="34" charset="0"/>
              </a:rPr>
              <a:t>Examples in practice</a:t>
            </a:r>
            <a:endParaRPr lang="pl-GB" sz="1400" dirty="0">
              <a:latin typeface="Arial" panose="020B0604020202020204" pitchFamily="34" charset="0"/>
              <a:cs typeface="Arial" panose="020B0604020202020204" pitchFamily="34" charset="0"/>
            </a:endParaRPr>
          </a:p>
          <a:p>
            <a:pPr marL="0" indent="0" algn="just">
              <a:buNone/>
            </a:pPr>
            <a:r>
              <a:rPr lang="pl-GB" sz="1400">
                <a:latin typeface="Arial" panose="020B0604020202020204" pitchFamily="34" charset="0"/>
                <a:cs typeface="Arial" panose="020B0604020202020204" pitchFamily="34" charset="0"/>
              </a:rPr>
              <a:t>To illustrate</a:t>
            </a:r>
            <a:r>
              <a:rPr lang="en-GB" sz="1400" dirty="0">
                <a:latin typeface="Arial" panose="020B0604020202020204" pitchFamily="34" charset="0"/>
                <a:cs typeface="Arial" panose="020B0604020202020204" pitchFamily="34" charset="0"/>
              </a:rPr>
              <a:t> the </a:t>
            </a:r>
            <a:r>
              <a:rPr lang="pl-GB" sz="1400">
                <a:latin typeface="Arial" panose="020B0604020202020204" pitchFamily="34" charset="0"/>
                <a:cs typeface="Arial" panose="020B0604020202020204" pitchFamily="34" charset="0"/>
              </a:rPr>
              <a:t>argument</a:t>
            </a:r>
            <a:r>
              <a:rPr lang="pl-GB" sz="1400" dirty="0">
                <a:latin typeface="Arial" panose="020B0604020202020204" pitchFamily="34" charset="0"/>
                <a:cs typeface="Arial" panose="020B0604020202020204" pitchFamily="34" charset="0"/>
              </a:rPr>
              <a:t>, let’s consider just two examples</a:t>
            </a:r>
            <a:r>
              <a:rPr lang="pl-GB" sz="140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pPr marL="0" indent="0" algn="just">
              <a:buNone/>
            </a:pPr>
            <a:r>
              <a:rPr lang="pl-GB" sz="1400">
                <a:latin typeface="Arial" panose="020B0604020202020204" pitchFamily="34" charset="0"/>
                <a:cs typeface="Arial" panose="020B0604020202020204" pitchFamily="34" charset="0"/>
              </a:rPr>
              <a:t>Self-awareness </a:t>
            </a:r>
            <a:r>
              <a:rPr lang="pl-GB" sz="1400" dirty="0">
                <a:latin typeface="Arial" panose="020B0604020202020204" pitchFamily="34" charset="0"/>
                <a:cs typeface="Arial" panose="020B0604020202020204" pitchFamily="34" charset="0"/>
              </a:rPr>
              <a:t>and reflection feature strongly in social workers’ use of communication skills. In addition to being skillful in the general art of communicating, one must have capacity to reflect on the conduct and behaviour consistent with the title ‘social worker’. Professional power can show itself in the words we use to describe people and/or their situations, and the manner in which we communicate with service users. A social worker’s communication skills would be unethically deployed if they knowingly misrepresent service users’ needs, or persuade them to ‘consent’ to plans that the professional knows are not in their best interests.</a:t>
            </a:r>
          </a:p>
          <a:p>
            <a:pPr marL="0" indent="0" algn="just">
              <a:buNone/>
            </a:pPr>
            <a:r>
              <a:rPr lang="pl-GB" sz="1400" dirty="0">
                <a:latin typeface="Arial" panose="020B0604020202020204" pitchFamily="34" charset="0"/>
                <a:cs typeface="Arial" panose="020B0604020202020204" pitchFamily="34" charset="0"/>
              </a:rPr>
              <a:t>Likewise, we argue that self-management skills are prerequisite for being professional. It is expected that social workers will exhibit greater autonomy over their work; skillfully manage the emotional demands of their roles; and understand the appropriate conduct expected of professional social workers. Self-management encompasses having the self-motivation to maintain the highest practice and ethical standards. Motivation enables practitioners to attempt difficult tasks and forms the basis for increased self-efficacy. Self-management includes accountability for career progression, and planning one’s own training and development needs.</a:t>
            </a:r>
          </a:p>
          <a:p>
            <a:pPr marL="0" indent="0" algn="just">
              <a:buNone/>
            </a:pPr>
            <a:r>
              <a:rPr lang="pl-GB" sz="1400" dirty="0">
                <a:latin typeface="Arial" panose="020B0604020202020204" pitchFamily="34" charset="0"/>
                <a:cs typeface="Arial" panose="020B0604020202020204" pitchFamily="34" charset="0"/>
              </a:rPr>
              <a:t>This is not, of course, to downplay the duties of organisations to train and develop social workers. As a </a:t>
            </a:r>
            <a:r>
              <a:rPr lang="pl-GB" sz="1400">
                <a:latin typeface="Arial" panose="020B0604020202020204" pitchFamily="34" charset="0"/>
                <a:cs typeface="Arial" panose="020B0604020202020204" pitchFamily="34" charset="0"/>
              </a:rPr>
              <a:t>final </a:t>
            </a:r>
            <a:r>
              <a:rPr lang="en-GB" sz="1400" dirty="0">
                <a:latin typeface="Arial" panose="020B0604020202020204" pitchFamily="34" charset="0"/>
                <a:cs typeface="Arial" panose="020B0604020202020204" pitchFamily="34" charset="0"/>
              </a:rPr>
              <a:t>note </a:t>
            </a:r>
            <a:r>
              <a:rPr lang="pl-GB" sz="1400">
                <a:latin typeface="Arial" panose="020B0604020202020204" pitchFamily="34" charset="0"/>
                <a:cs typeface="Arial" panose="020B0604020202020204" pitchFamily="34" charset="0"/>
              </a:rPr>
              <a:t>the </a:t>
            </a:r>
            <a:r>
              <a:rPr lang="pl-GB" sz="1400" dirty="0">
                <a:latin typeface="Arial" panose="020B0604020202020204" pitchFamily="34" charset="0"/>
                <a:cs typeface="Arial" panose="020B0604020202020204" pitchFamily="34" charset="0"/>
              </a:rPr>
              <a:t>difficult employment conditions of social workers (at least in England), which can impede professionalism </a:t>
            </a:r>
            <a:r>
              <a:rPr lang="pl-GB" sz="1400">
                <a:latin typeface="Arial" panose="020B0604020202020204" pitchFamily="34" charset="0"/>
                <a:cs typeface="Arial" panose="020B0604020202020204" pitchFamily="34" charset="0"/>
              </a:rPr>
              <a:t>and self-management</a:t>
            </a:r>
            <a:r>
              <a:rPr lang="en-GB" sz="1400" dirty="0">
                <a:latin typeface="Arial" panose="020B0604020202020204" pitchFamily="34" charset="0"/>
                <a:cs typeface="Arial" panose="020B0604020202020204" pitchFamily="34" charset="0"/>
              </a:rPr>
              <a:t> have to be addressed.</a:t>
            </a:r>
            <a:r>
              <a:rPr lang="pl-GB" sz="1400">
                <a:latin typeface="Arial" panose="020B0604020202020204" pitchFamily="34" charset="0"/>
                <a:cs typeface="Arial" panose="020B0604020202020204" pitchFamily="34" charset="0"/>
              </a:rPr>
              <a:t> </a:t>
            </a:r>
            <a:r>
              <a:rPr lang="pl-GB" sz="1400" dirty="0">
                <a:latin typeface="Arial" panose="020B0604020202020204" pitchFamily="34" charset="0"/>
                <a:cs typeface="Arial" panose="020B0604020202020204" pitchFamily="34" charset="0"/>
              </a:rPr>
              <a:t>Most social workers have high caseloads, less time to engage directly with service users and reduced training budgets. It is essential that the drive to enhance social workers’ professionalism doesn’t exempt organisations from their duty to provide the necessary structures to support professional practice.</a:t>
            </a:r>
          </a:p>
          <a:p>
            <a:endParaRPr lang="pl-GB" sz="600" dirty="0"/>
          </a:p>
        </p:txBody>
      </p:sp>
    </p:spTree>
    <p:extLst>
      <p:ext uri="{BB962C8B-B14F-4D97-AF65-F5344CB8AC3E}">
        <p14:creationId xmlns:p14="http://schemas.microsoft.com/office/powerpoint/2010/main" val="325549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44A89A8F-988E-4042-AE87-A7173EE90849}"/>
              </a:ext>
            </a:extLst>
          </p:cNvPr>
          <p:cNvSpPr>
            <a:spLocks noGrp="1"/>
          </p:cNvSpPr>
          <p:nvPr>
            <p:ph type="title"/>
          </p:nvPr>
        </p:nvSpPr>
        <p:spPr>
          <a:xfrm>
            <a:off x="640079" y="4526280"/>
            <a:ext cx="7410681" cy="1737360"/>
          </a:xfrm>
        </p:spPr>
        <p:txBody>
          <a:bodyPr>
            <a:normAutofit/>
          </a:bodyPr>
          <a:lstStyle/>
          <a:p>
            <a:r>
              <a:rPr lang="pl-PL" sz="4800"/>
              <a:t>Social Work specific skills needed</a:t>
            </a:r>
            <a:endParaRPr lang="pl-GB" sz="4800"/>
          </a:p>
        </p:txBody>
      </p:sp>
      <p:sp>
        <p:nvSpPr>
          <p:cNvPr id="3" name="Symbol zastępczy zawartości 2">
            <a:extLst>
              <a:ext uri="{FF2B5EF4-FFF2-40B4-BE49-F238E27FC236}">
                <a16:creationId xmlns:a16="http://schemas.microsoft.com/office/drawing/2014/main" id="{6D44BD3D-3B0C-5C48-A3BE-CB5A63D4BE12}"/>
              </a:ext>
            </a:extLst>
          </p:cNvPr>
          <p:cNvSpPr>
            <a:spLocks noGrp="1"/>
          </p:cNvSpPr>
          <p:nvPr>
            <p:ph idx="1"/>
          </p:nvPr>
        </p:nvSpPr>
        <p:spPr>
          <a:xfrm>
            <a:off x="178836" y="129503"/>
            <a:ext cx="6052271" cy="4875078"/>
          </a:xfrm>
        </p:spPr>
        <p:txBody>
          <a:bodyPr anchor="ctr">
            <a:normAutofit/>
          </a:bodyPr>
          <a:lstStyle/>
          <a:p>
            <a:pPr marL="0" indent="0" algn="just" fontAlgn="base">
              <a:lnSpc>
                <a:spcPct val="150000"/>
              </a:lnSpc>
              <a:buNone/>
            </a:pPr>
            <a:r>
              <a:rPr lang="pl-PL" sz="1400" dirty="0">
                <a:latin typeface="Arial" panose="020B0604020202020204" pitchFamily="34" charset="0"/>
                <a:cs typeface="Arial" panose="020B0604020202020204" pitchFamily="34" charset="0"/>
              </a:rPr>
              <a:t>In </a:t>
            </a:r>
            <a:r>
              <a:rPr lang="pl-PL" sz="1400" dirty="0" err="1">
                <a:latin typeface="Arial" panose="020B0604020202020204" pitchFamily="34" charset="0"/>
                <a:cs typeface="Arial" panose="020B0604020202020204" pitchFamily="34" charset="0"/>
              </a:rPr>
              <a:t>addition</a:t>
            </a:r>
            <a:r>
              <a:rPr lang="pl-PL" sz="1400" dirty="0">
                <a:latin typeface="Arial" panose="020B0604020202020204" pitchFamily="34" charset="0"/>
                <a:cs typeface="Arial" panose="020B0604020202020204" pitchFamily="34" charset="0"/>
              </a:rPr>
              <a:t> to the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Work </a:t>
            </a:r>
            <a:r>
              <a:rPr lang="pl-PL" sz="1400" dirty="0" err="1">
                <a:latin typeface="Arial" panose="020B0604020202020204" pitchFamily="34" charset="0"/>
                <a:cs typeface="Arial" panose="020B0604020202020204" pitchFamily="34" charset="0"/>
              </a:rPr>
              <a:t>specific</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skills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needed</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undertake</a:t>
            </a:r>
            <a:r>
              <a:rPr lang="pl-PL" sz="1400" dirty="0">
                <a:latin typeface="Arial" panose="020B0604020202020204" pitchFamily="34" charset="0"/>
                <a:cs typeface="Arial" panose="020B0604020202020204" pitchFamily="34" charset="0"/>
              </a:rPr>
              <a:t> the </a:t>
            </a:r>
            <a:r>
              <a:rPr lang="pl-PL" sz="1400" dirty="0" err="1">
                <a:latin typeface="Arial" panose="020B0604020202020204" pitchFamily="34" charset="0"/>
                <a:cs typeface="Arial" panose="020B0604020202020204" pitchFamily="34" charset="0"/>
              </a:rPr>
              <a:t>job</a:t>
            </a:r>
            <a:r>
              <a:rPr lang="pl-PL" sz="1400" dirty="0">
                <a:latin typeface="Arial" panose="020B0604020202020204" pitchFamily="34" charset="0"/>
                <a:cs typeface="Arial" panose="020B0604020202020204" pitchFamily="34" charset="0"/>
              </a:rPr>
              <a:t> , </a:t>
            </a:r>
            <a:r>
              <a:rPr lang="pl-PL" sz="1400" dirty="0" err="1">
                <a:latin typeface="Arial" panose="020B0604020202020204" pitchFamily="34" charset="0"/>
                <a:cs typeface="Arial" panose="020B0604020202020204" pitchFamily="34" charset="0"/>
              </a:rPr>
              <a:t>there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interpersonal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skills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to master for </a:t>
            </a:r>
            <a:r>
              <a:rPr lang="pl-PL" sz="1400" dirty="0" err="1">
                <a:latin typeface="Arial" panose="020B0604020202020204" pitchFamily="34" charset="0"/>
                <a:cs typeface="Arial" panose="020B0604020202020204" pitchFamily="34" charset="0"/>
              </a:rPr>
              <a:t>several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reasons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a:t>
            </a:r>
            <a:r>
              <a:rPr lang="pl-PL" sz="1400" dirty="0">
                <a:latin typeface="Arial" panose="020B0604020202020204" pitchFamily="34" charset="0"/>
                <a:cs typeface="Arial" panose="020B0604020202020204" pitchFamily="34" charset="0"/>
              </a:rPr>
              <a:t> with </a:t>
            </a:r>
            <a:r>
              <a:rPr lang="pl-PL" sz="1400" dirty="0" err="1">
                <a:latin typeface="Arial" panose="020B0604020202020204" pitchFamily="34" charset="0"/>
                <a:cs typeface="Arial" panose="020B0604020202020204" pitchFamily="34" charset="0"/>
              </a:rPr>
              <a:t>populations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which</a:t>
            </a:r>
            <a:r>
              <a:rPr lang="pl-PL" sz="1400" dirty="0">
                <a:latin typeface="Arial" panose="020B0604020202020204" pitchFamily="34" charset="0"/>
                <a:cs typeface="Arial" panose="020B0604020202020204" pitchFamily="34" charset="0"/>
              </a:rPr>
              <a:t> most </a:t>
            </a:r>
            <a:r>
              <a:rPr lang="pl-PL" sz="1400" dirty="0" err="1">
                <a:latin typeface="Arial" panose="020B0604020202020204" pitchFamily="34" charset="0"/>
                <a:cs typeface="Arial" panose="020B0604020202020204" pitchFamily="34" charset="0"/>
              </a:rPr>
              <a:t>people</a:t>
            </a:r>
            <a:r>
              <a:rPr lang="pl-PL" sz="1400" dirty="0">
                <a:latin typeface="Arial" panose="020B0604020202020204" pitchFamily="34" charset="0"/>
                <a:cs typeface="Arial" panose="020B0604020202020204" pitchFamily="34" charset="0"/>
              </a:rPr>
              <a:t> do not want to </a:t>
            </a:r>
            <a:r>
              <a:rPr lang="pl-PL" sz="1400" dirty="0" err="1">
                <a:latin typeface="Arial" panose="020B0604020202020204" pitchFamily="34" charset="0"/>
                <a:cs typeface="Arial" panose="020B0604020202020204" pitchFamily="34" charset="0"/>
              </a:rPr>
              <a:t>work</a:t>
            </a:r>
            <a:r>
              <a:rPr lang="pl-PL" sz="1400" dirty="0">
                <a:latin typeface="Arial" panose="020B0604020202020204" pitchFamily="34" charset="0"/>
                <a:cs typeface="Arial" panose="020B0604020202020204" pitchFamily="34" charset="0"/>
              </a:rPr>
              <a:t> with. Service </a:t>
            </a:r>
            <a:r>
              <a:rPr lang="pl-PL" sz="1400" dirty="0" err="1">
                <a:latin typeface="Arial" panose="020B0604020202020204" pitchFamily="34" charset="0"/>
                <a:cs typeface="Arial" panose="020B0604020202020204" pitchFamily="34" charset="0"/>
              </a:rPr>
              <a:t>users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come</a:t>
            </a:r>
            <a:r>
              <a:rPr lang="pl-PL" sz="1400" dirty="0">
                <a:latin typeface="Arial" panose="020B0604020202020204" pitchFamily="34" charset="0"/>
                <a:cs typeface="Arial" panose="020B0604020202020204" pitchFamily="34" charset="0"/>
              </a:rPr>
              <a:t> with a </a:t>
            </a:r>
            <a:r>
              <a:rPr lang="pl-PL" sz="1400" dirty="0" err="1">
                <a:latin typeface="Arial" panose="020B0604020202020204" pitchFamily="34" charset="0"/>
                <a:cs typeface="Arial" panose="020B0604020202020204" pitchFamily="34" charset="0"/>
              </a:rPr>
              <a:t>variety</a:t>
            </a:r>
            <a:r>
              <a:rPr lang="pl-PL" sz="1400" dirty="0">
                <a:latin typeface="Arial" panose="020B0604020202020204" pitchFamily="34" charset="0"/>
                <a:cs typeface="Arial" panose="020B0604020202020204" pitchFamily="34" charset="0"/>
              </a:rPr>
              <a:t> of </a:t>
            </a:r>
            <a:r>
              <a:rPr lang="pl-PL" sz="1400" dirty="0" err="1">
                <a:latin typeface="Arial" panose="020B0604020202020204" pitchFamily="34" charset="0"/>
                <a:cs typeface="Arial" panose="020B0604020202020204" pitchFamily="34" charset="0"/>
              </a:rPr>
              <a:t>issues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difficult</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verbalize</a:t>
            </a:r>
            <a:r>
              <a:rPr lang="pl-PL" sz="1400" dirty="0">
                <a:latin typeface="Arial" panose="020B0604020202020204" pitchFamily="34" charset="0"/>
                <a:cs typeface="Arial" panose="020B0604020202020204" pitchFamily="34" charset="0"/>
              </a:rPr>
              <a:t>. Third,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considered</a:t>
            </a:r>
            <a:r>
              <a:rPr lang="pl-PL" sz="1400" dirty="0">
                <a:latin typeface="Arial" panose="020B0604020202020204" pitchFamily="34" charset="0"/>
                <a:cs typeface="Arial" panose="020B0604020202020204" pitchFamily="34" charset="0"/>
              </a:rPr>
              <a:t> the </a:t>
            </a:r>
            <a:r>
              <a:rPr lang="pl-PL" sz="1400" dirty="0" err="1">
                <a:latin typeface="Arial" panose="020B0604020202020204" pitchFamily="34" charset="0"/>
                <a:cs typeface="Arial" panose="020B0604020202020204" pitchFamily="34" charset="0"/>
              </a:rPr>
              <a:t>experts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Work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a </a:t>
            </a:r>
            <a:r>
              <a:rPr lang="pl-PL" sz="1400" dirty="0" err="1">
                <a:latin typeface="Arial" panose="020B0604020202020204" pitchFamily="34" charset="0"/>
                <a:cs typeface="Arial" panose="020B0604020202020204" pitchFamily="34" charset="0"/>
              </a:rPr>
              <a:t>skilled</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profession</a:t>
            </a:r>
            <a:r>
              <a:rPr lang="pl-PL" sz="1400" dirty="0">
                <a:latin typeface="Arial" panose="020B0604020202020204" pitchFamily="34" charset="0"/>
                <a:cs typeface="Arial" panose="020B0604020202020204" pitchFamily="34" charset="0"/>
              </a:rPr>
              <a:t> and </a:t>
            </a:r>
            <a:r>
              <a:rPr lang="pl-PL" sz="1400" dirty="0" err="1">
                <a:latin typeface="Arial" panose="020B0604020202020204" pitchFamily="34" charset="0"/>
                <a:cs typeface="Arial" panose="020B0604020202020204" pitchFamily="34" charset="0"/>
              </a:rPr>
              <a:t>they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conduct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themselves</a:t>
            </a:r>
            <a:r>
              <a:rPr lang="pl-PL" sz="1400" dirty="0">
                <a:latin typeface="Arial" panose="020B0604020202020204" pitchFamily="34" charset="0"/>
                <a:cs typeface="Arial" panose="020B0604020202020204" pitchFamily="34" charset="0"/>
              </a:rPr>
              <a:t> as </a:t>
            </a:r>
            <a:r>
              <a:rPr lang="pl-PL" sz="1400" dirty="0" err="1">
                <a:latin typeface="Arial" panose="020B0604020202020204" pitchFamily="34" charset="0"/>
                <a:cs typeface="Arial" panose="020B0604020202020204" pitchFamily="34" charset="0"/>
              </a:rPr>
              <a:t>such</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Without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professionalism</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achieved</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through</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strong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interpersonal</a:t>
            </a:r>
            <a:r>
              <a:rPr lang="pl-PL" sz="1400" dirty="0">
                <a:latin typeface="Arial" panose="020B0604020202020204" pitchFamily="34" charset="0"/>
                <a:cs typeface="Arial" panose="020B0604020202020204" pitchFamily="34" charset="0"/>
              </a:rPr>
              <a:t> and </a:t>
            </a:r>
            <a:r>
              <a:rPr lang="pl-PL" sz="1400" dirty="0" err="1">
                <a:latin typeface="Arial" panose="020B0604020202020204" pitchFamily="34" charset="0"/>
                <a:cs typeface="Arial" panose="020B0604020202020204" pitchFamily="34" charset="0"/>
              </a:rPr>
              <a:t>career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specific</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skills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lose</a:t>
            </a:r>
            <a:r>
              <a:rPr lang="pl-PL" sz="1400" dirty="0">
                <a:latin typeface="Arial" panose="020B0604020202020204" pitchFamily="34" charset="0"/>
                <a:cs typeface="Arial" panose="020B0604020202020204" pitchFamily="34" charset="0"/>
              </a:rPr>
              <a:t> the hard </a:t>
            </a:r>
            <a:r>
              <a:rPr lang="pl-PL" sz="1400" dirty="0" err="1">
                <a:latin typeface="Arial" panose="020B0604020202020204" pitchFamily="34" charset="0"/>
                <a:cs typeface="Arial" panose="020B0604020202020204" pitchFamily="34" charset="0"/>
              </a:rPr>
              <a:t>earned</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respect</a:t>
            </a:r>
            <a:r>
              <a:rPr lang="pl-PL" sz="1400" dirty="0">
                <a:latin typeface="Arial" panose="020B0604020202020204" pitchFamily="34" charset="0"/>
                <a:cs typeface="Arial" panose="020B0604020202020204" pitchFamily="34" charset="0"/>
              </a:rPr>
              <a:t> of </a:t>
            </a:r>
            <a:r>
              <a:rPr lang="pl-PL" sz="1400" dirty="0" err="1">
                <a:latin typeface="Arial" panose="020B0604020202020204" pitchFamily="34" charset="0"/>
                <a:cs typeface="Arial" panose="020B0604020202020204" pitchFamily="34" charset="0"/>
              </a:rPr>
              <a:t>our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partners</a:t>
            </a:r>
            <a:r>
              <a:rPr lang="pl-PL" sz="1400" dirty="0">
                <a:latin typeface="Arial" panose="020B0604020202020204" pitchFamily="34" charset="0"/>
                <a:cs typeface="Arial" panose="020B0604020202020204" pitchFamily="34" charset="0"/>
              </a:rPr>
              <a:t> and </a:t>
            </a:r>
            <a:r>
              <a:rPr lang="pl-PL" sz="1400" dirty="0" err="1">
                <a:latin typeface="Arial" panose="020B0604020202020204" pitchFamily="34" charset="0"/>
                <a:cs typeface="Arial" panose="020B0604020202020204" pitchFamily="34" charset="0"/>
              </a:rPr>
              <a:t>peers</a:t>
            </a:r>
            <a:r>
              <a:rPr lang="pl-PL" sz="1400" dirty="0">
                <a:latin typeface="Arial" panose="020B0604020202020204" pitchFamily="34" charset="0"/>
                <a:cs typeface="Arial" panose="020B0604020202020204" pitchFamily="34" charset="0"/>
              </a:rPr>
              <a:t>. </a:t>
            </a:r>
          </a:p>
          <a:p>
            <a:pPr marL="0" indent="0" algn="just" fontAlgn="base">
              <a:lnSpc>
                <a:spcPct val="150000"/>
              </a:lnSpc>
              <a:buNone/>
            </a:pPr>
            <a:r>
              <a:rPr lang="pl-PL" sz="1400" dirty="0">
                <a:latin typeface="Arial" panose="020B0604020202020204" pitchFamily="34" charset="0"/>
                <a:cs typeface="Arial" panose="020B0604020202020204" pitchFamily="34" charset="0"/>
              </a:rPr>
              <a:t>The </a:t>
            </a:r>
            <a:r>
              <a:rPr lang="pl-PL" sz="1400" dirty="0" err="1">
                <a:latin typeface="Arial" panose="020B0604020202020204" pitchFamily="34" charset="0"/>
                <a:cs typeface="Arial" panose="020B0604020202020204" pitchFamily="34" charset="0"/>
              </a:rPr>
              <a:t>following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just</a:t>
            </a:r>
            <a:r>
              <a:rPr lang="pl-PL" sz="1400" dirty="0">
                <a:latin typeface="Arial" panose="020B0604020202020204" pitchFamily="34" charset="0"/>
                <a:cs typeface="Arial" panose="020B0604020202020204" pitchFamily="34" charset="0"/>
              </a:rPr>
              <a:t> a </a:t>
            </a:r>
            <a:r>
              <a:rPr lang="pl-PL" sz="1400" dirty="0" err="1">
                <a:latin typeface="Arial" panose="020B0604020202020204" pitchFamily="34" charset="0"/>
                <a:cs typeface="Arial" panose="020B0604020202020204" pitchFamily="34" charset="0"/>
              </a:rPr>
              <a:t>basic</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outline</a:t>
            </a:r>
            <a:r>
              <a:rPr lang="pl-PL" sz="1400" dirty="0">
                <a:latin typeface="Arial" panose="020B0604020202020204" pitchFamily="34" charset="0"/>
                <a:cs typeface="Arial" panose="020B0604020202020204" pitchFamily="34" charset="0"/>
              </a:rPr>
              <a:t> of the </a:t>
            </a:r>
            <a:r>
              <a:rPr lang="pl-PL" sz="1400" dirty="0" err="1">
                <a:latin typeface="Arial" panose="020B0604020202020204" pitchFamily="34" charset="0"/>
                <a:cs typeface="Arial" panose="020B0604020202020204" pitchFamily="34" charset="0"/>
              </a:rPr>
              <a:t>interpersonal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skills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in order to </a:t>
            </a:r>
            <a:r>
              <a:rPr lang="pl-PL" sz="1400" dirty="0" err="1">
                <a:latin typeface="Arial" panose="020B0604020202020204" pitchFamily="34" charset="0"/>
                <a:cs typeface="Arial" panose="020B0604020202020204" pitchFamily="34" charset="0"/>
              </a:rPr>
              <a:t>work</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effectively</a:t>
            </a:r>
            <a:r>
              <a:rPr lang="pl-PL" sz="1400" dirty="0">
                <a:latin typeface="Arial" panose="020B0604020202020204" pitchFamily="34" charset="0"/>
                <a:cs typeface="Arial" panose="020B0604020202020204" pitchFamily="34" charset="0"/>
              </a:rPr>
              <a:t> with the </a:t>
            </a:r>
            <a:r>
              <a:rPr lang="pl-PL" sz="1400" dirty="0" err="1">
                <a:latin typeface="Arial" panose="020B0604020202020204" pitchFamily="34" charset="0"/>
                <a:cs typeface="Arial" panose="020B0604020202020204" pitchFamily="34" charset="0"/>
              </a:rPr>
              <a:t>clientele</a:t>
            </a:r>
            <a:r>
              <a:rPr lang="pl-PL" sz="1400" dirty="0">
                <a:latin typeface="Arial" panose="020B0604020202020204" pitchFamily="34" charset="0"/>
                <a:cs typeface="Arial" panose="020B0604020202020204" pitchFamily="34" charset="0"/>
              </a:rPr>
              <a:t> and </a:t>
            </a:r>
            <a:r>
              <a:rPr lang="pl-PL" sz="1400" dirty="0" err="1">
                <a:latin typeface="Arial" panose="020B0604020202020204" pitchFamily="34" charset="0"/>
                <a:cs typeface="Arial" panose="020B0604020202020204" pitchFamily="34" charset="0"/>
              </a:rPr>
              <a:t>represent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themselves</a:t>
            </a:r>
            <a:r>
              <a:rPr lang="pl-PL" sz="1400" dirty="0">
                <a:latin typeface="Arial" panose="020B0604020202020204" pitchFamily="34" charset="0"/>
                <a:cs typeface="Arial" panose="020B0604020202020204" pitchFamily="34" charset="0"/>
              </a:rPr>
              <a:t> as </a:t>
            </a:r>
            <a:r>
              <a:rPr lang="pl-PL" sz="1400" dirty="0" err="1">
                <a:latin typeface="Arial" panose="020B0604020202020204" pitchFamily="34" charset="0"/>
                <a:cs typeface="Arial" panose="020B0604020202020204" pitchFamily="34" charset="0"/>
              </a:rPr>
              <a:t>experts</a:t>
            </a:r>
            <a:r>
              <a:rPr lang="pl-PL" sz="1400" dirty="0">
                <a:latin typeface="Arial" panose="020B0604020202020204" pitchFamily="34" charset="0"/>
                <a:cs typeface="Arial" panose="020B0604020202020204" pitchFamily="34" charset="0"/>
              </a:rPr>
              <a:t> in the field.</a:t>
            </a:r>
          </a:p>
          <a:p>
            <a:pPr marL="0" indent="0" fontAlgn="base">
              <a:buNone/>
            </a:pPr>
            <a:br>
              <a:rPr lang="pl-PL" sz="1400" dirty="0">
                <a:effectLst/>
                <a:latin typeface="Arial" panose="020B0604020202020204" pitchFamily="34" charset="0"/>
                <a:cs typeface="Arial" panose="020B0604020202020204" pitchFamily="34" charset="0"/>
              </a:rPr>
            </a:br>
            <a:endParaRPr lang="pl-PL" sz="1400" dirty="0">
              <a:effectLst/>
              <a:latin typeface="Arial" panose="020B0604020202020204" pitchFamily="34" charset="0"/>
              <a:cs typeface="Arial" panose="020B0604020202020204" pitchFamily="34" charset="0"/>
            </a:endParaRPr>
          </a:p>
          <a:p>
            <a:endParaRPr lang="pl-GB" sz="14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786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552A5564-658B-8D4F-B2E2-992F32CC2115}"/>
              </a:ext>
            </a:extLst>
          </p:cNvPr>
          <p:cNvSpPr>
            <a:spLocks noGrp="1"/>
          </p:cNvSpPr>
          <p:nvPr>
            <p:ph type="title"/>
          </p:nvPr>
        </p:nvSpPr>
        <p:spPr>
          <a:xfrm>
            <a:off x="640079" y="4526280"/>
            <a:ext cx="7410681" cy="1737360"/>
          </a:xfrm>
        </p:spPr>
        <p:txBody>
          <a:bodyPr>
            <a:normAutofit/>
          </a:bodyPr>
          <a:lstStyle/>
          <a:p>
            <a:pPr fontAlgn="base"/>
            <a:r>
              <a:rPr lang="pl-PL" sz="4800"/>
              <a:t>Written Communication</a:t>
            </a:r>
            <a:endParaRPr lang="pl-GB" sz="4800"/>
          </a:p>
        </p:txBody>
      </p:sp>
      <p:sp>
        <p:nvSpPr>
          <p:cNvPr id="3" name="Symbol zastępczy zawartości 2">
            <a:extLst>
              <a:ext uri="{FF2B5EF4-FFF2-40B4-BE49-F238E27FC236}">
                <a16:creationId xmlns:a16="http://schemas.microsoft.com/office/drawing/2014/main" id="{8F668452-9676-C64D-B3C4-7CB9A43805EC}"/>
              </a:ext>
            </a:extLst>
          </p:cNvPr>
          <p:cNvSpPr>
            <a:spLocks noGrp="1"/>
          </p:cNvSpPr>
          <p:nvPr>
            <p:ph idx="1"/>
          </p:nvPr>
        </p:nvSpPr>
        <p:spPr>
          <a:xfrm>
            <a:off x="640080" y="595293"/>
            <a:ext cx="5852033" cy="3789418"/>
          </a:xfrm>
        </p:spPr>
        <p:txBody>
          <a:bodyPr anchor="ctr">
            <a:normAutofit fontScale="77500" lnSpcReduction="20000"/>
          </a:bodyPr>
          <a:lstStyle/>
          <a:p>
            <a:pPr marL="0" indent="0" algn="just" fontAlgn="base">
              <a:lnSpc>
                <a:spcPct val="160000"/>
              </a:lnSpc>
              <a:buNone/>
            </a:pPr>
            <a:r>
              <a:rPr lang="pl-PL" sz="1600" dirty="0" err="1">
                <a:latin typeface="Arial" panose="020B0604020202020204" pitchFamily="34" charset="0"/>
                <a:cs typeface="Arial" panose="020B0604020202020204" pitchFamily="34" charset="0"/>
              </a:rPr>
              <a:t>Written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Communication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crucial</a:t>
            </a:r>
            <a:r>
              <a:rPr lang="pl-PL" sz="1600" dirty="0">
                <a:latin typeface="Arial" panose="020B0604020202020204" pitchFamily="34" charset="0"/>
                <a:cs typeface="Arial" panose="020B0604020202020204" pitchFamily="34" charset="0"/>
              </a:rPr>
              <a:t> for </a:t>
            </a:r>
            <a:r>
              <a:rPr lang="pl-PL" sz="1600" dirty="0" err="1">
                <a:latin typeface="Arial" panose="020B0604020202020204" pitchFamily="34" charset="0"/>
                <a:cs typeface="Arial" panose="020B0604020202020204" pitchFamily="34" charset="0"/>
              </a:rPr>
              <a:t>Social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Workers</a:t>
            </a:r>
            <a:r>
              <a:rPr lang="pl-PL" sz="1600" dirty="0">
                <a:latin typeface="Arial" panose="020B0604020202020204" pitchFamily="34" charset="0"/>
                <a:cs typeface="Arial" panose="020B0604020202020204" pitchFamily="34" charset="0"/>
              </a:rPr>
              <a:t> to be </a:t>
            </a:r>
            <a:r>
              <a:rPr lang="pl-PL" sz="1600" dirty="0" err="1">
                <a:latin typeface="Arial" panose="020B0604020202020204" pitchFamily="34" charset="0"/>
                <a:cs typeface="Arial" panose="020B0604020202020204" pitchFamily="34" charset="0"/>
              </a:rPr>
              <a:t>able</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write</a:t>
            </a:r>
            <a:r>
              <a:rPr lang="pl-PL" sz="1600" dirty="0">
                <a:latin typeface="Arial" panose="020B0604020202020204" pitchFamily="34" charset="0"/>
                <a:cs typeface="Arial" panose="020B0604020202020204" pitchFamily="34" charset="0"/>
              </a:rPr>
              <a:t> for a </a:t>
            </a:r>
            <a:r>
              <a:rPr lang="pl-PL" sz="1600" dirty="0" err="1">
                <a:latin typeface="Arial" panose="020B0604020202020204" pitchFamily="34" charset="0"/>
                <a:cs typeface="Arial" panose="020B0604020202020204" pitchFamily="34" charset="0"/>
              </a:rPr>
              <a:t>variety</a:t>
            </a:r>
            <a:r>
              <a:rPr lang="pl-PL" sz="1600" dirty="0">
                <a:latin typeface="Arial" panose="020B0604020202020204" pitchFamily="34" charset="0"/>
                <a:cs typeface="Arial" panose="020B0604020202020204" pitchFamily="34" charset="0"/>
              </a:rPr>
              <a:t> of </a:t>
            </a:r>
            <a:r>
              <a:rPr lang="pl-PL" sz="1600" dirty="0" err="1">
                <a:latin typeface="Arial" panose="020B0604020202020204" pitchFamily="34" charset="0"/>
                <a:cs typeface="Arial" panose="020B0604020202020204" pitchFamily="34" charset="0"/>
              </a:rPr>
              <a:t>audiences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need</a:t>
            </a:r>
            <a:r>
              <a:rPr lang="pl-PL" sz="1600" dirty="0">
                <a:latin typeface="Arial" panose="020B0604020202020204" pitchFamily="34" charset="0"/>
                <a:cs typeface="Arial" panose="020B0604020202020204" pitchFamily="34" charset="0"/>
              </a:rPr>
              <a:t> to be </a:t>
            </a:r>
            <a:r>
              <a:rPr lang="pl-PL" sz="1600" dirty="0" err="1">
                <a:latin typeface="Arial" panose="020B0604020202020204" pitchFamily="34" charset="0"/>
                <a:cs typeface="Arial" panose="020B0604020202020204" pitchFamily="34" charset="0"/>
              </a:rPr>
              <a:t>able</a:t>
            </a:r>
            <a:r>
              <a:rPr lang="pl-PL" sz="1600" dirty="0">
                <a:latin typeface="Arial" panose="020B0604020202020204" pitchFamily="34" charset="0"/>
                <a:cs typeface="Arial" panose="020B0604020202020204" pitchFamily="34" charset="0"/>
              </a:rPr>
              <a:t> to express </a:t>
            </a:r>
            <a:r>
              <a:rPr lang="pl-PL" sz="1600" dirty="0" err="1">
                <a:latin typeface="Arial" panose="020B0604020202020204" pitchFamily="34" charset="0"/>
                <a:cs typeface="Arial" panose="020B0604020202020204" pitchFamily="34" charset="0"/>
              </a:rPr>
              <a:t>expertise</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managers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supervisors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court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systems</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clients</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name</a:t>
            </a:r>
            <a:r>
              <a:rPr lang="pl-PL" sz="1600" dirty="0">
                <a:latin typeface="Arial" panose="020B0604020202020204" pitchFamily="34" charset="0"/>
                <a:cs typeface="Arial" panose="020B0604020202020204" pitchFamily="34" charset="0"/>
              </a:rPr>
              <a:t> a </a:t>
            </a:r>
            <a:r>
              <a:rPr lang="pl-PL" sz="1600" dirty="0" err="1">
                <a:latin typeface="Arial" panose="020B0604020202020204" pitchFamily="34" charset="0"/>
                <a:cs typeface="Arial" panose="020B0604020202020204" pitchFamily="34" charset="0"/>
              </a:rPr>
              <a:t>few</a:t>
            </a:r>
            <a:r>
              <a:rPr lang="pl-PL" sz="1600" dirty="0">
                <a:latin typeface="Arial" panose="020B0604020202020204" pitchFamily="34" charset="0"/>
                <a:cs typeface="Arial" panose="020B0604020202020204" pitchFamily="34" charset="0"/>
              </a:rPr>
              <a:t>. As a </a:t>
            </a:r>
            <a:r>
              <a:rPr lang="pl-PL" sz="1600" dirty="0" err="1">
                <a:latin typeface="Arial" panose="020B0604020202020204" pitchFamily="34" charset="0"/>
                <a:cs typeface="Arial" panose="020B0604020202020204" pitchFamily="34" charset="0"/>
              </a:rPr>
              <a:t>rule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when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writing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documents</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which</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clients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will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have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access,social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care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workers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need</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make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sure</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use</a:t>
            </a:r>
            <a:r>
              <a:rPr lang="pl-PL" sz="1600" dirty="0">
                <a:latin typeface="Arial" panose="020B0604020202020204" pitchFamily="34" charset="0"/>
                <a:cs typeface="Arial" panose="020B0604020202020204" pitchFamily="34" charset="0"/>
              </a:rPr>
              <a:t> as </a:t>
            </a:r>
            <a:r>
              <a:rPr lang="pl-PL" sz="1600" dirty="0" err="1">
                <a:latin typeface="Arial" panose="020B0604020202020204" pitchFamily="34" charset="0"/>
                <a:cs typeface="Arial" panose="020B0604020202020204" pitchFamily="34" charset="0"/>
              </a:rPr>
              <a:t>little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jargon</a:t>
            </a:r>
            <a:r>
              <a:rPr lang="pl-PL" sz="1600" dirty="0">
                <a:latin typeface="Arial" panose="020B0604020202020204" pitchFamily="34" charset="0"/>
                <a:cs typeface="Arial" panose="020B0604020202020204" pitchFamily="34" charset="0"/>
              </a:rPr>
              <a:t> as </a:t>
            </a:r>
            <a:r>
              <a:rPr lang="pl-PL" sz="1600" dirty="0" err="1">
                <a:latin typeface="Arial" panose="020B0604020202020204" pitchFamily="34" charset="0"/>
                <a:cs typeface="Arial" panose="020B0604020202020204" pitchFamily="34" charset="0"/>
              </a:rPr>
              <a:t>possible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Where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jargon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needed</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has</a:t>
            </a:r>
            <a:r>
              <a:rPr lang="pl-PL" sz="1600" dirty="0">
                <a:latin typeface="Arial" panose="020B0604020202020204" pitchFamily="34" charset="0"/>
                <a:cs typeface="Arial" panose="020B0604020202020204" pitchFamily="34" charset="0"/>
              </a:rPr>
              <a:t> to be </a:t>
            </a:r>
            <a:r>
              <a:rPr lang="pl-PL" sz="1600" dirty="0" err="1">
                <a:latin typeface="Arial" panose="020B0604020202020204" pitchFamily="34" charset="0"/>
                <a:cs typeface="Arial" panose="020B0604020202020204" pitchFamily="34" charset="0"/>
              </a:rPr>
              <a:t>ensured</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explained</a:t>
            </a:r>
            <a:r>
              <a:rPr lang="pl-PL" sz="1600" dirty="0">
                <a:latin typeface="Arial" panose="020B0604020202020204" pitchFamily="34" charset="0"/>
                <a:cs typeface="Arial" panose="020B0604020202020204" pitchFamily="34" charset="0"/>
              </a:rPr>
              <a:t> as </a:t>
            </a:r>
            <a:r>
              <a:rPr lang="pl-PL" sz="1600" dirty="0" err="1">
                <a:latin typeface="Arial" panose="020B0604020202020204" pitchFamily="34" charset="0"/>
                <a:cs typeface="Arial" panose="020B0604020202020204" pitchFamily="34" charset="0"/>
              </a:rPr>
              <a:t>simply</a:t>
            </a:r>
            <a:r>
              <a:rPr lang="pl-PL" sz="1600" dirty="0">
                <a:latin typeface="Arial" panose="020B0604020202020204" pitchFamily="34" charset="0"/>
                <a:cs typeface="Arial" panose="020B0604020202020204" pitchFamily="34" charset="0"/>
              </a:rPr>
              <a:t> as </a:t>
            </a:r>
            <a:r>
              <a:rPr lang="pl-PL" sz="1600" dirty="0" err="1">
                <a:latin typeface="Arial" panose="020B0604020202020204" pitchFamily="34" charset="0"/>
                <a:cs typeface="Arial" panose="020B0604020202020204" pitchFamily="34" charset="0"/>
              </a:rPr>
              <a:t>possible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so</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communication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kept</a:t>
            </a:r>
            <a:r>
              <a:rPr lang="pl-PL" sz="1600" dirty="0">
                <a:latin typeface="Arial" panose="020B0604020202020204" pitchFamily="34" charset="0"/>
                <a:cs typeface="Arial" panose="020B0604020202020204" pitchFamily="34" charset="0"/>
              </a:rPr>
              <a:t> open and </a:t>
            </a:r>
            <a:r>
              <a:rPr lang="pl-PL" sz="1600" dirty="0" err="1">
                <a:latin typeface="Arial" panose="020B0604020202020204" pitchFamily="34" charset="0"/>
                <a:cs typeface="Arial" panose="020B0604020202020204" pitchFamily="34" charset="0"/>
              </a:rPr>
              <a:t>honest</a:t>
            </a:r>
            <a:r>
              <a:rPr lang="pl-PL" sz="1600" dirty="0">
                <a:latin typeface="Arial" panose="020B0604020202020204" pitchFamily="34" charset="0"/>
                <a:cs typeface="Arial" panose="020B0604020202020204" pitchFamily="34" charset="0"/>
              </a:rPr>
              <a:t>. It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important</a:t>
            </a:r>
            <a:r>
              <a:rPr lang="pl-PL" sz="1600" dirty="0">
                <a:latin typeface="Arial" panose="020B0604020202020204" pitchFamily="34" charset="0"/>
                <a:cs typeface="Arial" panose="020B0604020202020204" pitchFamily="34" charset="0"/>
              </a:rPr>
              <a:t> in </a:t>
            </a:r>
            <a:r>
              <a:rPr lang="pl-PL" sz="1600" dirty="0" err="1">
                <a:latin typeface="Arial" panose="020B0604020202020204" pitchFamily="34" charset="0"/>
                <a:cs typeface="Arial" panose="020B0604020202020204" pitchFamily="34" charset="0"/>
              </a:rPr>
              <a:t>written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communication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especially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formal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reports</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those</a:t>
            </a:r>
            <a:r>
              <a:rPr lang="pl-PL" sz="1600" dirty="0">
                <a:latin typeface="Arial" panose="020B0604020202020204" pitchFamily="34" charset="0"/>
                <a:cs typeface="Arial" panose="020B0604020202020204" pitchFamily="34" charset="0"/>
              </a:rPr>
              <a:t> for </a:t>
            </a:r>
            <a:r>
              <a:rPr lang="pl-PL" sz="1600" dirty="0" err="1">
                <a:latin typeface="Arial" panose="020B0604020202020204" pitchFamily="34" charset="0"/>
                <a:cs typeface="Arial" panose="020B0604020202020204" pitchFamily="34" charset="0"/>
              </a:rPr>
              <a:t>court</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spell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properly</a:t>
            </a:r>
            <a:r>
              <a:rPr lang="pl-PL" sz="1600" dirty="0">
                <a:latin typeface="Arial" panose="020B0604020202020204" pitchFamily="34" charset="0"/>
                <a:cs typeface="Arial" panose="020B0604020202020204" pitchFamily="34" charset="0"/>
              </a:rPr>
              <a:t> and be </a:t>
            </a:r>
            <a:r>
              <a:rPr lang="pl-PL" sz="1600" dirty="0" err="1">
                <a:latin typeface="Arial" panose="020B0604020202020204" pitchFamily="34" charset="0"/>
                <a:cs typeface="Arial" panose="020B0604020202020204" pitchFamily="34" charset="0"/>
              </a:rPr>
              <a:t>grammatically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correct</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use</a:t>
            </a:r>
            <a:r>
              <a:rPr lang="pl-PL" sz="1600" dirty="0">
                <a:latin typeface="Arial" panose="020B0604020202020204" pitchFamily="34" charset="0"/>
                <a:cs typeface="Arial" panose="020B0604020202020204" pitchFamily="34" charset="0"/>
              </a:rPr>
              <a:t> of </a:t>
            </a:r>
            <a:r>
              <a:rPr lang="pl-PL" sz="1600" dirty="0" err="1">
                <a:latin typeface="Arial" panose="020B0604020202020204" pitchFamily="34" charset="0"/>
                <a:cs typeface="Arial" panose="020B0604020202020204" pitchFamily="34" charset="0"/>
              </a:rPr>
              <a:t>words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 </a:t>
            </a:r>
            <a:r>
              <a:rPr lang="pl-PL" sz="1600" dirty="0" err="1">
                <a:latin typeface="Arial" panose="020B0604020202020204" pitchFamily="34" charset="0"/>
                <a:cs typeface="Arial" panose="020B0604020202020204" pitchFamily="34" charset="0"/>
              </a:rPr>
              <a:t>skill</a:t>
            </a:r>
            <a:r>
              <a:rPr lang="pl-PL" sz="1600" dirty="0">
                <a:latin typeface="Arial" panose="020B0604020202020204" pitchFamily="34" charset="0"/>
                <a:cs typeface="Arial" panose="020B0604020202020204" pitchFamily="34" charset="0"/>
              </a:rPr>
              <a:t>. It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imperative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written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easily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understood.It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time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consuming</a:t>
            </a:r>
            <a:r>
              <a:rPr lang="pl-PL" sz="1600" dirty="0">
                <a:latin typeface="Arial" panose="020B0604020202020204" pitchFamily="34" charset="0"/>
                <a:cs typeface="Arial" panose="020B0604020202020204" pitchFamily="34" charset="0"/>
              </a:rPr>
              <a:t> but </a:t>
            </a:r>
            <a:r>
              <a:rPr lang="pl-PL" sz="1600" dirty="0" err="1">
                <a:latin typeface="Arial" panose="020B0604020202020204" pitchFamily="34" charset="0"/>
                <a:cs typeface="Arial" panose="020B0604020202020204" pitchFamily="34" charset="0"/>
              </a:rPr>
              <a:t>make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sure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everything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proof </a:t>
            </a:r>
            <a:r>
              <a:rPr lang="pl-PL" sz="1600" dirty="0" err="1">
                <a:latin typeface="Arial" panose="020B0604020202020204" pitchFamily="34" charset="0"/>
                <a:cs typeface="Arial" panose="020B0604020202020204" pitchFamily="34" charset="0"/>
              </a:rPr>
              <a:t>read</a:t>
            </a:r>
            <a:r>
              <a:rPr lang="pl-PL" sz="1600" dirty="0">
                <a:latin typeface="Arial" panose="020B0604020202020204" pitchFamily="34" charset="0"/>
                <a:cs typeface="Arial" panose="020B0604020202020204" pitchFamily="34" charset="0"/>
              </a:rPr>
              <a:t>. Many </a:t>
            </a:r>
            <a:r>
              <a:rPr lang="pl-PL" sz="1600" dirty="0" err="1">
                <a:latin typeface="Arial" panose="020B0604020202020204" pitchFamily="34" charset="0"/>
                <a:cs typeface="Arial" panose="020B0604020202020204" pitchFamily="34" charset="0"/>
              </a:rPr>
              <a:t>social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workers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used</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relaxed</a:t>
            </a:r>
            <a:r>
              <a:rPr lang="pl-PL" sz="1600" dirty="0">
                <a:latin typeface="Arial" panose="020B0604020202020204" pitchFamily="34" charset="0"/>
                <a:cs typeface="Arial" panose="020B0604020202020204" pitchFamily="34" charset="0"/>
              </a:rPr>
              <a:t> speech, </a:t>
            </a:r>
            <a:r>
              <a:rPr lang="pl-PL" sz="1600" dirty="0" err="1">
                <a:latin typeface="Arial" panose="020B0604020202020204" pitchFamily="34" charset="0"/>
                <a:cs typeface="Arial" panose="020B0604020202020204" pitchFamily="34" charset="0"/>
              </a:rPr>
              <a:t>especially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when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working</a:t>
            </a:r>
            <a:r>
              <a:rPr lang="pl-PL" sz="1600" dirty="0">
                <a:latin typeface="Arial" panose="020B0604020202020204" pitchFamily="34" charset="0"/>
                <a:cs typeface="Arial" panose="020B0604020202020204" pitchFamily="34" charset="0"/>
              </a:rPr>
              <a:t> with </a:t>
            </a:r>
            <a:r>
              <a:rPr lang="pl-PL" sz="1600" dirty="0" err="1">
                <a:latin typeface="Arial" panose="020B0604020202020204" pitchFamily="34" charset="0"/>
                <a:cs typeface="Arial" panose="020B0604020202020204" pitchFamily="34" charset="0"/>
              </a:rPr>
              <a:t>children</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young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people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should</a:t>
            </a:r>
            <a:r>
              <a:rPr lang="pl-PL" sz="1600" dirty="0">
                <a:latin typeface="Arial" panose="020B0604020202020204" pitchFamily="34" charset="0"/>
                <a:cs typeface="Arial" panose="020B0604020202020204" pitchFamily="34" charset="0"/>
              </a:rPr>
              <a:t> not be </a:t>
            </a:r>
            <a:r>
              <a:rPr lang="pl-PL" sz="1600" dirty="0" err="1">
                <a:latin typeface="Arial" panose="020B0604020202020204" pitchFamily="34" charset="0"/>
                <a:cs typeface="Arial" panose="020B0604020202020204" pitchFamily="34" charset="0"/>
              </a:rPr>
              <a:t>reflected</a:t>
            </a:r>
            <a:r>
              <a:rPr lang="pl-PL" sz="1600" dirty="0">
                <a:latin typeface="Arial" panose="020B0604020202020204" pitchFamily="34" charset="0"/>
                <a:cs typeface="Arial" panose="020B0604020202020204" pitchFamily="34" charset="0"/>
              </a:rPr>
              <a:t> in </a:t>
            </a:r>
            <a:r>
              <a:rPr lang="pl-PL" sz="1600" dirty="0" err="1">
                <a:latin typeface="Arial" panose="020B0604020202020204" pitchFamily="34" charset="0"/>
                <a:cs typeface="Arial" panose="020B0604020202020204" pitchFamily="34" charset="0"/>
              </a:rPr>
              <a:t>written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documents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unless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you’re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using</a:t>
            </a:r>
            <a:r>
              <a:rPr lang="pl-PL" sz="1600" dirty="0">
                <a:latin typeface="Arial" panose="020B0604020202020204" pitchFamily="34" charset="0"/>
                <a:cs typeface="Arial" panose="020B0604020202020204" pitchFamily="34" charset="0"/>
              </a:rPr>
              <a:t> a </a:t>
            </a:r>
            <a:r>
              <a:rPr lang="pl-PL" sz="1600" dirty="0" err="1">
                <a:latin typeface="Arial" panose="020B0604020202020204" pitchFamily="34" charset="0"/>
                <a:cs typeface="Arial" panose="020B0604020202020204" pitchFamily="34" charset="0"/>
              </a:rPr>
              <a:t>direct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quote</a:t>
            </a:r>
            <a:r>
              <a:rPr lang="pl-PL" sz="1600" dirty="0">
                <a:latin typeface="Arial" panose="020B0604020202020204" pitchFamily="34" charset="0"/>
                <a:cs typeface="Arial" panose="020B0604020202020204" pitchFamily="34" charset="0"/>
              </a:rPr>
              <a:t>.</a:t>
            </a:r>
          </a:p>
          <a:p>
            <a:endParaRPr lang="pl-GB" sz="14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387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D7EB6B4A-1DC7-4442-9247-99A46783C75F}"/>
              </a:ext>
            </a:extLst>
          </p:cNvPr>
          <p:cNvSpPr>
            <a:spLocks noGrp="1"/>
          </p:cNvSpPr>
          <p:nvPr>
            <p:ph type="title"/>
          </p:nvPr>
        </p:nvSpPr>
        <p:spPr>
          <a:xfrm>
            <a:off x="640079" y="4526280"/>
            <a:ext cx="7410681" cy="1737360"/>
          </a:xfrm>
        </p:spPr>
        <p:txBody>
          <a:bodyPr>
            <a:normAutofit/>
          </a:bodyPr>
          <a:lstStyle/>
          <a:p>
            <a:r>
              <a:rPr lang="pl-PL" sz="4800"/>
              <a:t>Verbal Communication </a:t>
            </a:r>
            <a:endParaRPr lang="pl-GB" sz="4800"/>
          </a:p>
        </p:txBody>
      </p:sp>
      <p:sp>
        <p:nvSpPr>
          <p:cNvPr id="3" name="Symbol zastępczy zawartości 2">
            <a:extLst>
              <a:ext uri="{FF2B5EF4-FFF2-40B4-BE49-F238E27FC236}">
                <a16:creationId xmlns:a16="http://schemas.microsoft.com/office/drawing/2014/main" id="{5AEB800D-AF7A-CD42-BDE8-F393715A116E}"/>
              </a:ext>
            </a:extLst>
          </p:cNvPr>
          <p:cNvSpPr>
            <a:spLocks noGrp="1"/>
          </p:cNvSpPr>
          <p:nvPr>
            <p:ph idx="1"/>
          </p:nvPr>
        </p:nvSpPr>
        <p:spPr>
          <a:xfrm>
            <a:off x="77119" y="52285"/>
            <a:ext cx="6414994" cy="4558869"/>
          </a:xfrm>
        </p:spPr>
        <p:txBody>
          <a:bodyPr anchor="ctr">
            <a:noAutofit/>
          </a:bodyPr>
          <a:lstStyle/>
          <a:p>
            <a:pPr marL="0" indent="0" algn="just">
              <a:lnSpc>
                <a:spcPct val="170000"/>
              </a:lnSpc>
              <a:buNone/>
            </a:pPr>
            <a:r>
              <a:rPr lang="pl-PL" sz="1100" dirty="0" err="1">
                <a:latin typeface="Arial" panose="020B0604020202020204" pitchFamily="34" charset="0"/>
                <a:cs typeface="Arial" panose="020B0604020202020204" pitchFamily="34" charset="0"/>
              </a:rPr>
              <a:t>Verbal</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Communication</a:t>
            </a:r>
            <a:r>
              <a:rPr lang="pl-PL" sz="1100" dirty="0">
                <a:latin typeface="Arial" panose="020B0604020202020204" pitchFamily="34" charset="0"/>
                <a:cs typeface="Arial" panose="020B0604020202020204" pitchFamily="34" charset="0"/>
              </a:rPr>
              <a:t> – </a:t>
            </a:r>
            <a:r>
              <a:rPr lang="pl-PL" sz="1100" dirty="0" err="1">
                <a:latin typeface="Arial" panose="020B0604020202020204" pitchFamily="34" charset="0"/>
                <a:cs typeface="Arial" panose="020B0604020202020204" pitchFamily="34" charset="0"/>
              </a:rPr>
              <a:t>Sometime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swhat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you</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say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is</a:t>
            </a:r>
            <a:r>
              <a:rPr lang="pl-PL" sz="1100" dirty="0">
                <a:latin typeface="Arial" panose="020B0604020202020204" pitchFamily="34" charset="0"/>
                <a:cs typeface="Arial" panose="020B0604020202020204" pitchFamily="34" charset="0"/>
              </a:rPr>
              <a:t> less </a:t>
            </a:r>
            <a:r>
              <a:rPr lang="pl-PL" sz="1100" dirty="0" err="1">
                <a:latin typeface="Arial" panose="020B0604020202020204" pitchFamily="34" charset="0"/>
                <a:cs typeface="Arial" panose="020B0604020202020204" pitchFamily="34" charset="0"/>
              </a:rPr>
              <a:t>important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than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how</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you</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say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When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speaking</a:t>
            </a:r>
            <a:r>
              <a:rPr lang="pl-PL" sz="1100" dirty="0">
                <a:latin typeface="Arial" panose="020B0604020202020204" pitchFamily="34" charset="0"/>
                <a:cs typeface="Arial" panose="020B0604020202020204" pitchFamily="34" charset="0"/>
              </a:rPr>
              <a:t>/</a:t>
            </a:r>
            <a:r>
              <a:rPr lang="pl-PL" sz="1100" dirty="0" err="1">
                <a:latin typeface="Arial" panose="020B0604020202020204" pitchFamily="34" charset="0"/>
                <a:cs typeface="Arial" panose="020B0604020202020204" pitchFamily="34" charset="0"/>
              </a:rPr>
              <a:t>having</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conversations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social</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care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workers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should</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always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consider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their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audience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They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need</a:t>
            </a:r>
            <a:r>
              <a:rPr lang="pl-PL" sz="1100" dirty="0">
                <a:latin typeface="Arial" panose="020B0604020202020204" pitchFamily="34" charset="0"/>
                <a:cs typeface="Arial" panose="020B0604020202020204" pitchFamily="34" charset="0"/>
              </a:rPr>
              <a:t> to </a:t>
            </a:r>
            <a:r>
              <a:rPr lang="pl-PL" sz="1100" dirty="0" err="1">
                <a:latin typeface="Arial" panose="020B0604020202020204" pitchFamily="34" charset="0"/>
                <a:cs typeface="Arial" panose="020B0604020202020204" pitchFamily="34" charset="0"/>
              </a:rPr>
              <a:t>opt</a:t>
            </a:r>
            <a:r>
              <a:rPr lang="pl-PL" sz="1100" dirty="0">
                <a:latin typeface="Arial" panose="020B0604020202020204" pitchFamily="34" charset="0"/>
                <a:cs typeface="Arial" panose="020B0604020202020204" pitchFamily="34" charset="0"/>
              </a:rPr>
              <a:t> for a </a:t>
            </a:r>
            <a:r>
              <a:rPr lang="pl-PL" sz="1100" dirty="0" err="1">
                <a:latin typeface="Arial" panose="020B0604020202020204" pitchFamily="34" charset="0"/>
                <a:cs typeface="Arial" panose="020B0604020202020204" pitchFamily="34" charset="0"/>
              </a:rPr>
              <a:t>sympathetic</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ear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because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allows</a:t>
            </a:r>
            <a:r>
              <a:rPr lang="pl-PL" sz="1100" dirty="0">
                <a:latin typeface="Arial" panose="020B0604020202020204" pitchFamily="34" charset="0"/>
                <a:cs typeface="Arial" panose="020B0604020202020204" pitchFamily="34" charset="0"/>
              </a:rPr>
              <a:t> a bit of </a:t>
            </a:r>
            <a:r>
              <a:rPr lang="pl-PL" sz="1100" dirty="0" err="1">
                <a:latin typeface="Arial" panose="020B0604020202020204" pitchFamily="34" charset="0"/>
                <a:cs typeface="Arial" panose="020B0604020202020204" pitchFamily="34" charset="0"/>
              </a:rPr>
              <a:t>distance</a:t>
            </a:r>
            <a:r>
              <a:rPr lang="pl-PL" sz="1100" dirty="0">
                <a:latin typeface="Arial" panose="020B0604020202020204" pitchFamily="34" charset="0"/>
                <a:cs typeface="Arial" panose="020B0604020202020204" pitchFamily="34" charset="0"/>
              </a:rPr>
              <a:t>. It </a:t>
            </a:r>
            <a:r>
              <a:rPr lang="pl-PL" sz="1100" dirty="0" err="1">
                <a:latin typeface="Arial" panose="020B0604020202020204" pitchFamily="34" charset="0"/>
                <a:cs typeface="Arial" panose="020B0604020202020204" pitchFamily="34" charset="0"/>
              </a:rPr>
              <a:t>gives</a:t>
            </a:r>
            <a:r>
              <a:rPr lang="pl-PL" sz="1100" dirty="0">
                <a:latin typeface="Arial" panose="020B0604020202020204" pitchFamily="34" charset="0"/>
                <a:cs typeface="Arial" panose="020B0604020202020204" pitchFamily="34" charset="0"/>
              </a:rPr>
              <a:t> the </a:t>
            </a:r>
            <a:r>
              <a:rPr lang="pl-PL" sz="1100" dirty="0" err="1">
                <a:latin typeface="Arial" panose="020B0604020202020204" pitchFamily="34" charset="0"/>
                <a:cs typeface="Arial" panose="020B0604020202020204" pitchFamily="34" charset="0"/>
              </a:rPr>
              <a:t>client</a:t>
            </a:r>
            <a:r>
              <a:rPr lang="pl-PL" sz="1100" dirty="0">
                <a:latin typeface="Arial" panose="020B0604020202020204" pitchFamily="34" charset="0"/>
                <a:cs typeface="Arial" panose="020B0604020202020204" pitchFamily="34" charset="0"/>
              </a:rPr>
              <a:t> a </a:t>
            </a:r>
            <a:r>
              <a:rPr lang="pl-PL" sz="1100" dirty="0" err="1">
                <a:latin typeface="Arial" panose="020B0604020202020204" pitchFamily="34" charset="0"/>
                <a:cs typeface="Arial" panose="020B0604020202020204" pitchFamily="34" charset="0"/>
              </a:rPr>
              <a:t>chance</a:t>
            </a:r>
            <a:r>
              <a:rPr lang="pl-PL" sz="1100" dirty="0">
                <a:latin typeface="Arial" panose="020B0604020202020204" pitchFamily="34" charset="0"/>
                <a:cs typeface="Arial" panose="020B0604020202020204" pitchFamily="34" charset="0"/>
              </a:rPr>
              <a:t> to off </a:t>
            </a:r>
            <a:r>
              <a:rPr lang="pl-PL" sz="1100" dirty="0" err="1">
                <a:latin typeface="Arial" panose="020B0604020202020204" pitchFamily="34" charset="0"/>
                <a:cs typeface="Arial" panose="020B0604020202020204" pitchFamily="34" charset="0"/>
              </a:rPr>
              <a:t>load</a:t>
            </a:r>
            <a:r>
              <a:rPr lang="pl-PL" sz="1100" dirty="0">
                <a:latin typeface="Arial" panose="020B0604020202020204" pitchFamily="34" charset="0"/>
                <a:cs typeface="Arial" panose="020B0604020202020204" pitchFamily="34" charset="0"/>
              </a:rPr>
              <a:t> and  a </a:t>
            </a:r>
            <a:r>
              <a:rPr lang="pl-PL" sz="1100" dirty="0" err="1">
                <a:latin typeface="Arial" panose="020B0604020202020204" pitchFamily="34" charset="0"/>
                <a:cs typeface="Arial" panose="020B0604020202020204" pitchFamily="34" charset="0"/>
              </a:rPr>
              <a:t>chance</a:t>
            </a:r>
            <a:r>
              <a:rPr lang="pl-PL" sz="1100" dirty="0">
                <a:latin typeface="Arial" panose="020B0604020202020204" pitchFamily="34" charset="0"/>
                <a:cs typeface="Arial" panose="020B0604020202020204" pitchFamily="34" charset="0"/>
              </a:rPr>
              <a:t> for the </a:t>
            </a:r>
            <a:r>
              <a:rPr lang="pl-PL" sz="1100" dirty="0" err="1">
                <a:latin typeface="Arial" panose="020B0604020202020204" pitchFamily="34" charset="0"/>
                <a:cs typeface="Arial" panose="020B0604020202020204" pitchFamily="34" charset="0"/>
              </a:rPr>
              <a:t>social</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worker</a:t>
            </a:r>
            <a:r>
              <a:rPr lang="pl-PL" sz="1100" dirty="0">
                <a:latin typeface="Arial" panose="020B0604020202020204" pitchFamily="34" charset="0"/>
                <a:cs typeface="Arial" panose="020B0604020202020204" pitchFamily="34" charset="0"/>
              </a:rPr>
              <a:t> to </a:t>
            </a:r>
            <a:r>
              <a:rPr lang="pl-PL" sz="1100" dirty="0" err="1">
                <a:latin typeface="Arial" panose="020B0604020202020204" pitchFamily="34" charset="0"/>
                <a:cs typeface="Arial" panose="020B0604020202020204" pitchFamily="34" charset="0"/>
              </a:rPr>
              <a:t>gather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information</a:t>
            </a:r>
            <a:r>
              <a:rPr lang="pl-PL" sz="1100" dirty="0">
                <a:latin typeface="Arial" panose="020B0604020202020204" pitchFamily="34" charset="0"/>
                <a:cs typeface="Arial" panose="020B0604020202020204" pitchFamily="34" charset="0"/>
              </a:rPr>
              <a:t> he/</a:t>
            </a:r>
            <a:r>
              <a:rPr lang="pl-PL" sz="1100" dirty="0" err="1">
                <a:latin typeface="Arial" panose="020B0604020202020204" pitchFamily="34" charset="0"/>
                <a:cs typeface="Arial" panose="020B0604020202020204" pitchFamily="34" charset="0"/>
              </a:rPr>
              <a:t>she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may</a:t>
            </a:r>
            <a:r>
              <a:rPr lang="pl-PL" sz="1100" dirty="0">
                <a:latin typeface="Arial" panose="020B0604020202020204" pitchFamily="34" charset="0"/>
                <a:cs typeface="Arial" panose="020B0604020202020204" pitchFamily="34" charset="0"/>
              </a:rPr>
              <a:t> not </a:t>
            </a:r>
            <a:r>
              <a:rPr lang="pl-PL" sz="1100" dirty="0" err="1">
                <a:latin typeface="Arial" panose="020B0604020202020204" pitchFamily="34" charset="0"/>
                <a:cs typeface="Arial" panose="020B0604020202020204" pitchFamily="34" charset="0"/>
              </a:rPr>
              <a:t>have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been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able</a:t>
            </a:r>
            <a:r>
              <a:rPr lang="pl-PL" sz="1100" dirty="0">
                <a:latin typeface="Arial" panose="020B0604020202020204" pitchFamily="34" charset="0"/>
                <a:cs typeface="Arial" panose="020B0604020202020204" pitchFamily="34" charset="0"/>
              </a:rPr>
              <a:t> to </a:t>
            </a:r>
            <a:r>
              <a:rPr lang="pl-PL" sz="1100" dirty="0" err="1">
                <a:latin typeface="Arial" panose="020B0604020202020204" pitchFamily="34" charset="0"/>
                <a:cs typeface="Arial" panose="020B0604020202020204" pitchFamily="34" charset="0"/>
              </a:rPr>
              <a:t>get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if</a:t>
            </a:r>
            <a:r>
              <a:rPr lang="pl-PL" sz="1100" dirty="0">
                <a:latin typeface="Arial" panose="020B0604020202020204" pitchFamily="34" charset="0"/>
                <a:cs typeface="Arial" panose="020B0604020202020204" pitchFamily="34" charset="0"/>
              </a:rPr>
              <a:t> I </a:t>
            </a:r>
            <a:r>
              <a:rPr lang="pl-PL" sz="1100" dirty="0" err="1">
                <a:latin typeface="Arial" panose="020B0604020202020204" pitchFamily="34" charset="0"/>
                <a:cs typeface="Arial" panose="020B0604020202020204" pitchFamily="34" charset="0"/>
              </a:rPr>
              <a:t>they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were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more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formal</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Try</a:t>
            </a:r>
            <a:r>
              <a:rPr lang="pl-PL" sz="1100" dirty="0">
                <a:latin typeface="Arial" panose="020B0604020202020204" pitchFamily="34" charset="0"/>
                <a:cs typeface="Arial" panose="020B0604020202020204" pitchFamily="34" charset="0"/>
              </a:rPr>
              <a:t> to </a:t>
            </a:r>
            <a:r>
              <a:rPr lang="pl-PL" sz="1100" dirty="0" err="1">
                <a:latin typeface="Arial" panose="020B0604020202020204" pitchFamily="34" charset="0"/>
                <a:cs typeface="Arial" panose="020B0604020202020204" pitchFamily="34" charset="0"/>
              </a:rPr>
              <a:t>remember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that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conversation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dynamic</a:t>
            </a:r>
            <a:r>
              <a:rPr lang="pl-PL" sz="1100" dirty="0">
                <a:latin typeface="Arial" panose="020B0604020202020204" pitchFamily="34" charset="0"/>
                <a:cs typeface="Arial" panose="020B0604020202020204" pitchFamily="34" charset="0"/>
              </a:rPr>
              <a:t> and </a:t>
            </a:r>
            <a:r>
              <a:rPr lang="pl-PL" sz="1100" dirty="0" err="1">
                <a:latin typeface="Arial" panose="020B0604020202020204" pitchFamily="34" charset="0"/>
                <a:cs typeface="Arial" panose="020B0604020202020204" pitchFamily="34" charset="0"/>
              </a:rPr>
              <a:t>multi-dimensional</a:t>
            </a:r>
            <a:r>
              <a:rPr lang="pl-PL" sz="1100" dirty="0">
                <a:latin typeface="Arial" panose="020B0604020202020204" pitchFamily="34" charset="0"/>
                <a:cs typeface="Arial" panose="020B0604020202020204" pitchFamily="34" charset="0"/>
              </a:rPr>
              <a:t>. In </a:t>
            </a:r>
            <a:r>
              <a:rPr lang="pl-PL" sz="1100" dirty="0" err="1">
                <a:latin typeface="Arial" panose="020B0604020202020204" pitchFamily="34" charset="0"/>
                <a:cs typeface="Arial" panose="020B0604020202020204" pitchFamily="34" charset="0"/>
              </a:rPr>
              <a:t>conversation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there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is</a:t>
            </a:r>
            <a:r>
              <a:rPr lang="pl-PL" sz="1100" dirty="0">
                <a:latin typeface="Arial" panose="020B0604020202020204" pitchFamily="34" charset="0"/>
                <a:cs typeface="Arial" panose="020B0604020202020204" pitchFamily="34" charset="0"/>
              </a:rPr>
              <a:t> ; </a:t>
            </a:r>
            <a:r>
              <a:rPr lang="pl-PL" sz="1100" dirty="0" err="1">
                <a:latin typeface="Arial" panose="020B0604020202020204" pitchFamily="34" charset="0"/>
                <a:cs typeface="Arial" panose="020B0604020202020204" pitchFamily="34" charset="0"/>
              </a:rPr>
              <a:t>what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you</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say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what</a:t>
            </a:r>
            <a:r>
              <a:rPr lang="pl-PL" sz="1100" dirty="0">
                <a:latin typeface="Arial" panose="020B0604020202020204" pitchFamily="34" charset="0"/>
                <a:cs typeface="Arial" panose="020B0604020202020204" pitchFamily="34" charset="0"/>
              </a:rPr>
              <a:t> the other person </a:t>
            </a:r>
            <a:r>
              <a:rPr lang="pl-PL" sz="1100" dirty="0" err="1">
                <a:latin typeface="Arial" panose="020B0604020202020204" pitchFamily="34" charset="0"/>
                <a:cs typeface="Arial" panose="020B0604020202020204" pitchFamily="34" charset="0"/>
              </a:rPr>
              <a:t>hears</a:t>
            </a:r>
            <a:r>
              <a:rPr lang="pl-PL" sz="1100" dirty="0">
                <a:latin typeface="Arial" panose="020B0604020202020204" pitchFamily="34" charset="0"/>
                <a:cs typeface="Arial" panose="020B0604020202020204" pitchFamily="34" charset="0"/>
              </a:rPr>
              <a:t> and </a:t>
            </a:r>
            <a:r>
              <a:rPr lang="pl-PL" sz="1100" dirty="0" err="1">
                <a:latin typeface="Arial" panose="020B0604020202020204" pitchFamily="34" charset="0"/>
                <a:cs typeface="Arial" panose="020B0604020202020204" pitchFamily="34" charset="0"/>
              </a:rPr>
              <a:t>how</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this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then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interpreted</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through</a:t>
            </a:r>
            <a:r>
              <a:rPr lang="pl-PL" sz="1100" dirty="0">
                <a:latin typeface="Arial" panose="020B0604020202020204" pitchFamily="34" charset="0"/>
                <a:cs typeface="Arial" panose="020B0604020202020204" pitchFamily="34" charset="0"/>
              </a:rPr>
              <a:t> the </a:t>
            </a:r>
            <a:r>
              <a:rPr lang="pl-PL" sz="1100" dirty="0" err="1">
                <a:latin typeface="Arial" panose="020B0604020202020204" pitchFamily="34" charset="0"/>
                <a:cs typeface="Arial" panose="020B0604020202020204" pitchFamily="34" charset="0"/>
              </a:rPr>
              <a:t>lens</a:t>
            </a:r>
            <a:r>
              <a:rPr lang="pl-PL" sz="1100" dirty="0">
                <a:latin typeface="Arial" panose="020B0604020202020204" pitchFamily="34" charset="0"/>
                <a:cs typeface="Arial" panose="020B0604020202020204" pitchFamily="34" charset="0"/>
              </a:rPr>
              <a:t> of </a:t>
            </a:r>
            <a:r>
              <a:rPr lang="pl-PL" sz="1100" dirty="0" err="1">
                <a:latin typeface="Arial" panose="020B0604020202020204" pitchFamily="34" charset="0"/>
                <a:cs typeface="Arial" panose="020B0604020202020204" pitchFamily="34" charset="0"/>
              </a:rPr>
              <a:t>their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previous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experience</a:t>
            </a:r>
            <a:r>
              <a:rPr lang="pl-PL" sz="1100" dirty="0">
                <a:latin typeface="Arial" panose="020B0604020202020204" pitchFamily="34" charset="0"/>
                <a:cs typeface="Arial" panose="020B0604020202020204" pitchFamily="34" charset="0"/>
              </a:rPr>
              <a:t>. By the </a:t>
            </a:r>
            <a:r>
              <a:rPr lang="pl-PL" sz="1100" dirty="0" err="1">
                <a:latin typeface="Arial" panose="020B0604020202020204" pitchFamily="34" charset="0"/>
                <a:cs typeface="Arial" panose="020B0604020202020204" pitchFamily="34" charset="0"/>
              </a:rPr>
              <a:t>time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they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process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may</a:t>
            </a:r>
            <a:r>
              <a:rPr lang="pl-PL" sz="1100" dirty="0">
                <a:latin typeface="Arial" panose="020B0604020202020204" pitchFamily="34" charset="0"/>
                <a:cs typeface="Arial" panose="020B0604020202020204" pitchFamily="34" charset="0"/>
              </a:rPr>
              <a:t> be </a:t>
            </a:r>
            <a:r>
              <a:rPr lang="pl-PL" sz="1100" dirty="0" err="1">
                <a:latin typeface="Arial" panose="020B0604020202020204" pitchFamily="34" charset="0"/>
                <a:cs typeface="Arial" panose="020B0604020202020204" pitchFamily="34" charset="0"/>
              </a:rPr>
              <a:t>an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entirely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different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animal</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than</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you</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intended</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it</a:t>
            </a:r>
            <a:r>
              <a:rPr lang="pl-PL" sz="1100" dirty="0">
                <a:latin typeface="Arial" panose="020B0604020202020204" pitchFamily="34" charset="0"/>
                <a:cs typeface="Arial" panose="020B0604020202020204" pitchFamily="34" charset="0"/>
              </a:rPr>
              <a:t> to be. A big part of </a:t>
            </a:r>
            <a:r>
              <a:rPr lang="pl-PL" sz="1100" dirty="0" err="1">
                <a:latin typeface="Arial" panose="020B0604020202020204" pitchFamily="34" charset="0"/>
                <a:cs typeface="Arial" panose="020B0604020202020204" pitchFamily="34" charset="0"/>
              </a:rPr>
              <a:t>this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is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knowing</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your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clients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having</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read</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previous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files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before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meeting</a:t>
            </a:r>
            <a:r>
              <a:rPr lang="pl-PL" sz="1100" dirty="0">
                <a:latin typeface="Arial" panose="020B0604020202020204" pitchFamily="34" charset="0"/>
                <a:cs typeface="Arial" panose="020B0604020202020204" pitchFamily="34" charset="0"/>
              </a:rPr>
              <a:t> with </a:t>
            </a:r>
            <a:r>
              <a:rPr lang="pl-PL" sz="1100" dirty="0" err="1">
                <a:latin typeface="Arial" panose="020B0604020202020204" pitchFamily="34" charset="0"/>
                <a:cs typeface="Arial" panose="020B0604020202020204" pitchFamily="34" charset="0"/>
              </a:rPr>
              <a:t>them</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You</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never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know</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what</a:t>
            </a:r>
            <a:r>
              <a:rPr lang="pl-PL" sz="1100" dirty="0">
                <a:latin typeface="Arial" panose="020B0604020202020204" pitchFamily="34" charset="0"/>
                <a:cs typeface="Arial" panose="020B0604020202020204" pitchFamily="34" charset="0"/>
              </a:rPr>
              <a:t> the </a:t>
            </a:r>
            <a:r>
              <a:rPr lang="pl-PL" sz="1100" dirty="0" err="1">
                <a:latin typeface="Arial" panose="020B0604020202020204" pitchFamily="34" charset="0"/>
                <a:cs typeface="Arial" panose="020B0604020202020204" pitchFamily="34" charset="0"/>
              </a:rPr>
              <a:t>relationship</a:t>
            </a:r>
            <a:r>
              <a:rPr lang="pl-PL" sz="1100" dirty="0">
                <a:latin typeface="Arial" panose="020B0604020202020204" pitchFamily="34" charset="0"/>
                <a:cs typeface="Arial" panose="020B0604020202020204" pitchFamily="34" charset="0"/>
              </a:rPr>
              <a:t> was </a:t>
            </a:r>
            <a:r>
              <a:rPr lang="pl-PL" sz="1100" dirty="0" err="1">
                <a:latin typeface="Arial" panose="020B0604020202020204" pitchFamily="34" charset="0"/>
                <a:cs typeface="Arial" panose="020B0604020202020204" pitchFamily="34" charset="0"/>
              </a:rPr>
              <a:t>like</a:t>
            </a:r>
            <a:r>
              <a:rPr lang="pl-PL" sz="1100" dirty="0">
                <a:latin typeface="Arial" panose="020B0604020202020204" pitchFamily="34" charset="0"/>
                <a:cs typeface="Arial" panose="020B0604020202020204" pitchFamily="34" charset="0"/>
              </a:rPr>
              <a:t> in </a:t>
            </a:r>
            <a:r>
              <a:rPr lang="pl-PL" sz="1100" dirty="0" err="1">
                <a:latin typeface="Arial" panose="020B0604020202020204" pitchFamily="34" charset="0"/>
                <a:cs typeface="Arial" panose="020B0604020202020204" pitchFamily="34" charset="0"/>
              </a:rPr>
              <a:t>practice</a:t>
            </a:r>
            <a:r>
              <a:rPr lang="pl-PL" sz="1100" dirty="0">
                <a:latin typeface="Arial" panose="020B0604020202020204" pitchFamily="34" charset="0"/>
                <a:cs typeface="Arial" panose="020B0604020202020204" pitchFamily="34" charset="0"/>
              </a:rPr>
              <a:t> – </a:t>
            </a:r>
            <a:r>
              <a:rPr lang="pl-PL" sz="1100" dirty="0" err="1">
                <a:latin typeface="Arial" panose="020B0604020202020204" pitchFamily="34" charset="0"/>
                <a:cs typeface="Arial" panose="020B0604020202020204" pitchFamily="34" charset="0"/>
              </a:rPr>
              <a:t>maybe</a:t>
            </a:r>
            <a:r>
              <a:rPr lang="pl-PL" sz="1100" dirty="0">
                <a:latin typeface="Arial" panose="020B0604020202020204" pitchFamily="34" charset="0"/>
                <a:cs typeface="Arial" panose="020B0604020202020204" pitchFamily="34" charset="0"/>
              </a:rPr>
              <a:t> the </a:t>
            </a:r>
            <a:r>
              <a:rPr lang="pl-PL" sz="1100" dirty="0" err="1">
                <a:latin typeface="Arial" panose="020B0604020202020204" pitchFamily="34" charset="0"/>
                <a:cs typeface="Arial" panose="020B0604020202020204" pitchFamily="34" charset="0"/>
              </a:rPr>
              <a:t>previous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worker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triggered</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something</a:t>
            </a:r>
            <a:r>
              <a:rPr lang="pl-PL" sz="1100" dirty="0">
                <a:latin typeface="Arial" panose="020B0604020202020204" pitchFamily="34" charset="0"/>
                <a:cs typeface="Arial" panose="020B0604020202020204" pitchFamily="34" charset="0"/>
              </a:rPr>
              <a:t> in the </a:t>
            </a:r>
            <a:r>
              <a:rPr lang="pl-PL" sz="1100" dirty="0" err="1">
                <a:latin typeface="Arial" panose="020B0604020202020204" pitchFamily="34" charset="0"/>
                <a:cs typeface="Arial" panose="020B0604020202020204" pitchFamily="34" charset="0"/>
              </a:rPr>
              <a:t>client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maybe</a:t>
            </a:r>
            <a:r>
              <a:rPr lang="pl-PL" sz="1100" dirty="0">
                <a:latin typeface="Arial" panose="020B0604020202020204" pitchFamily="34" charset="0"/>
                <a:cs typeface="Arial" panose="020B0604020202020204" pitchFamily="34" charset="0"/>
              </a:rPr>
              <a:t> the </a:t>
            </a:r>
            <a:r>
              <a:rPr lang="pl-PL" sz="1100" dirty="0" err="1">
                <a:latin typeface="Arial" panose="020B0604020202020204" pitchFamily="34" charset="0"/>
                <a:cs typeface="Arial" panose="020B0604020202020204" pitchFamily="34" charset="0"/>
              </a:rPr>
              <a:t>previous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worker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reminded</a:t>
            </a:r>
            <a:r>
              <a:rPr lang="pl-PL" sz="1100" dirty="0">
                <a:latin typeface="Arial" panose="020B0604020202020204" pitchFamily="34" charset="0"/>
                <a:cs typeface="Arial" panose="020B0604020202020204" pitchFamily="34" charset="0"/>
              </a:rPr>
              <a:t> the </a:t>
            </a:r>
            <a:r>
              <a:rPr lang="pl-PL" sz="1100" dirty="0" err="1">
                <a:latin typeface="Arial" panose="020B0604020202020204" pitchFamily="34" charset="0"/>
                <a:cs typeface="Arial" panose="020B0604020202020204" pitchFamily="34" charset="0"/>
              </a:rPr>
              <a:t>client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too</a:t>
            </a:r>
            <a:r>
              <a:rPr lang="pl-PL" sz="1100" dirty="0">
                <a:latin typeface="Arial" panose="020B0604020202020204" pitchFamily="34" charset="0"/>
                <a:cs typeface="Arial" panose="020B0604020202020204" pitchFamily="34" charset="0"/>
              </a:rPr>
              <a:t> much of </a:t>
            </a:r>
            <a:r>
              <a:rPr lang="pl-PL" sz="1100" dirty="0" err="1">
                <a:latin typeface="Arial" panose="020B0604020202020204" pitchFamily="34" charset="0"/>
                <a:cs typeface="Arial" panose="020B0604020202020204" pitchFamily="34" charset="0"/>
              </a:rPr>
              <a:t>someone</a:t>
            </a:r>
            <a:r>
              <a:rPr lang="pl-PL" sz="1100" dirty="0">
                <a:latin typeface="Arial" panose="020B0604020202020204" pitchFamily="34" charset="0"/>
                <a:cs typeface="Arial" panose="020B0604020202020204" pitchFamily="34" charset="0"/>
              </a:rPr>
              <a:t> in </a:t>
            </a:r>
            <a:r>
              <a:rPr lang="pl-PL" sz="1100" dirty="0" err="1">
                <a:latin typeface="Arial" panose="020B0604020202020204" pitchFamily="34" charset="0"/>
                <a:cs typeface="Arial" panose="020B0604020202020204" pitchFamily="34" charset="0"/>
              </a:rPr>
              <a:t>their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lives</a:t>
            </a:r>
            <a:r>
              <a:rPr lang="pl-PL" sz="1100" dirty="0">
                <a:latin typeface="Arial" panose="020B0604020202020204" pitchFamily="34" charset="0"/>
                <a:cs typeface="Arial" panose="020B0604020202020204" pitchFamily="34" charset="0"/>
              </a:rPr>
              <a:t> with </a:t>
            </a:r>
            <a:r>
              <a:rPr lang="pl-PL" sz="1100" dirty="0" err="1">
                <a:latin typeface="Arial" panose="020B0604020202020204" pitchFamily="34" charset="0"/>
                <a:cs typeface="Arial" panose="020B0604020202020204" pitchFamily="34" charset="0"/>
              </a:rPr>
              <a:t>whom</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they</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have</a:t>
            </a:r>
            <a:r>
              <a:rPr lang="pl-PL" sz="1100" dirty="0">
                <a:latin typeface="Arial" panose="020B0604020202020204" pitchFamily="34" charset="0"/>
                <a:cs typeface="Arial" panose="020B0604020202020204" pitchFamily="34" charset="0"/>
              </a:rPr>
              <a:t> a </a:t>
            </a:r>
            <a:r>
              <a:rPr lang="pl-PL" sz="1100" dirty="0" err="1">
                <a:latin typeface="Arial" panose="020B0604020202020204" pitchFamily="34" charset="0"/>
                <a:cs typeface="Arial" panose="020B0604020202020204" pitchFamily="34" charset="0"/>
              </a:rPr>
              <a:t>difficult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relationship</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maybe</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their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relationship</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mirrors</a:t>
            </a:r>
            <a:r>
              <a:rPr lang="pl-PL" sz="1100" dirty="0">
                <a:latin typeface="Arial" panose="020B0604020202020204" pitchFamily="34" charset="0"/>
                <a:cs typeface="Arial" panose="020B0604020202020204" pitchFamily="34" charset="0"/>
              </a:rPr>
              <a:t> other </a:t>
            </a:r>
            <a:r>
              <a:rPr lang="pl-PL" sz="1100" dirty="0" err="1">
                <a:latin typeface="Arial" panose="020B0604020202020204" pitchFamily="34" charset="0"/>
                <a:cs typeface="Arial" panose="020B0604020202020204" pitchFamily="34" charset="0"/>
              </a:rPr>
              <a:t>failed</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or</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difficult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relationships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Social</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workers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cannot</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discount</a:t>
            </a:r>
            <a:r>
              <a:rPr lang="pl-PL" sz="1100" dirty="0">
                <a:latin typeface="Arial" panose="020B0604020202020204" pitchFamily="34" charset="0"/>
                <a:cs typeface="Arial" panose="020B0604020202020204" pitchFamily="34" charset="0"/>
              </a:rPr>
              <a:t> the </a:t>
            </a:r>
            <a:r>
              <a:rPr lang="pl-PL" sz="1100" dirty="0" err="1">
                <a:latin typeface="Arial" panose="020B0604020202020204" pitchFamily="34" charset="0"/>
                <a:cs typeface="Arial" panose="020B0604020202020204" pitchFamily="34" charset="0"/>
              </a:rPr>
              <a:t>information</a:t>
            </a:r>
            <a:r>
              <a:rPr lang="pl-PL" sz="1100" dirty="0">
                <a:latin typeface="Arial" panose="020B0604020202020204" pitchFamily="34" charset="0"/>
                <a:cs typeface="Arial" panose="020B0604020202020204" pitchFamily="34" charset="0"/>
              </a:rPr>
              <a:t> from the file/</a:t>
            </a:r>
            <a:r>
              <a:rPr lang="pl-PL" sz="1100" dirty="0" err="1">
                <a:latin typeface="Arial" panose="020B0604020202020204" pitchFamily="34" charset="0"/>
                <a:cs typeface="Arial" panose="020B0604020202020204" pitchFamily="34" charset="0"/>
              </a:rPr>
              <a:t>previous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workers</a:t>
            </a:r>
            <a:r>
              <a:rPr lang="pl-PL" sz="1100" dirty="0">
                <a:latin typeface="Arial" panose="020B0604020202020204" pitchFamily="34" charset="0"/>
                <a:cs typeface="Arial" panose="020B0604020202020204" pitchFamily="34" charset="0"/>
              </a:rPr>
              <a:t> but </a:t>
            </a:r>
            <a:r>
              <a:rPr lang="pl-PL" sz="1100" dirty="0" err="1">
                <a:latin typeface="Arial" panose="020B0604020202020204" pitchFamily="34" charset="0"/>
                <a:cs typeface="Arial" panose="020B0604020202020204" pitchFamily="34" charset="0"/>
              </a:rPr>
              <a:t>need</a:t>
            </a:r>
            <a:r>
              <a:rPr lang="pl-PL" sz="1100" dirty="0">
                <a:latin typeface="Arial" panose="020B0604020202020204" pitchFamily="34" charset="0"/>
                <a:cs typeface="Arial" panose="020B0604020202020204" pitchFamily="34" charset="0"/>
              </a:rPr>
              <a:t> to </a:t>
            </a:r>
            <a:r>
              <a:rPr lang="pl-PL" sz="1100" dirty="0" err="1">
                <a:latin typeface="Arial" panose="020B0604020202020204" pitchFamily="34" charset="0"/>
                <a:cs typeface="Arial" panose="020B0604020202020204" pitchFamily="34" charset="0"/>
              </a:rPr>
              <a:t>always</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look</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at</a:t>
            </a:r>
            <a:r>
              <a:rPr lang="pl-PL" sz="1100" dirty="0">
                <a:latin typeface="Arial" panose="020B0604020202020204" pitchFamily="34" charset="0"/>
                <a:cs typeface="Arial" panose="020B0604020202020204" pitchFamily="34" charset="0"/>
              </a:rPr>
              <a:t> a </a:t>
            </a:r>
            <a:r>
              <a:rPr lang="pl-PL" sz="1100" dirty="0" err="1">
                <a:latin typeface="Arial" panose="020B0604020202020204" pitchFamily="34" charset="0"/>
                <a:cs typeface="Arial" panose="020B0604020202020204" pitchFamily="34" charset="0"/>
              </a:rPr>
              <a:t>new</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working</a:t>
            </a:r>
            <a:r>
              <a:rPr lang="pl-PL" sz="1100" dirty="0">
                <a:latin typeface="Arial" panose="020B0604020202020204" pitchFamily="34" charset="0"/>
                <a:cs typeface="Arial" panose="020B0604020202020204" pitchFamily="34" charset="0"/>
              </a:rPr>
              <a:t> </a:t>
            </a:r>
            <a:r>
              <a:rPr lang="pl-PL" sz="1100" dirty="0" err="1">
                <a:latin typeface="Arial" panose="020B0604020202020204" pitchFamily="34" charset="0"/>
                <a:cs typeface="Arial" panose="020B0604020202020204" pitchFamily="34" charset="0"/>
              </a:rPr>
              <a:t>relationship</a:t>
            </a:r>
            <a:r>
              <a:rPr lang="pl-PL" sz="1100" dirty="0">
                <a:latin typeface="Arial" panose="020B0604020202020204" pitchFamily="34" charset="0"/>
                <a:cs typeface="Arial" panose="020B0604020202020204" pitchFamily="34" charset="0"/>
              </a:rPr>
              <a:t> as a “do-</a:t>
            </a:r>
            <a:r>
              <a:rPr lang="pl-PL" sz="1100" dirty="0" err="1">
                <a:latin typeface="Arial" panose="020B0604020202020204" pitchFamily="34" charset="0"/>
                <a:cs typeface="Arial" panose="020B0604020202020204" pitchFamily="34" charset="0"/>
              </a:rPr>
              <a:t>over</a:t>
            </a:r>
            <a:r>
              <a:rPr lang="pl-PL" sz="1100" dirty="0">
                <a:latin typeface="Arial" panose="020B0604020202020204" pitchFamily="34" charset="0"/>
                <a:cs typeface="Arial" panose="020B0604020202020204" pitchFamily="34" charset="0"/>
              </a:rPr>
              <a:t>” for </a:t>
            </a:r>
            <a:r>
              <a:rPr lang="pl-PL" sz="1100" dirty="0" err="1">
                <a:latin typeface="Arial" panose="020B0604020202020204" pitchFamily="34" charset="0"/>
                <a:cs typeface="Arial" panose="020B0604020202020204" pitchFamily="34" charset="0"/>
              </a:rPr>
              <a:t>clients</a:t>
            </a:r>
            <a:r>
              <a:rPr lang="pl-PL" sz="1100" dirty="0">
                <a:latin typeface="Arial" panose="020B0604020202020204" pitchFamily="34" charset="0"/>
                <a:cs typeface="Arial" panose="020B0604020202020204" pitchFamily="34" charset="0"/>
              </a:rPr>
              <a:t>, a </a:t>
            </a:r>
            <a:r>
              <a:rPr lang="pl-PL" sz="1100" dirty="0" err="1">
                <a:latin typeface="Arial" panose="020B0604020202020204" pitchFamily="34" charset="0"/>
                <a:cs typeface="Arial" panose="020B0604020202020204" pitchFamily="34" charset="0"/>
              </a:rPr>
              <a:t>new</a:t>
            </a:r>
            <a:r>
              <a:rPr lang="pl-PL" sz="1100" dirty="0">
                <a:latin typeface="Arial" panose="020B0604020202020204" pitchFamily="34" charset="0"/>
                <a:cs typeface="Arial" panose="020B0604020202020204" pitchFamily="34" charset="0"/>
              </a:rPr>
              <a:t> start.</a:t>
            </a:r>
          </a:p>
          <a:p>
            <a:endParaRPr lang="pl-GB" sz="14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852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3431685D-FCA5-084A-838B-F9710C6C4660}"/>
              </a:ext>
            </a:extLst>
          </p:cNvPr>
          <p:cNvSpPr>
            <a:spLocks noGrp="1"/>
          </p:cNvSpPr>
          <p:nvPr>
            <p:ph type="title"/>
          </p:nvPr>
        </p:nvSpPr>
        <p:spPr>
          <a:xfrm>
            <a:off x="640079" y="4526280"/>
            <a:ext cx="7410681" cy="1737360"/>
          </a:xfrm>
        </p:spPr>
        <p:txBody>
          <a:bodyPr>
            <a:normAutofit/>
          </a:bodyPr>
          <a:lstStyle/>
          <a:p>
            <a:r>
              <a:rPr lang="pl-PL" sz="4800"/>
              <a:t>Non-verbal skills</a:t>
            </a:r>
            <a:endParaRPr lang="pl-GB" sz="4800"/>
          </a:p>
        </p:txBody>
      </p:sp>
      <p:sp>
        <p:nvSpPr>
          <p:cNvPr id="3" name="Symbol zastępczy zawartości 2">
            <a:extLst>
              <a:ext uri="{FF2B5EF4-FFF2-40B4-BE49-F238E27FC236}">
                <a16:creationId xmlns:a16="http://schemas.microsoft.com/office/drawing/2014/main" id="{0925447F-2D51-804F-A269-7C8E91BC6084}"/>
              </a:ext>
            </a:extLst>
          </p:cNvPr>
          <p:cNvSpPr>
            <a:spLocks noGrp="1"/>
          </p:cNvSpPr>
          <p:nvPr>
            <p:ph idx="1"/>
          </p:nvPr>
        </p:nvSpPr>
        <p:spPr>
          <a:xfrm>
            <a:off x="143220" y="119540"/>
            <a:ext cx="6455884" cy="4406740"/>
          </a:xfrm>
        </p:spPr>
        <p:txBody>
          <a:bodyPr anchor="ctr">
            <a:normAutofit fontScale="92500" lnSpcReduction="20000"/>
          </a:bodyPr>
          <a:lstStyle/>
          <a:p>
            <a:pPr marL="0" indent="0" algn="just">
              <a:lnSpc>
                <a:spcPct val="160000"/>
              </a:lnSpc>
              <a:buNone/>
            </a:pPr>
            <a:r>
              <a:rPr lang="pl-PL" sz="1500" dirty="0">
                <a:latin typeface="Arial" panose="020B0604020202020204" pitchFamily="34" charset="0"/>
                <a:cs typeface="Arial" panose="020B0604020202020204" pitchFamily="34" charset="0"/>
              </a:rPr>
              <a:t>Non-</a:t>
            </a:r>
            <a:r>
              <a:rPr lang="pl-PL" sz="1500" dirty="0" err="1">
                <a:latin typeface="Arial" panose="020B0604020202020204" pitchFamily="34" charset="0"/>
                <a:cs typeface="Arial" panose="020B0604020202020204" pitchFamily="34" charset="0"/>
              </a:rPr>
              <a:t>verbal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skills</a:t>
            </a:r>
            <a:r>
              <a:rPr lang="pl-PL" sz="1500" dirty="0">
                <a:latin typeface="Arial" panose="020B0604020202020204" pitchFamily="34" charset="0"/>
                <a:cs typeface="Arial" panose="020B0604020202020204" pitchFamily="34" charset="0"/>
              </a:rPr>
              <a:t> – </a:t>
            </a:r>
            <a:r>
              <a:rPr lang="pl-PL" sz="1500" dirty="0" err="1">
                <a:latin typeface="Arial" panose="020B0604020202020204" pitchFamily="34" charset="0"/>
                <a:cs typeface="Arial" panose="020B0604020202020204" pitchFamily="34" charset="0"/>
              </a:rPr>
              <a:t>it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important</a:t>
            </a:r>
            <a:r>
              <a:rPr lang="pl-PL" sz="1500" dirty="0">
                <a:latin typeface="Arial" panose="020B0604020202020204" pitchFamily="34" charset="0"/>
                <a:cs typeface="Arial" panose="020B0604020202020204" pitchFamily="34" charset="0"/>
              </a:rPr>
              <a:t> to be </a:t>
            </a:r>
            <a:r>
              <a:rPr lang="pl-PL" sz="1500" dirty="0" err="1">
                <a:latin typeface="Arial" panose="020B0604020202020204" pitchFamily="34" charset="0"/>
                <a:cs typeface="Arial" panose="020B0604020202020204" pitchFamily="34" charset="0"/>
              </a:rPr>
              <a:t>aware</a:t>
            </a:r>
            <a:r>
              <a:rPr lang="pl-PL" sz="1500" dirty="0">
                <a:latin typeface="Arial" panose="020B0604020202020204" pitchFamily="34" charset="0"/>
                <a:cs typeface="Arial" panose="020B0604020202020204" pitchFamily="34" charset="0"/>
              </a:rPr>
              <a:t> of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body </a:t>
            </a:r>
            <a:r>
              <a:rPr lang="pl-PL" sz="1500" dirty="0" err="1">
                <a:latin typeface="Arial" panose="020B0604020202020204" pitchFamily="34" charset="0"/>
                <a:cs typeface="Arial" panose="020B0604020202020204" pitchFamily="34" charset="0"/>
              </a:rPr>
              <a:t>language</a:t>
            </a:r>
            <a:r>
              <a:rPr lang="pl-PL" sz="1500" dirty="0">
                <a:latin typeface="Arial" panose="020B0604020202020204" pitchFamily="34" charset="0"/>
                <a:cs typeface="Arial" panose="020B0604020202020204" pitchFamily="34" charset="0"/>
              </a:rPr>
              <a:t>, the </a:t>
            </a:r>
            <a:r>
              <a:rPr lang="pl-PL" sz="1500" dirty="0" err="1">
                <a:latin typeface="Arial" panose="020B0604020202020204" pitchFamily="34" charset="0"/>
                <a:cs typeface="Arial" panose="020B0604020202020204" pitchFamily="34" charset="0"/>
              </a:rPr>
              <a:t>faces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make</a:t>
            </a:r>
            <a:r>
              <a:rPr lang="pl-PL" sz="1500" dirty="0">
                <a:latin typeface="Arial" panose="020B0604020202020204" pitchFamily="34" charset="0"/>
                <a:cs typeface="Arial" panose="020B0604020202020204" pitchFamily="34" charset="0"/>
              </a:rPr>
              <a:t>, the </a:t>
            </a:r>
            <a:r>
              <a:rPr lang="pl-PL" sz="1500" dirty="0" err="1">
                <a:latin typeface="Arial" panose="020B0604020202020204" pitchFamily="34" charset="0"/>
                <a:cs typeface="Arial" panose="020B0604020202020204" pitchFamily="34" charset="0"/>
              </a:rPr>
              <a:t>sounds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make</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how</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eye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contact</a:t>
            </a:r>
            <a:r>
              <a:rPr lang="pl-PL" sz="1500" dirty="0">
                <a:latin typeface="Arial" panose="020B0604020202020204" pitchFamily="34" charset="0"/>
                <a:cs typeface="Arial" panose="020B0604020202020204" pitchFamily="34" charset="0"/>
              </a:rPr>
              <a:t>. Body </a:t>
            </a:r>
            <a:r>
              <a:rPr lang="pl-PL" sz="1500" dirty="0" err="1">
                <a:latin typeface="Arial" panose="020B0604020202020204" pitchFamily="34" charset="0"/>
                <a:cs typeface="Arial" panose="020B0604020202020204" pitchFamily="34" charset="0"/>
              </a:rPr>
              <a:t>language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run </a:t>
            </a:r>
            <a:r>
              <a:rPr lang="pl-PL" sz="1500" dirty="0" err="1">
                <a:latin typeface="Arial" panose="020B0604020202020204" pitchFamily="34" charset="0"/>
                <a:cs typeface="Arial" panose="020B0604020202020204" pitchFamily="34" charset="0"/>
              </a:rPr>
              <a:t>through</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both</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cultural</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ethnic</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lenses</a:t>
            </a:r>
            <a:r>
              <a:rPr lang="pl-PL" sz="1500" dirty="0">
                <a:latin typeface="Arial" panose="020B0604020202020204" pitchFamily="34" charset="0"/>
                <a:cs typeface="Arial" panose="020B0604020202020204" pitchFamily="34" charset="0"/>
              </a:rPr>
              <a:t> and a </a:t>
            </a:r>
            <a:r>
              <a:rPr lang="pl-PL" sz="1500" dirty="0" err="1">
                <a:latin typeface="Arial" panose="020B0604020202020204" pitchFamily="34" charset="0"/>
                <a:cs typeface="Arial" panose="020B0604020202020204" pitchFamily="34" charset="0"/>
              </a:rPr>
              <a:t>seemingly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innocuous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action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mean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something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entirely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different</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possibly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disrespectful</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someone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else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Sometimes</a:t>
            </a:r>
            <a:r>
              <a:rPr lang="pl-PL" sz="1500" dirty="0">
                <a:latin typeface="Arial" panose="020B0604020202020204" pitchFamily="34" charset="0"/>
                <a:cs typeface="Arial" panose="020B0604020202020204" pitchFamily="34" charset="0"/>
              </a:rPr>
              <a:t> we </a:t>
            </a:r>
            <a:r>
              <a:rPr lang="pl-PL" sz="1500" dirty="0" err="1">
                <a:latin typeface="Arial" panose="020B0604020202020204" pitchFamily="34" charset="0"/>
                <a:cs typeface="Arial" panose="020B0604020202020204" pitchFamily="34" charset="0"/>
              </a:rPr>
              <a:t>unconsciously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faces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when</a:t>
            </a:r>
            <a:r>
              <a:rPr lang="pl-PL" sz="1500" dirty="0">
                <a:latin typeface="Arial" panose="020B0604020202020204" pitchFamily="34" charset="0"/>
                <a:cs typeface="Arial" panose="020B0604020202020204" pitchFamily="34" charset="0"/>
              </a:rPr>
              <a:t> we </a:t>
            </a:r>
            <a:r>
              <a:rPr lang="pl-PL" sz="1500" dirty="0" err="1">
                <a:latin typeface="Arial" panose="020B0604020202020204" pitchFamily="34" charset="0"/>
                <a:cs typeface="Arial" panose="020B0604020202020204" pitchFamily="34" charset="0"/>
              </a:rPr>
              <a:t>hear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something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unexpected</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something</a:t>
            </a:r>
            <a:r>
              <a:rPr lang="pl-PL" sz="1500" dirty="0">
                <a:latin typeface="Arial" panose="020B0604020202020204" pitchFamily="34" charset="0"/>
                <a:cs typeface="Arial" panose="020B0604020202020204" pitchFamily="34" charset="0"/>
              </a:rPr>
              <a:t> we </a:t>
            </a:r>
            <a:r>
              <a:rPr lang="pl-PL" sz="1500" dirty="0" err="1">
                <a:latin typeface="Arial" panose="020B0604020202020204" pitchFamily="34" charset="0"/>
                <a:cs typeface="Arial" panose="020B0604020202020204" pitchFamily="34" charset="0"/>
              </a:rPr>
              <a:t>don’t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necessarily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believe</a:t>
            </a:r>
            <a:r>
              <a:rPr lang="pl-PL" sz="1500" dirty="0">
                <a:latin typeface="Arial" panose="020B0604020202020204" pitchFamily="34" charset="0"/>
                <a:cs typeface="Arial" panose="020B0604020202020204" pitchFamily="34" charset="0"/>
              </a:rPr>
              <a:t>. It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important</a:t>
            </a:r>
            <a:r>
              <a:rPr lang="pl-PL" sz="1500" dirty="0">
                <a:latin typeface="Arial" panose="020B0604020202020204" pitchFamily="34" charset="0"/>
                <a:cs typeface="Arial" panose="020B0604020202020204" pitchFamily="34" charset="0"/>
              </a:rPr>
              <a:t> as a </a:t>
            </a:r>
            <a:r>
              <a:rPr lang="pl-PL" sz="1500" dirty="0" err="1">
                <a:latin typeface="Arial" panose="020B0604020202020204" pitchFamily="34" charset="0"/>
                <a:cs typeface="Arial" panose="020B0604020202020204" pitchFamily="34" charset="0"/>
              </a:rPr>
              <a:t>Social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Worker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learn</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school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features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learn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how</a:t>
            </a:r>
            <a:r>
              <a:rPr lang="pl-PL" sz="1500" dirty="0">
                <a:latin typeface="Arial" panose="020B0604020202020204" pitchFamily="34" charset="0"/>
                <a:cs typeface="Arial" panose="020B0604020202020204" pitchFamily="34" charset="0"/>
              </a:rPr>
              <a:t> not to </a:t>
            </a:r>
            <a:r>
              <a:rPr lang="pl-PL" sz="1500" dirty="0" err="1">
                <a:latin typeface="Arial" panose="020B0604020202020204" pitchFamily="34" charset="0"/>
                <a:cs typeface="Arial" panose="020B0604020202020204" pitchFamily="34" charset="0"/>
              </a:rPr>
              <a:t>let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thinking</a:t>
            </a:r>
            <a:r>
              <a:rPr lang="pl-PL" sz="1500" dirty="0">
                <a:latin typeface="Arial" panose="020B0604020202020204" pitchFamily="34" charset="0"/>
                <a:cs typeface="Arial" panose="020B0604020202020204" pitchFamily="34" charset="0"/>
              </a:rPr>
              <a:t> show on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face. Non-</a:t>
            </a:r>
            <a:r>
              <a:rPr lang="pl-PL" sz="1500" dirty="0" err="1">
                <a:latin typeface="Arial" panose="020B0604020202020204" pitchFamily="34" charset="0"/>
                <a:cs typeface="Arial" panose="020B0604020202020204" pitchFamily="34" charset="0"/>
              </a:rPr>
              <a:t>verbal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communication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can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break</a:t>
            </a:r>
            <a:r>
              <a:rPr lang="pl-PL" sz="1500" dirty="0">
                <a:latin typeface="Arial" panose="020B0604020202020204" pitchFamily="34" charset="0"/>
                <a:cs typeface="Arial" panose="020B0604020202020204" pitchFamily="34" charset="0"/>
              </a:rPr>
              <a:t> a </a:t>
            </a:r>
            <a:r>
              <a:rPr lang="pl-PL" sz="1500" dirty="0" err="1">
                <a:latin typeface="Arial" panose="020B0604020202020204" pitchFamily="34" charset="0"/>
                <a:cs typeface="Arial" panose="020B0604020202020204" pitchFamily="34" charset="0"/>
              </a:rPr>
              <a:t>working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relationship</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If</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someone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were</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tell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about, </a:t>
            </a:r>
            <a:r>
              <a:rPr lang="pl-PL" sz="1500" dirty="0" err="1">
                <a:latin typeface="Arial" panose="020B0604020202020204" pitchFamily="34" charset="0"/>
                <a:cs typeface="Arial" panose="020B0604020202020204" pitchFamily="34" charset="0"/>
              </a:rPr>
              <a:t>smearing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covering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walls</a:t>
            </a:r>
            <a:r>
              <a:rPr lang="pl-PL" sz="1500" dirty="0">
                <a:latin typeface="Arial" panose="020B0604020202020204" pitchFamily="34" charset="0"/>
                <a:cs typeface="Arial" panose="020B0604020202020204" pitchFamily="34" charset="0"/>
              </a:rPr>
              <a:t> and other </a:t>
            </a:r>
            <a:r>
              <a:rPr lang="pl-PL" sz="1500" dirty="0" err="1">
                <a:latin typeface="Arial" panose="020B0604020202020204" pitchFamily="34" charset="0"/>
                <a:cs typeface="Arial" panose="020B0604020202020204" pitchFamily="34" charset="0"/>
              </a:rPr>
              <a:t>surfaces</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faeces</a:t>
            </a:r>
            <a:r>
              <a:rPr lang="pl-PL" sz="1500" dirty="0">
                <a:latin typeface="Arial" panose="020B0604020202020204" pitchFamily="34" charset="0"/>
                <a:cs typeface="Arial" panose="020B0604020202020204" pitchFamily="34" charset="0"/>
              </a:rPr>
              <a:t>) for </a:t>
            </a:r>
            <a:r>
              <a:rPr lang="pl-PL" sz="1500" dirty="0" err="1">
                <a:latin typeface="Arial" panose="020B0604020202020204" pitchFamily="34" charset="0"/>
                <a:cs typeface="Arial" panose="020B0604020202020204" pitchFamily="34" charset="0"/>
              </a:rPr>
              <a:t>example</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make</a:t>
            </a:r>
            <a:r>
              <a:rPr lang="pl-PL" sz="1500" dirty="0">
                <a:latin typeface="Arial" panose="020B0604020202020204" pitchFamily="34" charset="0"/>
                <a:cs typeface="Arial" panose="020B0604020202020204" pitchFamily="34" charset="0"/>
              </a:rPr>
              <a:t> a face as </a:t>
            </a:r>
            <a:r>
              <a:rPr lang="pl-PL" sz="1500" dirty="0" err="1">
                <a:latin typeface="Arial" panose="020B0604020202020204" pitchFamily="34" charset="0"/>
                <a:cs typeface="Arial" panose="020B0604020202020204" pitchFamily="34" charset="0"/>
              </a:rPr>
              <a:t>though</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can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smell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it</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disgusted</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client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shut</a:t>
            </a:r>
            <a:r>
              <a:rPr lang="pl-PL" sz="1500" dirty="0">
                <a:latin typeface="Arial" panose="020B0604020202020204" pitchFamily="34" charset="0"/>
                <a:cs typeface="Arial" panose="020B0604020202020204" pitchFamily="34" charset="0"/>
              </a:rPr>
              <a:t> down. It </a:t>
            </a:r>
            <a:r>
              <a:rPr lang="pl-PL" sz="1500" dirty="0" err="1">
                <a:latin typeface="Arial" panose="020B0604020202020204" pitchFamily="34" charset="0"/>
                <a:cs typeface="Arial" panose="020B0604020202020204" pitchFamily="34" charset="0"/>
              </a:rPr>
              <a:t>may</a:t>
            </a:r>
            <a:r>
              <a:rPr lang="pl-PL" sz="1500" dirty="0">
                <a:latin typeface="Arial" panose="020B0604020202020204" pitchFamily="34" charset="0"/>
                <a:cs typeface="Arial" panose="020B0604020202020204" pitchFamily="34" charset="0"/>
              </a:rPr>
              <a:t> be a </a:t>
            </a:r>
            <a:r>
              <a:rPr lang="pl-PL" sz="1500" dirty="0" err="1">
                <a:latin typeface="Arial" panose="020B0604020202020204" pitchFamily="34" charset="0"/>
                <a:cs typeface="Arial" panose="020B0604020202020204" pitchFamily="34" charset="0"/>
              </a:rPr>
              <a:t>practice</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which</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disgusted</a:t>
            </a:r>
            <a:r>
              <a:rPr lang="pl-PL" sz="1500" dirty="0">
                <a:latin typeface="Arial" panose="020B0604020202020204" pitchFamily="34" charset="0"/>
                <a:cs typeface="Arial" panose="020B0604020202020204" pitchFamily="34" charset="0"/>
              </a:rPr>
              <a:t> but </a:t>
            </a:r>
            <a:r>
              <a:rPr lang="pl-PL" sz="1500" dirty="0" err="1">
                <a:latin typeface="Arial" panose="020B0604020202020204" pitchFamily="34" charset="0"/>
                <a:cs typeface="Arial" panose="020B0604020202020204" pitchFamily="34" charset="0"/>
              </a:rPr>
              <a:t>unable</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change</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making</a:t>
            </a:r>
            <a:r>
              <a:rPr lang="pl-PL" sz="1500" dirty="0">
                <a:latin typeface="Arial" panose="020B0604020202020204" pitchFamily="34" charset="0"/>
                <a:cs typeface="Arial" panose="020B0604020202020204" pitchFamily="34" charset="0"/>
              </a:rPr>
              <a:t> a face </a:t>
            </a:r>
            <a:r>
              <a:rPr lang="pl-PL" sz="1500" dirty="0" err="1">
                <a:latin typeface="Arial" panose="020B0604020202020204" pitchFamily="34" charset="0"/>
                <a:cs typeface="Arial" panose="020B0604020202020204" pitchFamily="34" charset="0"/>
              </a:rPr>
              <a:t>reinforces</a:t>
            </a:r>
            <a:r>
              <a:rPr lang="pl-PL" sz="1500" dirty="0">
                <a:latin typeface="Arial" panose="020B0604020202020204" pitchFamily="34" charset="0"/>
                <a:cs typeface="Arial" panose="020B0604020202020204" pitchFamily="34" charset="0"/>
              </a:rPr>
              <a:t> the </a:t>
            </a:r>
            <a:r>
              <a:rPr lang="pl-PL" sz="1500" dirty="0" err="1">
                <a:latin typeface="Arial" panose="020B0604020202020204" pitchFamily="34" charset="0"/>
                <a:cs typeface="Arial" panose="020B0604020202020204" pitchFamily="34" charset="0"/>
              </a:rPr>
              <a:t>shame</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guilt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already</a:t>
            </a:r>
            <a:r>
              <a:rPr lang="pl-PL" sz="1500" dirty="0">
                <a:latin typeface="Arial" panose="020B0604020202020204" pitchFamily="34" charset="0"/>
                <a:cs typeface="Arial" panose="020B0604020202020204" pitchFamily="34" charset="0"/>
              </a:rPr>
              <a:t> be </a:t>
            </a:r>
            <a:r>
              <a:rPr lang="pl-PL" sz="1500" dirty="0" err="1">
                <a:latin typeface="Arial" panose="020B0604020202020204" pitchFamily="34" charset="0"/>
                <a:cs typeface="Arial" panose="020B0604020202020204" pitchFamily="34" charset="0"/>
              </a:rPr>
              <a:t>feeling</a:t>
            </a:r>
            <a:r>
              <a:rPr lang="pl-PL" sz="1500" dirty="0">
                <a:latin typeface="Arial" panose="020B0604020202020204" pitchFamily="34" charset="0"/>
                <a:cs typeface="Arial" panose="020B0604020202020204" pitchFamily="34" charset="0"/>
              </a:rPr>
              <a:t>.</a:t>
            </a:r>
          </a:p>
          <a:p>
            <a:endParaRPr lang="pl-GB" sz="15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269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515075B4-EA66-CE4B-AD52-111F64762051}"/>
              </a:ext>
            </a:extLst>
          </p:cNvPr>
          <p:cNvSpPr>
            <a:spLocks noGrp="1"/>
          </p:cNvSpPr>
          <p:nvPr>
            <p:ph type="title"/>
          </p:nvPr>
        </p:nvSpPr>
        <p:spPr>
          <a:xfrm>
            <a:off x="640079" y="4526280"/>
            <a:ext cx="7410681" cy="1737360"/>
          </a:xfrm>
        </p:spPr>
        <p:txBody>
          <a:bodyPr>
            <a:normAutofit/>
          </a:bodyPr>
          <a:lstStyle/>
          <a:p>
            <a:r>
              <a:rPr lang="pl-PL" sz="4800" dirty="0" err="1"/>
              <a:t>Listening</a:t>
            </a:r>
            <a:endParaRPr lang="pl-GB" sz="4800" dirty="0"/>
          </a:p>
        </p:txBody>
      </p:sp>
      <p:sp>
        <p:nvSpPr>
          <p:cNvPr id="3" name="Symbol zastępczy zawartości 2">
            <a:extLst>
              <a:ext uri="{FF2B5EF4-FFF2-40B4-BE49-F238E27FC236}">
                <a16:creationId xmlns:a16="http://schemas.microsoft.com/office/drawing/2014/main" id="{0C85BDA0-41FC-CE45-B54D-8E4231CC3587}"/>
              </a:ext>
            </a:extLst>
          </p:cNvPr>
          <p:cNvSpPr>
            <a:spLocks noGrp="1"/>
          </p:cNvSpPr>
          <p:nvPr>
            <p:ph idx="1"/>
          </p:nvPr>
        </p:nvSpPr>
        <p:spPr>
          <a:xfrm>
            <a:off x="0" y="306931"/>
            <a:ext cx="6492113" cy="3475346"/>
          </a:xfrm>
        </p:spPr>
        <p:txBody>
          <a:bodyPr anchor="ctr">
            <a:normAutofit fontScale="77500" lnSpcReduction="20000"/>
          </a:bodyPr>
          <a:lstStyle/>
          <a:p>
            <a:pPr marL="0" indent="0" algn="just">
              <a:lnSpc>
                <a:spcPct val="160000"/>
              </a:lnSpc>
              <a:buNone/>
            </a:pPr>
            <a:r>
              <a:rPr lang="pl-PL" sz="1500" dirty="0" err="1">
                <a:latin typeface="Arial" panose="020B0604020202020204" pitchFamily="34" charset="0"/>
                <a:cs typeface="Arial" panose="020B0604020202020204" pitchFamily="34" charset="0"/>
              </a:rPr>
              <a:t>Listening</a:t>
            </a:r>
            <a:r>
              <a:rPr lang="pl-PL" sz="1500" dirty="0">
                <a:latin typeface="Arial" panose="020B0604020202020204" pitchFamily="34" charset="0"/>
                <a:cs typeface="Arial" panose="020B0604020202020204" pitchFamily="34" charset="0"/>
              </a:rPr>
              <a:t> – </a:t>
            </a:r>
            <a:r>
              <a:rPr lang="pl-PL" sz="1500" dirty="0" err="1">
                <a:latin typeface="Arial" panose="020B0604020202020204" pitchFamily="34" charset="0"/>
                <a:cs typeface="Arial" panose="020B0604020202020204" pitchFamily="34" charset="0"/>
              </a:rPr>
              <a:t>This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bread</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butter</a:t>
            </a:r>
            <a:r>
              <a:rPr lang="pl-PL" sz="1500" dirty="0">
                <a:latin typeface="Arial" panose="020B0604020202020204" pitchFamily="34" charset="0"/>
                <a:cs typeface="Arial" panose="020B0604020202020204" pitchFamily="34" charset="0"/>
              </a:rPr>
              <a:t>” as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say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Listening</a:t>
            </a:r>
            <a:r>
              <a:rPr lang="pl-PL" sz="1500" dirty="0">
                <a:latin typeface="Arial" panose="020B0604020202020204" pitchFamily="34" charset="0"/>
                <a:cs typeface="Arial" panose="020B0604020202020204" pitchFamily="34" charset="0"/>
              </a:rPr>
              <a:t>, in </a:t>
            </a:r>
            <a:r>
              <a:rPr lang="pl-PL" sz="1500" dirty="0" err="1">
                <a:latin typeface="Arial" panose="020B0604020202020204" pitchFamily="34" charset="0"/>
                <a:cs typeface="Arial" panose="020B0604020202020204" pitchFamily="34" charset="0"/>
              </a:rPr>
              <a:t>any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Social</a:t>
            </a:r>
            <a:r>
              <a:rPr lang="pl-PL" sz="1500" dirty="0">
                <a:latin typeface="Arial" panose="020B0604020202020204" pitchFamily="34" charset="0"/>
                <a:cs typeface="Arial" panose="020B0604020202020204" pitchFamily="34" charset="0"/>
              </a:rPr>
              <a:t> Work </a:t>
            </a:r>
            <a:r>
              <a:rPr lang="pl-PL" sz="1500" dirty="0" err="1">
                <a:latin typeface="Arial" panose="020B0604020202020204" pitchFamily="34" charset="0"/>
                <a:cs typeface="Arial" panose="020B0604020202020204" pitchFamily="34" charset="0"/>
              </a:rPr>
              <a:t>setting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how</a:t>
            </a:r>
            <a:r>
              <a:rPr lang="pl-PL" sz="1500" dirty="0">
                <a:latin typeface="Arial" panose="020B0604020202020204" pitchFamily="34" charset="0"/>
                <a:cs typeface="Arial" panose="020B0604020202020204" pitchFamily="34" charset="0"/>
              </a:rPr>
              <a:t> we </a:t>
            </a:r>
            <a:r>
              <a:rPr lang="pl-PL" sz="1500" dirty="0" err="1">
                <a:latin typeface="Arial" panose="020B0604020202020204" pitchFamily="34" charset="0"/>
                <a:cs typeface="Arial" panose="020B0604020202020204" pitchFamily="34" charset="0"/>
              </a:rPr>
              <a:t>gather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information</a:t>
            </a:r>
            <a:r>
              <a:rPr lang="pl-PL" sz="1500" dirty="0">
                <a:latin typeface="Arial" panose="020B0604020202020204" pitchFamily="34" charset="0"/>
                <a:cs typeface="Arial" panose="020B0604020202020204" pitchFamily="34" charset="0"/>
              </a:rPr>
              <a:t>. It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not </a:t>
            </a:r>
            <a:r>
              <a:rPr lang="pl-PL" sz="1500" dirty="0" err="1">
                <a:latin typeface="Arial" panose="020B0604020202020204" pitchFamily="34" charset="0"/>
                <a:cs typeface="Arial" panose="020B0604020202020204" pitchFamily="34" charset="0"/>
              </a:rPr>
              <a:t>only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important</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listen</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hear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what</a:t>
            </a:r>
            <a:r>
              <a:rPr lang="pl-PL" sz="1500" dirty="0">
                <a:latin typeface="Arial" panose="020B0604020202020204" pitchFamily="34" charset="0"/>
                <a:cs typeface="Arial" panose="020B0604020202020204" pitchFamily="34" charset="0"/>
              </a:rPr>
              <a:t> the person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saying</a:t>
            </a:r>
            <a:r>
              <a:rPr lang="pl-PL" sz="1500" dirty="0">
                <a:latin typeface="Arial" panose="020B0604020202020204" pitchFamily="34" charset="0"/>
                <a:cs typeface="Arial" panose="020B0604020202020204" pitchFamily="34" charset="0"/>
              </a:rPr>
              <a:t> but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have</a:t>
            </a:r>
            <a:r>
              <a:rPr lang="pl-PL" sz="1500" dirty="0">
                <a:latin typeface="Arial" panose="020B0604020202020204" pitchFamily="34" charset="0"/>
                <a:cs typeface="Arial" panose="020B0604020202020204" pitchFamily="34" charset="0"/>
              </a:rPr>
              <a:t> to show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actively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engaged</a:t>
            </a:r>
            <a:r>
              <a:rPr lang="pl-PL" sz="1500" dirty="0">
                <a:latin typeface="Arial" panose="020B0604020202020204" pitchFamily="34" charset="0"/>
                <a:cs typeface="Arial" panose="020B0604020202020204" pitchFamily="34" charset="0"/>
              </a:rPr>
              <a:t> in </a:t>
            </a:r>
            <a:r>
              <a:rPr lang="pl-PL" sz="1500" dirty="0" err="1">
                <a:latin typeface="Arial" panose="020B0604020202020204" pitchFamily="34" charset="0"/>
                <a:cs typeface="Arial" panose="020B0604020202020204" pitchFamily="34" charset="0"/>
              </a:rPr>
              <a:t>conversation</a:t>
            </a:r>
            <a:r>
              <a:rPr lang="pl-PL" sz="1500" dirty="0">
                <a:latin typeface="Arial" panose="020B0604020202020204" pitchFamily="34" charset="0"/>
                <a:cs typeface="Arial" panose="020B0604020202020204" pitchFamily="34" charset="0"/>
              </a:rPr>
              <a:t> in order for </a:t>
            </a:r>
            <a:r>
              <a:rPr lang="pl-PL" sz="1500" dirty="0" err="1">
                <a:latin typeface="Arial" panose="020B0604020202020204" pitchFamily="34" charset="0"/>
                <a:cs typeface="Arial" panose="020B0604020202020204" pitchFamily="34" charset="0"/>
              </a:rPr>
              <a:t>it</a:t>
            </a:r>
            <a:r>
              <a:rPr lang="pl-PL" sz="1500" dirty="0">
                <a:latin typeface="Arial" panose="020B0604020202020204" pitchFamily="34" charset="0"/>
                <a:cs typeface="Arial" panose="020B0604020202020204" pitchFamily="34" charset="0"/>
              </a:rPr>
              <a:t> to be </a:t>
            </a:r>
            <a:r>
              <a:rPr lang="pl-PL" sz="1500" dirty="0" err="1">
                <a:latin typeface="Arial" panose="020B0604020202020204" pitchFamily="34" charset="0"/>
                <a:cs typeface="Arial" panose="020B0604020202020204" pitchFamily="34" charset="0"/>
              </a:rPr>
              <a:t>substantive</a:t>
            </a:r>
            <a:r>
              <a:rPr lang="pl-PL" sz="1500" dirty="0">
                <a:latin typeface="Arial" panose="020B0604020202020204" pitchFamily="34" charset="0"/>
                <a:cs typeface="Arial" panose="020B0604020202020204" pitchFamily="34" charset="0"/>
              </a:rPr>
              <a:t>. People </a:t>
            </a:r>
            <a:r>
              <a:rPr lang="pl-PL" sz="1500" dirty="0" err="1">
                <a:latin typeface="Arial" panose="020B0604020202020204" pitchFamily="34" charset="0"/>
                <a:cs typeface="Arial" panose="020B0604020202020204" pitchFamily="34" charset="0"/>
              </a:rPr>
              <a:t>like</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see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engaged</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them</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Nodding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affirmative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sounds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eye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contact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asking</a:t>
            </a:r>
            <a:r>
              <a:rPr lang="pl-PL" sz="1500" dirty="0">
                <a:latin typeface="Arial" panose="020B0604020202020204" pitchFamily="34" charset="0"/>
                <a:cs typeface="Arial" panose="020B0604020202020204" pitchFamily="34" charset="0"/>
              </a:rPr>
              <a:t> for </a:t>
            </a:r>
            <a:r>
              <a:rPr lang="pl-PL" sz="1500" dirty="0" err="1">
                <a:latin typeface="Arial" panose="020B0604020202020204" pitchFamily="34" charset="0"/>
                <a:cs typeface="Arial" panose="020B0604020202020204" pitchFamily="34" charset="0"/>
              </a:rPr>
              <a:t>clarification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sitting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at</a:t>
            </a:r>
            <a:r>
              <a:rPr lang="pl-PL" sz="1500" dirty="0">
                <a:latin typeface="Arial" panose="020B0604020202020204" pitchFamily="34" charset="0"/>
                <a:cs typeface="Arial" panose="020B0604020202020204" pitchFamily="34" charset="0"/>
              </a:rPr>
              <a:t> a </a:t>
            </a:r>
            <a:r>
              <a:rPr lang="pl-PL" sz="1500" dirty="0" err="1">
                <a:latin typeface="Arial" panose="020B0604020202020204" pitchFamily="34" charset="0"/>
                <a:cs typeface="Arial" panose="020B0604020202020204" pitchFamily="34" charset="0"/>
              </a:rPr>
              <a:t>respective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distance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facing</a:t>
            </a:r>
            <a:r>
              <a:rPr lang="pl-PL" sz="1500" dirty="0">
                <a:latin typeface="Arial" panose="020B0604020202020204" pitchFamily="34" charset="0"/>
                <a:cs typeface="Arial" panose="020B0604020202020204" pitchFamily="34" charset="0"/>
              </a:rPr>
              <a:t> a person </a:t>
            </a:r>
            <a:r>
              <a:rPr lang="pl-PL" sz="1500" dirty="0" err="1">
                <a:latin typeface="Arial" panose="020B0604020202020204" pitchFamily="34" charset="0"/>
                <a:cs typeface="Arial" panose="020B0604020202020204" pitchFamily="34" charset="0"/>
              </a:rPr>
              <a:t>while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talking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all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ways</a:t>
            </a:r>
            <a:r>
              <a:rPr lang="pl-PL" sz="1500" dirty="0">
                <a:latin typeface="Arial" panose="020B0604020202020204" pitchFamily="34" charset="0"/>
                <a:cs typeface="Arial" panose="020B0604020202020204" pitchFamily="34" charset="0"/>
              </a:rPr>
              <a:t> to show </a:t>
            </a:r>
            <a:r>
              <a:rPr lang="pl-PL" sz="1500" dirty="0" err="1">
                <a:latin typeface="Arial" panose="020B0604020202020204" pitchFamily="34" charset="0"/>
                <a:cs typeface="Arial" panose="020B0604020202020204" pitchFamily="34" charset="0"/>
              </a:rPr>
              <a:t>that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actively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listening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those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times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when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need</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write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things</a:t>
            </a:r>
            <a:r>
              <a:rPr lang="pl-PL" sz="1500" dirty="0">
                <a:latin typeface="Arial" panose="020B0604020202020204" pitchFamily="34" charset="0"/>
                <a:cs typeface="Arial" panose="020B0604020202020204" pitchFamily="34" charset="0"/>
              </a:rPr>
              <a:t> down, </a:t>
            </a:r>
            <a:r>
              <a:rPr lang="pl-PL" sz="1500" dirty="0" err="1">
                <a:latin typeface="Arial" panose="020B0604020202020204" pitchFamily="34" charset="0"/>
                <a:cs typeface="Arial" panose="020B0604020202020204" pitchFamily="34" charset="0"/>
              </a:rPr>
              <a:t>either</a:t>
            </a:r>
            <a:r>
              <a:rPr lang="pl-PL" sz="1500" dirty="0">
                <a:latin typeface="Arial" panose="020B0604020202020204" pitchFamily="34" charset="0"/>
                <a:cs typeface="Arial" panose="020B0604020202020204" pitchFamily="34" charset="0"/>
              </a:rPr>
              <a:t> for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own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memory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while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assisting</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an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application</a:t>
            </a:r>
            <a:r>
              <a:rPr lang="pl-PL" sz="1500" dirty="0">
                <a:latin typeface="Arial" panose="020B0604020202020204" pitchFamily="34" charset="0"/>
                <a:cs typeface="Arial" panose="020B0604020202020204" pitchFamily="34" charset="0"/>
              </a:rPr>
              <a:t> etc. In </a:t>
            </a:r>
            <a:r>
              <a:rPr lang="pl-PL" sz="1500" dirty="0" err="1">
                <a:latin typeface="Arial" panose="020B0604020202020204" pitchFamily="34" charset="0"/>
                <a:cs typeface="Arial" panose="020B0604020202020204" pitchFamily="34" charset="0"/>
              </a:rPr>
              <a:t>these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instances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nothing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wrong</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saying</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someone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going</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write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things</a:t>
            </a:r>
            <a:r>
              <a:rPr lang="pl-PL" sz="1500" dirty="0">
                <a:latin typeface="Arial" panose="020B0604020202020204" pitchFamily="34" charset="0"/>
                <a:cs typeface="Arial" panose="020B0604020202020204" pitchFamily="34" charset="0"/>
              </a:rPr>
              <a:t> down and </a:t>
            </a:r>
            <a:r>
              <a:rPr lang="pl-PL" sz="1500" dirty="0" err="1">
                <a:latin typeface="Arial" panose="020B0604020202020204" pitchFamily="34" charset="0"/>
                <a:cs typeface="Arial" panose="020B0604020202020204" pitchFamily="34" charset="0"/>
              </a:rPr>
              <a:t>why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going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a:t>
            </a:r>
            <a:r>
              <a:rPr lang="pl-PL" sz="1500" dirty="0">
                <a:latin typeface="Arial" panose="020B0604020202020204" pitchFamily="34" charset="0"/>
                <a:cs typeface="Arial" panose="020B0604020202020204" pitchFamily="34" charset="0"/>
              </a:rPr>
              <a:t> far as to </a:t>
            </a:r>
            <a:r>
              <a:rPr lang="pl-PL" sz="1500" dirty="0" err="1">
                <a:latin typeface="Arial" panose="020B0604020202020204" pitchFamily="34" charset="0"/>
                <a:cs typeface="Arial" panose="020B0604020202020204" pitchFamily="34" charset="0"/>
              </a:rPr>
              <a:t>ask</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if</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mind</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if</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do </a:t>
            </a:r>
            <a:r>
              <a:rPr lang="pl-PL" sz="1500" dirty="0" err="1">
                <a:latin typeface="Arial" panose="020B0604020202020204" pitchFamily="34" charset="0"/>
                <a:cs typeface="Arial" panose="020B0604020202020204" pitchFamily="34" charset="0"/>
              </a:rPr>
              <a:t>this</a:t>
            </a:r>
            <a:r>
              <a:rPr lang="pl-PL" sz="1500" dirty="0">
                <a:latin typeface="Arial" panose="020B0604020202020204" pitchFamily="34" charset="0"/>
                <a:cs typeface="Arial" panose="020B0604020202020204" pitchFamily="34" charset="0"/>
              </a:rPr>
              <a:t>. In </a:t>
            </a:r>
            <a:r>
              <a:rPr lang="pl-PL" sz="1500" dirty="0" err="1">
                <a:latin typeface="Arial" panose="020B0604020202020204" pitchFamily="34" charset="0"/>
                <a:cs typeface="Arial" panose="020B0604020202020204" pitchFamily="34" charset="0"/>
              </a:rPr>
              <a:t>some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settings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taking</a:t>
            </a:r>
            <a:r>
              <a:rPr lang="pl-PL" sz="1500" dirty="0">
                <a:latin typeface="Arial" panose="020B0604020202020204" pitchFamily="34" charset="0"/>
                <a:cs typeface="Arial" panose="020B0604020202020204" pitchFamily="34" charset="0"/>
              </a:rPr>
              <a:t> notes </a:t>
            </a:r>
            <a:r>
              <a:rPr lang="pl-PL" sz="1500" dirty="0" err="1">
                <a:latin typeface="Arial" panose="020B0604020202020204" pitchFamily="34" charset="0"/>
                <a:cs typeface="Arial" panose="020B0604020202020204" pitchFamily="34" charset="0"/>
              </a:rPr>
              <a:t>while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someone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talking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can</a:t>
            </a:r>
            <a:r>
              <a:rPr lang="pl-PL" sz="1500" dirty="0">
                <a:latin typeface="Arial" panose="020B0604020202020204" pitchFamily="34" charset="0"/>
                <a:cs typeface="Arial" panose="020B0604020202020204" pitchFamily="34" charset="0"/>
              </a:rPr>
              <a:t> be </a:t>
            </a:r>
            <a:r>
              <a:rPr lang="pl-PL" sz="1500" dirty="0" err="1">
                <a:latin typeface="Arial" panose="020B0604020202020204" pitchFamily="34" charset="0"/>
                <a:cs typeface="Arial" panose="020B0604020202020204" pitchFamily="34" charset="0"/>
              </a:rPr>
              <a:t>too</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distracting</a:t>
            </a:r>
            <a:r>
              <a:rPr lang="pl-PL" sz="1500" dirty="0">
                <a:latin typeface="Arial" panose="020B0604020202020204" pitchFamily="34" charset="0"/>
                <a:cs typeface="Arial" panose="020B0604020202020204" pitchFamily="34" charset="0"/>
              </a:rPr>
              <a:t> to the </a:t>
            </a:r>
            <a:r>
              <a:rPr lang="pl-PL" sz="1500" dirty="0" err="1">
                <a:latin typeface="Arial" panose="020B0604020202020204" pitchFamily="34" charset="0"/>
                <a:cs typeface="Arial" panose="020B0604020202020204" pitchFamily="34" charset="0"/>
              </a:rPr>
              <a:t>process</a:t>
            </a:r>
            <a:r>
              <a:rPr lang="pl-PL" sz="1500" dirty="0">
                <a:latin typeface="Arial" panose="020B0604020202020204" pitchFamily="34" charset="0"/>
                <a:cs typeface="Arial" panose="020B0604020202020204" pitchFamily="34" charset="0"/>
              </a:rPr>
              <a:t>. It </a:t>
            </a:r>
            <a:r>
              <a:rPr lang="pl-PL" sz="1500" dirty="0" err="1">
                <a:latin typeface="Arial" panose="020B0604020202020204" pitchFamily="34" charset="0"/>
                <a:cs typeface="Arial" panose="020B0604020202020204" pitchFamily="34" charset="0"/>
              </a:rPr>
              <a:t>might</a:t>
            </a:r>
            <a:r>
              <a:rPr lang="pl-PL" sz="1500" dirty="0">
                <a:latin typeface="Arial" panose="020B0604020202020204" pitchFamily="34" charset="0"/>
                <a:cs typeface="Arial" panose="020B0604020202020204" pitchFamily="34" charset="0"/>
              </a:rPr>
              <a:t> be </a:t>
            </a:r>
            <a:r>
              <a:rPr lang="pl-PL" sz="1500" dirty="0" err="1">
                <a:latin typeface="Arial" panose="020B0604020202020204" pitchFamily="34" charset="0"/>
                <a:cs typeface="Arial" panose="020B0604020202020204" pitchFamily="34" charset="0"/>
              </a:rPr>
              <a:t>better</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allocate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time</a:t>
            </a:r>
            <a:r>
              <a:rPr lang="pl-PL" sz="1500" dirty="0">
                <a:latin typeface="Arial" panose="020B0604020202020204" pitchFamily="34" charset="0"/>
                <a:cs typeface="Arial" panose="020B0604020202020204" pitchFamily="34" charset="0"/>
              </a:rPr>
              <a:t> for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take</a:t>
            </a:r>
            <a:r>
              <a:rPr lang="pl-PL" sz="1500" dirty="0">
                <a:latin typeface="Arial" panose="020B0604020202020204" pitchFamily="34" charset="0"/>
                <a:cs typeface="Arial" panose="020B0604020202020204" pitchFamily="34" charset="0"/>
              </a:rPr>
              <a:t> notes </a:t>
            </a:r>
            <a:r>
              <a:rPr lang="pl-PL" sz="1500" dirty="0" err="1">
                <a:latin typeface="Arial" panose="020B0604020202020204" pitchFamily="34" charset="0"/>
                <a:cs typeface="Arial" panose="020B0604020202020204" pitchFamily="34" charset="0"/>
              </a:rPr>
              <a:t>following</a:t>
            </a:r>
            <a:r>
              <a:rPr lang="pl-PL" sz="1500" dirty="0">
                <a:latin typeface="Arial" panose="020B0604020202020204" pitchFamily="34" charset="0"/>
                <a:cs typeface="Arial" panose="020B0604020202020204" pitchFamily="34" charset="0"/>
              </a:rPr>
              <a:t> a </a:t>
            </a:r>
            <a:r>
              <a:rPr lang="pl-PL" sz="1500" dirty="0" err="1">
                <a:latin typeface="Arial" panose="020B0604020202020204" pitchFamily="34" charset="0"/>
                <a:cs typeface="Arial" panose="020B0604020202020204" pitchFamily="34" charset="0"/>
              </a:rPr>
              <a:t>meeting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session</a:t>
            </a:r>
            <a:r>
              <a:rPr lang="pl-PL" sz="1500" dirty="0">
                <a:latin typeface="Arial" panose="020B0604020202020204" pitchFamily="34" charset="0"/>
                <a:cs typeface="Arial" panose="020B0604020202020204" pitchFamily="34" charset="0"/>
              </a:rPr>
              <a:t> with a </a:t>
            </a:r>
            <a:r>
              <a:rPr lang="pl-PL" sz="1500" dirty="0" err="1">
                <a:latin typeface="Arial" panose="020B0604020202020204" pitchFamily="34" charset="0"/>
                <a:cs typeface="Arial" panose="020B0604020202020204" pitchFamily="34" charset="0"/>
              </a:rPr>
              <a:t>client</a:t>
            </a:r>
            <a:r>
              <a:rPr lang="pl-PL" sz="1500" dirty="0">
                <a:latin typeface="Arial" panose="020B0604020202020204" pitchFamily="34" charset="0"/>
                <a:cs typeface="Arial" panose="020B0604020202020204" pitchFamily="34" charset="0"/>
              </a:rPr>
              <a:t>.</a:t>
            </a:r>
          </a:p>
          <a:p>
            <a:endParaRPr lang="pl-GB" sz="15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534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A3F2FB78-6F95-2D49-B727-D5E4B874B31E}"/>
              </a:ext>
            </a:extLst>
          </p:cNvPr>
          <p:cNvSpPr>
            <a:spLocks noGrp="1"/>
          </p:cNvSpPr>
          <p:nvPr>
            <p:ph type="title"/>
          </p:nvPr>
        </p:nvSpPr>
        <p:spPr>
          <a:xfrm>
            <a:off x="640079" y="4526280"/>
            <a:ext cx="7410681" cy="1737360"/>
          </a:xfrm>
        </p:spPr>
        <p:txBody>
          <a:bodyPr>
            <a:normAutofit/>
          </a:bodyPr>
          <a:lstStyle/>
          <a:p>
            <a:r>
              <a:rPr lang="pl-PL" sz="4800" dirty="0"/>
              <a:t>Problem </a:t>
            </a:r>
            <a:r>
              <a:rPr lang="pl-PL" sz="4800" dirty="0" err="1"/>
              <a:t>Solving</a:t>
            </a:r>
            <a:endParaRPr lang="pl-GB" sz="4800" dirty="0"/>
          </a:p>
        </p:txBody>
      </p:sp>
      <p:sp>
        <p:nvSpPr>
          <p:cNvPr id="3" name="Symbol zastępczy zawartości 2">
            <a:extLst>
              <a:ext uri="{FF2B5EF4-FFF2-40B4-BE49-F238E27FC236}">
                <a16:creationId xmlns:a16="http://schemas.microsoft.com/office/drawing/2014/main" id="{314908E7-2BE3-714C-B89D-E8214886D935}"/>
              </a:ext>
            </a:extLst>
          </p:cNvPr>
          <p:cNvSpPr>
            <a:spLocks noGrp="1"/>
          </p:cNvSpPr>
          <p:nvPr>
            <p:ph idx="1"/>
          </p:nvPr>
        </p:nvSpPr>
        <p:spPr>
          <a:xfrm>
            <a:off x="362683" y="403361"/>
            <a:ext cx="6129430" cy="4059244"/>
          </a:xfrm>
        </p:spPr>
        <p:txBody>
          <a:bodyPr anchor="ctr">
            <a:normAutofit fontScale="92500" lnSpcReduction="20000"/>
          </a:bodyPr>
          <a:lstStyle/>
          <a:p>
            <a:pPr marL="0" indent="0" algn="just">
              <a:lnSpc>
                <a:spcPct val="150000"/>
              </a:lnSpc>
              <a:buNone/>
            </a:pPr>
            <a:r>
              <a:rPr lang="pl-PL" sz="1400" dirty="0">
                <a:latin typeface="Arial" panose="020B0604020202020204" pitchFamily="34" charset="0"/>
                <a:cs typeface="Arial" panose="020B0604020202020204" pitchFamily="34" charset="0"/>
              </a:rPr>
              <a:t>Problem </a:t>
            </a:r>
            <a:r>
              <a:rPr lang="pl-PL" sz="1400" dirty="0" err="1">
                <a:latin typeface="Arial" panose="020B0604020202020204" pitchFamily="34" charset="0"/>
                <a:cs typeface="Arial" panose="020B0604020202020204" pitchFamily="34" charset="0"/>
              </a:rPr>
              <a:t>Solving</a:t>
            </a:r>
            <a:r>
              <a:rPr lang="pl-PL" sz="1400" dirty="0">
                <a:latin typeface="Arial" panose="020B0604020202020204" pitchFamily="34" charset="0"/>
                <a:cs typeface="Arial" panose="020B0604020202020204" pitchFamily="34" charset="0"/>
              </a:rPr>
              <a:t> – </a:t>
            </a:r>
            <a:r>
              <a:rPr lang="pl-PL" sz="1400" dirty="0" err="1">
                <a:latin typeface="Arial" panose="020B0604020202020204" pitchFamily="34" charset="0"/>
                <a:cs typeface="Arial" panose="020B0604020202020204" pitchFamily="34" charset="0"/>
              </a:rPr>
              <a:t>There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many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occasions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when</a:t>
            </a:r>
            <a:r>
              <a:rPr lang="pl-PL" sz="1400" dirty="0">
                <a:latin typeface="Arial" panose="020B0604020202020204" pitchFamily="34" charset="0"/>
                <a:cs typeface="Arial" panose="020B0604020202020204" pitchFamily="34" charset="0"/>
              </a:rPr>
              <a:t> we </a:t>
            </a:r>
            <a:r>
              <a:rPr lang="pl-PL" sz="1400" dirty="0" err="1">
                <a:latin typeface="Arial" panose="020B0604020202020204" pitchFamily="34" charset="0"/>
                <a:cs typeface="Arial" panose="020B0604020202020204" pitchFamily="34" charset="0"/>
              </a:rPr>
              <a:t>get</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know</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our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clients</a:t>
            </a:r>
            <a:r>
              <a:rPr lang="pl-PL" sz="1400" dirty="0">
                <a:latin typeface="Arial" panose="020B0604020202020204" pitchFamily="34" charset="0"/>
                <a:cs typeface="Arial" panose="020B0604020202020204" pitchFamily="34" charset="0"/>
              </a:rPr>
              <a:t> in the </a:t>
            </a:r>
            <a:r>
              <a:rPr lang="pl-PL" sz="1400" dirty="0" err="1">
                <a:latin typeface="Arial" panose="020B0604020202020204" pitchFamily="34" charset="0"/>
                <a:cs typeface="Arial" panose="020B0604020202020204" pitchFamily="34" charset="0"/>
              </a:rPr>
              <a:t>midst</a:t>
            </a:r>
            <a:r>
              <a:rPr lang="pl-PL" sz="1400" dirty="0">
                <a:latin typeface="Arial" panose="020B0604020202020204" pitchFamily="34" charset="0"/>
                <a:cs typeface="Arial" panose="020B0604020202020204" pitchFamily="34" charset="0"/>
              </a:rPr>
              <a:t> of a </a:t>
            </a:r>
            <a:r>
              <a:rPr lang="pl-PL" sz="1400" dirty="0" err="1">
                <a:latin typeface="Arial" panose="020B0604020202020204" pitchFamily="34" charset="0"/>
                <a:cs typeface="Arial" panose="020B0604020202020204" pitchFamily="34" charset="0"/>
              </a:rPr>
              <a:t>crisis</a:t>
            </a:r>
            <a:r>
              <a:rPr lang="pl-PL" sz="1400" dirty="0">
                <a:latin typeface="Arial" panose="020B0604020202020204" pitchFamily="34" charset="0"/>
                <a:cs typeface="Arial" panose="020B0604020202020204" pitchFamily="34" charset="0"/>
              </a:rPr>
              <a:t>. It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important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you</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identify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what</a:t>
            </a:r>
            <a:r>
              <a:rPr lang="pl-PL" sz="1400" dirty="0">
                <a:latin typeface="Arial" panose="020B0604020202020204" pitchFamily="34" charset="0"/>
                <a:cs typeface="Arial" panose="020B0604020202020204" pitchFamily="34" charset="0"/>
              </a:rPr>
              <a:t> the </a:t>
            </a:r>
            <a:r>
              <a:rPr lang="pl-PL" sz="1400" dirty="0" err="1">
                <a:latin typeface="Arial" panose="020B0604020202020204" pitchFamily="34" charset="0"/>
                <a:cs typeface="Arial" panose="020B0604020202020204" pitchFamily="34" charset="0"/>
              </a:rPr>
              <a:t>crisis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and </a:t>
            </a:r>
            <a:r>
              <a:rPr lang="pl-PL" sz="1400" dirty="0" err="1">
                <a:latin typeface="Arial" panose="020B0604020202020204" pitchFamily="34" charset="0"/>
                <a:cs typeface="Arial" panose="020B0604020202020204" pitchFamily="34" charset="0"/>
              </a:rPr>
              <a:t>address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If</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you</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working</a:t>
            </a:r>
            <a:r>
              <a:rPr lang="pl-PL" sz="1400" dirty="0">
                <a:latin typeface="Arial" panose="020B0604020202020204" pitchFamily="34" charset="0"/>
                <a:cs typeface="Arial" panose="020B0604020202020204" pitchFamily="34" charset="0"/>
              </a:rPr>
              <a:t> in a </a:t>
            </a:r>
            <a:r>
              <a:rPr lang="pl-PL" sz="1400" dirty="0" err="1">
                <a:latin typeface="Arial" panose="020B0604020202020204" pitchFamily="34" charset="0"/>
                <a:cs typeface="Arial" panose="020B0604020202020204" pitchFamily="34" charset="0"/>
              </a:rPr>
              <a:t>long</a:t>
            </a:r>
            <a:r>
              <a:rPr lang="pl-PL" sz="1400" dirty="0">
                <a:latin typeface="Arial" panose="020B0604020202020204" pitchFamily="34" charset="0"/>
                <a:cs typeface="Arial" panose="020B0604020202020204" pitchFamily="34" charset="0"/>
              </a:rPr>
              <a:t> term team </a:t>
            </a:r>
            <a:r>
              <a:rPr lang="pl-PL" sz="1400" dirty="0" err="1">
                <a:latin typeface="Arial" panose="020B0604020202020204" pitchFamily="34" charset="0"/>
                <a:cs typeface="Arial" panose="020B0604020202020204" pitchFamily="34" charset="0"/>
              </a:rPr>
              <a:t>you</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will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get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this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addressed</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you</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can</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get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started</a:t>
            </a:r>
            <a:r>
              <a:rPr lang="pl-PL" sz="1400" dirty="0">
                <a:latin typeface="Arial" panose="020B0604020202020204" pitchFamily="34" charset="0"/>
                <a:cs typeface="Arial" panose="020B0604020202020204" pitchFamily="34" charset="0"/>
              </a:rPr>
              <a:t> on the plan for the family. Problem </a:t>
            </a:r>
            <a:r>
              <a:rPr lang="pl-PL" sz="1400" dirty="0" err="1">
                <a:latin typeface="Arial" panose="020B0604020202020204" pitchFamily="34" charset="0"/>
                <a:cs typeface="Arial" panose="020B0604020202020204" pitchFamily="34" charset="0"/>
              </a:rPr>
              <a:t>solving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much </a:t>
            </a:r>
            <a:r>
              <a:rPr lang="pl-PL" sz="1400" dirty="0" err="1">
                <a:latin typeface="Arial" panose="020B0604020202020204" pitchFamily="34" charset="0"/>
                <a:cs typeface="Arial" panose="020B0604020202020204" pitchFamily="34" charset="0"/>
              </a:rPr>
              <a:t>like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care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planning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only</a:t>
            </a:r>
            <a:r>
              <a:rPr lang="pl-PL" sz="1400" dirty="0">
                <a:latin typeface="Arial" panose="020B0604020202020204" pitchFamily="34" charset="0"/>
                <a:cs typeface="Arial" panose="020B0604020202020204" pitchFamily="34" charset="0"/>
              </a:rPr>
              <a:t> in the </a:t>
            </a:r>
            <a:r>
              <a:rPr lang="pl-PL" sz="1400" dirty="0" err="1">
                <a:latin typeface="Arial" panose="020B0604020202020204" pitchFamily="34" charset="0"/>
                <a:cs typeface="Arial" panose="020B0604020202020204" pitchFamily="34" charset="0"/>
              </a:rPr>
              <a:t>short</a:t>
            </a:r>
            <a:r>
              <a:rPr lang="pl-PL" sz="1400" dirty="0">
                <a:latin typeface="Arial" panose="020B0604020202020204" pitchFamily="34" charset="0"/>
                <a:cs typeface="Arial" panose="020B0604020202020204" pitchFamily="34" charset="0"/>
              </a:rPr>
              <a:t> term. It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about </a:t>
            </a:r>
            <a:r>
              <a:rPr lang="pl-PL" sz="1400" dirty="0" err="1">
                <a:latin typeface="Arial" panose="020B0604020202020204" pitchFamily="34" charset="0"/>
                <a:cs typeface="Arial" panose="020B0604020202020204" pitchFamily="34" charset="0"/>
              </a:rPr>
              <a:t>identifying</a:t>
            </a:r>
            <a:r>
              <a:rPr lang="pl-PL" sz="1400" dirty="0">
                <a:latin typeface="Arial" panose="020B0604020202020204" pitchFamily="34" charset="0"/>
                <a:cs typeface="Arial" panose="020B0604020202020204" pitchFamily="34" charset="0"/>
              </a:rPr>
              <a:t> the problem, </a:t>
            </a:r>
            <a:r>
              <a:rPr lang="pl-PL" sz="1400" dirty="0" err="1">
                <a:latin typeface="Arial" panose="020B0604020202020204" pitchFamily="34" charset="0"/>
                <a:cs typeface="Arial" panose="020B0604020202020204" pitchFamily="34" charset="0"/>
              </a:rPr>
              <a:t>breaking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it</a:t>
            </a:r>
            <a:r>
              <a:rPr lang="pl-PL" sz="1400" dirty="0">
                <a:latin typeface="Arial" panose="020B0604020202020204" pitchFamily="34" charset="0"/>
                <a:cs typeface="Arial" panose="020B0604020202020204" pitchFamily="34" charset="0"/>
              </a:rPr>
              <a:t> down </a:t>
            </a:r>
            <a:r>
              <a:rPr lang="pl-PL" sz="1400" dirty="0" err="1">
                <a:latin typeface="Arial" panose="020B0604020202020204" pitchFamily="34" charset="0"/>
                <a:cs typeface="Arial" panose="020B0604020202020204" pitchFamily="34" charset="0"/>
              </a:rPr>
              <a:t>into</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smaller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tasks</a:t>
            </a:r>
            <a:r>
              <a:rPr lang="pl-PL" sz="1400" dirty="0">
                <a:latin typeface="Arial" panose="020B0604020202020204" pitchFamily="34" charset="0"/>
                <a:cs typeface="Arial" panose="020B0604020202020204" pitchFamily="34" charset="0"/>
              </a:rPr>
              <a:t> and </a:t>
            </a:r>
            <a:r>
              <a:rPr lang="pl-PL" sz="1400" dirty="0" err="1">
                <a:latin typeface="Arial" panose="020B0604020202020204" pitchFamily="34" charset="0"/>
                <a:cs typeface="Arial" panose="020B0604020202020204" pitchFamily="34" charset="0"/>
              </a:rPr>
              <a:t>allocating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these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then</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coming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back</a:t>
            </a:r>
            <a:r>
              <a:rPr lang="pl-PL" sz="1400" dirty="0">
                <a:latin typeface="Arial" panose="020B0604020202020204" pitchFamily="34" charset="0"/>
                <a:cs typeface="Arial" panose="020B0604020202020204" pitchFamily="34" charset="0"/>
              </a:rPr>
              <a:t> to the </a:t>
            </a:r>
            <a:r>
              <a:rPr lang="pl-PL" sz="1400" dirty="0" err="1">
                <a:latin typeface="Arial" panose="020B0604020202020204" pitchFamily="34" charset="0"/>
                <a:cs typeface="Arial" panose="020B0604020202020204" pitchFamily="34" charset="0"/>
              </a:rPr>
              <a:t>table</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make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sure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everyone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has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completed</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their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individual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tasks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a:t>
            </a:r>
            <a:r>
              <a:rPr lang="pl-PL" sz="1400" dirty="0">
                <a:latin typeface="Arial" panose="020B0604020202020204" pitchFamily="34" charset="0"/>
                <a:cs typeface="Arial" panose="020B0604020202020204" pitchFamily="34" charset="0"/>
              </a:rPr>
              <a:t> the problem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addressed</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If</a:t>
            </a:r>
            <a:r>
              <a:rPr lang="pl-PL" sz="1400" dirty="0">
                <a:latin typeface="Arial" panose="020B0604020202020204" pitchFamily="34" charset="0"/>
                <a:cs typeface="Arial" panose="020B0604020202020204" pitchFamily="34" charset="0"/>
              </a:rPr>
              <a:t> the problem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something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bigger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like</a:t>
            </a:r>
            <a:r>
              <a:rPr lang="pl-PL" sz="1400" dirty="0">
                <a:latin typeface="Arial" panose="020B0604020202020204" pitchFamily="34" charset="0"/>
                <a:cs typeface="Arial" panose="020B0604020202020204" pitchFamily="34" charset="0"/>
              </a:rPr>
              <a:t> a </a:t>
            </a:r>
            <a:r>
              <a:rPr lang="pl-PL" sz="1400" dirty="0" err="1">
                <a:latin typeface="Arial" panose="020B0604020202020204" pitchFamily="34" charset="0"/>
                <a:cs typeface="Arial" panose="020B0604020202020204" pitchFamily="34" charset="0"/>
              </a:rPr>
              <a:t>housing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issue</a:t>
            </a:r>
            <a:r>
              <a:rPr lang="pl-PL" sz="1400" dirty="0">
                <a:latin typeface="Arial" panose="020B0604020202020204" pitchFamily="34" charset="0"/>
                <a:cs typeface="Arial" panose="020B0604020202020204" pitchFamily="34" charset="0"/>
              </a:rPr>
              <a:t> etc. </a:t>
            </a:r>
            <a:r>
              <a:rPr lang="pl-PL" sz="1400" dirty="0" err="1">
                <a:latin typeface="Arial" panose="020B0604020202020204" pitchFamily="34" charset="0"/>
                <a:cs typeface="Arial" panose="020B0604020202020204" pitchFamily="34" charset="0"/>
              </a:rPr>
              <a:t>it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may</a:t>
            </a:r>
            <a:r>
              <a:rPr lang="pl-PL" sz="1400" dirty="0">
                <a:latin typeface="Arial" panose="020B0604020202020204" pitchFamily="34" charset="0"/>
                <a:cs typeface="Arial" panose="020B0604020202020204" pitchFamily="34" charset="0"/>
              </a:rPr>
              <a:t> be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this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needs</a:t>
            </a:r>
            <a:r>
              <a:rPr lang="pl-PL" sz="1400" dirty="0">
                <a:latin typeface="Arial" panose="020B0604020202020204" pitchFamily="34" charset="0"/>
                <a:cs typeface="Arial" panose="020B0604020202020204" pitchFamily="34" charset="0"/>
              </a:rPr>
              <a:t> to be </a:t>
            </a:r>
            <a:r>
              <a:rPr lang="pl-PL" sz="1400" dirty="0" err="1">
                <a:latin typeface="Arial" panose="020B0604020202020204" pitchFamily="34" charset="0"/>
                <a:cs typeface="Arial" panose="020B0604020202020204" pitchFamily="34" charset="0"/>
              </a:rPr>
              <a:t>added</a:t>
            </a:r>
            <a:r>
              <a:rPr lang="pl-PL" sz="1400" dirty="0">
                <a:latin typeface="Arial" panose="020B0604020202020204" pitchFamily="34" charset="0"/>
                <a:cs typeface="Arial" panose="020B0604020202020204" pitchFamily="34" charset="0"/>
              </a:rPr>
              <a:t> to the </a:t>
            </a:r>
            <a:r>
              <a:rPr lang="pl-PL" sz="1400" dirty="0" err="1">
                <a:latin typeface="Arial" panose="020B0604020202020204" pitchFamily="34" charset="0"/>
                <a:cs typeface="Arial" panose="020B0604020202020204" pitchFamily="34" charset="0"/>
              </a:rPr>
              <a:t>care</a:t>
            </a:r>
            <a:r>
              <a:rPr lang="pl-PL" sz="1400" dirty="0">
                <a:latin typeface="Arial" panose="020B0604020202020204" pitchFamily="34" charset="0"/>
                <a:cs typeface="Arial" panose="020B0604020202020204" pitchFamily="34" charset="0"/>
              </a:rPr>
              <a:t> plan as a </a:t>
            </a:r>
            <a:r>
              <a:rPr lang="pl-PL" sz="1400" dirty="0" err="1">
                <a:latin typeface="Arial" panose="020B0604020202020204" pitchFamily="34" charset="0"/>
                <a:cs typeface="Arial" panose="020B0604020202020204" pitchFamily="34" charset="0"/>
              </a:rPr>
              <a:t>longer</a:t>
            </a:r>
            <a:r>
              <a:rPr lang="pl-PL" sz="1400" dirty="0">
                <a:latin typeface="Arial" panose="020B0604020202020204" pitchFamily="34" charset="0"/>
                <a:cs typeface="Arial" panose="020B0604020202020204" pitchFamily="34" charset="0"/>
              </a:rPr>
              <a:t> term </a:t>
            </a:r>
            <a:r>
              <a:rPr lang="pl-PL" sz="1400" dirty="0" err="1">
                <a:latin typeface="Arial" panose="020B0604020202020204" pitchFamily="34" charset="0"/>
                <a:cs typeface="Arial" panose="020B0604020202020204" pitchFamily="34" charset="0"/>
              </a:rPr>
              <a:t>task</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is</a:t>
            </a:r>
            <a:r>
              <a:rPr lang="pl-PL" sz="1400" dirty="0">
                <a:latin typeface="Arial" panose="020B0604020202020204" pitchFamily="34" charset="0"/>
                <a:cs typeface="Arial" panose="020B0604020202020204" pitchFamily="34" charset="0"/>
              </a:rPr>
              <a:t> not </a:t>
            </a:r>
            <a:r>
              <a:rPr lang="pl-PL" sz="1400" dirty="0" err="1">
                <a:latin typeface="Arial" panose="020B0604020202020204" pitchFamily="34" charset="0"/>
                <a:cs typeface="Arial" panose="020B0604020202020204" pitchFamily="34" charset="0"/>
              </a:rPr>
              <a:t>forgotten</a:t>
            </a:r>
            <a:r>
              <a:rPr lang="pl-PL" sz="1400" dirty="0">
                <a:latin typeface="Arial" panose="020B0604020202020204" pitchFamily="34" charset="0"/>
                <a:cs typeface="Arial" panose="020B0604020202020204" pitchFamily="34" charset="0"/>
              </a:rPr>
              <a:t>. In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Work,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think</a:t>
            </a:r>
            <a:r>
              <a:rPr lang="pl-PL" sz="1400" dirty="0">
                <a:latin typeface="Arial" panose="020B0604020202020204" pitchFamily="34" charset="0"/>
                <a:cs typeface="Arial" panose="020B0604020202020204" pitchFamily="34" charset="0"/>
              </a:rPr>
              <a:t> on </a:t>
            </a:r>
            <a:r>
              <a:rPr lang="pl-PL" sz="1400" dirty="0" err="1">
                <a:latin typeface="Arial" panose="020B0604020202020204" pitchFamily="34" charset="0"/>
                <a:cs typeface="Arial" panose="020B0604020202020204" pitchFamily="34" charset="0"/>
              </a:rPr>
              <a:t>their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feet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they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to be </a:t>
            </a:r>
            <a:r>
              <a:rPr lang="pl-PL" sz="1400" dirty="0" err="1">
                <a:latin typeface="Arial" panose="020B0604020202020204" pitchFamily="34" charset="0"/>
                <a:cs typeface="Arial" panose="020B0604020202020204" pitchFamily="34" charset="0"/>
              </a:rPr>
              <a:t>able</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think</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through</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problems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quite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quickly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sometimes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coming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up</a:t>
            </a:r>
            <a:r>
              <a:rPr lang="pl-PL" sz="1400" dirty="0">
                <a:latin typeface="Arial" panose="020B0604020202020204" pitchFamily="34" charset="0"/>
                <a:cs typeface="Arial" panose="020B0604020202020204" pitchFamily="34" charset="0"/>
              </a:rPr>
              <a:t> with </a:t>
            </a:r>
            <a:r>
              <a:rPr lang="pl-PL" sz="1400" dirty="0" err="1">
                <a:latin typeface="Arial" panose="020B0604020202020204" pitchFamily="34" charset="0"/>
                <a:cs typeface="Arial" panose="020B0604020202020204" pitchFamily="34" charset="0"/>
              </a:rPr>
              <a:t>bridging</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responses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until</a:t>
            </a:r>
            <a:r>
              <a:rPr lang="pl-PL" sz="1400" dirty="0">
                <a:latin typeface="Arial" panose="020B0604020202020204" pitchFamily="34" charset="0"/>
                <a:cs typeface="Arial" panose="020B0604020202020204" pitchFamily="34" charset="0"/>
              </a:rPr>
              <a:t> we </a:t>
            </a:r>
            <a:r>
              <a:rPr lang="pl-PL" sz="1400" dirty="0" err="1">
                <a:latin typeface="Arial" panose="020B0604020202020204" pitchFamily="34" charset="0"/>
                <a:cs typeface="Arial" panose="020B0604020202020204" pitchFamily="34" charset="0"/>
              </a:rPr>
              <a:t>are</a:t>
            </a:r>
            <a:r>
              <a:rPr lang="pl-PL" sz="1400" dirty="0">
                <a:latin typeface="Arial" panose="020B0604020202020204" pitchFamily="34" charset="0"/>
                <a:cs typeface="Arial" panose="020B0604020202020204" pitchFamily="34" charset="0"/>
              </a:rPr>
              <a:t> in a place to </a:t>
            </a:r>
            <a:r>
              <a:rPr lang="pl-PL" sz="1400" dirty="0" err="1">
                <a:latin typeface="Arial" panose="020B0604020202020204" pitchFamily="34" charset="0"/>
                <a:cs typeface="Arial" panose="020B0604020202020204" pitchFamily="34" charset="0"/>
              </a:rPr>
              <a:t>deal</a:t>
            </a:r>
            <a:r>
              <a:rPr lang="pl-PL" sz="1400" dirty="0">
                <a:latin typeface="Arial" panose="020B0604020202020204" pitchFamily="34" charset="0"/>
                <a:cs typeface="Arial" panose="020B0604020202020204" pitchFamily="34" charset="0"/>
              </a:rPr>
              <a:t> with the </a:t>
            </a:r>
            <a:r>
              <a:rPr lang="pl-PL" sz="1400" dirty="0" err="1">
                <a:latin typeface="Arial" panose="020B0604020202020204" pitchFamily="34" charset="0"/>
                <a:cs typeface="Arial" panose="020B0604020202020204" pitchFamily="34" charset="0"/>
              </a:rPr>
              <a:t>issue</a:t>
            </a:r>
            <a:r>
              <a:rPr lang="pl-PL" sz="1400" dirty="0">
                <a:latin typeface="Arial" panose="020B0604020202020204" pitchFamily="34" charset="0"/>
                <a:cs typeface="Arial" panose="020B0604020202020204" pitchFamily="34" charset="0"/>
              </a:rPr>
              <a:t> in </a:t>
            </a:r>
            <a:r>
              <a:rPr lang="pl-PL" sz="1400" dirty="0" err="1">
                <a:latin typeface="Arial" panose="020B0604020202020204" pitchFamily="34" charset="0"/>
                <a:cs typeface="Arial" panose="020B0604020202020204" pitchFamily="34" charset="0"/>
              </a:rPr>
              <a:t>totality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Social</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care</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workers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to be </a:t>
            </a:r>
            <a:r>
              <a:rPr lang="pl-PL" sz="1400" dirty="0" err="1">
                <a:latin typeface="Arial" panose="020B0604020202020204" pitchFamily="34" charset="0"/>
                <a:cs typeface="Arial" panose="020B0604020202020204" pitchFamily="34" charset="0"/>
              </a:rPr>
              <a:t>able</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address</a:t>
            </a:r>
            <a:r>
              <a:rPr lang="pl-PL" sz="1400" dirty="0">
                <a:latin typeface="Arial" panose="020B0604020202020204" pitchFamily="34" charset="0"/>
                <a:cs typeface="Arial" panose="020B0604020202020204" pitchFamily="34" charset="0"/>
              </a:rPr>
              <a:t> minor </a:t>
            </a:r>
            <a:r>
              <a:rPr lang="pl-PL" sz="1400" dirty="0" err="1">
                <a:latin typeface="Arial" panose="020B0604020202020204" pitchFamily="34" charset="0"/>
                <a:cs typeface="Arial" panose="020B0604020202020204" pitchFamily="34" charset="0"/>
              </a:rPr>
              <a:t>issues</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quickly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so</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it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does</a:t>
            </a:r>
            <a:r>
              <a:rPr lang="pl-PL" sz="1400" dirty="0">
                <a:latin typeface="Arial" panose="020B0604020202020204" pitchFamily="34" charset="0"/>
                <a:cs typeface="Arial" panose="020B0604020202020204" pitchFamily="34" charset="0"/>
              </a:rPr>
              <a:t> not </a:t>
            </a:r>
            <a:r>
              <a:rPr lang="pl-PL" sz="1400" dirty="0" err="1">
                <a:latin typeface="Arial" panose="020B0604020202020204" pitchFamily="34" charset="0"/>
                <a:cs typeface="Arial" panose="020B0604020202020204" pitchFamily="34" charset="0"/>
              </a:rPr>
              <a:t>overwhelm</a:t>
            </a:r>
            <a:r>
              <a:rPr lang="pl-PL" sz="1400" dirty="0">
                <a:latin typeface="Arial" panose="020B0604020202020204" pitchFamily="34" charset="0"/>
                <a:cs typeface="Arial" panose="020B0604020202020204" pitchFamily="34" charset="0"/>
              </a:rPr>
              <a:t> the </a:t>
            </a:r>
            <a:r>
              <a:rPr lang="pl-PL" sz="1400" dirty="0" err="1">
                <a:latin typeface="Arial" panose="020B0604020202020204" pitchFamily="34" charset="0"/>
                <a:cs typeface="Arial" panose="020B0604020202020204" pitchFamily="34" charset="0"/>
              </a:rPr>
              <a:t>longer</a:t>
            </a:r>
            <a:r>
              <a:rPr lang="pl-PL" sz="1400" dirty="0">
                <a:latin typeface="Arial" panose="020B0604020202020204" pitchFamily="34" charset="0"/>
                <a:cs typeface="Arial" panose="020B0604020202020204" pitchFamily="34" charset="0"/>
              </a:rPr>
              <a:t> piece of </a:t>
            </a:r>
            <a:r>
              <a:rPr lang="pl-PL" sz="1400" dirty="0" err="1">
                <a:latin typeface="Arial" panose="020B0604020202020204" pitchFamily="34" charset="0"/>
                <a:cs typeface="Arial" panose="020B0604020202020204" pitchFamily="34" charset="0"/>
              </a:rPr>
              <a:t>work</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that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they</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need</a:t>
            </a:r>
            <a:r>
              <a:rPr lang="pl-PL" sz="1400" dirty="0">
                <a:latin typeface="Arial" panose="020B0604020202020204" pitchFamily="34" charset="0"/>
                <a:cs typeface="Arial" panose="020B0604020202020204" pitchFamily="34" charset="0"/>
              </a:rPr>
              <a:t> to </a:t>
            </a:r>
            <a:r>
              <a:rPr lang="pl-PL" sz="1400" dirty="0" err="1">
                <a:latin typeface="Arial" panose="020B0604020202020204" pitchFamily="34" charset="0"/>
                <a:cs typeface="Arial" panose="020B0604020202020204" pitchFamily="34" charset="0"/>
              </a:rPr>
              <a:t>undertake</a:t>
            </a:r>
            <a:r>
              <a:rPr lang="pl-PL" sz="1400" dirty="0">
                <a:latin typeface="Arial" panose="020B0604020202020204" pitchFamily="34" charset="0"/>
                <a:cs typeface="Arial" panose="020B0604020202020204" pitchFamily="34" charset="0"/>
              </a:rPr>
              <a:t> with a </a:t>
            </a:r>
            <a:r>
              <a:rPr lang="pl-PL" sz="1400" dirty="0" err="1">
                <a:latin typeface="Arial" panose="020B0604020202020204" pitchFamily="34" charset="0"/>
                <a:cs typeface="Arial" panose="020B0604020202020204" pitchFamily="34" charset="0"/>
              </a:rPr>
              <a:t>client</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or</a:t>
            </a:r>
            <a:r>
              <a:rPr lang="pl-PL" sz="1400" dirty="0">
                <a:latin typeface="Arial" panose="020B0604020202020204" pitchFamily="34" charset="0"/>
                <a:cs typeface="Arial" panose="020B0604020202020204" pitchFamily="34" charset="0"/>
              </a:rPr>
              <a:t> </a:t>
            </a:r>
            <a:r>
              <a:rPr lang="pl-PL" sz="1400" dirty="0" err="1">
                <a:latin typeface="Arial" panose="020B0604020202020204" pitchFamily="34" charset="0"/>
                <a:cs typeface="Arial" panose="020B0604020202020204" pitchFamily="34" charset="0"/>
              </a:rPr>
              <a:t>client</a:t>
            </a:r>
            <a:r>
              <a:rPr lang="pl-PL" sz="1400" dirty="0">
                <a:latin typeface="Arial" panose="020B0604020202020204" pitchFamily="34" charset="0"/>
                <a:cs typeface="Arial" panose="020B0604020202020204" pitchFamily="34" charset="0"/>
              </a:rPr>
              <a:t> system.</a:t>
            </a:r>
          </a:p>
          <a:p>
            <a:endParaRPr lang="pl-GB" sz="14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37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9E30ABA5-8E88-4545-A011-7A57DC6148A2}"/>
              </a:ext>
            </a:extLst>
          </p:cNvPr>
          <p:cNvSpPr>
            <a:spLocks noGrp="1"/>
          </p:cNvSpPr>
          <p:nvPr>
            <p:ph type="title"/>
          </p:nvPr>
        </p:nvSpPr>
        <p:spPr>
          <a:xfrm>
            <a:off x="640079" y="4526280"/>
            <a:ext cx="7410681" cy="1737360"/>
          </a:xfrm>
        </p:spPr>
        <p:txBody>
          <a:bodyPr>
            <a:normAutofit/>
          </a:bodyPr>
          <a:lstStyle/>
          <a:p>
            <a:r>
              <a:rPr lang="pl-PL" sz="4800" dirty="0" err="1"/>
              <a:t>Negotiation</a:t>
            </a:r>
            <a:endParaRPr lang="pl-GB" sz="4800" dirty="0"/>
          </a:p>
        </p:txBody>
      </p:sp>
      <p:sp>
        <p:nvSpPr>
          <p:cNvPr id="3" name="Symbol zastępczy zawartości 2">
            <a:extLst>
              <a:ext uri="{FF2B5EF4-FFF2-40B4-BE49-F238E27FC236}">
                <a16:creationId xmlns:a16="http://schemas.microsoft.com/office/drawing/2014/main" id="{8768D366-3584-4547-B354-F461B7D5E86C}"/>
              </a:ext>
            </a:extLst>
          </p:cNvPr>
          <p:cNvSpPr>
            <a:spLocks noGrp="1"/>
          </p:cNvSpPr>
          <p:nvPr>
            <p:ph idx="1"/>
          </p:nvPr>
        </p:nvSpPr>
        <p:spPr>
          <a:xfrm>
            <a:off x="187103" y="354302"/>
            <a:ext cx="6117908" cy="3704942"/>
          </a:xfrm>
        </p:spPr>
        <p:txBody>
          <a:bodyPr anchor="ctr">
            <a:normAutofit fontScale="85000" lnSpcReduction="10000"/>
          </a:bodyPr>
          <a:lstStyle/>
          <a:p>
            <a:pPr marL="0" indent="0" algn="just">
              <a:lnSpc>
                <a:spcPct val="150000"/>
              </a:lnSpc>
              <a:buNone/>
            </a:pPr>
            <a:r>
              <a:rPr lang="pl-PL" sz="1500" dirty="0" err="1">
                <a:latin typeface="Arial" panose="020B0604020202020204" pitchFamily="34" charset="0"/>
                <a:cs typeface="Arial" panose="020B0604020202020204" pitchFamily="34" charset="0"/>
              </a:rPr>
              <a:t>Negotiation</a:t>
            </a:r>
            <a:r>
              <a:rPr lang="pl-PL" sz="1500" dirty="0">
                <a:latin typeface="Arial" panose="020B0604020202020204" pitchFamily="34" charset="0"/>
                <a:cs typeface="Arial" panose="020B0604020202020204" pitchFamily="34" charset="0"/>
              </a:rPr>
              <a:t> – A </a:t>
            </a:r>
            <a:r>
              <a:rPr lang="pl-PL" sz="1500" dirty="0" err="1">
                <a:latin typeface="Arial" panose="020B0604020202020204" pitchFamily="34" charset="0"/>
                <a:cs typeface="Arial" panose="020B0604020202020204" pitchFamily="34" charset="0"/>
              </a:rPr>
              <a:t>great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skill</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have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personally</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professionally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Professionally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always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helpful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if</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client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working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together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towards</a:t>
            </a:r>
            <a:r>
              <a:rPr lang="pl-PL" sz="1500" dirty="0">
                <a:latin typeface="Arial" panose="020B0604020202020204" pitchFamily="34" charset="0"/>
                <a:cs typeface="Arial" panose="020B0604020202020204" pitchFamily="34" charset="0"/>
              </a:rPr>
              <a:t> a </a:t>
            </a:r>
            <a:r>
              <a:rPr lang="pl-PL" sz="1500" dirty="0" err="1">
                <a:latin typeface="Arial" panose="020B0604020202020204" pitchFamily="34" charset="0"/>
                <a:cs typeface="Arial" panose="020B0604020202020204" pitchFamily="34" charset="0"/>
              </a:rPr>
              <a:t>common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goal</a:t>
            </a:r>
            <a:r>
              <a:rPr lang="pl-PL" sz="1500" dirty="0">
                <a:latin typeface="Arial" panose="020B0604020202020204" pitchFamily="34" charset="0"/>
                <a:cs typeface="Arial" panose="020B0604020202020204" pitchFamily="34" charset="0"/>
              </a:rPr>
              <a:t>. Too </a:t>
            </a:r>
            <a:r>
              <a:rPr lang="pl-PL" sz="1500" dirty="0" err="1">
                <a:latin typeface="Arial" panose="020B0604020202020204" pitchFamily="34" charset="0"/>
                <a:cs typeface="Arial" panose="020B0604020202020204" pitchFamily="34" charset="0"/>
              </a:rPr>
              <a:t>many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times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clientele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involuntary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which</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means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may</a:t>
            </a:r>
            <a:r>
              <a:rPr lang="pl-PL" sz="1500" dirty="0">
                <a:latin typeface="Arial" panose="020B0604020202020204" pitchFamily="34" charset="0"/>
                <a:cs typeface="Arial" panose="020B0604020202020204" pitchFamily="34" charset="0"/>
              </a:rPr>
              <a:t> not </a:t>
            </a:r>
            <a:r>
              <a:rPr lang="pl-PL" sz="1500" dirty="0" err="1">
                <a:latin typeface="Arial" panose="020B0604020202020204" pitchFamily="34" charset="0"/>
                <a:cs typeface="Arial" panose="020B0604020202020204" pitchFamily="34" charset="0"/>
              </a:rPr>
              <a:t>agree</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what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think</a:t>
            </a:r>
            <a:r>
              <a:rPr lang="pl-PL" sz="1500" dirty="0">
                <a:latin typeface="Arial" panose="020B0604020202020204" pitchFamily="34" charset="0"/>
                <a:cs typeface="Arial" panose="020B0604020202020204" pitchFamily="34" charset="0"/>
              </a:rPr>
              <a:t> the problem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but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still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need</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work</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If</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able</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negotiate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time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where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address</a:t>
            </a:r>
            <a:r>
              <a:rPr lang="pl-PL" sz="1500" dirty="0">
                <a:latin typeface="Arial" panose="020B0604020202020204" pitchFamily="34" charset="0"/>
                <a:cs typeface="Arial" panose="020B0604020202020204" pitchFamily="34" charset="0"/>
              </a:rPr>
              <a:t> the </a:t>
            </a:r>
            <a:r>
              <a:rPr lang="pl-PL" sz="1500" dirty="0" err="1">
                <a:latin typeface="Arial" panose="020B0604020202020204" pitchFamily="34" charset="0"/>
                <a:cs typeface="Arial" panose="020B0604020202020204" pitchFamily="34" charset="0"/>
              </a:rPr>
              <a:t>need</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identified</a:t>
            </a:r>
            <a:r>
              <a:rPr lang="pl-PL" sz="1500" dirty="0">
                <a:latin typeface="Arial" panose="020B0604020202020204" pitchFamily="34" charset="0"/>
                <a:cs typeface="Arial" panose="020B0604020202020204" pitchFamily="34" charset="0"/>
              </a:rPr>
              <a:t> as </a:t>
            </a:r>
            <a:r>
              <a:rPr lang="pl-PL" sz="1500" dirty="0" err="1">
                <a:latin typeface="Arial" panose="020B0604020202020204" pitchFamily="34" charset="0"/>
                <a:cs typeface="Arial" panose="020B0604020202020204" pitchFamily="34" charset="0"/>
              </a:rPr>
              <a:t>well</a:t>
            </a:r>
            <a:r>
              <a:rPr lang="pl-PL" sz="1500" dirty="0">
                <a:latin typeface="Arial" panose="020B0604020202020204" pitchFamily="34" charset="0"/>
                <a:cs typeface="Arial" panose="020B0604020202020204" pitchFamily="34" charset="0"/>
              </a:rPr>
              <a:t> as </a:t>
            </a:r>
            <a:r>
              <a:rPr lang="pl-PL" sz="1500" dirty="0" err="1">
                <a:latin typeface="Arial" panose="020B0604020202020204" pitchFamily="34" charset="0"/>
                <a:cs typeface="Arial" panose="020B0604020202020204" pitchFamily="34" charset="0"/>
              </a:rPr>
              <a:t>those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things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they</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see</a:t>
            </a:r>
            <a:r>
              <a:rPr lang="pl-PL" sz="1500" dirty="0">
                <a:latin typeface="Arial" panose="020B0604020202020204" pitchFamily="34" charset="0"/>
                <a:cs typeface="Arial" panose="020B0604020202020204" pitchFamily="34" charset="0"/>
              </a:rPr>
              <a:t> as a problem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get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further</a:t>
            </a:r>
            <a:r>
              <a:rPr lang="pl-PL" sz="1500" dirty="0">
                <a:latin typeface="Arial" panose="020B0604020202020204" pitchFamily="34" charset="0"/>
                <a:cs typeface="Arial" panose="020B0604020202020204" pitchFamily="34" charset="0"/>
              </a:rPr>
              <a:t> in the </a:t>
            </a:r>
            <a:r>
              <a:rPr lang="pl-PL" sz="1500" dirty="0" err="1">
                <a:latin typeface="Arial" panose="020B0604020202020204" pitchFamily="34" charset="0"/>
                <a:cs typeface="Arial" panose="020B0604020202020204" pitchFamily="34" charset="0"/>
              </a:rPr>
              <a:t>working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relationship</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communicating</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them</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while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work</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important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also</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concerned</a:t>
            </a:r>
            <a:r>
              <a:rPr lang="pl-PL" sz="1500" dirty="0">
                <a:latin typeface="Arial" panose="020B0604020202020204" pitchFamily="34" charset="0"/>
                <a:cs typeface="Arial" panose="020B0604020202020204" pitchFamily="34" charset="0"/>
              </a:rPr>
              <a:t> about </a:t>
            </a:r>
            <a:r>
              <a:rPr lang="pl-PL" sz="1500" dirty="0" err="1">
                <a:latin typeface="Arial" panose="020B0604020202020204" pitchFamily="34" charset="0"/>
                <a:cs typeface="Arial" panose="020B0604020202020204" pitchFamily="34" charset="0"/>
              </a:rPr>
              <a:t>their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concerns</a:t>
            </a:r>
            <a:r>
              <a:rPr lang="pl-PL" sz="1500" dirty="0">
                <a:latin typeface="Arial" panose="020B0604020202020204" pitchFamily="34" charset="0"/>
                <a:cs typeface="Arial" panose="020B0604020202020204" pitchFamily="34" charset="0"/>
              </a:rPr>
              <a:t> and want </a:t>
            </a:r>
            <a:r>
              <a:rPr lang="pl-PL" sz="1500" dirty="0" err="1">
                <a:latin typeface="Arial" panose="020B0604020202020204" pitchFamily="34" charset="0"/>
                <a:cs typeface="Arial" panose="020B0604020202020204" pitchFamily="34" charset="0"/>
              </a:rPr>
              <a:t>them</a:t>
            </a:r>
            <a:r>
              <a:rPr lang="pl-PL" sz="1500" dirty="0">
                <a:latin typeface="Arial" panose="020B0604020202020204" pitchFamily="34" charset="0"/>
                <a:cs typeface="Arial" panose="020B0604020202020204" pitchFamily="34" charset="0"/>
              </a:rPr>
              <a:t> to be </a:t>
            </a:r>
            <a:r>
              <a:rPr lang="pl-PL" sz="1500" dirty="0" err="1">
                <a:latin typeface="Arial" panose="020B0604020202020204" pitchFamily="34" charset="0"/>
                <a:cs typeface="Arial" panose="020B0604020202020204" pitchFamily="34" charset="0"/>
              </a:rPr>
              <a:t>empowered</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change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their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circumstances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Negotiation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also</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important</a:t>
            </a:r>
            <a:r>
              <a:rPr lang="pl-PL" sz="1500" dirty="0">
                <a:latin typeface="Arial" panose="020B0604020202020204" pitchFamily="34" charset="0"/>
                <a:cs typeface="Arial" panose="020B0604020202020204" pitchFamily="34" charset="0"/>
              </a:rPr>
              <a:t> in </a:t>
            </a:r>
            <a:r>
              <a:rPr lang="pl-PL" sz="1500" dirty="0" err="1">
                <a:latin typeface="Arial" panose="020B0604020202020204" pitchFamily="34" charset="0"/>
                <a:cs typeface="Arial" panose="020B0604020202020204" pitchFamily="34" charset="0"/>
              </a:rPr>
              <a:t>identifying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those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things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client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will</a:t>
            </a:r>
            <a:r>
              <a:rPr lang="pl-PL" sz="1500" dirty="0">
                <a:latin typeface="Arial" panose="020B0604020202020204" pitchFamily="34" charset="0"/>
                <a:cs typeface="Arial" panose="020B0604020202020204" pitchFamily="34" charset="0"/>
              </a:rPr>
              <a:t> be </a:t>
            </a:r>
            <a:r>
              <a:rPr lang="pl-PL" sz="1500" dirty="0" err="1">
                <a:latin typeface="Arial" panose="020B0604020202020204" pitchFamily="34" charset="0"/>
                <a:cs typeface="Arial" panose="020B0604020202020204" pitchFamily="34" charset="0"/>
              </a:rPr>
              <a:t>working</a:t>
            </a:r>
            <a:r>
              <a:rPr lang="pl-PL" sz="1500" dirty="0">
                <a:latin typeface="Arial" panose="020B0604020202020204" pitchFamily="34" charset="0"/>
                <a:cs typeface="Arial" panose="020B0604020202020204" pitchFamily="34" charset="0"/>
              </a:rPr>
              <a:t> on for the </a:t>
            </a:r>
            <a:r>
              <a:rPr lang="pl-PL" sz="1500" dirty="0" err="1">
                <a:latin typeface="Arial" panose="020B0604020202020204" pitchFamily="34" charset="0"/>
                <a:cs typeface="Arial" panose="020B0604020202020204" pitchFamily="34" charset="0"/>
              </a:rPr>
              <a:t>duration</a:t>
            </a:r>
            <a:r>
              <a:rPr lang="pl-PL" sz="1500" dirty="0">
                <a:latin typeface="Arial" panose="020B0604020202020204" pitchFamily="34" charset="0"/>
                <a:cs typeface="Arial" panose="020B0604020202020204" pitchFamily="34" charset="0"/>
              </a:rPr>
              <a:t> of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working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relationship</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When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get</a:t>
            </a:r>
            <a:r>
              <a:rPr lang="pl-PL" sz="1500" dirty="0">
                <a:latin typeface="Arial" panose="020B0604020202020204" pitchFamily="34" charset="0"/>
                <a:cs typeface="Arial" panose="020B0604020202020204" pitchFamily="34" charset="0"/>
              </a:rPr>
              <a:t> to the management </a:t>
            </a:r>
            <a:r>
              <a:rPr lang="pl-PL" sz="1500" dirty="0" err="1">
                <a:latin typeface="Arial" panose="020B0604020202020204" pitchFamily="34" charset="0"/>
                <a:cs typeface="Arial" panose="020B0604020202020204" pitchFamily="34" charset="0"/>
              </a:rPr>
              <a:t>level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will</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have</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negotiate</a:t>
            </a:r>
            <a:r>
              <a:rPr lang="pl-PL" sz="1500" dirty="0">
                <a:latin typeface="Arial" panose="020B0604020202020204" pitchFamily="34" charset="0"/>
                <a:cs typeface="Arial" panose="020B0604020202020204" pitchFamily="34" charset="0"/>
              </a:rPr>
              <a:t> with </a:t>
            </a:r>
            <a:r>
              <a:rPr lang="pl-PL" sz="1500" dirty="0" err="1">
                <a:latin typeface="Arial" panose="020B0604020202020204" pitchFamily="34" charset="0"/>
                <a:cs typeface="Arial" panose="020B0604020202020204" pitchFamily="34" charset="0"/>
              </a:rPr>
              <a:t>your</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subordinates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at</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times</a:t>
            </a:r>
            <a:r>
              <a:rPr lang="pl-PL" sz="1500" dirty="0">
                <a:latin typeface="Arial" panose="020B0604020202020204" pitchFamily="34" charset="0"/>
                <a:cs typeface="Arial" panose="020B0604020202020204" pitchFamily="34" charset="0"/>
              </a:rPr>
              <a:t> to </a:t>
            </a:r>
            <a:r>
              <a:rPr lang="pl-PL" sz="1500" dirty="0" err="1">
                <a:latin typeface="Arial" panose="020B0604020202020204" pitchFamily="34" charset="0"/>
                <a:cs typeface="Arial" panose="020B0604020202020204" pitchFamily="34" charset="0"/>
              </a:rPr>
              <a:t>ensure</a:t>
            </a:r>
            <a:r>
              <a:rPr lang="pl-PL" sz="1500" dirty="0">
                <a:latin typeface="Arial" panose="020B0604020202020204" pitchFamily="34" charset="0"/>
                <a:cs typeface="Arial" panose="020B0604020202020204" pitchFamily="34" charset="0"/>
              </a:rPr>
              <a:t> the </a:t>
            </a:r>
            <a:r>
              <a:rPr lang="pl-PL" sz="1500" dirty="0" err="1">
                <a:latin typeface="Arial" panose="020B0604020202020204" pitchFamily="34" charset="0"/>
                <a:cs typeface="Arial" panose="020B0604020202020204" pitchFamily="34" charset="0"/>
              </a:rPr>
              <a:t>work</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gets</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done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when</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you</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need</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it</a:t>
            </a:r>
            <a:r>
              <a:rPr lang="pl-PL" sz="1500" dirty="0">
                <a:latin typeface="Arial" panose="020B0604020202020204" pitchFamily="34" charset="0"/>
                <a:cs typeface="Arial" panose="020B0604020202020204" pitchFamily="34" charset="0"/>
              </a:rPr>
              <a:t> and </a:t>
            </a:r>
            <a:r>
              <a:rPr lang="pl-PL" sz="1500" dirty="0" err="1">
                <a:latin typeface="Arial" panose="020B0604020202020204" pitchFamily="34" charset="0"/>
                <a:cs typeface="Arial" panose="020B0604020202020204" pitchFamily="34" charset="0"/>
              </a:rPr>
              <a:t>there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are</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competing</a:t>
            </a:r>
            <a:r>
              <a:rPr lang="pl-PL" sz="1500" dirty="0">
                <a:latin typeface="Arial" panose="020B0604020202020204" pitchFamily="34" charset="0"/>
                <a:cs typeface="Arial" panose="020B0604020202020204" pitchFamily="34" charset="0"/>
              </a:rPr>
              <a:t> </a:t>
            </a:r>
            <a:r>
              <a:rPr lang="pl-PL" sz="1500" dirty="0" err="1">
                <a:latin typeface="Arial" panose="020B0604020202020204" pitchFamily="34" charset="0"/>
                <a:cs typeface="Arial" panose="020B0604020202020204" pitchFamily="34" charset="0"/>
              </a:rPr>
              <a:t>priorities</a:t>
            </a:r>
            <a:r>
              <a:rPr lang="pl-PL" sz="1500" dirty="0">
                <a:latin typeface="Arial" panose="020B0604020202020204" pitchFamily="34" charset="0"/>
                <a:cs typeface="Arial" panose="020B0604020202020204" pitchFamily="34" charset="0"/>
              </a:rPr>
              <a:t>.</a:t>
            </a:r>
          </a:p>
          <a:p>
            <a:pPr algn="just"/>
            <a:endParaRPr lang="pl-GB" sz="15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46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539E0267-6F0D-9A43-BECD-D3745027BC52}"/>
              </a:ext>
            </a:extLst>
          </p:cNvPr>
          <p:cNvSpPr>
            <a:spLocks noGrp="1"/>
          </p:cNvSpPr>
          <p:nvPr>
            <p:ph type="title"/>
          </p:nvPr>
        </p:nvSpPr>
        <p:spPr>
          <a:xfrm>
            <a:off x="640079" y="4526280"/>
            <a:ext cx="7410681" cy="1737360"/>
          </a:xfrm>
        </p:spPr>
        <p:txBody>
          <a:bodyPr>
            <a:normAutofit/>
          </a:bodyPr>
          <a:lstStyle/>
          <a:p>
            <a:r>
              <a:rPr lang="pl-PL" sz="4800"/>
              <a:t>Decision making</a:t>
            </a:r>
            <a:endParaRPr lang="pl-GB" sz="4800"/>
          </a:p>
        </p:txBody>
      </p:sp>
      <p:sp>
        <p:nvSpPr>
          <p:cNvPr id="3" name="Symbol zastępczy zawartości 2">
            <a:extLst>
              <a:ext uri="{FF2B5EF4-FFF2-40B4-BE49-F238E27FC236}">
                <a16:creationId xmlns:a16="http://schemas.microsoft.com/office/drawing/2014/main" id="{5BBA72C6-129E-DE40-AFA7-14A46662AB8A}"/>
              </a:ext>
            </a:extLst>
          </p:cNvPr>
          <p:cNvSpPr>
            <a:spLocks noGrp="1"/>
          </p:cNvSpPr>
          <p:nvPr>
            <p:ph idx="1"/>
          </p:nvPr>
        </p:nvSpPr>
        <p:spPr>
          <a:xfrm>
            <a:off x="147035" y="51229"/>
            <a:ext cx="6073472" cy="4560982"/>
          </a:xfrm>
        </p:spPr>
        <p:txBody>
          <a:bodyPr anchor="ctr">
            <a:normAutofit fontScale="70000" lnSpcReduction="20000"/>
          </a:bodyPr>
          <a:lstStyle/>
          <a:p>
            <a:pPr marL="0" indent="0" algn="just">
              <a:lnSpc>
                <a:spcPct val="170000"/>
              </a:lnSpc>
              <a:buNone/>
            </a:pPr>
            <a:r>
              <a:rPr lang="pl-PL" sz="1600" dirty="0" err="1">
                <a:latin typeface="Arial" panose="020B0604020202020204" pitchFamily="34" charset="0"/>
                <a:cs typeface="Arial" panose="020B0604020202020204" pitchFamily="34" charset="0"/>
              </a:rPr>
              <a:t>Decision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making</a:t>
            </a:r>
            <a:r>
              <a:rPr lang="pl-PL" sz="1600" dirty="0">
                <a:latin typeface="Arial" panose="020B0604020202020204" pitchFamily="34" charset="0"/>
                <a:cs typeface="Arial" panose="020B0604020202020204" pitchFamily="34" charset="0"/>
              </a:rPr>
              <a:t> – </a:t>
            </a:r>
            <a:r>
              <a:rPr lang="pl-PL" sz="1600" dirty="0" err="1">
                <a:latin typeface="Arial" panose="020B0604020202020204" pitchFamily="34" charset="0"/>
                <a:cs typeface="Arial" panose="020B0604020202020204" pitchFamily="34" charset="0"/>
              </a:rPr>
              <a:t>Decision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making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about </a:t>
            </a:r>
            <a:r>
              <a:rPr lang="pl-PL" sz="1600" dirty="0" err="1">
                <a:latin typeface="Arial" panose="020B0604020202020204" pitchFamily="34" charset="0"/>
                <a:cs typeface="Arial" panose="020B0604020202020204" pitchFamily="34" charset="0"/>
              </a:rPr>
              <a:t>using</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information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you</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have</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come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up</a:t>
            </a:r>
            <a:r>
              <a:rPr lang="pl-PL" sz="1600" dirty="0">
                <a:latin typeface="Arial" panose="020B0604020202020204" pitchFamily="34" charset="0"/>
                <a:cs typeface="Arial" panose="020B0604020202020204" pitchFamily="34" charset="0"/>
              </a:rPr>
              <a:t> with a plan to </a:t>
            </a:r>
            <a:r>
              <a:rPr lang="pl-PL" sz="1600" dirty="0" err="1">
                <a:latin typeface="Arial" panose="020B0604020202020204" pitchFamily="34" charset="0"/>
                <a:cs typeface="Arial" panose="020B0604020202020204" pitchFamily="34" charset="0"/>
              </a:rPr>
              <a:t>move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forward</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 big part of management. As a manager </a:t>
            </a:r>
            <a:r>
              <a:rPr lang="pl-PL" sz="1600" dirty="0" err="1">
                <a:latin typeface="Arial" panose="020B0604020202020204" pitchFamily="34" charset="0"/>
                <a:cs typeface="Arial" panose="020B0604020202020204" pitchFamily="34" charset="0"/>
              </a:rPr>
              <a:t>you</a:t>
            </a:r>
            <a:r>
              <a:rPr lang="pl-PL" sz="1600" dirty="0">
                <a:latin typeface="Arial" panose="020B0604020202020204" pitchFamily="34" charset="0"/>
                <a:cs typeface="Arial" panose="020B0604020202020204" pitchFamily="34" charset="0"/>
              </a:rPr>
              <a:t> go on the </a:t>
            </a:r>
            <a:r>
              <a:rPr lang="pl-PL" sz="1600" dirty="0" err="1">
                <a:latin typeface="Arial" panose="020B0604020202020204" pitchFamily="34" charset="0"/>
                <a:cs typeface="Arial" panose="020B0604020202020204" pitchFamily="34" charset="0"/>
              </a:rPr>
              <a:t>information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provided</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you</a:t>
            </a:r>
            <a:r>
              <a:rPr lang="pl-PL" sz="1600" dirty="0">
                <a:latin typeface="Arial" panose="020B0604020202020204" pitchFamily="34" charset="0"/>
                <a:cs typeface="Arial" panose="020B0604020202020204" pitchFamily="34" charset="0"/>
              </a:rPr>
              <a:t> by </a:t>
            </a:r>
            <a:r>
              <a:rPr lang="pl-PL" sz="1600" dirty="0" err="1">
                <a:latin typeface="Arial" panose="020B0604020202020204" pitchFamily="34" charset="0"/>
                <a:cs typeface="Arial" panose="020B0604020202020204" pitchFamily="34" charset="0"/>
              </a:rPr>
              <a:t>Social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Workers</a:t>
            </a:r>
            <a:r>
              <a:rPr lang="pl-PL" sz="1600" dirty="0">
                <a:latin typeface="Arial" panose="020B0604020202020204" pitchFamily="34" charset="0"/>
                <a:cs typeface="Arial" panose="020B0604020202020204" pitchFamily="34" charset="0"/>
              </a:rPr>
              <a:t> in order to </a:t>
            </a:r>
            <a:r>
              <a:rPr lang="pl-PL" sz="1600" dirty="0" err="1">
                <a:latin typeface="Arial" panose="020B0604020202020204" pitchFamily="34" charset="0"/>
                <a:cs typeface="Arial" panose="020B0604020202020204" pitchFamily="34" charset="0"/>
              </a:rPr>
              <a:t>provide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case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oversight</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direction</a:t>
            </a:r>
            <a:r>
              <a:rPr lang="pl-PL" sz="1600" dirty="0">
                <a:latin typeface="Arial" panose="020B0604020202020204" pitchFamily="34" charset="0"/>
                <a:cs typeface="Arial" panose="020B0604020202020204" pitchFamily="34" charset="0"/>
              </a:rPr>
              <a:t>. For </a:t>
            </a:r>
            <a:r>
              <a:rPr lang="pl-PL" sz="1600" dirty="0" err="1">
                <a:latin typeface="Arial" panose="020B0604020202020204" pitchFamily="34" charset="0"/>
                <a:cs typeface="Arial" panose="020B0604020202020204" pitchFamily="34" charset="0"/>
              </a:rPr>
              <a:t>this</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work</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work</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properly</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information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needs</a:t>
            </a:r>
            <a:r>
              <a:rPr lang="pl-PL" sz="1600" dirty="0">
                <a:latin typeface="Arial" panose="020B0604020202020204" pitchFamily="34" charset="0"/>
                <a:cs typeface="Arial" panose="020B0604020202020204" pitchFamily="34" charset="0"/>
              </a:rPr>
              <a:t> to be as </a:t>
            </a:r>
            <a:r>
              <a:rPr lang="pl-PL" sz="1600" dirty="0" err="1">
                <a:latin typeface="Arial" panose="020B0604020202020204" pitchFamily="34" charset="0"/>
                <a:cs typeface="Arial" panose="020B0604020202020204" pitchFamily="34" charset="0"/>
              </a:rPr>
              <a:t>thorough</a:t>
            </a:r>
            <a:r>
              <a:rPr lang="pl-PL" sz="1600" dirty="0">
                <a:latin typeface="Arial" panose="020B0604020202020204" pitchFamily="34" charset="0"/>
                <a:cs typeface="Arial" panose="020B0604020202020204" pitchFamily="34" charset="0"/>
              </a:rPr>
              <a:t> as </a:t>
            </a:r>
            <a:r>
              <a:rPr lang="pl-PL" sz="1600" dirty="0" err="1">
                <a:latin typeface="Arial" panose="020B0604020202020204" pitchFamily="34" charset="0"/>
                <a:cs typeface="Arial" panose="020B0604020202020204" pitchFamily="34" charset="0"/>
              </a:rPr>
              <a:t>possible</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it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needs</a:t>
            </a:r>
            <a:r>
              <a:rPr lang="pl-PL" sz="1600" dirty="0">
                <a:latin typeface="Arial" panose="020B0604020202020204" pitchFamily="34" charset="0"/>
                <a:cs typeface="Arial" panose="020B0604020202020204" pitchFamily="34" charset="0"/>
              </a:rPr>
              <a:t> to be </a:t>
            </a:r>
            <a:r>
              <a:rPr lang="pl-PL" sz="1600" dirty="0" err="1">
                <a:latin typeface="Arial" panose="020B0604020202020204" pitchFamily="34" charset="0"/>
                <a:cs typeface="Arial" panose="020B0604020202020204" pitchFamily="34" charset="0"/>
              </a:rPr>
              <a:t>accurate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Making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decisions</a:t>
            </a:r>
            <a:r>
              <a:rPr lang="pl-PL" sz="1600" dirty="0">
                <a:latin typeface="Arial" panose="020B0604020202020204" pitchFamily="34" charset="0"/>
                <a:cs typeface="Arial" panose="020B0604020202020204" pitchFamily="34" charset="0"/>
              </a:rPr>
              <a:t> on </a:t>
            </a:r>
            <a:r>
              <a:rPr lang="pl-PL" sz="1600" dirty="0" err="1">
                <a:latin typeface="Arial" panose="020B0604020202020204" pitchFamily="34" charset="0"/>
                <a:cs typeface="Arial" panose="020B0604020202020204" pitchFamily="34" charset="0"/>
              </a:rPr>
              <a:t>bits</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pieces</a:t>
            </a:r>
            <a:r>
              <a:rPr lang="pl-PL" sz="1600" dirty="0">
                <a:latin typeface="Arial" panose="020B0604020202020204" pitchFamily="34" charset="0"/>
                <a:cs typeface="Arial" panose="020B0604020202020204" pitchFamily="34" charset="0"/>
              </a:rPr>
              <a:t> of </a:t>
            </a:r>
            <a:r>
              <a:rPr lang="pl-PL" sz="1600" dirty="0" err="1">
                <a:latin typeface="Arial" panose="020B0604020202020204" pitchFamily="34" charset="0"/>
                <a:cs typeface="Arial" panose="020B0604020202020204" pitchFamily="34" charset="0"/>
              </a:rPr>
              <a:t>information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without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having</a:t>
            </a:r>
            <a:r>
              <a:rPr lang="pl-PL" sz="1600" dirty="0">
                <a:latin typeface="Arial" panose="020B0604020202020204" pitchFamily="34" charset="0"/>
                <a:cs typeface="Arial" panose="020B0604020202020204" pitchFamily="34" charset="0"/>
              </a:rPr>
              <a:t> a </a:t>
            </a:r>
            <a:r>
              <a:rPr lang="pl-PL" sz="1600" dirty="0" err="1">
                <a:latin typeface="Arial" panose="020B0604020202020204" pitchFamily="34" charset="0"/>
                <a:cs typeface="Arial" panose="020B0604020202020204" pitchFamily="34" charset="0"/>
              </a:rPr>
              <a:t>view</a:t>
            </a:r>
            <a:r>
              <a:rPr lang="pl-PL" sz="1600" dirty="0">
                <a:latin typeface="Arial" panose="020B0604020202020204" pitchFamily="34" charset="0"/>
                <a:cs typeface="Arial" panose="020B0604020202020204" pitchFamily="34" charset="0"/>
              </a:rPr>
              <a:t> of the </a:t>
            </a:r>
            <a:r>
              <a:rPr lang="pl-PL" sz="1600" dirty="0" err="1">
                <a:latin typeface="Arial" panose="020B0604020202020204" pitchFamily="34" charset="0"/>
                <a:cs typeface="Arial" panose="020B0604020202020204" pitchFamily="34" charset="0"/>
              </a:rPr>
              <a:t>bigger</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picture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dangerous</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professionally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unsound</a:t>
            </a:r>
            <a:r>
              <a:rPr lang="pl-PL" sz="1600" dirty="0">
                <a:latin typeface="Arial" panose="020B0604020202020204" pitchFamily="34" charset="0"/>
                <a:cs typeface="Arial" panose="020B0604020202020204" pitchFamily="34" charset="0"/>
              </a:rPr>
              <a:t>. As a </a:t>
            </a:r>
            <a:r>
              <a:rPr lang="pl-PL" sz="1600" dirty="0" err="1">
                <a:latin typeface="Arial" panose="020B0604020202020204" pitchFamily="34" charset="0"/>
                <a:cs typeface="Arial" panose="020B0604020202020204" pitchFamily="34" charset="0"/>
              </a:rPr>
              <a:t>Social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Worker</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necessary</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gather</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corroborate</a:t>
            </a:r>
            <a:r>
              <a:rPr lang="pl-PL" sz="1600" dirty="0">
                <a:latin typeface="Arial" panose="020B0604020202020204" pitchFamily="34" charset="0"/>
                <a:cs typeface="Arial" panose="020B0604020202020204" pitchFamily="34" charset="0"/>
              </a:rPr>
              <a:t> as much </a:t>
            </a:r>
            <a:r>
              <a:rPr lang="pl-PL" sz="1600" dirty="0" err="1">
                <a:latin typeface="Arial" panose="020B0604020202020204" pitchFamily="34" charset="0"/>
                <a:cs typeface="Arial" panose="020B0604020202020204" pitchFamily="34" charset="0"/>
              </a:rPr>
              <a:t>information</a:t>
            </a:r>
            <a:r>
              <a:rPr lang="pl-PL" sz="1600" dirty="0">
                <a:latin typeface="Arial" panose="020B0604020202020204" pitchFamily="34" charset="0"/>
                <a:cs typeface="Arial" panose="020B0604020202020204" pitchFamily="34" charset="0"/>
              </a:rPr>
              <a:t> as </a:t>
            </a:r>
            <a:r>
              <a:rPr lang="pl-PL" sz="1600" dirty="0" err="1">
                <a:latin typeface="Arial" panose="020B0604020202020204" pitchFamily="34" charset="0"/>
                <a:cs typeface="Arial" panose="020B0604020202020204" pitchFamily="34" charset="0"/>
              </a:rPr>
              <a:t>possible</a:t>
            </a:r>
            <a:r>
              <a:rPr lang="pl-PL" sz="1600" dirty="0">
                <a:latin typeface="Arial" panose="020B0604020202020204" pitchFamily="34" charset="0"/>
                <a:cs typeface="Arial" panose="020B0604020202020204" pitchFamily="34" charset="0"/>
              </a:rPr>
              <a:t> as part of </a:t>
            </a:r>
            <a:r>
              <a:rPr lang="pl-PL" sz="1600" dirty="0" err="1">
                <a:latin typeface="Arial" panose="020B0604020202020204" pitchFamily="34" charset="0"/>
                <a:cs typeface="Arial" panose="020B0604020202020204" pitchFamily="34" charset="0"/>
              </a:rPr>
              <a:t>your</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assessment</a:t>
            </a:r>
            <a:r>
              <a:rPr lang="pl-PL" sz="1600" dirty="0">
                <a:latin typeface="Arial" panose="020B0604020202020204" pitchFamily="34" charset="0"/>
                <a:cs typeface="Arial" panose="020B0604020202020204" pitchFamily="34" charset="0"/>
              </a:rPr>
              <a:t> in order to </a:t>
            </a:r>
            <a:r>
              <a:rPr lang="pl-PL" sz="1600" dirty="0" err="1">
                <a:latin typeface="Arial" panose="020B0604020202020204" pitchFamily="34" charset="0"/>
                <a:cs typeface="Arial" panose="020B0604020202020204" pitchFamily="34" charset="0"/>
              </a:rPr>
              <a:t>put</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appropriate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interventions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into</a:t>
            </a:r>
            <a:r>
              <a:rPr lang="pl-PL" sz="1600" dirty="0">
                <a:latin typeface="Arial" panose="020B0604020202020204" pitchFamily="34" charset="0"/>
                <a:cs typeface="Arial" panose="020B0604020202020204" pitchFamily="34" charset="0"/>
              </a:rPr>
              <a:t> place. </a:t>
            </a:r>
            <a:r>
              <a:rPr lang="pl-PL" sz="1600" dirty="0" err="1">
                <a:latin typeface="Arial" panose="020B0604020202020204" pitchFamily="34" charset="0"/>
                <a:cs typeface="Arial" panose="020B0604020202020204" pitchFamily="34" charset="0"/>
              </a:rPr>
              <a:t>Without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precise</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detailed</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information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quite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possible</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put</a:t>
            </a:r>
            <a:r>
              <a:rPr lang="pl-PL" sz="1600" dirty="0">
                <a:latin typeface="Arial" panose="020B0604020202020204" pitchFamily="34" charset="0"/>
                <a:cs typeface="Arial" panose="020B0604020202020204" pitchFamily="34" charset="0"/>
              </a:rPr>
              <a:t> in </a:t>
            </a:r>
            <a:r>
              <a:rPr lang="pl-PL" sz="1600" dirty="0" err="1">
                <a:latin typeface="Arial" panose="020B0604020202020204" pitchFamily="34" charset="0"/>
                <a:cs typeface="Arial" panose="020B0604020202020204" pitchFamily="34" charset="0"/>
              </a:rPr>
              <a:t>interventions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do </a:t>
            </a:r>
            <a:r>
              <a:rPr lang="pl-PL" sz="1600" dirty="0" err="1">
                <a:latin typeface="Arial" panose="020B0604020202020204" pitchFamily="34" charset="0"/>
                <a:cs typeface="Arial" panose="020B0604020202020204" pitchFamily="34" charset="0"/>
              </a:rPr>
              <a:t>nothing</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address</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actual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issue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hand</a:t>
            </a:r>
            <a:r>
              <a:rPr lang="pl-PL" sz="1600" dirty="0">
                <a:latin typeface="Arial" panose="020B0604020202020204" pitchFamily="34" charset="0"/>
                <a:cs typeface="Arial" panose="020B0604020202020204" pitchFamily="34" charset="0"/>
              </a:rPr>
              <a:t>. For </a:t>
            </a:r>
            <a:r>
              <a:rPr lang="pl-PL" sz="1600" dirty="0" err="1">
                <a:latin typeface="Arial" panose="020B0604020202020204" pitchFamily="34" charset="0"/>
                <a:cs typeface="Arial" panose="020B0604020202020204" pitchFamily="34" charset="0"/>
              </a:rPr>
              <a:t>instance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if</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you</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don’t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know</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 </a:t>
            </a:r>
            <a:r>
              <a:rPr lang="pl-PL" sz="1600" dirty="0" err="1">
                <a:latin typeface="Arial" panose="020B0604020202020204" pitchFamily="34" charset="0"/>
                <a:cs typeface="Arial" panose="020B0604020202020204" pitchFamily="34" charset="0"/>
              </a:rPr>
              <a:t>father</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drinking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because</a:t>
            </a:r>
            <a:r>
              <a:rPr lang="pl-PL" sz="1600" dirty="0">
                <a:latin typeface="Arial" panose="020B0604020202020204" pitchFamily="34" charset="0"/>
                <a:cs typeface="Arial" panose="020B0604020202020204" pitchFamily="34" charset="0"/>
              </a:rPr>
              <a:t> he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not </a:t>
            </a:r>
            <a:r>
              <a:rPr lang="pl-PL" sz="1600" dirty="0" err="1">
                <a:latin typeface="Arial" panose="020B0604020202020204" pitchFamily="34" charset="0"/>
                <a:cs typeface="Arial" panose="020B0604020202020204" pitchFamily="34" charset="0"/>
              </a:rPr>
              <a:t>working</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you</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address</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drinking</a:t>
            </a:r>
            <a:r>
              <a:rPr lang="pl-PL" sz="1600" dirty="0">
                <a:latin typeface="Arial" panose="020B0604020202020204" pitchFamily="34" charset="0"/>
                <a:cs typeface="Arial" panose="020B0604020202020204" pitchFamily="34" charset="0"/>
              </a:rPr>
              <a:t> but not the </a:t>
            </a:r>
            <a:r>
              <a:rPr lang="pl-PL" sz="1600" dirty="0" err="1">
                <a:latin typeface="Arial" panose="020B0604020202020204" pitchFamily="34" charset="0"/>
                <a:cs typeface="Arial" panose="020B0604020202020204" pitchFamily="34" charset="0"/>
              </a:rPr>
              <a:t>unemployment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a:t>
            </a:r>
            <a:r>
              <a:rPr lang="pl-PL" sz="1600" dirty="0">
                <a:latin typeface="Arial" panose="020B0604020202020204" pitchFamily="34" charset="0"/>
                <a:cs typeface="Arial" panose="020B0604020202020204" pitchFamily="34" charset="0"/>
              </a:rPr>
              <a:t> a </a:t>
            </a:r>
            <a:r>
              <a:rPr lang="pl-PL" sz="1600" dirty="0" err="1">
                <a:latin typeface="Arial" panose="020B0604020202020204" pitchFamily="34" charset="0"/>
                <a:cs typeface="Arial" panose="020B0604020202020204" pitchFamily="34" charset="0"/>
              </a:rPr>
              <a:t>risk</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he </a:t>
            </a:r>
            <a:r>
              <a:rPr lang="pl-PL" sz="1600" dirty="0" err="1">
                <a:latin typeface="Arial" panose="020B0604020202020204" pitchFamily="34" charset="0"/>
                <a:cs typeface="Arial" panose="020B0604020202020204" pitchFamily="34" charset="0"/>
              </a:rPr>
              <a:t>will</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replace</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alcohol</a:t>
            </a:r>
            <a:r>
              <a:rPr lang="pl-PL" sz="1600" dirty="0">
                <a:latin typeface="Arial" panose="020B0604020202020204" pitchFamily="34" charset="0"/>
                <a:cs typeface="Arial" panose="020B0604020202020204" pitchFamily="34" charset="0"/>
              </a:rPr>
              <a:t> with </a:t>
            </a:r>
            <a:r>
              <a:rPr lang="pl-PL" sz="1600" dirty="0" err="1">
                <a:latin typeface="Arial" panose="020B0604020202020204" pitchFamily="34" charset="0"/>
                <a:cs typeface="Arial" panose="020B0604020202020204" pitchFamily="34" charset="0"/>
              </a:rPr>
              <a:t>something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else</a:t>
            </a:r>
            <a:r>
              <a:rPr lang="pl-PL" sz="1600" dirty="0">
                <a:latin typeface="Arial" panose="020B0604020202020204" pitchFamily="34" charset="0"/>
                <a:cs typeface="Arial" panose="020B0604020202020204" pitchFamily="34" charset="0"/>
              </a:rPr>
              <a:t> to </a:t>
            </a:r>
            <a:r>
              <a:rPr lang="pl-PL" sz="1600" dirty="0" err="1">
                <a:latin typeface="Arial" panose="020B0604020202020204" pitchFamily="34" charset="0"/>
                <a:cs typeface="Arial" panose="020B0604020202020204" pitchFamily="34" charset="0"/>
              </a:rPr>
              <a:t>address</a:t>
            </a:r>
            <a:r>
              <a:rPr lang="pl-PL" sz="1600" dirty="0">
                <a:latin typeface="Arial" panose="020B0604020202020204" pitchFamily="34" charset="0"/>
                <a:cs typeface="Arial" panose="020B0604020202020204" pitchFamily="34" charset="0"/>
              </a:rPr>
              <a:t> the </a:t>
            </a:r>
            <a:r>
              <a:rPr lang="pl-PL" sz="1600" dirty="0" err="1">
                <a:latin typeface="Arial" panose="020B0604020202020204" pitchFamily="34" charset="0"/>
                <a:cs typeface="Arial" panose="020B0604020202020204" pitchFamily="34" charset="0"/>
              </a:rPr>
              <a:t>feelings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being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unemployed</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bring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up</a:t>
            </a:r>
            <a:r>
              <a:rPr lang="pl-PL" sz="1600" dirty="0">
                <a:latin typeface="Arial" panose="020B0604020202020204" pitchFamily="34" charset="0"/>
                <a:cs typeface="Arial" panose="020B0604020202020204" pitchFamily="34" charset="0"/>
              </a:rPr>
              <a:t> for </a:t>
            </a:r>
            <a:r>
              <a:rPr lang="pl-PL" sz="1600" dirty="0" err="1">
                <a:latin typeface="Arial" panose="020B0604020202020204" pitchFamily="34" charset="0"/>
                <a:cs typeface="Arial" panose="020B0604020202020204" pitchFamily="34" charset="0"/>
              </a:rPr>
              <a:t>him</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Honest</a:t>
            </a:r>
            <a:r>
              <a:rPr lang="pl-PL" sz="1600" dirty="0">
                <a:latin typeface="Arial" panose="020B0604020202020204" pitchFamily="34" charset="0"/>
                <a:cs typeface="Arial" panose="020B0604020202020204" pitchFamily="34" charset="0"/>
              </a:rPr>
              <a:t> and transparent </a:t>
            </a:r>
            <a:r>
              <a:rPr lang="pl-PL" sz="1600" dirty="0" err="1">
                <a:latin typeface="Arial" panose="020B0604020202020204" pitchFamily="34" charset="0"/>
                <a:cs typeface="Arial" panose="020B0604020202020204" pitchFamily="34" charset="0"/>
              </a:rPr>
              <a:t>working</a:t>
            </a:r>
            <a:r>
              <a:rPr lang="pl-PL" sz="1600" dirty="0">
                <a:latin typeface="Arial" panose="020B0604020202020204" pitchFamily="34" charset="0"/>
                <a:cs typeface="Arial" panose="020B0604020202020204" pitchFamily="34" charset="0"/>
              </a:rPr>
              <a:t> with </a:t>
            </a:r>
            <a:r>
              <a:rPr lang="pl-PL" sz="1600" dirty="0" err="1">
                <a:latin typeface="Arial" panose="020B0604020202020204" pitchFamily="34" charset="0"/>
                <a:cs typeface="Arial" panose="020B0604020202020204" pitchFamily="34" charset="0"/>
              </a:rPr>
              <a:t>clients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means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times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can</a:t>
            </a:r>
            <a:r>
              <a:rPr lang="pl-PL" sz="1600" dirty="0">
                <a:latin typeface="Arial" panose="020B0604020202020204" pitchFamily="34" charset="0"/>
                <a:cs typeface="Arial" panose="020B0604020202020204" pitchFamily="34" charset="0"/>
              </a:rPr>
              <a:t> be part of </a:t>
            </a:r>
            <a:r>
              <a:rPr lang="pl-PL" sz="1600" dirty="0" err="1">
                <a:latin typeface="Arial" panose="020B0604020202020204" pitchFamily="34" charset="0"/>
                <a:cs typeface="Arial" panose="020B0604020202020204" pitchFamily="34" charset="0"/>
              </a:rPr>
              <a:t>this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process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can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help</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make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decisions</a:t>
            </a:r>
            <a:r>
              <a:rPr lang="pl-PL" sz="1600" dirty="0">
                <a:latin typeface="Arial" panose="020B0604020202020204" pitchFamily="34" charset="0"/>
                <a:cs typeface="Arial" panose="020B0604020202020204" pitchFamily="34" charset="0"/>
              </a:rPr>
              <a:t> about </a:t>
            </a:r>
            <a:r>
              <a:rPr lang="pl-PL" sz="1600" dirty="0" err="1">
                <a:latin typeface="Arial" panose="020B0604020202020204" pitchFamily="34" charset="0"/>
                <a:cs typeface="Arial" panose="020B0604020202020204" pitchFamily="34" charset="0"/>
              </a:rPr>
              <a:t>how</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their</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issues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addressed</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this</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can</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empower</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them</a:t>
            </a:r>
            <a:r>
              <a:rPr lang="pl-PL" sz="1600" dirty="0">
                <a:latin typeface="Arial" panose="020B0604020202020204" pitchFamily="34" charset="0"/>
                <a:cs typeface="Arial" panose="020B0604020202020204" pitchFamily="34" charset="0"/>
              </a:rPr>
              <a:t> and </a:t>
            </a:r>
            <a:r>
              <a:rPr lang="pl-PL" sz="1600" dirty="0" err="1">
                <a:latin typeface="Arial" panose="020B0604020202020204" pitchFamily="34" charset="0"/>
                <a:cs typeface="Arial" panose="020B0604020202020204" pitchFamily="34" charset="0"/>
              </a:rPr>
              <a:t>help</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make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them</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feel</a:t>
            </a:r>
            <a:r>
              <a:rPr lang="pl-PL" sz="1600" dirty="0">
                <a:latin typeface="Arial" panose="020B0604020202020204" pitchFamily="34" charset="0"/>
                <a:cs typeface="Arial" panose="020B0604020202020204" pitchFamily="34" charset="0"/>
              </a:rPr>
              <a:t> part of the </a:t>
            </a:r>
            <a:r>
              <a:rPr lang="pl-PL" sz="1600" dirty="0" err="1">
                <a:latin typeface="Arial" panose="020B0604020202020204" pitchFamily="34" charset="0"/>
                <a:cs typeface="Arial" panose="020B0604020202020204" pitchFamily="34" charset="0"/>
              </a:rPr>
              <a:t>process</a:t>
            </a:r>
            <a:r>
              <a:rPr lang="pl-PL" sz="1600" dirty="0">
                <a:latin typeface="Arial" panose="020B0604020202020204" pitchFamily="34" charset="0"/>
                <a:cs typeface="Arial" panose="020B0604020202020204" pitchFamily="34" charset="0"/>
              </a:rPr>
              <a:t> and not </a:t>
            </a:r>
            <a:r>
              <a:rPr lang="pl-PL" sz="1600" dirty="0" err="1">
                <a:latin typeface="Arial" panose="020B0604020202020204" pitchFamily="34" charset="0"/>
                <a:cs typeface="Arial" panose="020B0604020202020204" pitchFamily="34" charset="0"/>
              </a:rPr>
              <a:t>just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that</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they</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are</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being</a:t>
            </a:r>
            <a:r>
              <a:rPr lang="pl-PL" sz="1600" dirty="0">
                <a:latin typeface="Arial" panose="020B0604020202020204" pitchFamily="34" charset="0"/>
                <a:cs typeface="Arial" panose="020B0604020202020204" pitchFamily="34" charset="0"/>
              </a:rPr>
              <a:t> </a:t>
            </a:r>
            <a:r>
              <a:rPr lang="pl-PL" sz="1600" dirty="0" err="1">
                <a:latin typeface="Arial" panose="020B0604020202020204" pitchFamily="34" charset="0"/>
                <a:cs typeface="Arial" panose="020B0604020202020204" pitchFamily="34" charset="0"/>
              </a:rPr>
              <a:t>acted</a:t>
            </a:r>
            <a:r>
              <a:rPr lang="pl-PL" sz="1600" dirty="0">
                <a:latin typeface="Arial" panose="020B0604020202020204" pitchFamily="34" charset="0"/>
                <a:cs typeface="Arial" panose="020B0604020202020204" pitchFamily="34" charset="0"/>
              </a:rPr>
              <a:t> upon.</a:t>
            </a:r>
          </a:p>
          <a:p>
            <a:endParaRPr lang="pl-GB" sz="1300" dirty="0"/>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883442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2478</Words>
  <Application>Microsoft Macintosh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Motyw pakietu Office</vt:lpstr>
      <vt:lpstr>Interpersonal skills </vt:lpstr>
      <vt:lpstr>Social Work specific skills needed</vt:lpstr>
      <vt:lpstr>Written Communication</vt:lpstr>
      <vt:lpstr>Verbal Communication </vt:lpstr>
      <vt:lpstr>Non-verbal skills</vt:lpstr>
      <vt:lpstr>Listening</vt:lpstr>
      <vt:lpstr>Problem Solving</vt:lpstr>
      <vt:lpstr>Negotiation</vt:lpstr>
      <vt:lpstr>Decision making</vt:lpstr>
      <vt:lpstr>Assertiveness</vt:lpstr>
      <vt:lpstr>Self-management</vt:lpstr>
      <vt:lpstr>Self-management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Interpersonal skills </dc:title>
  <dc:creator>amarcinkowska.uk@gmail.com</dc:creator>
  <cp:lastModifiedBy>Marcinkowska, Dominika (Student)</cp:lastModifiedBy>
  <cp:revision>11</cp:revision>
  <dcterms:created xsi:type="dcterms:W3CDTF">2020-02-03T11:59:10Z</dcterms:created>
  <dcterms:modified xsi:type="dcterms:W3CDTF">2020-02-03T14:08:31Z</dcterms:modified>
</cp:coreProperties>
</file>