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56" r:id="rId2"/>
    <p:sldId id="258" r:id="rId3"/>
    <p:sldId id="301" r:id="rId4"/>
    <p:sldId id="302" r:id="rId5"/>
    <p:sldId id="300" r:id="rId6"/>
    <p:sldId id="276" r:id="rId7"/>
    <p:sldId id="277" r:id="rId8"/>
    <p:sldId id="260" r:id="rId9"/>
    <p:sldId id="263" r:id="rId10"/>
    <p:sldId id="262" r:id="rId11"/>
    <p:sldId id="287" r:id="rId12"/>
    <p:sldId id="264" r:id="rId13"/>
    <p:sldId id="280" r:id="rId14"/>
    <p:sldId id="278" r:id="rId15"/>
    <p:sldId id="304" r:id="rId16"/>
    <p:sldId id="303" r:id="rId17"/>
    <p:sldId id="305" r:id="rId18"/>
    <p:sldId id="306" r:id="rId19"/>
    <p:sldId id="307" r:id="rId20"/>
    <p:sldId id="308" r:id="rId21"/>
    <p:sldId id="265" r:id="rId22"/>
    <p:sldId id="288" r:id="rId23"/>
    <p:sldId id="289" r:id="rId24"/>
    <p:sldId id="290" r:id="rId25"/>
    <p:sldId id="291" r:id="rId26"/>
    <p:sldId id="292" r:id="rId27"/>
    <p:sldId id="293" r:id="rId28"/>
    <p:sldId id="294" r:id="rId29"/>
    <p:sldId id="295" r:id="rId30"/>
    <p:sldId id="296" r:id="rId31"/>
    <p:sldId id="310" r:id="rId32"/>
    <p:sldId id="313" r:id="rId33"/>
    <p:sldId id="273" r:id="rId34"/>
    <p:sldId id="309" r:id="rId35"/>
    <p:sldId id="311" r:id="rId36"/>
    <p:sldId id="31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6187" autoAdjust="0"/>
  </p:normalViewPr>
  <p:slideViewPr>
    <p:cSldViewPr snapToGrid="0">
      <p:cViewPr varScale="1">
        <p:scale>
          <a:sx n="70" d="100"/>
          <a:sy n="70" d="100"/>
        </p:scale>
        <p:origin x="738" y="234"/>
      </p:cViewPr>
      <p:guideLst/>
    </p:cSldViewPr>
  </p:slideViewPr>
  <p:outlineViewPr>
    <p:cViewPr>
      <p:scale>
        <a:sx n="33" d="100"/>
        <a:sy n="33" d="100"/>
      </p:scale>
      <p:origin x="0" y="-1914"/>
    </p:cViewPr>
  </p:outlineViewPr>
  <p:notesTextViewPr>
    <p:cViewPr>
      <p:scale>
        <a:sx n="3" d="2"/>
        <a:sy n="3" d="2"/>
      </p:scale>
      <p:origin x="0" y="0"/>
    </p:cViewPr>
  </p:notesTextViewPr>
  <p:sorterViewPr>
    <p:cViewPr varScale="1">
      <p:scale>
        <a:sx n="100" d="100"/>
        <a:sy n="100" d="100"/>
      </p:scale>
      <p:origin x="0" y="-135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B08B0A8-B83D-4AFD-BC47-A64940CA2F19}" type="datetimeFigureOut">
              <a:rPr lang="en-US" smtClean="0"/>
              <a:t>10/22/2015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376ECE-3DD5-4069-A8E3-B2A4FCED478B}" type="slidenum">
              <a:rPr lang="en-US" smtClean="0"/>
              <a:t>‹#›</a:t>
            </a:fld>
            <a:endParaRPr lang="en-US"/>
          </a:p>
        </p:txBody>
      </p:sp>
    </p:spTree>
    <p:extLst>
      <p:ext uri="{BB962C8B-B14F-4D97-AF65-F5344CB8AC3E}">
        <p14:creationId xmlns:p14="http://schemas.microsoft.com/office/powerpoint/2010/main" val="218127881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EEDE4B-DD6F-415B-980F-97D7D4CDA620}" type="datetimeFigureOut">
              <a:rPr lang="en-US" smtClean="0"/>
              <a:t>10/22/2015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39BCB-9CCA-463E-A818-416D523990F8}" type="slidenum">
              <a:rPr lang="en-US" smtClean="0"/>
              <a:t>‹#›</a:t>
            </a:fld>
            <a:endParaRPr lang="en-US"/>
          </a:p>
        </p:txBody>
      </p:sp>
    </p:spTree>
    <p:extLst>
      <p:ext uri="{BB962C8B-B14F-4D97-AF65-F5344CB8AC3E}">
        <p14:creationId xmlns:p14="http://schemas.microsoft.com/office/powerpoint/2010/main" val="226566399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2A39BCB-9CCA-463E-A818-416D523990F8}" type="slidenum">
              <a:rPr lang="en-US" smtClean="0"/>
              <a:t>1</a:t>
            </a:fld>
            <a:endParaRPr lang="en-US"/>
          </a:p>
        </p:txBody>
      </p:sp>
    </p:spTree>
    <p:extLst>
      <p:ext uri="{BB962C8B-B14F-4D97-AF65-F5344CB8AC3E}">
        <p14:creationId xmlns:p14="http://schemas.microsoft.com/office/powerpoint/2010/main" val="119927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C95FC-B0E8-41CC-A763-CF3CD3535E35}" type="datetime1">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546537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CC7E6F-0E9F-42C7-AAFD-01E5047AB0C4}" type="datetime1">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27378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C2BB98-0EF3-4ED4-B93D-71E09B0C6702}" type="datetime1">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3931644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D70C84-ECEA-4816-A809-E96F9E3F4BFE}" type="datetime1">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1569155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A605D-1196-4B4B-8970-FBB1C5038590}" type="datetime1">
              <a:rPr lang="en-US" smtClean="0"/>
              <a:t>10/22/2015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390730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2AA37D-137A-43A6-B71B-AE2A6BC491CF}" type="datetime1">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326239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23892D-9D82-415C-B424-6780DB6AABC8}" type="datetime1">
              <a:rPr lang="en-US" smtClean="0"/>
              <a:t>10/22/2015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746073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D9CD54-F527-489E-854F-4F668D9C7709}" type="datetime1">
              <a:rPr lang="en-US" smtClean="0"/>
              <a:t>10/22/2015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265773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AB6B2-D092-481B-BA79-A6B13C2B855A}" type="datetime1">
              <a:rPr lang="en-US" smtClean="0"/>
              <a:t>10/22/2015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3997925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8398DC-B1C9-4FF5-8904-E31A527B7636}" type="datetime1">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241236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DF0A5A-6604-454B-B100-8F1D40AE7039}" type="datetime1">
              <a:rPr lang="en-US" smtClean="0"/>
              <a:t>10/22/2015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E26A0A-73F3-46EE-B91F-4382B5C595E4}" type="slidenum">
              <a:rPr lang="en-US" smtClean="0"/>
              <a:t>‹#›</a:t>
            </a:fld>
            <a:endParaRPr lang="en-US"/>
          </a:p>
        </p:txBody>
      </p:sp>
    </p:spTree>
    <p:extLst>
      <p:ext uri="{BB962C8B-B14F-4D97-AF65-F5344CB8AC3E}">
        <p14:creationId xmlns:p14="http://schemas.microsoft.com/office/powerpoint/2010/main" val="183276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81DB3-243B-4208-8FC6-FDBE547865E5}" type="datetime1">
              <a:rPr lang="en-US" smtClean="0"/>
              <a:t>10/22/2015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E26A0A-73F3-46EE-B91F-4382B5C595E4}" type="slidenum">
              <a:rPr lang="en-US" smtClean="0"/>
              <a:t>‹#›</a:t>
            </a:fld>
            <a:endParaRPr lang="en-US"/>
          </a:p>
        </p:txBody>
      </p:sp>
    </p:spTree>
    <p:extLst>
      <p:ext uri="{BB962C8B-B14F-4D97-AF65-F5344CB8AC3E}">
        <p14:creationId xmlns:p14="http://schemas.microsoft.com/office/powerpoint/2010/main" val="17489248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3.jpg"/></Relationships>
</file>

<file path=ppt/slides/_rels/slide33.xml.rels><?xml version="1.0" encoding="UTF-8" standalone="yes"?>
<Relationships xmlns="http://schemas.openxmlformats.org/package/2006/relationships"><Relationship Id="rId3" Type="http://schemas.openxmlformats.org/officeDocument/2006/relationships/hyperlink" Target="mailto:james.willis@agriculture.ny.gov"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hyperlink" Target="http://www.agriculture.ny.gov/"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0110"/>
            <a:ext cx="12192000" cy="7758546"/>
          </a:xfrm>
          <a:prstGeom prst="rect">
            <a:avLst/>
          </a:prstGeom>
        </p:spPr>
      </p:pic>
      <p:sp>
        <p:nvSpPr>
          <p:cNvPr id="5" name="Rectangle 2"/>
          <p:cNvSpPr txBox="1">
            <a:spLocks noChangeArrowheads="1"/>
          </p:cNvSpPr>
          <p:nvPr/>
        </p:nvSpPr>
        <p:spPr>
          <a:xfrm>
            <a:off x="376070" y="1521401"/>
            <a:ext cx="5342342" cy="3276917"/>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400" b="1" dirty="0" smtClean="0">
                <a:latin typeface="Arial" panose="020B0604020202020204" pitchFamily="34" charset="0"/>
                <a:cs typeface="Arial" panose="020B0604020202020204" pitchFamily="34" charset="0"/>
              </a:rPr>
              <a:t>Skimming Devices</a:t>
            </a:r>
          </a:p>
          <a:p>
            <a:r>
              <a:rPr lang="en-US" altLang="en-US" sz="4400" b="1" dirty="0">
                <a:latin typeface="Arial" panose="020B0604020202020204" pitchFamily="34" charset="0"/>
                <a:cs typeface="Arial" panose="020B0604020202020204" pitchFamily="34" charset="0"/>
              </a:rPr>
              <a:t>i</a:t>
            </a:r>
            <a:r>
              <a:rPr lang="en-US" altLang="en-US" sz="4400" b="1" dirty="0" smtClean="0">
                <a:latin typeface="Arial" panose="020B0604020202020204" pitchFamily="34" charset="0"/>
                <a:cs typeface="Arial" panose="020B0604020202020204" pitchFamily="34" charset="0"/>
              </a:rPr>
              <a:t>n Retail Motor Fuel Dispensers</a:t>
            </a:r>
          </a:p>
        </p:txBody>
      </p:sp>
      <p:sp>
        <p:nvSpPr>
          <p:cNvPr id="6" name="Rectangle 2"/>
          <p:cNvSpPr txBox="1">
            <a:spLocks noChangeArrowheads="1"/>
          </p:cNvSpPr>
          <p:nvPr/>
        </p:nvSpPr>
        <p:spPr>
          <a:xfrm>
            <a:off x="2296160" y="5349875"/>
            <a:ext cx="7508240" cy="1437005"/>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3200" dirty="0" smtClean="0">
                <a:solidFill>
                  <a:schemeClr val="bg1"/>
                </a:solidFill>
                <a:latin typeface="Arial" panose="020B0604020202020204" pitchFamily="34" charset="0"/>
                <a:cs typeface="Arial" panose="020B0604020202020204" pitchFamily="34" charset="0"/>
              </a:rPr>
              <a:t>Bureau of Weights &amp; Measures</a:t>
            </a:r>
          </a:p>
          <a:p>
            <a:r>
              <a:rPr lang="en-US" altLang="en-US" sz="3200" dirty="0" smtClean="0">
                <a:solidFill>
                  <a:schemeClr val="bg1"/>
                </a:solidFill>
                <a:latin typeface="Arial" panose="020B0604020202020204" pitchFamily="34" charset="0"/>
                <a:cs typeface="Arial" panose="020B0604020202020204" pitchFamily="34" charset="0"/>
              </a:rPr>
              <a:t>10/22/15</a:t>
            </a:r>
            <a:endParaRPr lang="en-US" altLang="en-US" sz="3200" dirty="0" smtClean="0">
              <a:solidFill>
                <a:schemeClr val="bg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D3E26A0A-73F3-46EE-B91F-4382B5C595E4}" type="slidenum">
              <a:rPr lang="en-US" smtClean="0"/>
              <a:t>1</a:t>
            </a:fld>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8158" y="178431"/>
            <a:ext cx="4185656" cy="4789354"/>
          </a:xfrm>
          <a:prstGeom prst="rect">
            <a:avLst/>
          </a:prstGeom>
        </p:spPr>
      </p:pic>
    </p:spTree>
    <p:extLst>
      <p:ext uri="{BB962C8B-B14F-4D97-AF65-F5344CB8AC3E}">
        <p14:creationId xmlns:p14="http://schemas.microsoft.com/office/powerpoint/2010/main" val="31344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10</a:t>
            </a:fld>
            <a:endParaRPr lang="en-US"/>
          </a:p>
        </p:txBody>
      </p:sp>
      <p:sp>
        <p:nvSpPr>
          <p:cNvPr id="3" name="TextBox 2"/>
          <p:cNvSpPr txBox="1"/>
          <p:nvPr/>
        </p:nvSpPr>
        <p:spPr>
          <a:xfrm>
            <a:off x="515155" y="1017431"/>
            <a:ext cx="10838645" cy="1323439"/>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Exterior Mounted Skimmer</a:t>
            </a:r>
          </a:p>
          <a:p>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1138773"/>
          </a:xfrm>
          <a:prstGeom prst="rect">
            <a:avLst/>
          </a:prstGeom>
          <a:noFill/>
        </p:spPr>
        <p:txBody>
          <a:bodyPr wrap="square" rtlCol="0">
            <a:spAutoFit/>
          </a:bodyPr>
          <a:lstStyle/>
          <a:p>
            <a:pPr marL="457200" indent="-457200">
              <a:buFont typeface="Arial" panose="020B0604020202020204" pitchFamily="34" charset="0"/>
              <a:buChar char="•"/>
            </a:pPr>
            <a:endParaRPr lang="en-US" altLang="en-US" sz="3600" dirty="0"/>
          </a:p>
          <a:p>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465" y="1815873"/>
            <a:ext cx="7240082" cy="3788905"/>
          </a:xfrm>
          <a:prstGeom prst="rect">
            <a:avLst/>
          </a:prstGeom>
          <a:noFill/>
          <a:ln>
            <a:noFill/>
          </a:ln>
        </p:spPr>
      </p:pic>
    </p:spTree>
    <p:extLst>
      <p:ext uri="{BB962C8B-B14F-4D97-AF65-F5344CB8AC3E}">
        <p14:creationId xmlns:p14="http://schemas.microsoft.com/office/powerpoint/2010/main" val="341253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11</a:t>
            </a:fld>
            <a:endParaRPr lang="en-US"/>
          </a:p>
        </p:txBody>
      </p:sp>
      <p:sp>
        <p:nvSpPr>
          <p:cNvPr id="3" name="TextBox 2"/>
          <p:cNvSpPr txBox="1"/>
          <p:nvPr/>
        </p:nvSpPr>
        <p:spPr>
          <a:xfrm>
            <a:off x="494683"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Exterior Mounted Skimmer continued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1138773"/>
          </a:xfrm>
          <a:prstGeom prst="rect">
            <a:avLst/>
          </a:prstGeom>
          <a:noFill/>
        </p:spPr>
        <p:txBody>
          <a:bodyPr wrap="square" rtlCol="0">
            <a:spAutoFit/>
          </a:bodyPr>
          <a:lstStyle/>
          <a:p>
            <a:pPr marL="457200" indent="-457200">
              <a:buFont typeface="Arial" panose="020B0604020202020204" pitchFamily="34" charset="0"/>
              <a:buChar char="•"/>
            </a:pPr>
            <a:endParaRPr lang="en-US" altLang="en-US" sz="3600" dirty="0"/>
          </a:p>
          <a:p>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221" y="1864778"/>
            <a:ext cx="6232179" cy="4674134"/>
          </a:xfrm>
          <a:prstGeom prst="rect">
            <a:avLst/>
          </a:prstGeom>
        </p:spPr>
      </p:pic>
    </p:spTree>
    <p:extLst>
      <p:ext uri="{BB962C8B-B14F-4D97-AF65-F5344CB8AC3E}">
        <p14:creationId xmlns:p14="http://schemas.microsoft.com/office/powerpoint/2010/main" val="675903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12</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Interior Skimmer w/Bluetooth</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1138773"/>
          </a:xfrm>
          <a:prstGeom prst="rect">
            <a:avLst/>
          </a:prstGeom>
          <a:noFill/>
        </p:spPr>
        <p:txBody>
          <a:bodyPr wrap="square" rtlCol="0">
            <a:spAutoFit/>
          </a:bodyPr>
          <a:lstStyle/>
          <a:p>
            <a:pPr marL="457200" indent="-457200">
              <a:buFont typeface="Arial" panose="020B0604020202020204" pitchFamily="34" charset="0"/>
              <a:buChar char="•"/>
            </a:pPr>
            <a:endParaRPr lang="en-US" altLang="en-US" sz="3600" dirty="0"/>
          </a:p>
          <a:p>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5100" y="1124896"/>
            <a:ext cx="2434199" cy="43274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36" y="2321067"/>
            <a:ext cx="8065468" cy="2523888"/>
          </a:xfrm>
          <a:prstGeom prst="rect">
            <a:avLst/>
          </a:prstGeom>
        </p:spPr>
      </p:pic>
    </p:spTree>
    <p:extLst>
      <p:ext uri="{BB962C8B-B14F-4D97-AF65-F5344CB8AC3E}">
        <p14:creationId xmlns:p14="http://schemas.microsoft.com/office/powerpoint/2010/main" val="149249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13</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What you need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5016758"/>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Proper credentials (e.g. agency issued photo ID). </a:t>
            </a:r>
          </a:p>
          <a:p>
            <a:pPr marL="571500" indent="-571500">
              <a:buFont typeface="Wingdings" panose="05000000000000000000" pitchFamily="2" charset="2"/>
              <a:buChar char="§"/>
            </a:pPr>
            <a:r>
              <a:rPr lang="en-US" altLang="en-US" sz="3600" dirty="0" smtClean="0"/>
              <a:t>Identifying clothing (e.g. W&amp;M hat, shirt jacket, etc.), if applicable.</a:t>
            </a:r>
          </a:p>
          <a:p>
            <a:pPr marL="571500" indent="-571500">
              <a:buFont typeface="Wingdings" panose="05000000000000000000" pitchFamily="2" charset="2"/>
              <a:buChar char="§"/>
            </a:pPr>
            <a:r>
              <a:rPr lang="en-US" altLang="en-US" sz="3600" dirty="0" smtClean="0"/>
              <a:t>NYS Petroleum Dispenser Skimmer audit worksheets.</a:t>
            </a:r>
          </a:p>
          <a:p>
            <a:pPr marL="571500" indent="-571500">
              <a:buFont typeface="Wingdings" panose="05000000000000000000" pitchFamily="2" charset="2"/>
              <a:buChar char="§"/>
            </a:pPr>
            <a:r>
              <a:rPr lang="en-US" altLang="en-US" sz="3600" dirty="0" smtClean="0"/>
              <a:t>Camera (recommended).</a:t>
            </a:r>
          </a:p>
          <a:p>
            <a:pPr marL="571500" indent="-571500">
              <a:buFont typeface="Wingdings" panose="05000000000000000000" pitchFamily="2" charset="2"/>
              <a:buChar char="§"/>
            </a:pPr>
            <a:r>
              <a:rPr lang="en-US" altLang="en-US" sz="3600" dirty="0" smtClean="0"/>
              <a:t>Flashlight.</a:t>
            </a:r>
          </a:p>
          <a:p>
            <a:pPr marL="571500" indent="-571500">
              <a:buFont typeface="Wingdings" panose="05000000000000000000" pitchFamily="2" charset="2"/>
              <a:buChar char="§"/>
            </a:pPr>
            <a:endParaRPr lang="en-US" altLang="en-US" sz="3600" dirty="0" smtClean="0"/>
          </a:p>
          <a:p>
            <a:r>
              <a:rPr lang="en-US" altLang="en-US" sz="3600" dirty="0" smtClean="0"/>
              <a:t> </a:t>
            </a:r>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2178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14</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Checking for Skimmers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359649" y="1835957"/>
            <a:ext cx="7883599" cy="5570756"/>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Introduce yourself to store owner/manager and explain the purpose of your visit.</a:t>
            </a:r>
          </a:p>
          <a:p>
            <a:pPr marL="571500" indent="-571500">
              <a:buFont typeface="Wingdings" panose="05000000000000000000" pitchFamily="2" charset="2"/>
              <a:buChar char="§"/>
            </a:pPr>
            <a:r>
              <a:rPr lang="en-US" altLang="en-US" sz="3600" dirty="0" smtClean="0"/>
              <a:t>Ask if the dispensers have any alarms you should be aware of. </a:t>
            </a:r>
          </a:p>
          <a:p>
            <a:pPr marL="571500" indent="-571500">
              <a:buFont typeface="Wingdings" panose="05000000000000000000" pitchFamily="2" charset="2"/>
              <a:buChar char="§"/>
            </a:pPr>
            <a:r>
              <a:rPr lang="en-US" altLang="en-US" sz="3600" dirty="0" smtClean="0"/>
              <a:t>Invite the store owner/manager to accompany you.</a:t>
            </a:r>
          </a:p>
          <a:p>
            <a:pPr marL="571500" indent="-571500">
              <a:buFont typeface="Wingdings" panose="05000000000000000000" pitchFamily="2" charset="2"/>
              <a:buChar char="§"/>
            </a:pPr>
            <a:r>
              <a:rPr lang="en-US" altLang="en-US" sz="3600" dirty="0" smtClean="0"/>
              <a:t>Obtain key for card reader cabinet.</a:t>
            </a:r>
          </a:p>
          <a:p>
            <a:endParaRPr lang="en-US" altLang="en-US" sz="3600" dirty="0"/>
          </a:p>
          <a:p>
            <a:pPr marL="457200" indent="-457200">
              <a:buFont typeface="Wingdings" panose="05000000000000000000" pitchFamily="2" charset="2"/>
              <a:buChar char="§"/>
            </a:pP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8463" y="1176213"/>
            <a:ext cx="3507474" cy="3742350"/>
          </a:xfrm>
          <a:prstGeom prst="rect">
            <a:avLst/>
          </a:prstGeom>
        </p:spPr>
      </p:pic>
      <p:sp>
        <p:nvSpPr>
          <p:cNvPr id="4" name="TextBox 3"/>
          <p:cNvSpPr txBox="1"/>
          <p:nvPr/>
        </p:nvSpPr>
        <p:spPr>
          <a:xfrm>
            <a:off x="8869907" y="4992864"/>
            <a:ext cx="2483893" cy="400110"/>
          </a:xfrm>
          <a:prstGeom prst="rect">
            <a:avLst/>
          </a:prstGeom>
          <a:noFill/>
        </p:spPr>
        <p:txBody>
          <a:bodyPr wrap="square" rtlCol="0">
            <a:spAutoFit/>
          </a:bodyPr>
          <a:lstStyle/>
          <a:p>
            <a:r>
              <a:rPr lang="en-US" sz="2000" b="1" dirty="0" smtClean="0"/>
              <a:t>(Low Skimmer Risk)</a:t>
            </a:r>
            <a:endParaRPr lang="en-US" sz="2000" b="1" dirty="0"/>
          </a:p>
        </p:txBody>
      </p:sp>
    </p:spTree>
    <p:extLst>
      <p:ext uri="{BB962C8B-B14F-4D97-AF65-F5344CB8AC3E}">
        <p14:creationId xmlns:p14="http://schemas.microsoft.com/office/powerpoint/2010/main" val="14496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15</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Checking for Skimmers continued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3354765"/>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As appropriate, open each dispenser card reader cabinet and look for skimmer. </a:t>
            </a:r>
          </a:p>
          <a:p>
            <a:pPr marL="571500" indent="-571500">
              <a:buFont typeface="Wingdings" panose="05000000000000000000" pitchFamily="2" charset="2"/>
              <a:buChar char="§"/>
            </a:pPr>
            <a:r>
              <a:rPr lang="en-US" altLang="en-US" sz="3600" dirty="0" smtClean="0"/>
              <a:t>Examine the exterior card reader.</a:t>
            </a:r>
          </a:p>
          <a:p>
            <a:pPr marL="571500" indent="-571500">
              <a:buFont typeface="Wingdings" panose="05000000000000000000" pitchFamily="2" charset="2"/>
              <a:buChar char="§"/>
            </a:pPr>
            <a:r>
              <a:rPr lang="en-US" altLang="en-US" sz="3600" dirty="0" smtClean="0"/>
              <a:t>Also be on the look-out for keypad overlay skimmers and hidden cameras. </a:t>
            </a:r>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17373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16</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Card Reader Cabinet</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6259516" cy="3970318"/>
          </a:xfrm>
          <a:prstGeom prst="rect">
            <a:avLst/>
          </a:prstGeom>
          <a:noFill/>
        </p:spPr>
        <p:txBody>
          <a:bodyPr wrap="square" rtlCol="0">
            <a:spAutoFit/>
          </a:bodyPr>
          <a:lstStyle/>
          <a:p>
            <a:pPr marL="571500" indent="-571500">
              <a:buFont typeface="Wingdings" panose="05000000000000000000" pitchFamily="2" charset="2"/>
              <a:buChar char="§"/>
            </a:pPr>
            <a:r>
              <a:rPr lang="en-US" sz="3600" dirty="0" smtClean="0"/>
              <a:t>This is where we are looking.</a:t>
            </a:r>
          </a:p>
          <a:p>
            <a:pPr marL="571500" indent="-571500">
              <a:buFont typeface="Wingdings" panose="05000000000000000000" pitchFamily="2" charset="2"/>
              <a:buChar char="§"/>
            </a:pPr>
            <a:r>
              <a:rPr lang="en-US" sz="3600" dirty="0" smtClean="0"/>
              <a:t>Some dispensers have separate cabinets for card reader and paper roll for receipts.</a:t>
            </a:r>
          </a:p>
          <a:p>
            <a:pPr marL="571500" indent="-571500">
              <a:buFont typeface="Wingdings" panose="05000000000000000000" pitchFamily="2" charset="2"/>
              <a:buChar char="§"/>
            </a:pPr>
            <a:r>
              <a:rPr lang="en-US" sz="3600" dirty="0" smtClean="0"/>
              <a:t>Examine the cabinet for tamper-evident seals. </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4824" y="2149856"/>
            <a:ext cx="5004126" cy="3249549"/>
          </a:xfrm>
          <a:prstGeom prst="rect">
            <a:avLst/>
          </a:prstGeom>
        </p:spPr>
      </p:pic>
    </p:spTree>
    <p:extLst>
      <p:ext uri="{BB962C8B-B14F-4D97-AF65-F5344CB8AC3E}">
        <p14:creationId xmlns:p14="http://schemas.microsoft.com/office/powerpoint/2010/main" val="743703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228"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17</a:t>
            </a:fld>
            <a:endParaRPr lang="en-US"/>
          </a:p>
        </p:txBody>
      </p:sp>
      <p:sp>
        <p:nvSpPr>
          <p:cNvPr id="3" name="TextBox 2"/>
          <p:cNvSpPr txBox="1"/>
          <p:nvPr/>
        </p:nvSpPr>
        <p:spPr>
          <a:xfrm>
            <a:off x="763073" y="1147899"/>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Tamper-evident seals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458949"/>
            <a:ext cx="11011436" cy="1138773"/>
          </a:xfrm>
          <a:prstGeom prst="rect">
            <a:avLst/>
          </a:prstGeom>
          <a:noFill/>
        </p:spPr>
        <p:txBody>
          <a:bodyPr wrap="square" rtlCol="0">
            <a:spAutoFit/>
          </a:bodyPr>
          <a:lstStyle/>
          <a:p>
            <a:pPr marL="457200" indent="-457200">
              <a:buFont typeface="Arial" panose="020B0604020202020204" pitchFamily="34" charset="0"/>
              <a:buChar char="•"/>
            </a:pPr>
            <a:endParaRPr lang="en-US" altLang="en-US" sz="3600" dirty="0"/>
          </a:p>
          <a:p>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282" y="1855785"/>
            <a:ext cx="3540206" cy="4226198"/>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389214" y="1855785"/>
            <a:ext cx="3772029" cy="251201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93555" y="4669168"/>
            <a:ext cx="4183157" cy="186974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0557" y="1147899"/>
            <a:ext cx="2315498" cy="4116440"/>
          </a:xfrm>
          <a:prstGeom prst="rect">
            <a:avLst/>
          </a:prstGeom>
        </p:spPr>
      </p:pic>
    </p:spTree>
    <p:extLst>
      <p:ext uri="{BB962C8B-B14F-4D97-AF65-F5344CB8AC3E}">
        <p14:creationId xmlns:p14="http://schemas.microsoft.com/office/powerpoint/2010/main" val="415307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18</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Tamper-evident seals continued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395785" y="2149856"/>
            <a:ext cx="11220959" cy="6124754"/>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If the cabinet has an unbroken tamper-evident security seal in place and the station has replacement seals, use your best judgement in deciding if you should check. If the seals are serially numbered be aware that this number may be recorded and it may be best to not check. We do not want to disrupt any security measures that the station already has in place.</a:t>
            </a:r>
          </a:p>
          <a:p>
            <a:endParaRPr lang="en-US" altLang="en-US" sz="3600" dirty="0" smtClean="0"/>
          </a:p>
          <a:p>
            <a:pPr marL="571500" indent="-571500">
              <a:buFont typeface="Wingdings" panose="05000000000000000000" pitchFamily="2" charset="2"/>
              <a:buChar char="§"/>
            </a:pPr>
            <a:endParaRPr lang="en-US" altLang="en-US" sz="3600" dirty="0" smtClean="0"/>
          </a:p>
          <a:p>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36418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19</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Tamper-evident seals continued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395785" y="2149856"/>
            <a:ext cx="11220959" cy="6678751"/>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If the station does not have replacement security seals do not break the seals.</a:t>
            </a:r>
          </a:p>
          <a:p>
            <a:pPr marL="571500" indent="-571500">
              <a:buFont typeface="Wingdings" panose="05000000000000000000" pitchFamily="2" charset="2"/>
              <a:buChar char="§"/>
            </a:pPr>
            <a:r>
              <a:rPr lang="en-US" altLang="en-US" sz="3600" dirty="0" smtClean="0"/>
              <a:t>If the station has tamper-evident seals check all the seals for evidence of tampering.</a:t>
            </a:r>
          </a:p>
          <a:p>
            <a:pPr marL="571500" indent="-571500">
              <a:buFont typeface="Wingdings" panose="05000000000000000000" pitchFamily="2" charset="2"/>
              <a:buChar char="§"/>
            </a:pPr>
            <a:r>
              <a:rPr lang="en-US" altLang="en-US" sz="3600" dirty="0" smtClean="0"/>
              <a:t>If a cabinet has a broken tamper-evident security seal in place notify the station owner/manager and check for a skimming device.</a:t>
            </a:r>
          </a:p>
          <a:p>
            <a:pPr marL="571500" indent="-571500">
              <a:buFont typeface="Wingdings" panose="05000000000000000000" pitchFamily="2" charset="2"/>
              <a:buChar char="§"/>
            </a:pPr>
            <a:endParaRPr lang="en-US" altLang="en-US" sz="3600" dirty="0" smtClean="0"/>
          </a:p>
          <a:p>
            <a:endParaRPr lang="en-US" altLang="en-US" sz="3600" dirty="0" smtClean="0"/>
          </a:p>
          <a:p>
            <a:pPr marL="571500" indent="-571500">
              <a:buFont typeface="Wingdings" panose="05000000000000000000" pitchFamily="2" charset="2"/>
              <a:buChar char="§"/>
            </a:pPr>
            <a:endParaRPr lang="en-US" altLang="en-US" sz="3600" dirty="0" smtClean="0"/>
          </a:p>
          <a:p>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119534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pPr/>
              <a:t>2</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pPr algn="ctr"/>
            <a:r>
              <a:rPr lang="en-US" sz="4000" b="1" dirty="0" smtClean="0">
                <a:latin typeface="Arial" panose="020B0604020202020204" pitchFamily="34" charset="0"/>
                <a:cs typeface="Arial" panose="020B0604020202020204" pitchFamily="34" charset="0"/>
              </a:rPr>
              <a:t>What is a Skimmer </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395786" y="2149856"/>
            <a:ext cx="6159394" cy="2862322"/>
          </a:xfrm>
          <a:prstGeom prst="rect">
            <a:avLst/>
          </a:prstGeom>
          <a:noFill/>
        </p:spPr>
        <p:txBody>
          <a:bodyPr wrap="square" rtlCol="0">
            <a:spAutoFit/>
          </a:bodyPr>
          <a:lstStyle/>
          <a:p>
            <a:r>
              <a:rPr lang="en-US" sz="3600" dirty="0" smtClean="0"/>
              <a:t>An </a:t>
            </a:r>
            <a:r>
              <a:rPr lang="en-US" sz="3600" dirty="0"/>
              <a:t>electronic </a:t>
            </a:r>
            <a:r>
              <a:rPr lang="en-US" sz="3600" dirty="0" smtClean="0"/>
              <a:t>magnetic or hard wired device, covertly placed, that is capable </a:t>
            </a:r>
            <a:r>
              <a:rPr lang="en-US" sz="3600" dirty="0"/>
              <a:t>of </a:t>
            </a:r>
            <a:r>
              <a:rPr lang="en-US" sz="3600" dirty="0" smtClean="0"/>
              <a:t>stealing banking information encoded </a:t>
            </a:r>
            <a:r>
              <a:rPr lang="en-US" sz="3600" dirty="0"/>
              <a:t>on credit/debit </a:t>
            </a:r>
            <a:r>
              <a:rPr lang="en-US" sz="3600" dirty="0" smtClean="0"/>
              <a:t>cards.</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324" y="2149856"/>
            <a:ext cx="5570979" cy="3118227"/>
          </a:xfrm>
          <a:prstGeom prst="rect">
            <a:avLst/>
          </a:prstGeom>
        </p:spPr>
      </p:pic>
    </p:spTree>
    <p:extLst>
      <p:ext uri="{BB962C8B-B14F-4D97-AF65-F5344CB8AC3E}">
        <p14:creationId xmlns:p14="http://schemas.microsoft.com/office/powerpoint/2010/main" val="105094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20</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High priority stations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395786" y="2149856"/>
            <a:ext cx="6728346" cy="6678751"/>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Stations with older dispensers (&gt; 5 years).</a:t>
            </a:r>
          </a:p>
          <a:p>
            <a:pPr marL="571500" indent="-571500">
              <a:buFont typeface="Wingdings" panose="05000000000000000000" pitchFamily="2" charset="2"/>
              <a:buChar char="§"/>
            </a:pPr>
            <a:r>
              <a:rPr lang="en-US" altLang="en-US" sz="3600" dirty="0" smtClean="0"/>
              <a:t>Stations with lesser security (e.g. no video surveillance).</a:t>
            </a:r>
          </a:p>
          <a:p>
            <a:pPr marL="571500" indent="-571500">
              <a:buFont typeface="Wingdings" panose="05000000000000000000" pitchFamily="2" charset="2"/>
              <a:buChar char="§"/>
            </a:pPr>
            <a:r>
              <a:rPr lang="en-US" altLang="en-US" sz="3600" dirty="0" smtClean="0"/>
              <a:t>Stations with limited line-of-sight for certain dispensers.</a:t>
            </a:r>
          </a:p>
          <a:p>
            <a:pPr marL="571500" indent="-571500">
              <a:buFont typeface="Wingdings" panose="05000000000000000000" pitchFamily="2" charset="2"/>
              <a:buChar char="§"/>
            </a:pPr>
            <a:endParaRPr lang="en-US" altLang="en-US" sz="3600" dirty="0" smtClean="0"/>
          </a:p>
          <a:p>
            <a:pPr marL="571500" indent="-571500">
              <a:buFont typeface="Wingdings" panose="05000000000000000000" pitchFamily="2" charset="2"/>
              <a:buChar char="§"/>
            </a:pPr>
            <a:endParaRPr lang="en-US" altLang="en-US" sz="3600" dirty="0" smtClean="0"/>
          </a:p>
          <a:p>
            <a:endParaRPr lang="en-US" altLang="en-US" sz="3600" dirty="0" smtClean="0"/>
          </a:p>
          <a:p>
            <a:pPr marL="571500" indent="-571500">
              <a:buFont typeface="Wingdings" panose="05000000000000000000" pitchFamily="2" charset="2"/>
              <a:buChar char="§"/>
            </a:pPr>
            <a:endParaRPr lang="en-US" altLang="en-US" sz="3600" dirty="0" smtClean="0"/>
          </a:p>
          <a:p>
            <a:endParaRPr lang="en-US" altLang="en-US" sz="3600" dirty="0"/>
          </a:p>
          <a:p>
            <a:pPr marL="457200" indent="-457200">
              <a:buFont typeface="Wingdings" panose="05000000000000000000" pitchFamily="2" charset="2"/>
              <a:buChar char="§"/>
            </a:pP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2053" y="1725317"/>
            <a:ext cx="3016155" cy="3857121"/>
          </a:xfrm>
          <a:prstGeom prst="rect">
            <a:avLst/>
          </a:prstGeom>
        </p:spPr>
      </p:pic>
    </p:spTree>
    <p:extLst>
      <p:ext uri="{BB962C8B-B14F-4D97-AF65-F5344CB8AC3E}">
        <p14:creationId xmlns:p14="http://schemas.microsoft.com/office/powerpoint/2010/main" val="381502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21</a:t>
            </a:fld>
            <a:endParaRPr lang="en-US"/>
          </a:p>
        </p:txBody>
      </p:sp>
      <p:sp>
        <p:nvSpPr>
          <p:cNvPr id="3" name="TextBox 2"/>
          <p:cNvSpPr txBox="1"/>
          <p:nvPr/>
        </p:nvSpPr>
        <p:spPr>
          <a:xfrm>
            <a:off x="763073" y="1147899"/>
            <a:ext cx="10838645" cy="707886"/>
          </a:xfrm>
          <a:prstGeom prst="rect">
            <a:avLst/>
          </a:prstGeom>
          <a:noFill/>
        </p:spPr>
        <p:txBody>
          <a:bodyPr wrap="square" rtlCol="0">
            <a:spAutoFit/>
          </a:bodyPr>
          <a:lstStyle/>
          <a:p>
            <a:pPr algn="ctr"/>
            <a:r>
              <a:rPr lang="en-US" sz="4000" b="1" dirty="0" smtClean="0">
                <a:latin typeface="Arial" panose="020B0604020202020204" pitchFamily="34" charset="0"/>
                <a:cs typeface="Arial" panose="020B0604020202020204" pitchFamily="34" charset="0"/>
              </a:rPr>
              <a:t>Checking for a Skimmer</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458949"/>
            <a:ext cx="11011436" cy="1138773"/>
          </a:xfrm>
          <a:prstGeom prst="rect">
            <a:avLst/>
          </a:prstGeom>
          <a:noFill/>
        </p:spPr>
        <p:txBody>
          <a:bodyPr wrap="square" rtlCol="0">
            <a:spAutoFit/>
          </a:bodyPr>
          <a:lstStyle/>
          <a:p>
            <a:pPr marL="457200" indent="-457200">
              <a:buFont typeface="Arial" panose="020B0604020202020204" pitchFamily="34" charset="0"/>
              <a:buChar char="•"/>
            </a:pPr>
            <a:endParaRPr lang="en-US" altLang="en-US" sz="3600" dirty="0"/>
          </a:p>
          <a:p>
            <a:endParaRPr lang="en-US" sz="3200"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079" y="2444990"/>
            <a:ext cx="3971495" cy="2661314"/>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8803984" y="2582179"/>
            <a:ext cx="3590014" cy="2005453"/>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3473" y="2726805"/>
            <a:ext cx="3055656" cy="171630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4461" y="5015069"/>
            <a:ext cx="5159730" cy="153694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0162" y="2121751"/>
            <a:ext cx="2890475" cy="2587328"/>
          </a:xfrm>
          <a:prstGeom prst="rect">
            <a:avLst/>
          </a:prstGeom>
        </p:spPr>
      </p:pic>
    </p:spTree>
    <p:extLst>
      <p:ext uri="{BB962C8B-B14F-4D97-AF65-F5344CB8AC3E}">
        <p14:creationId xmlns:p14="http://schemas.microsoft.com/office/powerpoint/2010/main" val="2811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57" y="0"/>
            <a:ext cx="9144000" cy="998267"/>
          </a:xfrm>
        </p:spPr>
        <p:txBody>
          <a:bodyPr/>
          <a:lstStyle/>
          <a:p>
            <a:r>
              <a:rPr lang="en-US" b="1" dirty="0" smtClean="0"/>
              <a:t>Wayne Vista</a:t>
            </a:r>
            <a:endParaRPr lang="en-US" b="1"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151085" y="1439636"/>
            <a:ext cx="3930128" cy="2555421"/>
          </a:xfrm>
          <a:prstGeom prst="rect">
            <a:avLst/>
          </a:prstGeom>
        </p:spPr>
      </p:pic>
      <p:sp>
        <p:nvSpPr>
          <p:cNvPr id="12" name="TextBox 11"/>
          <p:cNvSpPr txBox="1"/>
          <p:nvPr/>
        </p:nvSpPr>
        <p:spPr>
          <a:xfrm>
            <a:off x="4572001" y="4174180"/>
            <a:ext cx="3774780" cy="1200329"/>
          </a:xfrm>
          <a:prstGeom prst="rect">
            <a:avLst/>
          </a:prstGeom>
          <a:noFill/>
        </p:spPr>
        <p:txBody>
          <a:bodyPr wrap="square" rtlCol="0">
            <a:spAutoFit/>
          </a:bodyPr>
          <a:lstStyle/>
          <a:p>
            <a:pPr algn="ctr"/>
            <a:r>
              <a:rPr lang="en-US" sz="2400" dirty="0" smtClean="0">
                <a:solidFill>
                  <a:srgbClr val="FF0000"/>
                </a:solidFill>
              </a:rPr>
              <a:t>Access for receipt and card reader only opens the receipt tape cabinet.</a:t>
            </a:r>
            <a:endParaRPr lang="en-US" sz="2400"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308" y="385006"/>
            <a:ext cx="3467530" cy="61656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5729" y="512543"/>
            <a:ext cx="3406879" cy="6044054"/>
          </a:xfrm>
          <a:prstGeom prst="rect">
            <a:avLst/>
          </a:prstGeom>
        </p:spPr>
      </p:pic>
      <p:cxnSp>
        <p:nvCxnSpPr>
          <p:cNvPr id="7" name="Straight Arrow Connector 6"/>
          <p:cNvCxnSpPr/>
          <p:nvPr/>
        </p:nvCxnSpPr>
        <p:spPr>
          <a:xfrm flipH="1" flipV="1">
            <a:off x="6687403" y="3057099"/>
            <a:ext cx="245660" cy="11170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124131" y="2920621"/>
            <a:ext cx="2483893" cy="125355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7283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6204" y="1527634"/>
            <a:ext cx="2877911" cy="511628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3272" y="1150667"/>
            <a:ext cx="3089955" cy="5493253"/>
          </a:xfrm>
          <a:prstGeom prst="rect">
            <a:avLst/>
          </a:prstGeom>
        </p:spPr>
      </p:pic>
      <p:sp>
        <p:nvSpPr>
          <p:cNvPr id="7" name="TextBox 6"/>
          <p:cNvSpPr txBox="1"/>
          <p:nvPr/>
        </p:nvSpPr>
        <p:spPr>
          <a:xfrm>
            <a:off x="3396500" y="1364747"/>
            <a:ext cx="5556431" cy="4431983"/>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solidFill>
                  <a:srgbClr val="FF0000"/>
                </a:solidFill>
              </a:rPr>
              <a:t>Easy to open (</a:t>
            </a:r>
            <a:r>
              <a:rPr lang="en-US" sz="2400" i="1" dirty="0" smtClean="0">
                <a:solidFill>
                  <a:srgbClr val="FF0000"/>
                </a:solidFill>
              </a:rPr>
              <a:t>no keys are necessary to access the credit card reader)</a:t>
            </a:r>
            <a:r>
              <a:rPr lang="en-US" sz="2400" dirty="0" smtClean="0">
                <a:solidFill>
                  <a:srgbClr val="FF0000"/>
                </a:solidFill>
              </a:rPr>
              <a:t>.</a:t>
            </a:r>
          </a:p>
          <a:p>
            <a:pPr marL="285750" indent="-285750">
              <a:buFont typeface="Arial" panose="020B0604020202020204" pitchFamily="34" charset="0"/>
              <a:buChar char="•"/>
            </a:pPr>
            <a:r>
              <a:rPr lang="en-US" sz="2400" dirty="0" smtClean="0">
                <a:solidFill>
                  <a:srgbClr val="FF0000"/>
                </a:solidFill>
              </a:rPr>
              <a:t>Flip front plate down, you may have to pry it slightly.</a:t>
            </a:r>
          </a:p>
          <a:p>
            <a:pPr marL="285750" indent="-285750">
              <a:buFont typeface="Arial" panose="020B0604020202020204" pitchFamily="34" charset="0"/>
              <a:buChar char="•"/>
            </a:pPr>
            <a:r>
              <a:rPr lang="en-US" sz="2400" dirty="0" smtClean="0">
                <a:solidFill>
                  <a:srgbClr val="FF0000"/>
                </a:solidFill>
              </a:rPr>
              <a:t>Loosen the wing nuts. </a:t>
            </a:r>
          </a:p>
          <a:p>
            <a:pPr marL="285750" indent="-285750">
              <a:buFont typeface="Arial" panose="020B0604020202020204" pitchFamily="34" charset="0"/>
              <a:buChar char="•"/>
            </a:pPr>
            <a:r>
              <a:rPr lang="en-US" sz="2400" dirty="0" smtClean="0">
                <a:solidFill>
                  <a:srgbClr val="FF0000"/>
                </a:solidFill>
              </a:rPr>
              <a:t>Grab the indicator plate under the product selector buttons and lift slightly.</a:t>
            </a:r>
          </a:p>
          <a:p>
            <a:pPr marL="285750" indent="-285750">
              <a:buFont typeface="Arial" panose="020B0604020202020204" pitchFamily="34" charset="0"/>
              <a:buChar char="•"/>
            </a:pPr>
            <a:r>
              <a:rPr lang="en-US" sz="2400" dirty="0" smtClean="0">
                <a:solidFill>
                  <a:srgbClr val="FF0000"/>
                </a:solidFill>
              </a:rPr>
              <a:t>The indicator plate will flip outward towards you.</a:t>
            </a:r>
          </a:p>
          <a:p>
            <a:pPr marL="285750" indent="-285750">
              <a:buFont typeface="Arial" panose="020B0604020202020204" pitchFamily="34" charset="0"/>
              <a:buChar char="•"/>
            </a:pPr>
            <a:r>
              <a:rPr lang="en-US" sz="2400" dirty="0" smtClean="0">
                <a:solidFill>
                  <a:srgbClr val="FF0000"/>
                </a:solidFill>
              </a:rPr>
              <a:t>You may be able to see card reader on the other side of the dispenser.</a:t>
            </a:r>
          </a:p>
          <a:p>
            <a:pPr marL="285750" indent="-285750">
              <a:buFont typeface="Arial" panose="020B0604020202020204" pitchFamily="34" charset="0"/>
              <a:buChar char="•"/>
            </a:pPr>
            <a:endParaRPr lang="en-US" dirty="0">
              <a:solidFill>
                <a:srgbClr val="FF0000"/>
              </a:solidFill>
            </a:endParaRPr>
          </a:p>
        </p:txBody>
      </p:sp>
      <p:sp>
        <p:nvSpPr>
          <p:cNvPr id="8" name="Oval 7"/>
          <p:cNvSpPr/>
          <p:nvPr/>
        </p:nvSpPr>
        <p:spPr>
          <a:xfrm>
            <a:off x="10232650" y="4501703"/>
            <a:ext cx="559413" cy="4868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1342232" y="4501703"/>
            <a:ext cx="609374" cy="530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58983" y="3746644"/>
            <a:ext cx="609374" cy="530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txBox="1">
            <a:spLocks/>
          </p:cNvSpPr>
          <p:nvPr/>
        </p:nvSpPr>
        <p:spPr>
          <a:xfrm>
            <a:off x="1520757" y="152400"/>
            <a:ext cx="9144000" cy="9982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t>Wayne Vista</a:t>
            </a:r>
            <a:endParaRPr lang="en-US" b="1" dirty="0"/>
          </a:p>
        </p:txBody>
      </p:sp>
      <p:sp>
        <p:nvSpPr>
          <p:cNvPr id="2" name="Smiley Face 1"/>
          <p:cNvSpPr/>
          <p:nvPr/>
        </p:nvSpPr>
        <p:spPr>
          <a:xfrm>
            <a:off x="2691745" y="1741714"/>
            <a:ext cx="524176" cy="120100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13387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68357" y="0"/>
            <a:ext cx="9144000" cy="9982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t>Wayne Ovation</a:t>
            </a:r>
            <a:endParaRPr lang="en-US" b="1"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7272" y="1546784"/>
            <a:ext cx="2679017" cy="4690243"/>
          </a:xfrm>
          <a:prstGeom prst="rect">
            <a:avLst/>
          </a:prstGeom>
        </p:spPr>
      </p:pic>
      <p:sp>
        <p:nvSpPr>
          <p:cNvPr id="11" name="TextBox 10"/>
          <p:cNvSpPr txBox="1"/>
          <p:nvPr/>
        </p:nvSpPr>
        <p:spPr>
          <a:xfrm>
            <a:off x="3932678" y="1166689"/>
            <a:ext cx="4390655" cy="1938992"/>
          </a:xfrm>
          <a:prstGeom prst="rect">
            <a:avLst/>
          </a:prstGeom>
          <a:noFill/>
        </p:spPr>
        <p:txBody>
          <a:bodyPr wrap="square" rtlCol="0">
            <a:spAutoFit/>
          </a:bodyPr>
          <a:lstStyle/>
          <a:p>
            <a:r>
              <a:rPr lang="en-US" sz="2400" dirty="0" smtClean="0">
                <a:solidFill>
                  <a:srgbClr val="FF0000"/>
                </a:solidFill>
              </a:rPr>
              <a:t>Access to card reader is from behind the main panel, not the receipt tape access door.  Loosen the two hex nuts, and open the door.</a:t>
            </a:r>
            <a:endParaRPr lang="en-US" sz="2400" dirty="0">
              <a:solidFill>
                <a:srgbClr val="FF0000"/>
              </a:solidFill>
            </a:endParaRPr>
          </a:p>
        </p:txBody>
      </p:sp>
      <p:cxnSp>
        <p:nvCxnSpPr>
          <p:cNvPr id="12" name="Straight Arrow Connector 11"/>
          <p:cNvCxnSpPr/>
          <p:nvPr/>
        </p:nvCxnSpPr>
        <p:spPr>
          <a:xfrm>
            <a:off x="6674096" y="3193576"/>
            <a:ext cx="3125356" cy="11191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674096" y="3193576"/>
            <a:ext cx="3509295" cy="30998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607" y="715076"/>
            <a:ext cx="3362132" cy="5838903"/>
          </a:xfrm>
          <a:prstGeom prst="rect">
            <a:avLst/>
          </a:prstGeom>
        </p:spPr>
      </p:pic>
    </p:spTree>
    <p:extLst>
      <p:ext uri="{BB962C8B-B14F-4D97-AF65-F5344CB8AC3E}">
        <p14:creationId xmlns:p14="http://schemas.microsoft.com/office/powerpoint/2010/main" val="13619492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68357" y="0"/>
            <a:ext cx="9144000" cy="9982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smtClean="0"/>
              <a:t>Wayne Ovation</a:t>
            </a:r>
            <a:endParaRPr lang="en-US" b="1" dirty="0"/>
          </a:p>
        </p:txBody>
      </p:sp>
      <p:sp>
        <p:nvSpPr>
          <p:cNvPr id="2" name="TextBox 1"/>
          <p:cNvSpPr txBox="1"/>
          <p:nvPr/>
        </p:nvSpPr>
        <p:spPr>
          <a:xfrm>
            <a:off x="176914" y="1996534"/>
            <a:ext cx="1980696" cy="461665"/>
          </a:xfrm>
          <a:prstGeom prst="rect">
            <a:avLst/>
          </a:prstGeom>
          <a:noFill/>
        </p:spPr>
        <p:txBody>
          <a:bodyPr wrap="square" rtlCol="0">
            <a:spAutoFit/>
          </a:bodyPr>
          <a:lstStyle/>
          <a:p>
            <a:r>
              <a:rPr lang="en-US" sz="2400" b="1" dirty="0" smtClean="0"/>
              <a:t>NO SKIMMER</a:t>
            </a:r>
            <a:endParaRPr lang="en-US" sz="24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1017" y="1348442"/>
            <a:ext cx="8292455" cy="4672529"/>
          </a:xfrm>
          <a:prstGeom prst="rect">
            <a:avLst/>
          </a:prstGeom>
        </p:spPr>
      </p:pic>
      <p:sp>
        <p:nvSpPr>
          <p:cNvPr id="8" name="Oval 7"/>
          <p:cNvSpPr/>
          <p:nvPr/>
        </p:nvSpPr>
        <p:spPr>
          <a:xfrm>
            <a:off x="4148233" y="1863344"/>
            <a:ext cx="1256279" cy="11897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027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368357" y="0"/>
            <a:ext cx="9144000" cy="9982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t>Wayne Ovation with Skimmer</a:t>
            </a:r>
            <a:endParaRPr lang="en-US" sz="4800" b="1"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203543" y="2293048"/>
            <a:ext cx="5473624" cy="3078913"/>
          </a:xfrm>
          <a:prstGeom prst="rect">
            <a:avLst/>
          </a:prstGeom>
        </p:spPr>
      </p:pic>
      <p:sp>
        <p:nvSpPr>
          <p:cNvPr id="5" name="Oval 4"/>
          <p:cNvSpPr/>
          <p:nvPr/>
        </p:nvSpPr>
        <p:spPr>
          <a:xfrm>
            <a:off x="5182921" y="2928034"/>
            <a:ext cx="1514870" cy="1279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48531" y="1405720"/>
            <a:ext cx="2713284" cy="4031873"/>
          </a:xfrm>
          <a:prstGeom prst="rect">
            <a:avLst/>
          </a:prstGeom>
          <a:noFill/>
        </p:spPr>
        <p:txBody>
          <a:bodyPr wrap="square" rtlCol="0">
            <a:spAutoFit/>
          </a:bodyPr>
          <a:lstStyle/>
          <a:p>
            <a:r>
              <a:rPr lang="en-US" sz="3200" dirty="0" smtClean="0"/>
              <a:t>The card reader is up in this corner.</a:t>
            </a:r>
          </a:p>
          <a:p>
            <a:endParaRPr lang="en-US" sz="3200" dirty="0" smtClean="0"/>
          </a:p>
          <a:p>
            <a:endParaRPr lang="en-US" sz="3200" dirty="0"/>
          </a:p>
          <a:p>
            <a:r>
              <a:rPr lang="en-US" sz="3200" dirty="0" smtClean="0"/>
              <a:t>The ribbon is detached in the photo.</a:t>
            </a:r>
            <a:endParaRPr lang="en-US" sz="3200" dirty="0"/>
          </a:p>
        </p:txBody>
      </p:sp>
      <p:cxnSp>
        <p:nvCxnSpPr>
          <p:cNvPr id="7" name="Straight Arrow Connector 6"/>
          <p:cNvCxnSpPr/>
          <p:nvPr/>
        </p:nvCxnSpPr>
        <p:spPr>
          <a:xfrm flipV="1">
            <a:off x="2934269" y="1405720"/>
            <a:ext cx="1407380" cy="1228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674961" y="5437593"/>
            <a:ext cx="3439236" cy="10723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251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79957" y="136478"/>
            <a:ext cx="4166148" cy="998267"/>
          </a:xfrm>
        </p:spPr>
        <p:txBody>
          <a:bodyPr/>
          <a:lstStyle/>
          <a:p>
            <a:r>
              <a:rPr lang="en-US" b="1" dirty="0" smtClean="0"/>
              <a:t>Wayne Helix</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813" y="273854"/>
            <a:ext cx="3523874" cy="627763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362" y="2410736"/>
            <a:ext cx="3147679" cy="4140750"/>
          </a:xfrm>
          <a:prstGeom prst="rect">
            <a:avLst/>
          </a:prstGeom>
        </p:spPr>
      </p:pic>
      <p:sp>
        <p:nvSpPr>
          <p:cNvPr id="8" name="TextBox 7"/>
          <p:cNvSpPr txBox="1"/>
          <p:nvPr/>
        </p:nvSpPr>
        <p:spPr>
          <a:xfrm>
            <a:off x="4601021" y="1187965"/>
            <a:ext cx="2924020" cy="892552"/>
          </a:xfrm>
          <a:prstGeom prst="rect">
            <a:avLst/>
          </a:prstGeom>
          <a:noFill/>
        </p:spPr>
        <p:txBody>
          <a:bodyPr wrap="square" rtlCol="0">
            <a:spAutoFit/>
          </a:bodyPr>
          <a:lstStyle/>
          <a:p>
            <a:r>
              <a:rPr lang="en-US" sz="3200" b="1" u="sng" dirty="0" smtClean="0"/>
              <a:t>Higher </a:t>
            </a:r>
            <a:r>
              <a:rPr lang="en-US" sz="3200" b="1" u="sng" dirty="0" smtClean="0"/>
              <a:t>Security</a:t>
            </a:r>
          </a:p>
          <a:p>
            <a:r>
              <a:rPr lang="en-US" sz="2000" b="1" dirty="0" smtClean="0"/>
              <a:t>    (Low Skimmer Risk)</a:t>
            </a:r>
            <a:endParaRPr lang="en-US" sz="2000" b="1"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105" y="273854"/>
            <a:ext cx="3550026" cy="6284352"/>
          </a:xfrm>
          <a:prstGeom prst="rect">
            <a:avLst/>
          </a:prstGeom>
        </p:spPr>
      </p:pic>
    </p:spTree>
    <p:extLst>
      <p:ext uri="{BB962C8B-B14F-4D97-AF65-F5344CB8AC3E}">
        <p14:creationId xmlns:p14="http://schemas.microsoft.com/office/powerpoint/2010/main" val="3535824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57" y="0"/>
            <a:ext cx="9144000" cy="998267"/>
          </a:xfrm>
        </p:spPr>
        <p:txBody>
          <a:bodyPr/>
          <a:lstStyle/>
          <a:p>
            <a:r>
              <a:rPr lang="en-US" dirty="0" smtClean="0"/>
              <a:t>Gilbarco Advantage</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108128" y="1536564"/>
            <a:ext cx="4282225" cy="3205630"/>
          </a:xfrm>
          <a:prstGeom prst="rect">
            <a:avLst/>
          </a:prstGeom>
        </p:spPr>
      </p:pic>
      <p:cxnSp>
        <p:nvCxnSpPr>
          <p:cNvPr id="7" name="Straight Arrow Connector 6"/>
          <p:cNvCxnSpPr/>
          <p:nvPr/>
        </p:nvCxnSpPr>
        <p:spPr>
          <a:xfrm flipH="1">
            <a:off x="2975020" y="2074460"/>
            <a:ext cx="1364968" cy="119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18208" y="1763211"/>
            <a:ext cx="2162443" cy="1200329"/>
          </a:xfrm>
          <a:prstGeom prst="rect">
            <a:avLst/>
          </a:prstGeom>
          <a:noFill/>
        </p:spPr>
        <p:txBody>
          <a:bodyPr wrap="square" rtlCol="0">
            <a:spAutoFit/>
          </a:bodyPr>
          <a:lstStyle/>
          <a:p>
            <a:pPr algn="ctr"/>
            <a:r>
              <a:rPr lang="en-US" sz="2400" dirty="0" smtClean="0">
                <a:solidFill>
                  <a:srgbClr val="FF0000"/>
                </a:solidFill>
              </a:rPr>
              <a:t>Access for receipt and card reader.</a:t>
            </a:r>
            <a:endParaRPr lang="en-US" sz="2400" dirty="0">
              <a:solidFill>
                <a:srgbClr val="FF000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6803" y="841104"/>
            <a:ext cx="5120058" cy="2880360"/>
          </a:xfrm>
          <a:prstGeom prst="rect">
            <a:avLst/>
          </a:prstGeom>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84763" y="3943681"/>
            <a:ext cx="3910012" cy="2702511"/>
          </a:xfrm>
          <a:prstGeom prst="rect">
            <a:avLst/>
          </a:prstGeom>
        </p:spPr>
      </p:pic>
      <p:sp>
        <p:nvSpPr>
          <p:cNvPr id="14" name="Oval 13"/>
          <p:cNvSpPr/>
          <p:nvPr/>
        </p:nvSpPr>
        <p:spPr>
          <a:xfrm>
            <a:off x="8478262" y="1578983"/>
            <a:ext cx="1662025" cy="15190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90541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57" y="0"/>
            <a:ext cx="9144000" cy="998267"/>
          </a:xfrm>
        </p:spPr>
        <p:txBody>
          <a:bodyPr>
            <a:normAutofit/>
          </a:bodyPr>
          <a:lstStyle/>
          <a:p>
            <a:r>
              <a:rPr lang="en-US" sz="4400" b="1" dirty="0" smtClean="0"/>
              <a:t>Gilbarco Advantage w/wo skimmer</a:t>
            </a:r>
            <a:endParaRPr lang="en-US" sz="44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6401875" y="1918903"/>
            <a:ext cx="5698898" cy="385762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57174" y="2151952"/>
            <a:ext cx="3910012" cy="2702511"/>
          </a:xfrm>
          <a:prstGeom prst="rect">
            <a:avLst/>
          </a:prstGeom>
        </p:spPr>
      </p:pic>
      <p:sp>
        <p:nvSpPr>
          <p:cNvPr id="5" name="Oval 4"/>
          <p:cNvSpPr/>
          <p:nvPr/>
        </p:nvSpPr>
        <p:spPr>
          <a:xfrm>
            <a:off x="1546334" y="2434133"/>
            <a:ext cx="800100" cy="7023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506649" y="2523627"/>
            <a:ext cx="1165716" cy="12256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17065" y="2572632"/>
            <a:ext cx="2181812" cy="461665"/>
          </a:xfrm>
          <a:prstGeom prst="rect">
            <a:avLst/>
          </a:prstGeom>
          <a:noFill/>
        </p:spPr>
        <p:txBody>
          <a:bodyPr wrap="square" rtlCol="0">
            <a:spAutoFit/>
          </a:bodyPr>
          <a:lstStyle/>
          <a:p>
            <a:pPr algn="ctr"/>
            <a:r>
              <a:rPr lang="en-US" sz="2400" b="1" dirty="0" smtClean="0">
                <a:solidFill>
                  <a:srgbClr val="FF0000"/>
                </a:solidFill>
              </a:rPr>
              <a:t>No skimmer</a:t>
            </a:r>
          </a:p>
        </p:txBody>
      </p:sp>
      <p:cxnSp>
        <p:nvCxnSpPr>
          <p:cNvPr id="8" name="Straight Arrow Connector 7"/>
          <p:cNvCxnSpPr/>
          <p:nvPr/>
        </p:nvCxnSpPr>
        <p:spPr>
          <a:xfrm flipH="1" flipV="1">
            <a:off x="2346434" y="2803465"/>
            <a:ext cx="2637689" cy="170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53942" y="3847715"/>
            <a:ext cx="2181812" cy="461665"/>
          </a:xfrm>
          <a:prstGeom prst="rect">
            <a:avLst/>
          </a:prstGeom>
          <a:noFill/>
        </p:spPr>
        <p:txBody>
          <a:bodyPr wrap="square" rtlCol="0">
            <a:spAutoFit/>
          </a:bodyPr>
          <a:lstStyle/>
          <a:p>
            <a:pPr algn="ctr"/>
            <a:r>
              <a:rPr lang="en-US" sz="2400" b="1" dirty="0" smtClean="0">
                <a:solidFill>
                  <a:srgbClr val="FF0000"/>
                </a:solidFill>
              </a:rPr>
              <a:t>Skimmer</a:t>
            </a:r>
          </a:p>
        </p:txBody>
      </p:sp>
      <p:cxnSp>
        <p:nvCxnSpPr>
          <p:cNvPr id="12" name="Straight Arrow Connector 11"/>
          <p:cNvCxnSpPr/>
          <p:nvPr/>
        </p:nvCxnSpPr>
        <p:spPr>
          <a:xfrm flipV="1">
            <a:off x="6564573" y="3316406"/>
            <a:ext cx="1942076" cy="4328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552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Purpose of this training</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3908762"/>
          </a:xfrm>
          <a:prstGeom prst="rect">
            <a:avLst/>
          </a:prstGeom>
          <a:noFill/>
        </p:spPr>
        <p:txBody>
          <a:bodyPr wrap="square" rtlCol="0">
            <a:spAutoFit/>
          </a:bodyPr>
          <a:lstStyle/>
          <a:p>
            <a:r>
              <a:rPr lang="en-US" altLang="en-US" sz="3600" dirty="0" smtClean="0"/>
              <a:t>The Department of Agriculture and Markets Bureau of Weights &amp; Measures wants to eliminate, or at least drastically reduce, the presence of illegal skimmers from devices it regularly inspects. To accomplish this, the Bureau is requesting municipal W&amp;M agencies to check retail motor fuel dispensers for skimming devices. </a:t>
            </a:r>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115997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8357" y="0"/>
            <a:ext cx="9144000" cy="998267"/>
          </a:xfrm>
        </p:spPr>
        <p:txBody>
          <a:bodyPr/>
          <a:lstStyle/>
          <a:p>
            <a:r>
              <a:rPr lang="en-US" dirty="0" smtClean="0"/>
              <a:t>Gilbarco Encore</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96476" y="975748"/>
            <a:ext cx="3265840" cy="5487174"/>
          </a:xfrm>
          <a:prstGeom prst="rect">
            <a:avLst/>
          </a:prstGeom>
        </p:spPr>
      </p:pic>
      <p:sp>
        <p:nvSpPr>
          <p:cNvPr id="6" name="TextBox 5"/>
          <p:cNvSpPr txBox="1"/>
          <p:nvPr/>
        </p:nvSpPr>
        <p:spPr>
          <a:xfrm>
            <a:off x="4584755" y="1148717"/>
            <a:ext cx="2410228" cy="1200329"/>
          </a:xfrm>
          <a:prstGeom prst="rect">
            <a:avLst/>
          </a:prstGeom>
          <a:noFill/>
        </p:spPr>
        <p:txBody>
          <a:bodyPr wrap="square" rtlCol="0">
            <a:spAutoFit/>
          </a:bodyPr>
          <a:lstStyle/>
          <a:p>
            <a:pPr algn="ctr"/>
            <a:r>
              <a:rPr lang="en-US" sz="2400" dirty="0" smtClean="0">
                <a:solidFill>
                  <a:srgbClr val="FF0000"/>
                </a:solidFill>
              </a:rPr>
              <a:t>Access key for card reader and receipt tape.</a:t>
            </a:r>
            <a:endParaRPr lang="en-US" sz="2400" dirty="0">
              <a:solidFill>
                <a:srgbClr val="FF0000"/>
              </a:solidFill>
            </a:endParaRPr>
          </a:p>
        </p:txBody>
      </p:sp>
      <p:cxnSp>
        <p:nvCxnSpPr>
          <p:cNvPr id="11" name="Straight Arrow Connector 10"/>
          <p:cNvCxnSpPr>
            <a:stCxn id="6" idx="1"/>
          </p:cNvCxnSpPr>
          <p:nvPr/>
        </p:nvCxnSpPr>
        <p:spPr>
          <a:xfrm flipH="1">
            <a:off x="1733266" y="1748882"/>
            <a:ext cx="2851489" cy="13355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5534" y="2499496"/>
            <a:ext cx="2229646" cy="396381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076" y="975747"/>
            <a:ext cx="3085201" cy="5490199"/>
          </a:xfrm>
          <a:prstGeom prst="rect">
            <a:avLst/>
          </a:prstGeom>
        </p:spPr>
      </p:pic>
    </p:spTree>
    <p:extLst>
      <p:ext uri="{BB962C8B-B14F-4D97-AF65-F5344CB8AC3E}">
        <p14:creationId xmlns:p14="http://schemas.microsoft.com/office/powerpoint/2010/main" val="27477571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31</a:t>
            </a:fld>
            <a:endParaRPr lang="en-US"/>
          </a:p>
        </p:txBody>
      </p:sp>
      <p:sp>
        <p:nvSpPr>
          <p:cNvPr id="3" name="TextBox 2"/>
          <p:cNvSpPr txBox="1"/>
          <p:nvPr/>
        </p:nvSpPr>
        <p:spPr>
          <a:xfrm>
            <a:off x="515155" y="1017431"/>
            <a:ext cx="10838645" cy="1323439"/>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Checking for an exterior mounted card skimmer</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15155" y="2732783"/>
            <a:ext cx="4984893" cy="4031873"/>
          </a:xfrm>
          <a:prstGeom prst="rect">
            <a:avLst/>
          </a:prstGeom>
          <a:noFill/>
        </p:spPr>
        <p:txBody>
          <a:bodyPr wrap="square" rtlCol="0">
            <a:spAutoFit/>
          </a:bodyPr>
          <a:lstStyle/>
          <a:p>
            <a:pPr marL="457200" indent="-457200">
              <a:buFont typeface="Wingdings" panose="05000000000000000000" pitchFamily="2" charset="2"/>
              <a:buChar char="§"/>
            </a:pPr>
            <a:r>
              <a:rPr lang="en-US" sz="3200" dirty="0" smtClean="0"/>
              <a:t>Examine the reader to see if it is significantly different from the other readers.</a:t>
            </a:r>
          </a:p>
          <a:p>
            <a:pPr marL="457200" indent="-457200">
              <a:buFont typeface="Wingdings" panose="05000000000000000000" pitchFamily="2" charset="2"/>
              <a:buChar char="§"/>
            </a:pPr>
            <a:r>
              <a:rPr lang="en-US" sz="3200" dirty="0" smtClean="0"/>
              <a:t>If suspect, firmly wriggle the reader from side-to-side</a:t>
            </a:r>
            <a:r>
              <a:rPr lang="en-US" sz="3200" dirty="0"/>
              <a:t> </a:t>
            </a:r>
            <a:r>
              <a:rPr lang="en-US" sz="3200" dirty="0" smtClean="0"/>
              <a:t>to see if it comes off.</a:t>
            </a:r>
          </a:p>
          <a:p>
            <a:pPr marL="457200" indent="-457200">
              <a:buFont typeface="Wingdings" panose="05000000000000000000" pitchFamily="2" charset="2"/>
              <a:buChar char="§"/>
            </a:pP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101" y="2047325"/>
            <a:ext cx="4767618" cy="3577793"/>
          </a:xfrm>
          <a:prstGeom prst="rect">
            <a:avLst/>
          </a:prstGeom>
        </p:spPr>
      </p:pic>
    </p:spTree>
    <p:extLst>
      <p:ext uri="{BB962C8B-B14F-4D97-AF65-F5344CB8AC3E}">
        <p14:creationId xmlns:p14="http://schemas.microsoft.com/office/powerpoint/2010/main" val="386416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32</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Also be on the look-out for:</a:t>
            </a:r>
            <a:endParaRPr lang="en-US" sz="4000" b="1" dirty="0">
              <a:latin typeface="Arial" panose="020B0604020202020204" pitchFamily="34" charset="0"/>
              <a:cs typeface="Arial" panose="020B0604020202020204" pitchFamily="34" charset="0"/>
            </a:endParaRPr>
          </a:p>
        </p:txBody>
      </p:sp>
      <p:sp>
        <p:nvSpPr>
          <p:cNvPr id="9" name="TextBox 8"/>
          <p:cNvSpPr txBox="1"/>
          <p:nvPr/>
        </p:nvSpPr>
        <p:spPr>
          <a:xfrm>
            <a:off x="1105741" y="5331121"/>
            <a:ext cx="3930555" cy="523220"/>
          </a:xfrm>
          <a:prstGeom prst="rect">
            <a:avLst/>
          </a:prstGeom>
          <a:noFill/>
        </p:spPr>
        <p:txBody>
          <a:bodyPr wrap="square" rtlCol="0">
            <a:spAutoFit/>
          </a:bodyPr>
          <a:lstStyle/>
          <a:p>
            <a:r>
              <a:rPr lang="en-US" sz="2800" dirty="0" smtClean="0"/>
              <a:t>Keypad overlay skimmers</a:t>
            </a:r>
            <a:endParaRPr lang="en-US" sz="2800" dirty="0"/>
          </a:p>
        </p:txBody>
      </p:sp>
      <p:sp>
        <p:nvSpPr>
          <p:cNvPr id="10" name="TextBox 9"/>
          <p:cNvSpPr txBox="1"/>
          <p:nvPr/>
        </p:nvSpPr>
        <p:spPr>
          <a:xfrm>
            <a:off x="7785478" y="4742302"/>
            <a:ext cx="3765645" cy="584775"/>
          </a:xfrm>
          <a:prstGeom prst="rect">
            <a:avLst/>
          </a:prstGeom>
          <a:noFill/>
        </p:spPr>
        <p:txBody>
          <a:bodyPr wrap="square" rtlCol="0">
            <a:spAutoFit/>
          </a:bodyPr>
          <a:lstStyle/>
          <a:p>
            <a:r>
              <a:rPr lang="en-US" sz="3200" dirty="0" smtClean="0"/>
              <a:t>Hidden cameras</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021" y="1901015"/>
            <a:ext cx="5284800" cy="342606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5478" y="1884802"/>
            <a:ext cx="2619375" cy="2857500"/>
          </a:xfrm>
          <a:prstGeom prst="rect">
            <a:avLst/>
          </a:prstGeom>
        </p:spPr>
      </p:pic>
    </p:spTree>
    <p:extLst>
      <p:ext uri="{BB962C8B-B14F-4D97-AF65-F5344CB8AC3E}">
        <p14:creationId xmlns:p14="http://schemas.microsoft.com/office/powerpoint/2010/main" val="284454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33</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If Skimmer is Suspected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5016758"/>
          </a:xfrm>
          <a:prstGeom prst="rect">
            <a:avLst/>
          </a:prstGeom>
          <a:noFill/>
        </p:spPr>
        <p:txBody>
          <a:bodyPr wrap="square" rtlCol="0">
            <a:spAutoFit/>
          </a:bodyPr>
          <a:lstStyle/>
          <a:p>
            <a:pPr marL="457200" indent="-457200">
              <a:buFont typeface="Arial" panose="020B0604020202020204" pitchFamily="34" charset="0"/>
              <a:buChar char="•"/>
            </a:pPr>
            <a:r>
              <a:rPr lang="en-US" sz="3200" dirty="0" smtClean="0"/>
              <a:t>DO NOT TOUCH!</a:t>
            </a:r>
          </a:p>
          <a:p>
            <a:pPr marL="457200" indent="-457200">
              <a:buFont typeface="Arial" panose="020B0604020202020204" pitchFamily="34" charset="0"/>
              <a:buChar char="•"/>
            </a:pPr>
            <a:r>
              <a:rPr lang="en-US" sz="3200" dirty="0" smtClean="0"/>
              <a:t>Call Police, inform them that you found what you suspect to be a credit/debit card skimming device. </a:t>
            </a:r>
          </a:p>
          <a:p>
            <a:pPr marL="457200" indent="-457200">
              <a:buFont typeface="Arial" panose="020B0604020202020204" pitchFamily="34" charset="0"/>
              <a:buChar char="•"/>
            </a:pPr>
            <a:r>
              <a:rPr lang="en-US" sz="3200" dirty="0" smtClean="0"/>
              <a:t>Follow their instructions.</a:t>
            </a:r>
          </a:p>
          <a:p>
            <a:pPr marL="457200" indent="-457200">
              <a:buFont typeface="Arial" panose="020B0604020202020204" pitchFamily="34" charset="0"/>
              <a:buChar char="•"/>
            </a:pPr>
            <a:r>
              <a:rPr lang="en-US" sz="3200" dirty="0" smtClean="0"/>
              <a:t>Document findings (pictures).</a:t>
            </a:r>
          </a:p>
          <a:p>
            <a:pPr marL="457200" indent="-457200">
              <a:buFont typeface="Arial" panose="020B0604020202020204" pitchFamily="34" charset="0"/>
              <a:buChar char="•"/>
            </a:pPr>
            <a:r>
              <a:rPr lang="en-US" sz="3200" dirty="0" smtClean="0"/>
              <a:t>Notify your superiors.</a:t>
            </a:r>
          </a:p>
          <a:p>
            <a:pPr marL="457200" indent="-457200">
              <a:buFont typeface="Arial" panose="020B0604020202020204" pitchFamily="34" charset="0"/>
              <a:buChar char="•"/>
            </a:pPr>
            <a:r>
              <a:rPr lang="en-US" sz="3200" dirty="0" smtClean="0"/>
              <a:t>Notify Jim Willis at Albany Office 518-457-3146.</a:t>
            </a:r>
          </a:p>
          <a:p>
            <a:pPr lvl="1"/>
            <a:r>
              <a:rPr lang="en-US" sz="3200" dirty="0" smtClean="0">
                <a:hlinkClick r:id="rId3"/>
              </a:rPr>
              <a:t>james.willis@agriculture.ny.gov</a:t>
            </a:r>
            <a:endParaRPr lang="en-US" sz="3200" dirty="0" smtClean="0"/>
          </a:p>
          <a:p>
            <a:pPr lvl="1"/>
            <a:endParaRPr lang="en-US" sz="3200" dirty="0" smtClean="0"/>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9316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34</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If Skimmer is Suspected continued</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6001643"/>
          </a:xfrm>
          <a:prstGeom prst="rect">
            <a:avLst/>
          </a:prstGeom>
          <a:noFill/>
        </p:spPr>
        <p:txBody>
          <a:bodyPr wrap="square" rtlCol="0">
            <a:spAutoFit/>
          </a:bodyPr>
          <a:lstStyle/>
          <a:p>
            <a:r>
              <a:rPr lang="en-US" sz="3200" dirty="0" smtClean="0"/>
              <a:t>Important reminders:</a:t>
            </a:r>
          </a:p>
          <a:p>
            <a:pPr marL="457200" indent="-457200">
              <a:buFont typeface="Arial" panose="020B0604020202020204" pitchFamily="34" charset="0"/>
              <a:buChar char="•"/>
            </a:pPr>
            <a:r>
              <a:rPr lang="en-US" sz="3200" dirty="0" smtClean="0"/>
              <a:t>Not finding a skimmer is a good thing.</a:t>
            </a:r>
          </a:p>
          <a:p>
            <a:pPr marL="457200" indent="-457200">
              <a:buFont typeface="Arial" panose="020B0604020202020204" pitchFamily="34" charset="0"/>
              <a:buChar char="•"/>
            </a:pPr>
            <a:r>
              <a:rPr lang="en-US" sz="3200" dirty="0" smtClean="0"/>
              <a:t>Follow police instructions, EXACTLY.</a:t>
            </a:r>
          </a:p>
          <a:p>
            <a:pPr marL="457200" indent="-457200">
              <a:buFont typeface="Arial" panose="020B0604020202020204" pitchFamily="34" charset="0"/>
              <a:buChar char="•"/>
            </a:pPr>
            <a:r>
              <a:rPr lang="en-US" sz="3200" dirty="0" smtClean="0"/>
              <a:t>Do not touch the skimmer or any component around the skimmer. Keep this in mind if you are taking any pictures.</a:t>
            </a:r>
          </a:p>
          <a:p>
            <a:pPr marL="457200" indent="-457200">
              <a:buFont typeface="Arial" panose="020B0604020202020204" pitchFamily="34" charset="0"/>
              <a:buChar char="•"/>
            </a:pPr>
            <a:r>
              <a:rPr lang="en-US" sz="3200" dirty="0" smtClean="0"/>
              <a:t>Inform the station owner/manager only as instructed by the police.</a:t>
            </a:r>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sz="3200" dirty="0" smtClean="0"/>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75036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35</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Questions</a:t>
            </a:r>
            <a:endParaRPr lang="en-US" sz="4000" b="1"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754" y="1858742"/>
            <a:ext cx="3939541" cy="482111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9049" y="1371373"/>
            <a:ext cx="4967874" cy="3937605"/>
          </a:xfrm>
          <a:prstGeom prst="rect">
            <a:avLst/>
          </a:prstGeom>
        </p:spPr>
      </p:pic>
    </p:spTree>
    <p:extLst>
      <p:ext uri="{BB962C8B-B14F-4D97-AF65-F5344CB8AC3E}">
        <p14:creationId xmlns:p14="http://schemas.microsoft.com/office/powerpoint/2010/main" val="123065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36</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Contact Information</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521943"/>
            <a:ext cx="11011436" cy="3539430"/>
          </a:xfrm>
          <a:prstGeom prst="rect">
            <a:avLst/>
          </a:prstGeom>
          <a:noFill/>
        </p:spPr>
        <p:txBody>
          <a:bodyPr wrap="square" rtlCol="0">
            <a:spAutoFit/>
          </a:bodyPr>
          <a:lstStyle/>
          <a:p>
            <a:pPr algn="ctr"/>
            <a:r>
              <a:rPr lang="en-US" sz="3200" dirty="0" smtClean="0"/>
              <a:t>NYS Bureau of Weights &amp; Measures</a:t>
            </a:r>
          </a:p>
          <a:p>
            <a:pPr algn="ctr"/>
            <a:r>
              <a:rPr lang="en-US" sz="3200" dirty="0" smtClean="0"/>
              <a:t>10B Airline Drive</a:t>
            </a:r>
          </a:p>
          <a:p>
            <a:pPr algn="ctr"/>
            <a:r>
              <a:rPr lang="en-US" sz="3200" dirty="0" smtClean="0"/>
              <a:t>Albany, NY 12235</a:t>
            </a:r>
          </a:p>
          <a:p>
            <a:pPr algn="ctr"/>
            <a:r>
              <a:rPr lang="en-US" sz="3200" dirty="0" smtClean="0"/>
              <a:t>518-457-3146</a:t>
            </a:r>
          </a:p>
          <a:p>
            <a:pPr algn="ctr"/>
            <a:r>
              <a:rPr lang="en-US" sz="3200" dirty="0" smtClean="0">
                <a:hlinkClick r:id="rId3"/>
              </a:rPr>
              <a:t>www.agriculture.ny.gov</a:t>
            </a:r>
            <a:endParaRPr lang="en-US" sz="3200" dirty="0" smtClean="0"/>
          </a:p>
          <a:p>
            <a:pPr algn="ctr"/>
            <a:endParaRPr lang="en-US" sz="3200" dirty="0" smtClean="0"/>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133232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4</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Authority</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220862"/>
            <a:ext cx="11011436" cy="4462760"/>
          </a:xfrm>
          <a:prstGeom prst="rect">
            <a:avLst/>
          </a:prstGeom>
          <a:noFill/>
        </p:spPr>
        <p:txBody>
          <a:bodyPr wrap="square" rtlCol="0">
            <a:spAutoFit/>
          </a:bodyPr>
          <a:lstStyle/>
          <a:p>
            <a:r>
              <a:rPr lang="en-US" altLang="en-US" sz="3600" dirty="0" smtClean="0"/>
              <a:t>W&amp;M will be checking for skimmers as part of a statewide effort to identify these illegal devices and bring them to the attention of the police. W&amp;M will use their technical knowledge of retail motor fuel dispensers to identify but it is the police who will investigate and pursue legal action.</a:t>
            </a:r>
          </a:p>
          <a:p>
            <a:endParaRPr lang="en-US" altLang="en-US" sz="3600" dirty="0" smtClean="0"/>
          </a:p>
          <a:p>
            <a:r>
              <a:rPr lang="en-US" altLang="en-US" sz="3600" dirty="0"/>
              <a:t>	</a:t>
            </a:r>
          </a:p>
          <a:p>
            <a:endParaRPr lang="en-US" sz="3200" dirty="0"/>
          </a:p>
        </p:txBody>
      </p:sp>
    </p:spTree>
    <p:extLst>
      <p:ext uri="{BB962C8B-B14F-4D97-AF65-F5344CB8AC3E}">
        <p14:creationId xmlns:p14="http://schemas.microsoft.com/office/powerpoint/2010/main" val="267963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5</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Before checking for skimmers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605308" y="2149856"/>
            <a:ext cx="11011436" cy="4462760"/>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Discuss and obtain permission from your superiors.</a:t>
            </a:r>
          </a:p>
          <a:p>
            <a:pPr marL="571500" indent="-571500">
              <a:buFont typeface="Wingdings" panose="05000000000000000000" pitchFamily="2" charset="2"/>
              <a:buChar char="§"/>
            </a:pPr>
            <a:r>
              <a:rPr lang="en-US" altLang="en-US" sz="3600" dirty="0" smtClean="0"/>
              <a:t>Know your protocols for dealing with the media.</a:t>
            </a:r>
          </a:p>
          <a:p>
            <a:pPr marL="571500" indent="-571500">
              <a:buFont typeface="Wingdings" panose="05000000000000000000" pitchFamily="2" charset="2"/>
              <a:buChar char="§"/>
            </a:pPr>
            <a:r>
              <a:rPr lang="en-US" altLang="en-US" sz="3600" dirty="0" smtClean="0"/>
              <a:t>Have the contact information of your public information officer (PIO).</a:t>
            </a:r>
          </a:p>
          <a:p>
            <a:pPr marL="571500" indent="-571500">
              <a:buFont typeface="Wingdings" panose="05000000000000000000" pitchFamily="2" charset="2"/>
              <a:buChar char="§"/>
            </a:pPr>
            <a:r>
              <a:rPr lang="en-US" altLang="en-US" sz="3600" dirty="0" smtClean="0"/>
              <a:t>Have the contact information for the police agency you are going to call if you find a skimmer.</a:t>
            </a:r>
          </a:p>
          <a:p>
            <a:r>
              <a:rPr lang="en-US" altLang="en-US" sz="3600" dirty="0" smtClean="0"/>
              <a:t> </a:t>
            </a:r>
            <a:endParaRPr lang="en-US" altLang="en-US" sz="3600" dirty="0"/>
          </a:p>
          <a:p>
            <a:pPr marL="457200" indent="-457200">
              <a:buFont typeface="Wingdings" panose="05000000000000000000" pitchFamily="2" charset="2"/>
              <a:buChar char="§"/>
            </a:pPr>
            <a:endParaRPr lang="en-US" sz="3200" dirty="0"/>
          </a:p>
        </p:txBody>
      </p:sp>
    </p:spTree>
    <p:extLst>
      <p:ext uri="{BB962C8B-B14F-4D97-AF65-F5344CB8AC3E}">
        <p14:creationId xmlns:p14="http://schemas.microsoft.com/office/powerpoint/2010/main" val="377690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6</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Consequences of Skimming</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220862"/>
            <a:ext cx="11011436" cy="5016758"/>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Large inconvenience for victims.</a:t>
            </a:r>
          </a:p>
          <a:p>
            <a:pPr marL="571500" indent="-571500">
              <a:buFont typeface="Wingdings" panose="05000000000000000000" pitchFamily="2" charset="2"/>
              <a:buChar char="§"/>
            </a:pPr>
            <a:endParaRPr lang="en-US" altLang="en-US" sz="3600" dirty="0" smtClean="0"/>
          </a:p>
          <a:p>
            <a:pPr marL="571500" indent="-571500">
              <a:buFont typeface="Wingdings" panose="05000000000000000000" pitchFamily="2" charset="2"/>
              <a:buChar char="§"/>
            </a:pPr>
            <a:r>
              <a:rPr lang="en-US" altLang="en-US" sz="3600" dirty="0" smtClean="0"/>
              <a:t>Loss of confidence in electronic transactions.</a:t>
            </a:r>
          </a:p>
          <a:p>
            <a:pPr marL="571500" indent="-571500">
              <a:buFont typeface="Wingdings" panose="05000000000000000000" pitchFamily="2" charset="2"/>
              <a:buChar char="§"/>
            </a:pPr>
            <a:endParaRPr lang="en-US" altLang="en-US" sz="3600" dirty="0" smtClean="0"/>
          </a:p>
          <a:p>
            <a:pPr marL="571500" indent="-571500">
              <a:buFont typeface="Wingdings" panose="05000000000000000000" pitchFamily="2" charset="2"/>
              <a:buChar char="§"/>
            </a:pPr>
            <a:r>
              <a:rPr lang="en-US" altLang="en-US" sz="3600" dirty="0" smtClean="0"/>
              <a:t>Economic loss for everyone.</a:t>
            </a:r>
          </a:p>
          <a:p>
            <a:pPr marL="571500" indent="-571500">
              <a:buFont typeface="Wingdings" panose="05000000000000000000" pitchFamily="2" charset="2"/>
              <a:buChar char="§"/>
            </a:pPr>
            <a:endParaRPr lang="en-US" altLang="en-US" sz="3600" dirty="0" smtClean="0"/>
          </a:p>
          <a:p>
            <a:endParaRPr lang="en-US" altLang="en-US" sz="3600" dirty="0" smtClean="0"/>
          </a:p>
          <a:p>
            <a:r>
              <a:rPr lang="en-US" altLang="en-US" sz="3600" dirty="0"/>
              <a:t>	</a:t>
            </a:r>
          </a:p>
          <a:p>
            <a:endParaRPr lang="en-US" sz="3200" dirty="0"/>
          </a:p>
        </p:txBody>
      </p:sp>
    </p:spTree>
    <p:extLst>
      <p:ext uri="{BB962C8B-B14F-4D97-AF65-F5344CB8AC3E}">
        <p14:creationId xmlns:p14="http://schemas.microsoft.com/office/powerpoint/2010/main" val="108420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7</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Who is looking for Skimmers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220862"/>
            <a:ext cx="10763518" cy="3908762"/>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Dispenser owner/operators.</a:t>
            </a:r>
          </a:p>
          <a:p>
            <a:pPr marL="571500" indent="-571500">
              <a:buFont typeface="Wingdings" panose="05000000000000000000" pitchFamily="2" charset="2"/>
              <a:buChar char="§"/>
            </a:pPr>
            <a:r>
              <a:rPr lang="en-US" altLang="en-US" sz="3600" dirty="0" smtClean="0"/>
              <a:t>Service personnel.</a:t>
            </a:r>
          </a:p>
          <a:p>
            <a:pPr marL="571500" indent="-571500">
              <a:buFont typeface="Wingdings" panose="05000000000000000000" pitchFamily="2" charset="2"/>
              <a:buChar char="§"/>
            </a:pPr>
            <a:r>
              <a:rPr lang="en-US" altLang="en-US" sz="3600" dirty="0" smtClean="0"/>
              <a:t>W&amp;M.</a:t>
            </a:r>
          </a:p>
          <a:p>
            <a:pPr marL="571500" indent="-571500">
              <a:buFont typeface="Wingdings" panose="05000000000000000000" pitchFamily="2" charset="2"/>
              <a:buChar char="§"/>
            </a:pPr>
            <a:r>
              <a:rPr lang="en-US" altLang="en-US" sz="3600" dirty="0" smtClean="0"/>
              <a:t>Law enforcement (local PD, Sheriff, State, Secret Service, etc.).</a:t>
            </a:r>
          </a:p>
          <a:p>
            <a:r>
              <a:rPr lang="en-US" altLang="en-US" sz="3600" dirty="0"/>
              <a:t>	</a:t>
            </a:r>
          </a:p>
          <a:p>
            <a:endParaRPr lang="en-US" sz="3200" dirty="0"/>
          </a:p>
        </p:txBody>
      </p:sp>
    </p:spTree>
    <p:extLst>
      <p:ext uri="{BB962C8B-B14F-4D97-AF65-F5344CB8AC3E}">
        <p14:creationId xmlns:p14="http://schemas.microsoft.com/office/powerpoint/2010/main" val="326275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8</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Types of Skimming Devices</a:t>
            </a:r>
            <a:endParaRPr lang="en-US" sz="4000" b="1" dirty="0">
              <a:latin typeface="Arial" panose="020B0604020202020204" pitchFamily="34" charset="0"/>
              <a:cs typeface="Arial" panose="020B0604020202020204" pitchFamily="34" charset="0"/>
            </a:endParaRPr>
          </a:p>
        </p:txBody>
      </p:sp>
      <p:sp>
        <p:nvSpPr>
          <p:cNvPr id="7" name="TextBox 6"/>
          <p:cNvSpPr txBox="1"/>
          <p:nvPr/>
        </p:nvSpPr>
        <p:spPr>
          <a:xfrm>
            <a:off x="590282" y="2220862"/>
            <a:ext cx="11011436" cy="6124754"/>
          </a:xfrm>
          <a:prstGeom prst="rect">
            <a:avLst/>
          </a:prstGeom>
          <a:noFill/>
        </p:spPr>
        <p:txBody>
          <a:bodyPr wrap="square" rtlCol="0">
            <a:spAutoFit/>
          </a:bodyPr>
          <a:lstStyle/>
          <a:p>
            <a:pPr marL="571500" indent="-571500">
              <a:buFont typeface="Wingdings" panose="05000000000000000000" pitchFamily="2" charset="2"/>
              <a:buChar char="§"/>
            </a:pPr>
            <a:r>
              <a:rPr lang="en-US" altLang="en-US" sz="3600" dirty="0" smtClean="0"/>
              <a:t>Parasite pig-tailed at card reader and/or pin pad data cable (inside cabinet).</a:t>
            </a:r>
          </a:p>
          <a:p>
            <a:pPr marL="571500" indent="-571500">
              <a:buFont typeface="Wingdings" panose="05000000000000000000" pitchFamily="2" charset="2"/>
              <a:buChar char="§"/>
            </a:pPr>
            <a:r>
              <a:rPr lang="en-US" altLang="en-US" sz="3600" dirty="0" smtClean="0"/>
              <a:t>Exterior mounted skimmer (false card reader) placed over legitimate reader.</a:t>
            </a:r>
          </a:p>
          <a:p>
            <a:pPr marL="571500" indent="-571500">
              <a:buFont typeface="Wingdings" panose="05000000000000000000" pitchFamily="2" charset="2"/>
              <a:buChar char="§"/>
            </a:pPr>
            <a:r>
              <a:rPr lang="en-US" altLang="en-US" sz="3600" dirty="0" smtClean="0"/>
              <a:t>Often Bluetooth enabled (can retrieve data from short distances without opening the cabinet).</a:t>
            </a:r>
          </a:p>
          <a:p>
            <a:endParaRPr lang="en-US" altLang="en-US" sz="3600" dirty="0" smtClean="0"/>
          </a:p>
          <a:p>
            <a:pPr marL="571500" indent="-571500">
              <a:buFont typeface="Wingdings" panose="05000000000000000000" pitchFamily="2" charset="2"/>
              <a:buChar char="§"/>
            </a:pPr>
            <a:endParaRPr lang="en-US" altLang="en-US" sz="3600" dirty="0" smtClean="0"/>
          </a:p>
          <a:p>
            <a:endParaRPr lang="en-US" altLang="en-US" sz="3600" dirty="0" smtClean="0"/>
          </a:p>
          <a:p>
            <a:r>
              <a:rPr lang="en-US" altLang="en-US" sz="3600" dirty="0"/>
              <a:t>	</a:t>
            </a:r>
          </a:p>
          <a:p>
            <a:endParaRPr lang="en-US" sz="3200" dirty="0"/>
          </a:p>
        </p:txBody>
      </p:sp>
    </p:spTree>
    <p:extLst>
      <p:ext uri="{BB962C8B-B14F-4D97-AF65-F5344CB8AC3E}">
        <p14:creationId xmlns:p14="http://schemas.microsoft.com/office/powerpoint/2010/main" val="235241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lide Number Placeholder 4"/>
          <p:cNvSpPr>
            <a:spLocks noGrp="1"/>
          </p:cNvSpPr>
          <p:nvPr>
            <p:ph type="sldNum" sz="quarter" idx="12"/>
          </p:nvPr>
        </p:nvSpPr>
        <p:spPr/>
        <p:txBody>
          <a:bodyPr/>
          <a:lstStyle/>
          <a:p>
            <a:fld id="{D3E26A0A-73F3-46EE-B91F-4382B5C595E4}" type="slidenum">
              <a:rPr lang="en-US" smtClean="0"/>
              <a:t>9</a:t>
            </a:fld>
            <a:endParaRPr lang="en-US"/>
          </a:p>
        </p:txBody>
      </p:sp>
      <p:sp>
        <p:nvSpPr>
          <p:cNvPr id="3" name="TextBox 2"/>
          <p:cNvSpPr txBox="1"/>
          <p:nvPr/>
        </p:nvSpPr>
        <p:spPr>
          <a:xfrm>
            <a:off x="515155" y="1017431"/>
            <a:ext cx="10838645" cy="707886"/>
          </a:xfrm>
          <a:prstGeom prst="rect">
            <a:avLst/>
          </a:prstGeom>
          <a:noFill/>
        </p:spPr>
        <p:txBody>
          <a:bodyPr wrap="square" rtlCol="0">
            <a:spAutoFit/>
          </a:bodyPr>
          <a:lstStyle/>
          <a:p>
            <a:r>
              <a:rPr lang="en-US" sz="4000" b="1" dirty="0" smtClean="0">
                <a:latin typeface="Arial" panose="020B0604020202020204" pitchFamily="34" charset="0"/>
                <a:cs typeface="Arial" panose="020B0604020202020204" pitchFamily="34" charset="0"/>
              </a:rPr>
              <a:t>Parasite Pig-Tailed</a:t>
            </a:r>
            <a:endParaRPr lang="en-US" sz="40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2870" y="1725318"/>
            <a:ext cx="6854741" cy="3856616"/>
          </a:xfrm>
          <a:prstGeom prst="rect">
            <a:avLst/>
          </a:prstGeom>
        </p:spPr>
      </p:pic>
    </p:spTree>
    <p:extLst>
      <p:ext uri="{BB962C8B-B14F-4D97-AF65-F5344CB8AC3E}">
        <p14:creationId xmlns:p14="http://schemas.microsoft.com/office/powerpoint/2010/main" val="35826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1149</TotalTime>
  <Words>1016</Words>
  <Application>Microsoft Office PowerPoint</Application>
  <PresentationFormat>Widescreen</PresentationFormat>
  <Paragraphs>174</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Wayne Vista</vt:lpstr>
      <vt:lpstr>PowerPoint Presentation</vt:lpstr>
      <vt:lpstr>PowerPoint Presentation</vt:lpstr>
      <vt:lpstr>PowerPoint Presentation</vt:lpstr>
      <vt:lpstr>PowerPoint Presentation</vt:lpstr>
      <vt:lpstr>Wayne Helix</vt:lpstr>
      <vt:lpstr>Gilbarco Advantage</vt:lpstr>
      <vt:lpstr>Gilbarco Advantage w/wo skimmer</vt:lpstr>
      <vt:lpstr>Gilbarco Encore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Vadim Atenzon</dc:creator>
  <cp:lastModifiedBy>Mike Sikula</cp:lastModifiedBy>
  <cp:revision>111</cp:revision>
  <dcterms:created xsi:type="dcterms:W3CDTF">2015-01-20T15:29:55Z</dcterms:created>
  <dcterms:modified xsi:type="dcterms:W3CDTF">2015-10-22T14:54:25Z</dcterms:modified>
</cp:coreProperties>
</file>