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28"/>
  </p:notesMasterIdLst>
  <p:sldIdLst>
    <p:sldId id="258" r:id="rId5"/>
    <p:sldId id="283" r:id="rId6"/>
    <p:sldId id="271" r:id="rId7"/>
    <p:sldId id="276" r:id="rId8"/>
    <p:sldId id="277" r:id="rId9"/>
    <p:sldId id="280" r:id="rId10"/>
    <p:sldId id="281" r:id="rId11"/>
    <p:sldId id="278" r:id="rId12"/>
    <p:sldId id="284" r:id="rId13"/>
    <p:sldId id="289" r:id="rId14"/>
    <p:sldId id="285" r:id="rId15"/>
    <p:sldId id="286" r:id="rId16"/>
    <p:sldId id="288" r:id="rId17"/>
    <p:sldId id="294" r:id="rId18"/>
    <p:sldId id="290" r:id="rId19"/>
    <p:sldId id="292" r:id="rId20"/>
    <p:sldId id="295" r:id="rId21"/>
    <p:sldId id="287" r:id="rId22"/>
    <p:sldId id="293" r:id="rId23"/>
    <p:sldId id="296" r:id="rId24"/>
    <p:sldId id="297" r:id="rId25"/>
    <p:sldId id="298" r:id="rId26"/>
    <p:sldId id="29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818D7-DF4E-4C59-9BBA-548250DAC33A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00A82-9926-4DBA-8BA5-A22EEB8AC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9229-E3F7-4B08-B8B0-567DB9AE2DBD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0AF-08CF-488B-8265-5F1D88C1C64E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1802-9AAA-4EB8-B737-B207AD0C712F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7BB6-0FDA-4EDD-A5D1-79FFF12955B7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08FB-4F0B-44DE-8994-0595D6ECCDCE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B015-62A3-4A29-BC49-965FA4BE59CA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6181-5447-4050-89D3-AA326DE4DA13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0F08-CAEB-42BA-9362-548763B98147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26DC-D31F-40BA-B49D-47D87B9BA087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64DF-92FB-4D4C-B2DE-15BC5F46772E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1A99-F4C1-4E12-B7D3-A88A44F4EB10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7458-324C-48F7-80F5-74B19E1CAFEB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054C-5E05-4896-867A-8DB56A20C8AC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B787-46DA-4B4F-B781-E768630FCF2A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8CE2-82D3-4BA2-B844-E7281181CD7A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F511-91B4-4318-A9F6-BECE1367AD14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39CD9-90D5-49BD-B792-F7F07D136C39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1020871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Missouri River &amp; Eagle Canyon Ranches Landowners Corporation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B1921-F533-4F9E-8BF6-80EC4D451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250" y="4876489"/>
            <a:ext cx="11514338" cy="118610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>
                    <a:alpha val="70000"/>
                  </a:schemeClr>
                </a:solidFill>
                <a:latin typeface="Arial Black" panose="020B0A04020102020204" pitchFamily="34" charset="0"/>
              </a:rPr>
              <a:t>2020 Annual Landowners Meeting</a:t>
            </a:r>
          </a:p>
        </p:txBody>
      </p:sp>
    </p:spTree>
    <p:extLst>
      <p:ext uri="{BB962C8B-B14F-4D97-AF65-F5344CB8AC3E}">
        <p14:creationId xmlns:p14="http://schemas.microsoft.com/office/powerpoint/2010/main" val="2015680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817679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Weed Abatement</a:t>
            </a:r>
          </a:p>
        </p:txBody>
      </p:sp>
    </p:spTree>
    <p:extLst>
      <p:ext uri="{BB962C8B-B14F-4D97-AF65-F5344CB8AC3E}">
        <p14:creationId xmlns:p14="http://schemas.microsoft.com/office/powerpoint/2010/main" val="342589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Weed Abatement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3753173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LOC is Responsible for Weeds on the Road Easements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Attempts Were All Volunteer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 to Control Weeds Have Failed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*Past Performance*</a:t>
            </a:r>
          </a:p>
        </p:txBody>
      </p:sp>
    </p:spTree>
    <p:extLst>
      <p:ext uri="{BB962C8B-B14F-4D97-AF65-F5344CB8AC3E}">
        <p14:creationId xmlns:p14="http://schemas.microsoft.com/office/powerpoint/2010/main" val="1861247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Weed Abatement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3753173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Landowners Has Volunteered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 Provides Training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 Provides Chemicals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Landowner Provides equipment &amp; Labor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*Current Plan*</a:t>
            </a:r>
          </a:p>
        </p:txBody>
      </p:sp>
    </p:spTree>
    <p:extLst>
      <p:ext uri="{BB962C8B-B14F-4D97-AF65-F5344CB8AC3E}">
        <p14:creationId xmlns:p14="http://schemas.microsoft.com/office/powerpoint/2010/main" val="2957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817679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Questions &amp; Answers</a:t>
            </a:r>
            <a:b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About Weed Abatement</a:t>
            </a:r>
          </a:p>
        </p:txBody>
      </p:sp>
    </p:spTree>
    <p:extLst>
      <p:ext uri="{BB962C8B-B14F-4D97-AF65-F5344CB8AC3E}">
        <p14:creationId xmlns:p14="http://schemas.microsoft.com/office/powerpoint/2010/main" val="689842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817679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Covenant Enforcement</a:t>
            </a:r>
          </a:p>
        </p:txBody>
      </p:sp>
    </p:spTree>
    <p:extLst>
      <p:ext uri="{BB962C8B-B14F-4D97-AF65-F5344CB8AC3E}">
        <p14:creationId xmlns:p14="http://schemas.microsoft.com/office/powerpoint/2010/main" val="3293091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Covenant Enforcement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3753173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has been no Covenant Enforcement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Many Garbage Dumps in the Community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an Affront to Mother Nature and a Stain on the Environment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*Past Performance*</a:t>
            </a:r>
          </a:p>
        </p:txBody>
      </p:sp>
    </p:spTree>
    <p:extLst>
      <p:ext uri="{BB962C8B-B14F-4D97-AF65-F5344CB8AC3E}">
        <p14:creationId xmlns:p14="http://schemas.microsoft.com/office/powerpoint/2010/main" val="522058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Covenant Enforcement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3753173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Taken Action on 14 Properties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Will Be Given a Period to Clean Up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LOC Will Take Court Action to Clean Them Up, if They Don’t Comply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*Current Status*</a:t>
            </a:r>
          </a:p>
        </p:txBody>
      </p:sp>
    </p:spTree>
    <p:extLst>
      <p:ext uri="{BB962C8B-B14F-4D97-AF65-F5344CB8AC3E}">
        <p14:creationId xmlns:p14="http://schemas.microsoft.com/office/powerpoint/2010/main" val="1874979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1907569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Questions &amp; Answers</a:t>
            </a:r>
            <a:b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About Covenant Enforcement</a:t>
            </a:r>
          </a:p>
        </p:txBody>
      </p:sp>
    </p:spTree>
    <p:extLst>
      <p:ext uri="{BB962C8B-B14F-4D97-AF65-F5344CB8AC3E}">
        <p14:creationId xmlns:p14="http://schemas.microsoft.com/office/powerpoint/2010/main" val="122148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817679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Delinquent Assessments</a:t>
            </a:r>
          </a:p>
        </p:txBody>
      </p:sp>
    </p:spTree>
    <p:extLst>
      <p:ext uri="{BB962C8B-B14F-4D97-AF65-F5344CB8AC3E}">
        <p14:creationId xmlns:p14="http://schemas.microsoft.com/office/powerpoint/2010/main" val="1280589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Delinquent Assessments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3753173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has been no Effort to Collect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Placed Liens on Properties Every Two Years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Unfair to the Paying Landowners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*Past Performance*</a:t>
            </a:r>
          </a:p>
        </p:txBody>
      </p:sp>
    </p:spTree>
    <p:extLst>
      <p:ext uri="{BB962C8B-B14F-4D97-AF65-F5344CB8AC3E}">
        <p14:creationId xmlns:p14="http://schemas.microsoft.com/office/powerpoint/2010/main" val="398167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1528868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Road Repair &amp; Maintenance</a:t>
            </a:r>
          </a:p>
        </p:txBody>
      </p:sp>
    </p:spTree>
    <p:extLst>
      <p:ext uri="{BB962C8B-B14F-4D97-AF65-F5344CB8AC3E}">
        <p14:creationId xmlns:p14="http://schemas.microsoft.com/office/powerpoint/2010/main" val="3494550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Delinquent Assessments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3753173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 Will Forgive All Past Due Assessments Prior to 1/1/2020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Board May Grant Hardship Exemptions to Landowners Who Qualify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Board Will Collect All Delinquent Amounts After 1/1/2020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*Current Status*</a:t>
            </a:r>
          </a:p>
        </p:txBody>
      </p:sp>
    </p:spTree>
    <p:extLst>
      <p:ext uri="{BB962C8B-B14F-4D97-AF65-F5344CB8AC3E}">
        <p14:creationId xmlns:p14="http://schemas.microsoft.com/office/powerpoint/2010/main" val="830350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Delinquent Assessments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3753173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Landowners Will be Notified of Delinquency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30 days if There is No Payment The LOC Will File a Lien on the Property 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60 days of the Lien Filing, There is No Payment The LOC Will File for Foreclosure on the Property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*Collection Policy*</a:t>
            </a:r>
          </a:p>
        </p:txBody>
      </p:sp>
    </p:spTree>
    <p:extLst>
      <p:ext uri="{BB962C8B-B14F-4D97-AF65-F5344CB8AC3E}">
        <p14:creationId xmlns:p14="http://schemas.microsoft.com/office/powerpoint/2010/main" val="2527131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1907569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Questions &amp; Answers</a:t>
            </a:r>
            <a:b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About Delinquent Assessments</a:t>
            </a:r>
          </a:p>
        </p:txBody>
      </p:sp>
    </p:spTree>
    <p:extLst>
      <p:ext uri="{BB962C8B-B14F-4D97-AF65-F5344CB8AC3E}">
        <p14:creationId xmlns:p14="http://schemas.microsoft.com/office/powerpoint/2010/main" val="604479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1907569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2021 Budget &amp; Assessments</a:t>
            </a:r>
          </a:p>
        </p:txBody>
      </p:sp>
    </p:spTree>
    <p:extLst>
      <p:ext uri="{BB962C8B-B14F-4D97-AF65-F5344CB8AC3E}">
        <p14:creationId xmlns:p14="http://schemas.microsoft.com/office/powerpoint/2010/main" val="3142797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Road Repair &amp; Maintenance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4731026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Roads Graded Once per Year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Roads Graded Flat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Ditching or Crowning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Repairs, other than Emergency Repairs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Improvements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*What Was Done &amp; Not Done in the Past*</a:t>
            </a:r>
          </a:p>
        </p:txBody>
      </p:sp>
    </p:spTree>
    <p:extLst>
      <p:ext uri="{BB962C8B-B14F-4D97-AF65-F5344CB8AC3E}">
        <p14:creationId xmlns:p14="http://schemas.microsoft.com/office/powerpoint/2010/main" val="1850960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Road Repair &amp; Maintenance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4731026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Roads for a Short Period of Time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Roads Get Bad Quickly Because of Erosion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Roads are Right Back to Same Condition as Before Grading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*What Value Landowners Received*</a:t>
            </a:r>
          </a:p>
        </p:txBody>
      </p:sp>
    </p:spTree>
    <p:extLst>
      <p:ext uri="{BB962C8B-B14F-4D97-AF65-F5344CB8AC3E}">
        <p14:creationId xmlns:p14="http://schemas.microsoft.com/office/powerpoint/2010/main" val="180112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Road Repair &amp; Maintenance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2754239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Main Roads Twice a Year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all Gradable Roads Once a Year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 60-70% of the Road Budget Into Road Improvements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*Our Current Plan*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is on the Website</a:t>
            </a:r>
          </a:p>
        </p:txBody>
      </p:sp>
    </p:spTree>
    <p:extLst>
      <p:ext uri="{BB962C8B-B14F-4D97-AF65-F5344CB8AC3E}">
        <p14:creationId xmlns:p14="http://schemas.microsoft.com/office/powerpoint/2010/main" val="272019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Road Repair &amp; Maintenance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4731026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Main Roads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Scheduled Repairs to:</a:t>
            </a:r>
          </a:p>
          <a:p>
            <a:pPr lvl="3">
              <a:lnSpc>
                <a:spcPts val="30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Junction Rocky Road, Eagle Canyon &amp; Spring Drive</a:t>
            </a:r>
          </a:p>
          <a:p>
            <a:pPr lvl="3">
              <a:lnSpc>
                <a:spcPts val="30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Drive</a:t>
            </a:r>
          </a:p>
          <a:p>
            <a:pPr lvl="3">
              <a:lnSpc>
                <a:spcPts val="30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Beaverslide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Loop</a:t>
            </a:r>
          </a:p>
          <a:p>
            <a:pPr lvl="3">
              <a:lnSpc>
                <a:spcPts val="30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Arrow Drive</a:t>
            </a:r>
          </a:p>
          <a:p>
            <a:pPr lvl="3">
              <a:lnSpc>
                <a:spcPts val="30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Eagle Canyon Drive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*Completion of 2020 Road Work*</a:t>
            </a:r>
          </a:p>
        </p:txBody>
      </p:sp>
    </p:spTree>
    <p:extLst>
      <p:ext uri="{BB962C8B-B14F-4D97-AF65-F5344CB8AC3E}">
        <p14:creationId xmlns:p14="http://schemas.microsoft.com/office/powerpoint/2010/main" val="1579260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Road Repair &amp; Maintenance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4731026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Main Roads in the Spring &amp; Fall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&amp; Repair Areas on:</a:t>
            </a:r>
          </a:p>
          <a:p>
            <a:pPr lvl="3">
              <a:lnSpc>
                <a:spcPts val="30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Charbonneau Road</a:t>
            </a:r>
          </a:p>
          <a:p>
            <a:pPr lvl="3">
              <a:lnSpc>
                <a:spcPts val="30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Rocky Road</a:t>
            </a:r>
          </a:p>
          <a:p>
            <a:pPr lvl="3">
              <a:lnSpc>
                <a:spcPts val="30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 Road</a:t>
            </a:r>
          </a:p>
          <a:p>
            <a:pPr lvl="3">
              <a:lnSpc>
                <a:spcPts val="30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Eagle Canyon Drive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*2021 Planned Road Work*</a:t>
            </a:r>
          </a:p>
        </p:txBody>
      </p:sp>
    </p:spTree>
    <p:extLst>
      <p:ext uri="{BB962C8B-B14F-4D97-AF65-F5344CB8AC3E}">
        <p14:creationId xmlns:p14="http://schemas.microsoft.com/office/powerpoint/2010/main" val="124729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EB-813E-4CC0-A4FD-616019D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7080"/>
            <a:ext cx="9622805" cy="13208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  <a:t>Road Repair &amp; Maintenance</a:t>
            </a:r>
            <a:br>
              <a:rPr lang="en-US" sz="4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2AC6-899F-428F-97CF-659C255D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3" y="2305882"/>
            <a:ext cx="9473832" cy="3753173"/>
          </a:xfrm>
        </p:spPr>
        <p:txBody>
          <a:bodyPr>
            <a:normAutofit/>
          </a:bodyPr>
          <a:lstStyle/>
          <a:p>
            <a:pPr lvl="1">
              <a:lnSpc>
                <a:spcPts val="4500"/>
              </a:lnSpc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 Bedrock on July &amp; Rocky Road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Rocky Road Bridge Separation</a:t>
            </a:r>
          </a:p>
          <a:p>
            <a:pPr lvl="1">
              <a:lnSpc>
                <a:spcPts val="4500"/>
              </a:lnSpc>
              <a:buClr>
                <a:srgbClr val="007434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434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Charbonneau Road Culverts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F6552-523C-49F0-9769-58C08B47796A}"/>
              </a:ext>
            </a:extLst>
          </p:cNvPr>
          <p:cNvSpPr txBox="1"/>
          <p:nvPr/>
        </p:nvSpPr>
        <p:spPr>
          <a:xfrm flipH="1">
            <a:off x="677332" y="1285465"/>
            <a:ext cx="9367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*Challenges*</a:t>
            </a:r>
          </a:p>
        </p:txBody>
      </p:sp>
    </p:spTree>
    <p:extLst>
      <p:ext uri="{BB962C8B-B14F-4D97-AF65-F5344CB8AC3E}">
        <p14:creationId xmlns:p14="http://schemas.microsoft.com/office/powerpoint/2010/main" val="3884258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50" y="1824442"/>
            <a:ext cx="11514338" cy="28496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Questions &amp; Answers</a:t>
            </a:r>
            <a:b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rgbClr val="FFFFFF"/>
                </a:solidFill>
                <a:latin typeface="Arial Black" panose="020B0A04020102020204" pitchFamily="34" charset="0"/>
              </a:rPr>
              <a:t>About Roads</a:t>
            </a:r>
          </a:p>
        </p:txBody>
      </p:sp>
    </p:spTree>
    <p:extLst>
      <p:ext uri="{BB962C8B-B14F-4D97-AF65-F5344CB8AC3E}">
        <p14:creationId xmlns:p14="http://schemas.microsoft.com/office/powerpoint/2010/main" val="1080146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24F515-356D-4532-BE08-F6D7771916F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3E04B51-1D33-4F14-BBD7-79D7D27E2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EF1282-A6E9-4912-8AB9-8ED69BF709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 design</Template>
  <TotalTime>0</TotalTime>
  <Words>532</Words>
  <Application>Microsoft Office PowerPoint</Application>
  <PresentationFormat>Widescreen</PresentationFormat>
  <Paragraphs>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Calibri</vt:lpstr>
      <vt:lpstr>Times New Roman</vt:lpstr>
      <vt:lpstr>Trebuchet MS</vt:lpstr>
      <vt:lpstr>Wingdings</vt:lpstr>
      <vt:lpstr>Wingdings 3</vt:lpstr>
      <vt:lpstr>Facet</vt:lpstr>
      <vt:lpstr>Missouri River &amp; Eagle Canyon Ranches Landowners Corporation</vt:lpstr>
      <vt:lpstr>Road Repair &amp; Maintenance</vt:lpstr>
      <vt:lpstr>Road Repair &amp; Maintenance </vt:lpstr>
      <vt:lpstr>Road Repair &amp; Maintenance </vt:lpstr>
      <vt:lpstr>Road Repair &amp; Maintenance </vt:lpstr>
      <vt:lpstr>Road Repair &amp; Maintenance </vt:lpstr>
      <vt:lpstr>Road Repair &amp; Maintenance </vt:lpstr>
      <vt:lpstr>Road Repair &amp; Maintenance </vt:lpstr>
      <vt:lpstr>Questions &amp; Answers About Roads</vt:lpstr>
      <vt:lpstr>Weed Abatement</vt:lpstr>
      <vt:lpstr>Weed Abatement </vt:lpstr>
      <vt:lpstr>Weed Abatement </vt:lpstr>
      <vt:lpstr>Questions &amp; Answers About Weed Abatement</vt:lpstr>
      <vt:lpstr>Covenant Enforcement</vt:lpstr>
      <vt:lpstr>Covenant Enforcement </vt:lpstr>
      <vt:lpstr>Covenant Enforcement </vt:lpstr>
      <vt:lpstr>Questions &amp; Answers About Covenant Enforcement</vt:lpstr>
      <vt:lpstr>Delinquent Assessments</vt:lpstr>
      <vt:lpstr>Delinquent Assessments </vt:lpstr>
      <vt:lpstr>Delinquent Assessments </vt:lpstr>
      <vt:lpstr>Delinquent Assessments </vt:lpstr>
      <vt:lpstr>Questions &amp; Answers About Delinquent Assessments</vt:lpstr>
      <vt:lpstr>2021 Budget &amp; Assessments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2020-09-11T16:17:06Z</dcterms:created>
  <dcterms:modified xsi:type="dcterms:W3CDTF">2020-09-12T22:27:12Z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