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2" r:id="rId1"/>
  </p:sldMasterIdLst>
  <p:notesMasterIdLst>
    <p:notesMasterId r:id="rId18"/>
  </p:notesMasterIdLst>
  <p:sldIdLst>
    <p:sldId id="256" r:id="rId2"/>
    <p:sldId id="275" r:id="rId3"/>
    <p:sldId id="286" r:id="rId4"/>
    <p:sldId id="276" r:id="rId5"/>
    <p:sldId id="285" r:id="rId6"/>
    <p:sldId id="277" r:id="rId7"/>
    <p:sldId id="278" r:id="rId8"/>
    <p:sldId id="279" r:id="rId9"/>
    <p:sldId id="280" r:id="rId10"/>
    <p:sldId id="281" r:id="rId11"/>
    <p:sldId id="283" r:id="rId12"/>
    <p:sldId id="259" r:id="rId13"/>
    <p:sldId id="274" r:id="rId14"/>
    <p:sldId id="287" r:id="rId15"/>
    <p:sldId id="289" r:id="rId16"/>
    <p:sldId id="28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888"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72" autoAdjust="0"/>
    <p:restoredTop sz="86441" autoAdjust="0"/>
  </p:normalViewPr>
  <p:slideViewPr>
    <p:cSldViewPr snapToObjects="1">
      <p:cViewPr varScale="1">
        <p:scale>
          <a:sx n="59" d="100"/>
          <a:sy n="59" d="100"/>
        </p:scale>
        <p:origin x="-389" y="-67"/>
      </p:cViewPr>
      <p:guideLst>
        <p:guide orient="horz" pos="3888"/>
        <p:guide pos="3840"/>
      </p:guideLst>
    </p:cSldViewPr>
  </p:slideViewPr>
  <p:outlineViewPr>
    <p:cViewPr>
      <p:scale>
        <a:sx n="33" d="100"/>
        <a:sy n="33" d="100"/>
      </p:scale>
      <p:origin x="0" y="1440"/>
    </p:cViewPr>
  </p:outlineViewPr>
  <p:notesTextViewPr>
    <p:cViewPr>
      <p:scale>
        <a:sx n="1" d="1"/>
        <a:sy n="1" d="1"/>
      </p:scale>
      <p:origin x="0" y="0"/>
    </p:cViewPr>
  </p:notesTextViewPr>
  <p:sorterViewPr>
    <p:cViewPr>
      <p:scale>
        <a:sx n="100" d="100"/>
        <a:sy n="100" d="100"/>
      </p:scale>
      <p:origin x="0" y="207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B69368-EDD7-433B-A556-F50A2ACA4B32}" type="datetimeFigureOut">
              <a:rPr lang="en-US" smtClean="0"/>
              <a:t>3/27/2015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ED84D7-95FA-4D1A-8959-105D9ECE6012}" type="slidenum">
              <a:rPr lang="en-US" smtClean="0"/>
              <a:t>‹#›</a:t>
            </a:fld>
            <a:endParaRPr lang="en-US"/>
          </a:p>
        </p:txBody>
      </p:sp>
    </p:spTree>
    <p:extLst>
      <p:ext uri="{BB962C8B-B14F-4D97-AF65-F5344CB8AC3E}">
        <p14:creationId xmlns:p14="http://schemas.microsoft.com/office/powerpoint/2010/main" val="31977220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nl-NL" dirty="0" smtClean="0"/>
              <a:t>Relax</a:t>
            </a:r>
          </a:p>
          <a:p>
            <a:r>
              <a:rPr lang="nl-NL" dirty="0" smtClean="0"/>
              <a:t>Bon </a:t>
            </a:r>
            <a:r>
              <a:rPr lang="nl-NL" dirty="0" err="1" smtClean="0"/>
              <a:t>Pasku</a:t>
            </a:r>
            <a:endParaRPr lang="nl-NL" dirty="0" smtClean="0"/>
          </a:p>
          <a:p>
            <a:r>
              <a:rPr lang="nl-NL" dirty="0" smtClean="0"/>
              <a:t>New</a:t>
            </a:r>
            <a:r>
              <a:rPr lang="nl-NL" baseline="0" dirty="0" smtClean="0"/>
              <a:t> </a:t>
            </a:r>
            <a:r>
              <a:rPr lang="nl-NL" baseline="0" dirty="0" err="1" smtClean="0"/>
              <a:t>tradition</a:t>
            </a:r>
            <a:endParaRPr lang="nl-NL" baseline="0" dirty="0" smtClean="0"/>
          </a:p>
          <a:p>
            <a:r>
              <a:rPr lang="nl-NL" baseline="0" dirty="0" err="1" smtClean="0"/>
              <a:t>Celebrate</a:t>
            </a:r>
            <a:r>
              <a:rPr lang="nl-NL" baseline="0" dirty="0" smtClean="0"/>
              <a:t> life and success</a:t>
            </a:r>
          </a:p>
          <a:p>
            <a:endParaRPr lang="nl-NL" baseline="0" dirty="0" smtClean="0"/>
          </a:p>
          <a:p>
            <a:r>
              <a:rPr lang="nl-NL" baseline="0" dirty="0" smtClean="0"/>
              <a:t>Namens VBNA en </a:t>
            </a:r>
          </a:p>
          <a:p>
            <a:r>
              <a:rPr lang="nl-NL" baseline="0" dirty="0" smtClean="0"/>
              <a:t>Economenvereniging, </a:t>
            </a:r>
          </a:p>
          <a:p>
            <a:r>
              <a:rPr lang="nl-NL" baseline="0" dirty="0" smtClean="0"/>
              <a:t>Goede Consultants </a:t>
            </a:r>
          </a:p>
          <a:p>
            <a:r>
              <a:rPr lang="nl-NL" baseline="0" dirty="0" smtClean="0"/>
              <a:t>en Z86</a:t>
            </a:r>
            <a:endParaRPr lang="nl-NL" dirty="0" smtClean="0"/>
          </a:p>
        </p:txBody>
      </p:sp>
      <p:sp>
        <p:nvSpPr>
          <p:cNvPr id="4" name="Slide Number Placeholder 3"/>
          <p:cNvSpPr>
            <a:spLocks noGrp="1"/>
          </p:cNvSpPr>
          <p:nvPr>
            <p:ph type="sldNum" sz="quarter" idx="10"/>
          </p:nvPr>
        </p:nvSpPr>
        <p:spPr/>
        <p:txBody>
          <a:bodyPr/>
          <a:lstStyle/>
          <a:p>
            <a:fld id="{61ED84D7-95FA-4D1A-8959-105D9ECE6012}" type="slidenum">
              <a:rPr lang="en-US" smtClean="0"/>
              <a:t>1</a:t>
            </a:fld>
            <a:endParaRPr lang="en-US" dirty="0"/>
          </a:p>
        </p:txBody>
      </p:sp>
    </p:spTree>
    <p:extLst>
      <p:ext uri="{BB962C8B-B14F-4D97-AF65-F5344CB8AC3E}">
        <p14:creationId xmlns:p14="http://schemas.microsoft.com/office/powerpoint/2010/main" val="4833693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10</a:t>
            </a:fld>
            <a:endParaRPr lang="en-US"/>
          </a:p>
        </p:txBody>
      </p:sp>
    </p:spTree>
    <p:extLst>
      <p:ext uri="{BB962C8B-B14F-4D97-AF65-F5344CB8AC3E}">
        <p14:creationId xmlns:p14="http://schemas.microsoft.com/office/powerpoint/2010/main" val="41498417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11</a:t>
            </a:fld>
            <a:endParaRPr lang="en-US"/>
          </a:p>
        </p:txBody>
      </p:sp>
    </p:spTree>
    <p:extLst>
      <p:ext uri="{BB962C8B-B14F-4D97-AF65-F5344CB8AC3E}">
        <p14:creationId xmlns:p14="http://schemas.microsoft.com/office/powerpoint/2010/main" val="1651509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ED84D7-95FA-4D1A-8959-105D9ECE6012}" type="slidenum">
              <a:rPr lang="en-US" smtClean="0"/>
              <a:t>12</a:t>
            </a:fld>
            <a:endParaRPr lang="en-US"/>
          </a:p>
        </p:txBody>
      </p:sp>
    </p:spTree>
    <p:extLst>
      <p:ext uri="{BB962C8B-B14F-4D97-AF65-F5344CB8AC3E}">
        <p14:creationId xmlns:p14="http://schemas.microsoft.com/office/powerpoint/2010/main" val="32397001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13</a:t>
            </a:fld>
            <a:endParaRPr lang="en-US"/>
          </a:p>
        </p:txBody>
      </p:sp>
    </p:spTree>
    <p:extLst>
      <p:ext uri="{BB962C8B-B14F-4D97-AF65-F5344CB8AC3E}">
        <p14:creationId xmlns:p14="http://schemas.microsoft.com/office/powerpoint/2010/main" val="27295355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14</a:t>
            </a:fld>
            <a:endParaRPr lang="en-US"/>
          </a:p>
        </p:txBody>
      </p:sp>
    </p:spTree>
    <p:extLst>
      <p:ext uri="{BB962C8B-B14F-4D97-AF65-F5344CB8AC3E}">
        <p14:creationId xmlns:p14="http://schemas.microsoft.com/office/powerpoint/2010/main" val="19439486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27295355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16</a:t>
            </a:fld>
            <a:endParaRPr lang="en-US"/>
          </a:p>
        </p:txBody>
      </p:sp>
    </p:spTree>
    <p:extLst>
      <p:ext uri="{BB962C8B-B14F-4D97-AF65-F5344CB8AC3E}">
        <p14:creationId xmlns:p14="http://schemas.microsoft.com/office/powerpoint/2010/main" val="3414955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2</a:t>
            </a:fld>
            <a:endParaRPr lang="en-US"/>
          </a:p>
        </p:txBody>
      </p:sp>
    </p:spTree>
    <p:extLst>
      <p:ext uri="{BB962C8B-B14F-4D97-AF65-F5344CB8AC3E}">
        <p14:creationId xmlns:p14="http://schemas.microsoft.com/office/powerpoint/2010/main" val="2110875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3</a:t>
            </a:fld>
            <a:endParaRPr lang="en-US"/>
          </a:p>
        </p:txBody>
      </p:sp>
    </p:spTree>
    <p:extLst>
      <p:ext uri="{BB962C8B-B14F-4D97-AF65-F5344CB8AC3E}">
        <p14:creationId xmlns:p14="http://schemas.microsoft.com/office/powerpoint/2010/main" val="1061999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4</a:t>
            </a:fld>
            <a:endParaRPr lang="en-US"/>
          </a:p>
        </p:txBody>
      </p:sp>
    </p:spTree>
    <p:extLst>
      <p:ext uri="{BB962C8B-B14F-4D97-AF65-F5344CB8AC3E}">
        <p14:creationId xmlns:p14="http://schemas.microsoft.com/office/powerpoint/2010/main" val="10911347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5</a:t>
            </a:fld>
            <a:endParaRPr lang="en-US"/>
          </a:p>
        </p:txBody>
      </p:sp>
    </p:spTree>
    <p:extLst>
      <p:ext uri="{BB962C8B-B14F-4D97-AF65-F5344CB8AC3E}">
        <p14:creationId xmlns:p14="http://schemas.microsoft.com/office/powerpoint/2010/main" val="23769176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6</a:t>
            </a:fld>
            <a:endParaRPr lang="en-US"/>
          </a:p>
        </p:txBody>
      </p:sp>
    </p:spTree>
    <p:extLst>
      <p:ext uri="{BB962C8B-B14F-4D97-AF65-F5344CB8AC3E}">
        <p14:creationId xmlns:p14="http://schemas.microsoft.com/office/powerpoint/2010/main" val="33553187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7</a:t>
            </a:fld>
            <a:endParaRPr lang="en-US"/>
          </a:p>
        </p:txBody>
      </p:sp>
    </p:spTree>
    <p:extLst>
      <p:ext uri="{BB962C8B-B14F-4D97-AF65-F5344CB8AC3E}">
        <p14:creationId xmlns:p14="http://schemas.microsoft.com/office/powerpoint/2010/main" val="39400123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8</a:t>
            </a:fld>
            <a:endParaRPr lang="en-US"/>
          </a:p>
        </p:txBody>
      </p:sp>
    </p:spTree>
    <p:extLst>
      <p:ext uri="{BB962C8B-B14F-4D97-AF65-F5344CB8AC3E}">
        <p14:creationId xmlns:p14="http://schemas.microsoft.com/office/powerpoint/2010/main" val="25981524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1ED84D7-95FA-4D1A-8959-105D9ECE6012}" type="slidenum">
              <a:rPr lang="en-US" smtClean="0"/>
              <a:t>9</a:t>
            </a:fld>
            <a:endParaRPr lang="en-US"/>
          </a:p>
        </p:txBody>
      </p:sp>
    </p:spTree>
    <p:extLst>
      <p:ext uri="{BB962C8B-B14F-4D97-AF65-F5344CB8AC3E}">
        <p14:creationId xmlns:p14="http://schemas.microsoft.com/office/powerpoint/2010/main" val="20610639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pic>
        <p:nvPicPr>
          <p:cNvPr id="2050" name="Picture 2" descr="C:\Users\USER\Desktop\Desk\GC\2013-01-23 19.33.22MG0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992868" y="5620025"/>
            <a:ext cx="1104900" cy="1104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9276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745982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6712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19353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727045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739416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93429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21730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781593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02383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smtClean="0"/>
              <a:pPr/>
              <a:t>3/27/2015</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792868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smtClean="0"/>
              <a:pPr/>
              <a:t>3/27/2015</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26197203"/>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nl-NL" dirty="0" smtClean="0"/>
              <a:t>Jongeren van Curacao</a:t>
            </a:r>
            <a:br>
              <a:rPr lang="nl-NL" dirty="0" smtClean="0"/>
            </a:br>
            <a:r>
              <a:rPr lang="nl-NL" dirty="0" smtClean="0"/>
              <a:t>2015</a:t>
            </a:r>
            <a:endParaRPr lang="nl-NL" dirty="0"/>
          </a:p>
        </p:txBody>
      </p:sp>
      <p:sp>
        <p:nvSpPr>
          <p:cNvPr id="3" name="Subtitle 2"/>
          <p:cNvSpPr>
            <a:spLocks noGrp="1"/>
          </p:cNvSpPr>
          <p:nvPr>
            <p:ph type="subTitle" idx="1"/>
          </p:nvPr>
        </p:nvSpPr>
        <p:spPr/>
        <p:txBody>
          <a:bodyPr/>
          <a:lstStyle/>
          <a:p>
            <a:r>
              <a:rPr lang="nl-NL" dirty="0" smtClean="0"/>
              <a:t>27 maart 2015</a:t>
            </a:r>
          </a:p>
        </p:txBody>
      </p:sp>
    </p:spTree>
    <p:extLst>
      <p:ext uri="{BB962C8B-B14F-4D97-AF65-F5344CB8AC3E}">
        <p14:creationId xmlns:p14="http://schemas.microsoft.com/office/powerpoint/2010/main" val="1141616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dirty="0" err="1" smtClean="0"/>
              <a:t>Kriminalidat</a:t>
            </a:r>
            <a:r>
              <a:rPr lang="en-US" dirty="0" smtClean="0"/>
              <a:t>: </a:t>
            </a:r>
            <a:r>
              <a:rPr lang="en-US" dirty="0" err="1" smtClean="0"/>
              <a:t>Ounke</a:t>
            </a:r>
            <a:r>
              <a:rPr lang="en-US" dirty="0" smtClean="0"/>
              <a:t> e </a:t>
            </a:r>
            <a:r>
              <a:rPr lang="en-US" dirty="0" err="1" smtClean="0"/>
              <a:t>kantidat</a:t>
            </a:r>
            <a:r>
              <a:rPr lang="en-US" dirty="0" smtClean="0"/>
              <a:t> di </a:t>
            </a:r>
            <a:r>
              <a:rPr lang="en-US" dirty="0" err="1" smtClean="0"/>
              <a:t>hende</a:t>
            </a:r>
            <a:r>
              <a:rPr lang="en-US" dirty="0" smtClean="0"/>
              <a:t> </a:t>
            </a:r>
            <a:r>
              <a:rPr lang="en-US" dirty="0" err="1" smtClean="0"/>
              <a:t>muhé</a:t>
            </a:r>
            <a:r>
              <a:rPr lang="en-US" dirty="0" smtClean="0"/>
              <a:t> (86%) </a:t>
            </a:r>
            <a:r>
              <a:rPr lang="en-US" dirty="0" err="1" smtClean="0"/>
              <a:t>tabata</a:t>
            </a:r>
            <a:r>
              <a:rPr lang="en-US" dirty="0" smtClean="0"/>
              <a:t> mas </a:t>
            </a:r>
            <a:r>
              <a:rPr lang="en-US" dirty="0" err="1" smtClean="0"/>
              <a:t>grandi</a:t>
            </a:r>
            <a:r>
              <a:rPr lang="en-US" dirty="0" smtClean="0"/>
              <a:t> </a:t>
            </a:r>
            <a:r>
              <a:rPr lang="en-US" dirty="0" err="1" smtClean="0"/>
              <a:t>ku</a:t>
            </a:r>
            <a:r>
              <a:rPr lang="en-US" dirty="0" smtClean="0"/>
              <a:t> </a:t>
            </a:r>
            <a:r>
              <a:rPr lang="en-US" dirty="0" err="1" smtClean="0"/>
              <a:t>hende</a:t>
            </a:r>
            <a:r>
              <a:rPr lang="en-US" dirty="0" smtClean="0"/>
              <a:t> </a:t>
            </a:r>
            <a:r>
              <a:rPr lang="en-US" dirty="0" err="1" smtClean="0"/>
              <a:t>hòmber</a:t>
            </a:r>
            <a:r>
              <a:rPr lang="en-US" dirty="0" smtClean="0"/>
              <a:t> (14%).,</a:t>
            </a:r>
            <a:r>
              <a:rPr lang="en-US" b="1" dirty="0" err="1" smtClean="0"/>
              <a:t>mayoria</a:t>
            </a:r>
            <a:r>
              <a:rPr lang="en-US" b="1" dirty="0" smtClean="0"/>
              <a:t> </a:t>
            </a:r>
            <a:r>
              <a:rPr lang="en-US" b="1" dirty="0" err="1" smtClean="0"/>
              <a:t>hóben</a:t>
            </a:r>
            <a:r>
              <a:rPr lang="en-US" b="1" dirty="0" smtClean="0"/>
              <a:t> </a:t>
            </a:r>
            <a:r>
              <a:rPr lang="en-US" b="1" dirty="0" err="1" smtClean="0"/>
              <a:t>entrevista</a:t>
            </a:r>
            <a:r>
              <a:rPr lang="en-US" b="1" dirty="0" smtClean="0"/>
              <a:t> </a:t>
            </a:r>
            <a:r>
              <a:rPr lang="en-US" b="1" dirty="0" err="1" smtClean="0"/>
              <a:t>konosé</a:t>
            </a:r>
            <a:r>
              <a:rPr lang="en-US" b="1" dirty="0" smtClean="0"/>
              <a:t> un </a:t>
            </a:r>
            <a:r>
              <a:rPr lang="en-US" b="1" dirty="0" err="1" smtClean="0"/>
              <a:t>hóben</a:t>
            </a:r>
            <a:r>
              <a:rPr lang="en-US" b="1" dirty="0" smtClean="0"/>
              <a:t> </a:t>
            </a:r>
            <a:r>
              <a:rPr lang="en-US" b="1" dirty="0" err="1" smtClean="0"/>
              <a:t>ku</a:t>
            </a:r>
            <a:r>
              <a:rPr lang="en-US" b="1" dirty="0" smtClean="0"/>
              <a:t> a </a:t>
            </a:r>
            <a:r>
              <a:rPr lang="en-US" b="1" dirty="0" err="1" smtClean="0"/>
              <a:t>bai</a:t>
            </a:r>
            <a:r>
              <a:rPr lang="en-US" b="1" dirty="0" smtClean="0"/>
              <a:t> sera (81%).</a:t>
            </a:r>
          </a:p>
          <a:p>
            <a:pPr lvl="1"/>
            <a:r>
              <a:rPr lang="en-US" dirty="0" smtClean="0"/>
              <a:t>E </a:t>
            </a:r>
            <a:r>
              <a:rPr lang="en-US" dirty="0" err="1" smtClean="0"/>
              <a:t>kombinashon</a:t>
            </a:r>
            <a:r>
              <a:rPr lang="en-US" dirty="0" smtClean="0"/>
              <a:t> di </a:t>
            </a:r>
            <a:r>
              <a:rPr lang="en-US" dirty="0" err="1" smtClean="0"/>
              <a:t>faktor</a:t>
            </a:r>
            <a:r>
              <a:rPr lang="en-US" dirty="0" smtClean="0"/>
              <a:t> </a:t>
            </a:r>
            <a:r>
              <a:rPr lang="en-US" dirty="0" err="1" smtClean="0"/>
              <a:t>ku</a:t>
            </a:r>
            <a:r>
              <a:rPr lang="en-US" dirty="0" smtClean="0"/>
              <a:t> mas </a:t>
            </a:r>
            <a:r>
              <a:rPr lang="en-US" dirty="0" err="1" smtClean="0"/>
              <a:t>hóbennan</a:t>
            </a:r>
            <a:r>
              <a:rPr lang="en-US" dirty="0" smtClean="0"/>
              <a:t> ta </a:t>
            </a:r>
            <a:r>
              <a:rPr lang="en-US" dirty="0" err="1" smtClean="0"/>
              <a:t>menshoná</a:t>
            </a:r>
            <a:r>
              <a:rPr lang="en-US" dirty="0" smtClean="0"/>
              <a:t> pa </a:t>
            </a:r>
            <a:r>
              <a:rPr lang="en-US" dirty="0" err="1" smtClean="0"/>
              <a:t>embolbimentu</a:t>
            </a:r>
            <a:r>
              <a:rPr lang="en-US" dirty="0" smtClean="0"/>
              <a:t> di </a:t>
            </a:r>
            <a:r>
              <a:rPr lang="en-US" dirty="0" err="1" smtClean="0"/>
              <a:t>hóben</a:t>
            </a:r>
            <a:r>
              <a:rPr lang="en-US" dirty="0" smtClean="0"/>
              <a:t> den </a:t>
            </a:r>
            <a:r>
              <a:rPr lang="en-US" dirty="0" err="1" smtClean="0"/>
              <a:t>kriminalidat</a:t>
            </a:r>
            <a:r>
              <a:rPr lang="en-US" dirty="0" smtClean="0"/>
              <a:t>; </a:t>
            </a:r>
            <a:r>
              <a:rPr lang="en-US" b="1" dirty="0" smtClean="0"/>
              <a:t>ta </a:t>
            </a:r>
            <a:r>
              <a:rPr lang="en-US" b="1" dirty="0" err="1" smtClean="0"/>
              <a:t>desempleo</a:t>
            </a:r>
            <a:r>
              <a:rPr lang="en-US" b="1" dirty="0" smtClean="0"/>
              <a:t> i </a:t>
            </a:r>
            <a:r>
              <a:rPr lang="en-US" b="1" dirty="0" err="1" smtClean="0"/>
              <a:t>falta</a:t>
            </a:r>
            <a:r>
              <a:rPr lang="en-US" b="1" dirty="0" smtClean="0"/>
              <a:t> di </a:t>
            </a:r>
            <a:r>
              <a:rPr lang="en-US" b="1" dirty="0" err="1" smtClean="0"/>
              <a:t>amor</a:t>
            </a:r>
            <a:r>
              <a:rPr lang="en-US" b="1" dirty="0" smtClean="0"/>
              <a:t> </a:t>
            </a:r>
            <a:r>
              <a:rPr lang="en-US" b="1" dirty="0" err="1" smtClean="0"/>
              <a:t>na</a:t>
            </a:r>
            <a:r>
              <a:rPr lang="en-US" b="1" dirty="0" smtClean="0"/>
              <a:t> </a:t>
            </a:r>
            <a:r>
              <a:rPr lang="en-US" b="1" dirty="0" err="1" smtClean="0"/>
              <a:t>kas</a:t>
            </a:r>
            <a:r>
              <a:rPr lang="en-US" dirty="0" smtClean="0"/>
              <a:t>.. </a:t>
            </a:r>
          </a:p>
          <a:p>
            <a:pPr lvl="1"/>
            <a:r>
              <a:rPr lang="en-US" b="1" dirty="0" err="1" smtClean="0"/>
              <a:t>Trabou</a:t>
            </a:r>
            <a:r>
              <a:rPr lang="en-US" dirty="0" smtClean="0"/>
              <a:t> ta e forma  </a:t>
            </a:r>
            <a:r>
              <a:rPr lang="en-US" dirty="0" err="1" smtClean="0"/>
              <a:t>prinsipal</a:t>
            </a:r>
            <a:r>
              <a:rPr lang="en-US" dirty="0" smtClean="0"/>
              <a:t> </a:t>
            </a:r>
            <a:r>
              <a:rPr lang="en-US" dirty="0" err="1" smtClean="0"/>
              <a:t>ku</a:t>
            </a:r>
            <a:r>
              <a:rPr lang="en-US" dirty="0" smtClean="0"/>
              <a:t> </a:t>
            </a:r>
            <a:r>
              <a:rPr lang="en-US" dirty="0" err="1" smtClean="0"/>
              <a:t>hóbennan</a:t>
            </a:r>
            <a:r>
              <a:rPr lang="en-US" dirty="0" smtClean="0"/>
              <a:t> ta </a:t>
            </a:r>
            <a:r>
              <a:rPr lang="en-US" dirty="0" err="1" smtClean="0"/>
              <a:t>menshoná</a:t>
            </a:r>
            <a:r>
              <a:rPr lang="en-US" dirty="0" smtClean="0"/>
              <a:t> </a:t>
            </a:r>
            <a:r>
              <a:rPr lang="en-US" dirty="0" err="1" smtClean="0"/>
              <a:t>komo</a:t>
            </a:r>
            <a:r>
              <a:rPr lang="en-US" dirty="0" smtClean="0"/>
              <a:t> </a:t>
            </a:r>
            <a:r>
              <a:rPr lang="en-US" dirty="0" err="1" smtClean="0"/>
              <a:t>prevenshon</a:t>
            </a:r>
            <a:r>
              <a:rPr lang="en-US" dirty="0" smtClean="0"/>
              <a:t> </a:t>
            </a:r>
            <a:r>
              <a:rPr lang="en-US" dirty="0" err="1" smtClean="0"/>
              <a:t>kontra</a:t>
            </a:r>
            <a:r>
              <a:rPr lang="en-US" dirty="0" smtClean="0"/>
              <a:t> </a:t>
            </a:r>
            <a:r>
              <a:rPr lang="en-US" dirty="0" err="1" smtClean="0"/>
              <a:t>hóben</a:t>
            </a:r>
            <a:r>
              <a:rPr lang="en-US" dirty="0" smtClean="0"/>
              <a:t> den </a:t>
            </a:r>
            <a:r>
              <a:rPr lang="en-US" dirty="0" err="1" smtClean="0"/>
              <a:t>kriminalidat</a:t>
            </a:r>
            <a:r>
              <a:rPr lang="en-US" dirty="0" smtClean="0"/>
              <a:t>. </a:t>
            </a:r>
            <a:endParaRPr lang="en-US" dirty="0"/>
          </a:p>
        </p:txBody>
      </p:sp>
    </p:spTree>
    <p:extLst>
      <p:ext uri="{BB962C8B-B14F-4D97-AF65-F5344CB8AC3E}">
        <p14:creationId xmlns:p14="http://schemas.microsoft.com/office/powerpoint/2010/main" val="25944517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a:t>Youth resident 	</a:t>
            </a:r>
            <a:r>
              <a:rPr lang="en-US" dirty="0" smtClean="0"/>
              <a:t>11</a:t>
            </a:r>
          </a:p>
          <a:p>
            <a:r>
              <a:rPr lang="en-US" dirty="0" smtClean="0"/>
              <a:t>Student's residence  27</a:t>
            </a:r>
          </a:p>
          <a:p>
            <a:r>
              <a:rPr lang="en-US" dirty="0" smtClean="0"/>
              <a:t>CBS</a:t>
            </a:r>
            <a:endParaRPr lang="en-US" dirty="0"/>
          </a:p>
        </p:txBody>
      </p:sp>
    </p:spTree>
    <p:extLst>
      <p:ext uri="{BB962C8B-B14F-4D97-AF65-F5344CB8AC3E}">
        <p14:creationId xmlns:p14="http://schemas.microsoft.com/office/powerpoint/2010/main" val="3319571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Agenda</a:t>
            </a:r>
            <a:endParaRPr lang="en-US" dirty="0"/>
          </a:p>
        </p:txBody>
      </p:sp>
      <p:sp>
        <p:nvSpPr>
          <p:cNvPr id="5" name="Content Placeholder 4"/>
          <p:cNvSpPr>
            <a:spLocks noGrp="1"/>
          </p:cNvSpPr>
          <p:nvPr>
            <p:ph idx="1"/>
          </p:nvPr>
        </p:nvSpPr>
        <p:spPr/>
        <p:txBody>
          <a:bodyPr/>
          <a:lstStyle/>
          <a:p>
            <a:r>
              <a:rPr lang="en-US" dirty="0" err="1" smtClean="0"/>
              <a:t>Kas</a:t>
            </a:r>
            <a:endParaRPr lang="en-US" dirty="0" smtClean="0"/>
          </a:p>
          <a:p>
            <a:r>
              <a:rPr lang="en-US" dirty="0" err="1" smtClean="0"/>
              <a:t>Skol</a:t>
            </a:r>
            <a:endParaRPr lang="en-US" dirty="0" smtClean="0"/>
          </a:p>
          <a:p>
            <a:r>
              <a:rPr lang="en-US" dirty="0" err="1" smtClean="0"/>
              <a:t>Trabou</a:t>
            </a:r>
            <a:endParaRPr lang="en-US" dirty="0" smtClean="0"/>
          </a:p>
          <a:p>
            <a:r>
              <a:rPr lang="en-US" dirty="0" smtClean="0"/>
              <a:t>Amor</a:t>
            </a:r>
          </a:p>
          <a:p>
            <a:r>
              <a:rPr lang="en-US" dirty="0" err="1" smtClean="0"/>
              <a:t>Balor</a:t>
            </a:r>
            <a:endParaRPr lang="en-US" dirty="0" smtClean="0"/>
          </a:p>
          <a:p>
            <a:r>
              <a:rPr lang="en-US" dirty="0" err="1" smtClean="0"/>
              <a:t>Talento</a:t>
            </a:r>
            <a:endParaRPr lang="en-US" dirty="0"/>
          </a:p>
        </p:txBody>
      </p:sp>
    </p:spTree>
    <p:extLst>
      <p:ext uri="{BB962C8B-B14F-4D97-AF65-F5344CB8AC3E}">
        <p14:creationId xmlns:p14="http://schemas.microsoft.com/office/powerpoint/2010/main" val="5862761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Roundtable 1</a:t>
            </a:r>
            <a:endParaRPr lang="en-US" dirty="0"/>
          </a:p>
        </p:txBody>
      </p:sp>
      <p:sp>
        <p:nvSpPr>
          <p:cNvPr id="3" name="Content Placeholder 2"/>
          <p:cNvSpPr>
            <a:spLocks noGrp="1"/>
          </p:cNvSpPr>
          <p:nvPr>
            <p:ph idx="1"/>
          </p:nvPr>
        </p:nvSpPr>
        <p:spPr/>
        <p:txBody>
          <a:bodyPr>
            <a:normAutofit/>
          </a:bodyPr>
          <a:lstStyle/>
          <a:p>
            <a:r>
              <a:rPr lang="en-US" dirty="0" smtClean="0"/>
              <a:t>Pastor </a:t>
            </a:r>
            <a:r>
              <a:rPr lang="en-US" dirty="0"/>
              <a:t>Curtis </a:t>
            </a:r>
            <a:r>
              <a:rPr lang="en-US" dirty="0" err="1"/>
              <a:t>Meris</a:t>
            </a:r>
            <a:r>
              <a:rPr lang="en-US" dirty="0"/>
              <a:t>, </a:t>
            </a:r>
            <a:r>
              <a:rPr lang="en-US" dirty="0" err="1"/>
              <a:t>jeugdpastoor</a:t>
            </a:r>
            <a:endParaRPr lang="en-US" dirty="0"/>
          </a:p>
          <a:p>
            <a:r>
              <a:rPr lang="en-US" dirty="0"/>
              <a:t>Omayra Leeflang, </a:t>
            </a:r>
            <a:r>
              <a:rPr lang="en-US" dirty="0" err="1"/>
              <a:t>onderzoekster</a:t>
            </a:r>
            <a:endParaRPr lang="en-US" dirty="0"/>
          </a:p>
          <a:p>
            <a:r>
              <a:rPr lang="en-US" dirty="0" err="1"/>
              <a:t>Gwendell</a:t>
            </a:r>
            <a:r>
              <a:rPr lang="en-US" dirty="0"/>
              <a:t> </a:t>
            </a:r>
            <a:r>
              <a:rPr lang="en-US" dirty="0" err="1"/>
              <a:t>Mercelina</a:t>
            </a:r>
            <a:r>
              <a:rPr lang="en-US" dirty="0"/>
              <a:t>, </a:t>
            </a:r>
            <a:r>
              <a:rPr lang="en-US" dirty="0" err="1"/>
              <a:t>ondernemer</a:t>
            </a:r>
            <a:endParaRPr lang="en-US" dirty="0"/>
          </a:p>
          <a:p>
            <a:r>
              <a:rPr lang="en-US" dirty="0" err="1"/>
              <a:t>Jealaine</a:t>
            </a:r>
            <a:r>
              <a:rPr lang="en-US" dirty="0"/>
              <a:t> Alexander </a:t>
            </a:r>
            <a:r>
              <a:rPr lang="en-US" dirty="0" err="1"/>
              <a:t>Wawoe</a:t>
            </a:r>
            <a:r>
              <a:rPr lang="en-US" dirty="0"/>
              <a:t>, My Future </a:t>
            </a:r>
            <a:r>
              <a:rPr lang="en-US" dirty="0" smtClean="0"/>
              <a:t>Career</a:t>
            </a:r>
          </a:p>
        </p:txBody>
      </p:sp>
    </p:spTree>
    <p:extLst>
      <p:ext uri="{BB962C8B-B14F-4D97-AF65-F5344CB8AC3E}">
        <p14:creationId xmlns:p14="http://schemas.microsoft.com/office/powerpoint/2010/main" val="13126009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F0A22E"/>
              </a:buClr>
            </a:pPr>
            <a:r>
              <a:rPr lang="en-US" dirty="0">
                <a:solidFill>
                  <a:prstClr val="black">
                    <a:lumMod val="65000"/>
                    <a:lumOff val="35000"/>
                  </a:prstClr>
                </a:solidFill>
              </a:rPr>
              <a:t>Amor</a:t>
            </a:r>
          </a:p>
          <a:p>
            <a:pPr lvl="0">
              <a:buClr>
                <a:srgbClr val="F0A22E"/>
              </a:buClr>
            </a:pPr>
            <a:r>
              <a:rPr lang="en-US" dirty="0" err="1">
                <a:solidFill>
                  <a:prstClr val="black">
                    <a:lumMod val="65000"/>
                    <a:lumOff val="35000"/>
                  </a:prstClr>
                </a:solidFill>
              </a:rPr>
              <a:t>Balor</a:t>
            </a:r>
            <a:endParaRPr lang="en-US" dirty="0">
              <a:solidFill>
                <a:prstClr val="black">
                  <a:lumMod val="65000"/>
                  <a:lumOff val="35000"/>
                </a:prstClr>
              </a:solidFill>
            </a:endParaRPr>
          </a:p>
          <a:p>
            <a:pPr lvl="0">
              <a:buClr>
                <a:srgbClr val="F0A22E"/>
              </a:buClr>
            </a:pPr>
            <a:r>
              <a:rPr lang="en-US" dirty="0" err="1" smtClean="0">
                <a:solidFill>
                  <a:prstClr val="black">
                    <a:lumMod val="65000"/>
                    <a:lumOff val="35000"/>
                  </a:prstClr>
                </a:solidFill>
              </a:rPr>
              <a:t>Talento</a:t>
            </a:r>
            <a:endParaRPr lang="en-US" dirty="0">
              <a:solidFill>
                <a:prstClr val="black">
                  <a:lumMod val="65000"/>
                  <a:lumOff val="35000"/>
                </a:prstClr>
              </a:solidFill>
            </a:endParaRPr>
          </a:p>
        </p:txBody>
      </p:sp>
    </p:spTree>
    <p:extLst>
      <p:ext uri="{BB962C8B-B14F-4D97-AF65-F5344CB8AC3E}">
        <p14:creationId xmlns:p14="http://schemas.microsoft.com/office/powerpoint/2010/main" val="6347001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Roundtable </a:t>
            </a:r>
            <a:r>
              <a:rPr lang="en-US" dirty="0"/>
              <a:t>2</a:t>
            </a:r>
          </a:p>
        </p:txBody>
      </p:sp>
      <p:sp>
        <p:nvSpPr>
          <p:cNvPr id="3" name="Content Placeholder 2"/>
          <p:cNvSpPr>
            <a:spLocks noGrp="1"/>
          </p:cNvSpPr>
          <p:nvPr>
            <p:ph idx="1"/>
          </p:nvPr>
        </p:nvSpPr>
        <p:spPr/>
        <p:txBody>
          <a:bodyPr>
            <a:normAutofit/>
          </a:bodyPr>
          <a:lstStyle/>
          <a:p>
            <a:r>
              <a:rPr lang="en-US" dirty="0"/>
              <a:t>Donna Philbert, </a:t>
            </a:r>
            <a:r>
              <a:rPr lang="en-US" dirty="0" err="1"/>
              <a:t>deskundige</a:t>
            </a:r>
            <a:r>
              <a:rPr lang="en-US" dirty="0"/>
              <a:t> op het </a:t>
            </a:r>
            <a:r>
              <a:rPr lang="en-US" dirty="0" err="1"/>
              <a:t>gebied</a:t>
            </a:r>
            <a:r>
              <a:rPr lang="en-US" dirty="0"/>
              <a:t> van </a:t>
            </a:r>
            <a:r>
              <a:rPr lang="en-US" dirty="0" err="1"/>
              <a:t>arbeidsmarkt</a:t>
            </a:r>
            <a:endParaRPr lang="en-US" dirty="0"/>
          </a:p>
          <a:p>
            <a:r>
              <a:rPr lang="en-US" dirty="0"/>
              <a:t>Magali Jacoba, ex-minister van </a:t>
            </a:r>
            <a:r>
              <a:rPr lang="en-US" dirty="0" err="1"/>
              <a:t>Justitie</a:t>
            </a:r>
            <a:r>
              <a:rPr lang="en-US" dirty="0"/>
              <a:t>, manager in het </a:t>
            </a:r>
            <a:r>
              <a:rPr lang="en-US" dirty="0" err="1"/>
              <a:t>onderwijs</a:t>
            </a:r>
            <a:endParaRPr lang="en-US" dirty="0"/>
          </a:p>
          <a:p>
            <a:r>
              <a:rPr lang="en-US" dirty="0" err="1"/>
              <a:t>Shalomi</a:t>
            </a:r>
            <a:r>
              <a:rPr lang="en-US" dirty="0"/>
              <a:t> </a:t>
            </a:r>
            <a:r>
              <a:rPr lang="en-US" dirty="0" err="1"/>
              <a:t>Baromeo</a:t>
            </a:r>
            <a:r>
              <a:rPr lang="en-US" dirty="0"/>
              <a:t> </a:t>
            </a:r>
            <a:r>
              <a:rPr lang="en-US" dirty="0" err="1"/>
              <a:t>Bakhuis</a:t>
            </a:r>
            <a:r>
              <a:rPr lang="en-US" dirty="0"/>
              <a:t>, Reach </a:t>
            </a:r>
            <a:r>
              <a:rPr lang="en-US" dirty="0" smtClean="0"/>
              <a:t>Up</a:t>
            </a:r>
            <a:endParaRPr lang="en-US" dirty="0"/>
          </a:p>
          <a:p>
            <a:r>
              <a:rPr lang="en-US" dirty="0"/>
              <a:t>Angelique Elis, </a:t>
            </a:r>
            <a:r>
              <a:rPr lang="en-US" dirty="0" err="1"/>
              <a:t>Asosiashon</a:t>
            </a:r>
            <a:r>
              <a:rPr lang="en-US" dirty="0"/>
              <a:t> di </a:t>
            </a:r>
            <a:r>
              <a:rPr lang="en-US" dirty="0" err="1"/>
              <a:t>Guia</a:t>
            </a:r>
            <a:r>
              <a:rPr lang="en-US" dirty="0"/>
              <a:t> PNA </a:t>
            </a:r>
          </a:p>
        </p:txBody>
      </p:sp>
    </p:spTree>
    <p:extLst>
      <p:ext uri="{BB962C8B-B14F-4D97-AF65-F5344CB8AC3E}">
        <p14:creationId xmlns:p14="http://schemas.microsoft.com/office/powerpoint/2010/main" val="2566388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buClr>
                <a:srgbClr val="F0A22E"/>
              </a:buClr>
            </a:pPr>
            <a:r>
              <a:rPr lang="en-US" dirty="0" err="1">
                <a:solidFill>
                  <a:prstClr val="black">
                    <a:lumMod val="65000"/>
                    <a:lumOff val="35000"/>
                  </a:prstClr>
                </a:solidFill>
              </a:rPr>
              <a:t>Kas</a:t>
            </a:r>
            <a:endParaRPr lang="en-US" dirty="0">
              <a:solidFill>
                <a:prstClr val="black">
                  <a:lumMod val="65000"/>
                  <a:lumOff val="35000"/>
                </a:prstClr>
              </a:solidFill>
            </a:endParaRPr>
          </a:p>
          <a:p>
            <a:pPr lvl="0">
              <a:buClr>
                <a:srgbClr val="F0A22E"/>
              </a:buClr>
            </a:pPr>
            <a:r>
              <a:rPr lang="en-US" dirty="0" err="1">
                <a:solidFill>
                  <a:prstClr val="black">
                    <a:lumMod val="65000"/>
                    <a:lumOff val="35000"/>
                  </a:prstClr>
                </a:solidFill>
              </a:rPr>
              <a:t>Skol</a:t>
            </a:r>
            <a:endParaRPr lang="en-US" dirty="0">
              <a:solidFill>
                <a:prstClr val="black">
                  <a:lumMod val="65000"/>
                  <a:lumOff val="35000"/>
                </a:prstClr>
              </a:solidFill>
            </a:endParaRPr>
          </a:p>
          <a:p>
            <a:pPr lvl="0">
              <a:buClr>
                <a:srgbClr val="F0A22E"/>
              </a:buClr>
            </a:pPr>
            <a:r>
              <a:rPr lang="en-US" dirty="0" err="1" smtClean="0">
                <a:solidFill>
                  <a:prstClr val="black">
                    <a:lumMod val="65000"/>
                    <a:lumOff val="35000"/>
                  </a:prstClr>
                </a:solidFill>
              </a:rPr>
              <a:t>Trabou</a:t>
            </a:r>
            <a:endParaRPr lang="en-US" dirty="0">
              <a:solidFill>
                <a:prstClr val="black">
                  <a:lumMod val="65000"/>
                  <a:lumOff val="35000"/>
                </a:prstClr>
              </a:solidFill>
            </a:endParaRPr>
          </a:p>
        </p:txBody>
      </p:sp>
    </p:spTree>
    <p:extLst>
      <p:ext uri="{BB962C8B-B14F-4D97-AF65-F5344CB8AC3E}">
        <p14:creationId xmlns:p14="http://schemas.microsoft.com/office/powerpoint/2010/main" val="2310460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a:t>jeugdbeleidsplan</a:t>
            </a:r>
            <a:r>
              <a:rPr lang="en-US" sz="3200" dirty="0"/>
              <a:t> </a:t>
            </a:r>
            <a:r>
              <a:rPr lang="en-US" sz="3200" dirty="0" err="1"/>
              <a:t>Curaçao</a:t>
            </a:r>
            <a:r>
              <a:rPr lang="en-US" sz="3200" dirty="0"/>
              <a:t> 2006 - 2009 </a:t>
            </a:r>
          </a:p>
        </p:txBody>
      </p:sp>
      <p:sp>
        <p:nvSpPr>
          <p:cNvPr id="3" name="Content Placeholder 2"/>
          <p:cNvSpPr>
            <a:spLocks noGrp="1"/>
          </p:cNvSpPr>
          <p:nvPr>
            <p:ph idx="1"/>
          </p:nvPr>
        </p:nvSpPr>
        <p:spPr/>
        <p:txBody>
          <a:bodyPr/>
          <a:lstStyle/>
          <a:p>
            <a:pPr lvl="1"/>
            <a:r>
              <a:rPr lang="nl-NL" dirty="0" smtClean="0"/>
              <a:t>Op </a:t>
            </a:r>
            <a:r>
              <a:rPr lang="nl-NL" dirty="0"/>
              <a:t>Curaçao1 valt ongeveer </a:t>
            </a:r>
            <a:r>
              <a:rPr lang="nl-NL" u="sng" dirty="0"/>
              <a:t>25% van de totale bevolking </a:t>
            </a:r>
            <a:r>
              <a:rPr lang="nl-NL" dirty="0"/>
              <a:t>onder de categorie 0 – 24 jarigen, oftewel de doelgroep jeugd. Gekeken naar de leefsituatie van deze doelgroep valt een aantal zaken op. Bijna </a:t>
            </a:r>
            <a:r>
              <a:rPr lang="nl-NL" u="sng" dirty="0"/>
              <a:t>40% van de jongeren groeit op in een één-ouder-gezin</a:t>
            </a:r>
            <a:r>
              <a:rPr lang="nl-NL" dirty="0"/>
              <a:t>, met een moeder als gezinshoofd. Naast een slechte sociaal-economische situatie wordt Curaçao gekenmerkt door een grote inkomensongelijkheid. </a:t>
            </a:r>
            <a:r>
              <a:rPr lang="nl-NL" u="sng" dirty="0"/>
              <a:t>Relatieve armoede </a:t>
            </a:r>
            <a:r>
              <a:rPr lang="nl-NL" dirty="0"/>
              <a:t>is daardoor een veel voorkomend verschijnsel. Bijna een kwart van alle Curaçaose huishoudens heeft een bruto jaarinkomen dat lager is dan Naf. 12.000</a:t>
            </a:r>
            <a:r>
              <a:rPr lang="nl-NL" dirty="0" smtClean="0"/>
              <a:t>,--.</a:t>
            </a:r>
          </a:p>
          <a:p>
            <a:pPr lvl="1"/>
            <a:r>
              <a:rPr lang="nl-NL" dirty="0"/>
              <a:t>Gedurende hun schoolloopbaan loopt een relatief grote groep jongeren een achterstand op. </a:t>
            </a:r>
            <a:r>
              <a:rPr lang="nl-NL" u="sng" dirty="0"/>
              <a:t>Ongeveer een kwart van alle jongeren rondt enkel lagere school </a:t>
            </a:r>
            <a:r>
              <a:rPr lang="nl-NL" u="sng" dirty="0" smtClean="0"/>
              <a:t>af</a:t>
            </a:r>
          </a:p>
        </p:txBody>
      </p:sp>
    </p:spTree>
    <p:extLst>
      <p:ext uri="{BB962C8B-B14F-4D97-AF65-F5344CB8AC3E}">
        <p14:creationId xmlns:p14="http://schemas.microsoft.com/office/powerpoint/2010/main" val="1541904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sz="2400" dirty="0"/>
              <a:t>JEUGDMONITOR 3 VAN DE NEDERLANDSE ANTILLEN             Scholierenonderzoek Communities that Care </a:t>
            </a:r>
            <a:br>
              <a:rPr lang="nl-NL" sz="2400" dirty="0"/>
            </a:br>
            <a:r>
              <a:rPr lang="nl-NL" sz="2400" dirty="0" smtClean="0"/>
              <a:t>        </a:t>
            </a:r>
            <a:r>
              <a:rPr lang="nl-NL" sz="2400" dirty="0"/>
              <a:t/>
            </a:r>
            <a:br>
              <a:rPr lang="nl-NL" sz="2400" dirty="0"/>
            </a:br>
            <a:r>
              <a:rPr lang="nl-NL" sz="2400" dirty="0"/>
              <a:t>Willemstad, 22 februari 2007 </a:t>
            </a:r>
            <a:endParaRPr lang="en-US" sz="2400" dirty="0"/>
          </a:p>
        </p:txBody>
      </p:sp>
      <p:sp>
        <p:nvSpPr>
          <p:cNvPr id="3" name="Content Placeholder 2"/>
          <p:cNvSpPr>
            <a:spLocks noGrp="1"/>
          </p:cNvSpPr>
          <p:nvPr>
            <p:ph idx="1"/>
          </p:nvPr>
        </p:nvSpPr>
        <p:spPr/>
        <p:txBody>
          <a:bodyPr/>
          <a:lstStyle/>
          <a:p>
            <a:r>
              <a:rPr lang="nl-NL" dirty="0"/>
              <a:t>Het totaal van risicofactoren leidt tot </a:t>
            </a:r>
            <a:r>
              <a:rPr lang="nl-NL" u="sng" dirty="0"/>
              <a:t>hogere score op seksueel riskant gedrag, spijbelen en depressie. Het incidentele alcoholgebruik ligt hoog, terwijl het drugsgebruik relatief laag is</a:t>
            </a:r>
            <a:r>
              <a:rPr lang="nl-NL" dirty="0"/>
              <a:t>.   </a:t>
            </a:r>
          </a:p>
          <a:p>
            <a:r>
              <a:rPr lang="nl-NL" dirty="0"/>
              <a:t>De beschermende factoren als geheel kunnen geen tegenwicht bieden voor wat betreft seksueel riskant gedrag, spijbelen en depressie. Wel tegenover gebruik van geweld, delinquentie en veel alcohol- en drugsgebruik.</a:t>
            </a:r>
            <a:endParaRPr lang="en-US" dirty="0"/>
          </a:p>
        </p:txBody>
      </p:sp>
    </p:spTree>
    <p:extLst>
      <p:ext uri="{BB962C8B-B14F-4D97-AF65-F5344CB8AC3E}">
        <p14:creationId xmlns:p14="http://schemas.microsoft.com/office/powerpoint/2010/main" val="35740456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err="1" smtClean="0"/>
              <a:t>Thara</a:t>
            </a:r>
            <a:r>
              <a:rPr lang="en-US" sz="3200" dirty="0" smtClean="0"/>
              <a:t> </a:t>
            </a:r>
            <a:r>
              <a:rPr lang="en-US" sz="3200" dirty="0" err="1"/>
              <a:t>Namli</a:t>
            </a:r>
            <a:r>
              <a:rPr lang="en-US" sz="3200" dirty="0"/>
              <a:t> en </a:t>
            </a:r>
            <a:r>
              <a:rPr lang="en-US" sz="3200" dirty="0" err="1"/>
              <a:t>Jory</a:t>
            </a:r>
            <a:r>
              <a:rPr lang="en-US" sz="3200" dirty="0"/>
              <a:t> </a:t>
            </a:r>
            <a:r>
              <a:rPr lang="en-US" sz="3200" dirty="0" err="1"/>
              <a:t>Koopman</a:t>
            </a:r>
            <a:r>
              <a:rPr lang="en-US" sz="3200" dirty="0"/>
              <a:t> </a:t>
            </a:r>
            <a:r>
              <a:rPr lang="en-US" sz="3200" u="sng" dirty="0"/>
              <a:t>SEDA </a:t>
            </a:r>
            <a:r>
              <a:rPr lang="en-US" sz="3200" dirty="0" err="1"/>
              <a:t>sentro</a:t>
            </a:r>
            <a:r>
              <a:rPr lang="en-US" sz="3200" dirty="0"/>
              <a:t> pa </a:t>
            </a:r>
            <a:r>
              <a:rPr lang="en-US" sz="3200" dirty="0" err="1"/>
              <a:t>desaroyo</a:t>
            </a:r>
            <a:r>
              <a:rPr lang="en-US" sz="3200" dirty="0"/>
              <a:t> di </a:t>
            </a:r>
            <a:r>
              <a:rPr lang="en-US" sz="3200" dirty="0" err="1"/>
              <a:t>hende</a:t>
            </a:r>
            <a:r>
              <a:rPr lang="en-US" sz="3200" dirty="0"/>
              <a:t> </a:t>
            </a:r>
            <a:r>
              <a:rPr lang="en-US" sz="3200" dirty="0" err="1"/>
              <a:t>muhe</a:t>
            </a:r>
            <a:r>
              <a:rPr lang="en-US" sz="3200" dirty="0"/>
              <a:t> I </a:t>
            </a:r>
            <a:r>
              <a:rPr lang="en-US" sz="3200" dirty="0" err="1"/>
              <a:t>su</a:t>
            </a:r>
            <a:r>
              <a:rPr lang="en-US" sz="3200" dirty="0"/>
              <a:t> </a:t>
            </a:r>
            <a:r>
              <a:rPr lang="en-US" sz="3200" dirty="0" err="1"/>
              <a:t>famia</a:t>
            </a:r>
            <a:r>
              <a:rPr lang="en-US" sz="3200" dirty="0"/>
              <a:t> 21/06/2013 </a:t>
            </a:r>
            <a:r>
              <a:rPr lang="en-US" dirty="0"/>
              <a:t/>
            </a:r>
            <a:br>
              <a:rPr lang="en-US" dirty="0"/>
            </a:br>
            <a:endParaRPr lang="en-US" dirty="0"/>
          </a:p>
        </p:txBody>
      </p:sp>
      <p:sp>
        <p:nvSpPr>
          <p:cNvPr id="3" name="Content Placeholder 2"/>
          <p:cNvSpPr>
            <a:spLocks noGrp="1"/>
          </p:cNvSpPr>
          <p:nvPr>
            <p:ph idx="1"/>
          </p:nvPr>
        </p:nvSpPr>
        <p:spPr/>
        <p:txBody>
          <a:bodyPr/>
          <a:lstStyle/>
          <a:p>
            <a:pPr lvl="1"/>
            <a:r>
              <a:rPr lang="nl-NL" u="sng" dirty="0" smtClean="0"/>
              <a:t>Ook is in de praktijk gebleken dat het VSBO systeem niet optimaal is. </a:t>
            </a:r>
            <a:r>
              <a:rPr lang="nl-NL" dirty="0" smtClean="0"/>
              <a:t>Doordat de leerlingen niet vaak kunnen blijven zitten moeten zij op een gegeven moment naar een andere school om daar verder te gaan. Mede hierdoor vallen er veel leerlingen uit het systeem en vinden jongeren en de personen die we hebben gesproken op school de naam drop-out ongepast. Door het systeem waarbij de jongeren niet verder kunnen vinden veel personen de naam </a:t>
            </a:r>
            <a:r>
              <a:rPr lang="nl-NL" u="sng" dirty="0" smtClean="0"/>
              <a:t>‘push-out’ </a:t>
            </a:r>
            <a:r>
              <a:rPr lang="nl-NL" dirty="0" smtClean="0"/>
              <a:t>beter gepast. </a:t>
            </a:r>
          </a:p>
        </p:txBody>
      </p:sp>
    </p:spTree>
    <p:extLst>
      <p:ext uri="{BB962C8B-B14F-4D97-AF65-F5344CB8AC3E}">
        <p14:creationId xmlns:p14="http://schemas.microsoft.com/office/powerpoint/2010/main" val="964704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z="3200" dirty="0"/>
              <a:t>De situatie van kinderen en jongeren op Curaçao: Hoofdbevindingen en aanbevelingen, </a:t>
            </a:r>
            <a:r>
              <a:rPr lang="nl-NL" sz="3200" u="sng" dirty="0"/>
              <a:t>Unicef</a:t>
            </a:r>
            <a:r>
              <a:rPr lang="nl-NL" sz="3200" dirty="0"/>
              <a:t> 2013</a:t>
            </a:r>
            <a:r>
              <a:rPr lang="nl-NL" dirty="0"/>
              <a:t/>
            </a:r>
            <a:br>
              <a:rPr lang="nl-NL" dirty="0"/>
            </a:br>
            <a:endParaRPr lang="en-US" dirty="0"/>
          </a:p>
        </p:txBody>
      </p:sp>
      <p:sp>
        <p:nvSpPr>
          <p:cNvPr id="3" name="Content Placeholder 2"/>
          <p:cNvSpPr>
            <a:spLocks noGrp="1"/>
          </p:cNvSpPr>
          <p:nvPr>
            <p:ph idx="1"/>
          </p:nvPr>
        </p:nvSpPr>
        <p:spPr/>
        <p:txBody>
          <a:bodyPr/>
          <a:lstStyle/>
          <a:p>
            <a:pPr lvl="1"/>
            <a:r>
              <a:rPr lang="nl-NL" dirty="0" smtClean="0"/>
              <a:t>Een </a:t>
            </a:r>
            <a:r>
              <a:rPr lang="nl-NL" dirty="0"/>
              <a:t>andere uitdaging is </a:t>
            </a:r>
            <a:r>
              <a:rPr lang="nl-NL" b="1" dirty="0"/>
              <a:t>obesitas</a:t>
            </a:r>
            <a:r>
              <a:rPr lang="nl-NL" dirty="0"/>
              <a:t>. Experts </a:t>
            </a:r>
            <a:r>
              <a:rPr lang="nl-NL" dirty="0" smtClean="0"/>
              <a:t>schatten </a:t>
            </a:r>
            <a:r>
              <a:rPr lang="nl-NL" dirty="0"/>
              <a:t>dat zo’n </a:t>
            </a:r>
            <a:r>
              <a:rPr lang="nl-NL" b="1" dirty="0"/>
              <a:t>25 à 30 procent</a:t>
            </a:r>
            <a:r>
              <a:rPr lang="nl-NL" dirty="0"/>
              <a:t> van de kinderen en jongeren overgewicht </a:t>
            </a:r>
            <a:r>
              <a:rPr lang="nl-NL" dirty="0" smtClean="0"/>
              <a:t>heeft .</a:t>
            </a:r>
          </a:p>
          <a:p>
            <a:pPr lvl="1"/>
            <a:r>
              <a:rPr lang="nl-NL" dirty="0"/>
              <a:t>Het aantal kinderen dat voor de vijfde verjaardag sterŌ  is in de afgelopen 12 jaar gestegen</a:t>
            </a:r>
            <a:r>
              <a:rPr lang="nl-NL" dirty="0" smtClean="0"/>
              <a:t>.</a:t>
            </a:r>
          </a:p>
          <a:p>
            <a:pPr lvl="1"/>
            <a:r>
              <a:rPr lang="nl-NL" b="1" dirty="0"/>
              <a:t>Het percentage </a:t>
            </a:r>
            <a:r>
              <a:rPr lang="nl-NL" b="1" dirty="0" smtClean="0"/>
              <a:t>tienerzwangerschappen </a:t>
            </a:r>
            <a:r>
              <a:rPr lang="nl-NL" b="1" dirty="0"/>
              <a:t>is in de afgelopen jaren </a:t>
            </a:r>
            <a:r>
              <a:rPr lang="nl-NL" b="1" dirty="0" smtClean="0"/>
              <a:t>stabiel </a:t>
            </a:r>
            <a:r>
              <a:rPr lang="nl-NL" b="1" dirty="0"/>
              <a:t>gebleven, maar jongeren worden steeds jonger zwanger</a:t>
            </a:r>
            <a:r>
              <a:rPr lang="nl-NL" b="1" dirty="0" smtClean="0"/>
              <a:t>.</a:t>
            </a:r>
          </a:p>
          <a:p>
            <a:pPr lvl="1"/>
            <a:r>
              <a:rPr lang="nl-NL" dirty="0"/>
              <a:t>Ook verslavingen vormen een gezondheidsrisico voor kinderen en jongeren</a:t>
            </a:r>
            <a:r>
              <a:rPr lang="nl-NL" dirty="0" smtClean="0"/>
              <a:t>.</a:t>
            </a:r>
          </a:p>
          <a:p>
            <a:pPr lvl="1"/>
            <a:r>
              <a:rPr lang="nl-NL" dirty="0"/>
              <a:t>Het percentage </a:t>
            </a:r>
            <a:r>
              <a:rPr lang="nl-NL" b="1" dirty="0"/>
              <a:t>drop-outs is hoog: 23 procent </a:t>
            </a:r>
            <a:r>
              <a:rPr lang="nl-NL" dirty="0"/>
              <a:t>van de jongeren, met name jongens, komt buiten het onderwijssysteem </a:t>
            </a:r>
            <a:r>
              <a:rPr lang="nl-NL" dirty="0" smtClean="0"/>
              <a:t>terecht</a:t>
            </a:r>
          </a:p>
          <a:p>
            <a:pPr lvl="1"/>
            <a:r>
              <a:rPr lang="nl-NL" dirty="0"/>
              <a:t>Elk jaar worden er zo’n </a:t>
            </a:r>
            <a:r>
              <a:rPr lang="nl-NL" b="1" dirty="0"/>
              <a:t>38 gevallen van seksueel kindermisbruik </a:t>
            </a:r>
            <a:r>
              <a:rPr lang="nl-NL" dirty="0"/>
              <a:t>gerapporteerd.</a:t>
            </a:r>
            <a:endParaRPr lang="en-US" dirty="0"/>
          </a:p>
        </p:txBody>
      </p:sp>
    </p:spTree>
    <p:extLst>
      <p:ext uri="{BB962C8B-B14F-4D97-AF65-F5344CB8AC3E}">
        <p14:creationId xmlns:p14="http://schemas.microsoft.com/office/powerpoint/2010/main" val="624539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Hubentut</a:t>
            </a:r>
            <a:r>
              <a:rPr lang="en-US" dirty="0"/>
              <a:t> </a:t>
            </a:r>
            <a:r>
              <a:rPr lang="en-US" dirty="0" err="1"/>
              <a:t>na</a:t>
            </a:r>
            <a:r>
              <a:rPr lang="en-US" dirty="0"/>
              <a:t> </a:t>
            </a:r>
            <a:r>
              <a:rPr lang="en-US" dirty="0" err="1"/>
              <a:t>palabra</a:t>
            </a:r>
            <a:r>
              <a:rPr lang="en-US" dirty="0"/>
              <a:t>; </a:t>
            </a:r>
            <a:r>
              <a:rPr lang="en-US" dirty="0" err="1"/>
              <a:t>investigashon</a:t>
            </a:r>
            <a:r>
              <a:rPr lang="en-US" dirty="0"/>
              <a:t> </a:t>
            </a:r>
            <a:r>
              <a:rPr lang="en-US" dirty="0" err="1"/>
              <a:t>etnográfiko</a:t>
            </a:r>
            <a:r>
              <a:rPr lang="en-US" dirty="0"/>
              <a:t> pa Un Kòrsou </a:t>
            </a:r>
            <a:r>
              <a:rPr lang="en-US" dirty="0" err="1"/>
              <a:t>Hustu</a:t>
            </a:r>
            <a:r>
              <a:rPr lang="en-US" dirty="0"/>
              <a:t>; L.O.V.E  </a:t>
            </a:r>
            <a:r>
              <a:rPr lang="en-US" dirty="0" err="1"/>
              <a:t>febr</a:t>
            </a:r>
            <a:r>
              <a:rPr lang="en-US" dirty="0"/>
              <a:t>. 2015 </a:t>
            </a:r>
            <a:br>
              <a:rPr lang="en-US" dirty="0"/>
            </a:br>
            <a:endParaRPr lang="en-US" dirty="0"/>
          </a:p>
        </p:txBody>
      </p:sp>
      <p:sp>
        <p:nvSpPr>
          <p:cNvPr id="3" name="Content Placeholder 2"/>
          <p:cNvSpPr>
            <a:spLocks noGrp="1"/>
          </p:cNvSpPr>
          <p:nvPr>
            <p:ph idx="1"/>
          </p:nvPr>
        </p:nvSpPr>
        <p:spPr/>
        <p:txBody>
          <a:bodyPr>
            <a:normAutofit/>
          </a:bodyPr>
          <a:lstStyle/>
          <a:p>
            <a:pPr lvl="1">
              <a:buClr>
                <a:srgbClr val="F0A22E"/>
              </a:buClr>
            </a:pPr>
            <a:r>
              <a:rPr lang="en-US" b="1" dirty="0" err="1">
                <a:solidFill>
                  <a:prstClr val="black">
                    <a:lumMod val="65000"/>
                    <a:lumOff val="35000"/>
                  </a:prstClr>
                </a:solidFill>
              </a:rPr>
              <a:t>Enseñansa</a:t>
            </a:r>
            <a:r>
              <a:rPr lang="en-US" b="1" dirty="0">
                <a:solidFill>
                  <a:prstClr val="black">
                    <a:lumMod val="65000"/>
                    <a:lumOff val="35000"/>
                  </a:prstClr>
                </a:solidFill>
              </a:rPr>
              <a:t>: Un </a:t>
            </a:r>
            <a:r>
              <a:rPr lang="en-US" b="1" dirty="0" err="1">
                <a:solidFill>
                  <a:prstClr val="black">
                    <a:lumMod val="65000"/>
                    <a:lumOff val="35000"/>
                  </a:prstClr>
                </a:solidFill>
              </a:rPr>
              <a:t>mayoria</a:t>
            </a:r>
            <a:r>
              <a:rPr lang="en-US" b="1" dirty="0">
                <a:solidFill>
                  <a:prstClr val="black">
                    <a:lumMod val="65000"/>
                    <a:lumOff val="35000"/>
                  </a:prstClr>
                </a:solidFill>
              </a:rPr>
              <a:t> </a:t>
            </a:r>
            <a:r>
              <a:rPr lang="en-US" b="1" dirty="0" err="1">
                <a:solidFill>
                  <a:prstClr val="black">
                    <a:lumMod val="65000"/>
                    <a:lumOff val="35000"/>
                  </a:prstClr>
                </a:solidFill>
              </a:rPr>
              <a:t>konvinsente</a:t>
            </a:r>
            <a:r>
              <a:rPr lang="en-US" b="1" dirty="0">
                <a:solidFill>
                  <a:prstClr val="black">
                    <a:lumMod val="65000"/>
                    <a:lumOff val="35000"/>
                  </a:prstClr>
                </a:solidFill>
              </a:rPr>
              <a:t> ta </a:t>
            </a:r>
            <a:r>
              <a:rPr lang="en-US" b="1" dirty="0" err="1">
                <a:solidFill>
                  <a:prstClr val="black">
                    <a:lumMod val="65000"/>
                    <a:lumOff val="35000"/>
                  </a:prstClr>
                </a:solidFill>
              </a:rPr>
              <a:t>haña</a:t>
            </a:r>
            <a:r>
              <a:rPr lang="en-US" b="1" dirty="0">
                <a:solidFill>
                  <a:prstClr val="black">
                    <a:lumMod val="65000"/>
                    <a:lumOff val="35000"/>
                  </a:prstClr>
                </a:solidFill>
              </a:rPr>
              <a:t> </a:t>
            </a:r>
            <a:r>
              <a:rPr lang="en-US" b="1" dirty="0" err="1">
                <a:solidFill>
                  <a:prstClr val="black">
                    <a:lumMod val="65000"/>
                    <a:lumOff val="35000"/>
                  </a:prstClr>
                </a:solidFill>
              </a:rPr>
              <a:t>ku</a:t>
            </a:r>
            <a:r>
              <a:rPr lang="en-US" b="1" dirty="0">
                <a:solidFill>
                  <a:prstClr val="black">
                    <a:lumMod val="65000"/>
                    <a:lumOff val="35000"/>
                  </a:prstClr>
                </a:solidFill>
              </a:rPr>
              <a:t> </a:t>
            </a:r>
            <a:r>
              <a:rPr lang="en-US" b="1" dirty="0" err="1">
                <a:solidFill>
                  <a:prstClr val="black">
                    <a:lumMod val="65000"/>
                    <a:lumOff val="35000"/>
                  </a:prstClr>
                </a:solidFill>
              </a:rPr>
              <a:t>enseñansa</a:t>
            </a:r>
            <a:r>
              <a:rPr lang="en-US" b="1" dirty="0">
                <a:solidFill>
                  <a:prstClr val="black">
                    <a:lumMod val="65000"/>
                    <a:lumOff val="35000"/>
                  </a:prstClr>
                </a:solidFill>
              </a:rPr>
              <a:t> </a:t>
            </a:r>
            <a:r>
              <a:rPr lang="en-US" b="1" dirty="0" err="1">
                <a:solidFill>
                  <a:prstClr val="black">
                    <a:lumMod val="65000"/>
                    <a:lumOff val="35000"/>
                  </a:prstClr>
                </a:solidFill>
              </a:rPr>
              <a:t>na</a:t>
            </a:r>
            <a:r>
              <a:rPr lang="en-US" b="1" dirty="0">
                <a:solidFill>
                  <a:prstClr val="black">
                    <a:lumMod val="65000"/>
                    <a:lumOff val="35000"/>
                  </a:prstClr>
                </a:solidFill>
              </a:rPr>
              <a:t> Kòrsou ta </a:t>
            </a:r>
            <a:r>
              <a:rPr lang="en-US" b="1" dirty="0" err="1">
                <a:solidFill>
                  <a:prstClr val="black">
                    <a:lumMod val="65000"/>
                    <a:lumOff val="35000"/>
                  </a:prstClr>
                </a:solidFill>
              </a:rPr>
              <a:t>basta</a:t>
            </a:r>
            <a:r>
              <a:rPr lang="en-US" b="1" dirty="0">
                <a:solidFill>
                  <a:prstClr val="black">
                    <a:lumMod val="65000"/>
                    <a:lumOff val="35000"/>
                  </a:prstClr>
                </a:solidFill>
              </a:rPr>
              <a:t> bon.  </a:t>
            </a:r>
            <a:r>
              <a:rPr lang="en-US" dirty="0">
                <a:solidFill>
                  <a:prstClr val="black">
                    <a:lumMod val="65000"/>
                    <a:lumOff val="35000"/>
                  </a:prstClr>
                </a:solidFill>
              </a:rPr>
              <a:t>E </a:t>
            </a:r>
            <a:r>
              <a:rPr lang="en-US" dirty="0" err="1">
                <a:solidFill>
                  <a:prstClr val="black">
                    <a:lumMod val="65000"/>
                    <a:lumOff val="35000"/>
                  </a:prstClr>
                </a:solidFill>
              </a:rPr>
              <a:t>argumentunan</a:t>
            </a:r>
            <a:r>
              <a:rPr lang="en-US" dirty="0">
                <a:solidFill>
                  <a:prstClr val="black">
                    <a:lumMod val="65000"/>
                    <a:lumOff val="35000"/>
                  </a:prstClr>
                </a:solidFill>
              </a:rPr>
              <a:t> </a:t>
            </a:r>
            <a:r>
              <a:rPr lang="en-US" dirty="0" err="1">
                <a:solidFill>
                  <a:prstClr val="black">
                    <a:lumMod val="65000"/>
                    <a:lumOff val="35000"/>
                  </a:prstClr>
                </a:solidFill>
              </a:rPr>
              <a:t>ku</a:t>
            </a:r>
            <a:r>
              <a:rPr lang="en-US" dirty="0">
                <a:solidFill>
                  <a:prstClr val="black">
                    <a:lumMod val="65000"/>
                    <a:lumOff val="35000"/>
                  </a:prstClr>
                </a:solidFill>
              </a:rPr>
              <a:t> </a:t>
            </a:r>
            <a:r>
              <a:rPr lang="en-US" dirty="0" err="1">
                <a:solidFill>
                  <a:prstClr val="black">
                    <a:lumMod val="65000"/>
                    <a:lumOff val="35000"/>
                  </a:prstClr>
                </a:solidFill>
              </a:rPr>
              <a:t>hóbennan</a:t>
            </a:r>
            <a:r>
              <a:rPr lang="en-US" dirty="0">
                <a:solidFill>
                  <a:prstClr val="black">
                    <a:lumMod val="65000"/>
                    <a:lumOff val="35000"/>
                  </a:prstClr>
                </a:solidFill>
              </a:rPr>
              <a:t> ta </a:t>
            </a:r>
            <a:r>
              <a:rPr lang="en-US" dirty="0" err="1">
                <a:solidFill>
                  <a:prstClr val="black">
                    <a:lumMod val="65000"/>
                    <a:lumOff val="35000"/>
                  </a:prstClr>
                </a:solidFill>
              </a:rPr>
              <a:t>menshoná</a:t>
            </a:r>
            <a:r>
              <a:rPr lang="en-US" dirty="0">
                <a:solidFill>
                  <a:prstClr val="black">
                    <a:lumMod val="65000"/>
                    <a:lumOff val="35000"/>
                  </a:prstClr>
                </a:solidFill>
              </a:rPr>
              <a:t> pa </a:t>
            </a:r>
            <a:r>
              <a:rPr lang="en-US" dirty="0" err="1">
                <a:solidFill>
                  <a:prstClr val="black">
                    <a:lumMod val="65000"/>
                    <a:lumOff val="35000"/>
                  </a:prstClr>
                </a:solidFill>
              </a:rPr>
              <a:t>supstansha</a:t>
            </a:r>
            <a:r>
              <a:rPr lang="en-US" dirty="0">
                <a:solidFill>
                  <a:prstClr val="black">
                    <a:lumMod val="65000"/>
                    <a:lumOff val="35000"/>
                  </a:prstClr>
                </a:solidFill>
              </a:rPr>
              <a:t> nan opinion </a:t>
            </a:r>
            <a:r>
              <a:rPr lang="en-US" dirty="0" err="1">
                <a:solidFill>
                  <a:prstClr val="black">
                    <a:lumMod val="65000"/>
                    <a:lumOff val="35000"/>
                  </a:prstClr>
                </a:solidFill>
              </a:rPr>
              <a:t>riba</a:t>
            </a:r>
            <a:r>
              <a:rPr lang="en-US" dirty="0">
                <a:solidFill>
                  <a:prstClr val="black">
                    <a:lumMod val="65000"/>
                    <a:lumOff val="35000"/>
                  </a:prstClr>
                </a:solidFill>
              </a:rPr>
              <a:t> </a:t>
            </a:r>
            <a:r>
              <a:rPr lang="en-US" dirty="0" err="1">
                <a:solidFill>
                  <a:prstClr val="black">
                    <a:lumMod val="65000"/>
                    <a:lumOff val="35000"/>
                  </a:prstClr>
                </a:solidFill>
              </a:rPr>
              <a:t>enseñansa</a:t>
            </a:r>
            <a:r>
              <a:rPr lang="en-US" dirty="0">
                <a:solidFill>
                  <a:prstClr val="black">
                    <a:lumMod val="65000"/>
                    <a:lumOff val="35000"/>
                  </a:prstClr>
                </a:solidFill>
              </a:rPr>
              <a:t> ta </a:t>
            </a:r>
            <a:r>
              <a:rPr lang="en-US" dirty="0" err="1">
                <a:solidFill>
                  <a:prstClr val="black">
                    <a:lumMod val="65000"/>
                    <a:lumOff val="35000"/>
                  </a:prstClr>
                </a:solidFill>
              </a:rPr>
              <a:t>hopi</a:t>
            </a:r>
            <a:r>
              <a:rPr lang="en-US" dirty="0">
                <a:solidFill>
                  <a:prstClr val="black">
                    <a:lumMod val="65000"/>
                    <a:lumOff val="35000"/>
                  </a:prstClr>
                </a:solidFill>
              </a:rPr>
              <a:t> </a:t>
            </a:r>
            <a:r>
              <a:rPr lang="en-US" dirty="0" err="1">
                <a:solidFill>
                  <a:prstClr val="black">
                    <a:lumMod val="65000"/>
                    <a:lumOff val="35000"/>
                  </a:prstClr>
                </a:solidFill>
              </a:rPr>
              <a:t>diverso</a:t>
            </a:r>
            <a:r>
              <a:rPr lang="en-US" dirty="0">
                <a:solidFill>
                  <a:prstClr val="black">
                    <a:lumMod val="65000"/>
                    <a:lumOff val="35000"/>
                  </a:prstClr>
                </a:solidFill>
              </a:rPr>
              <a:t>. </a:t>
            </a:r>
            <a:r>
              <a:rPr lang="en-US" dirty="0" err="1">
                <a:solidFill>
                  <a:prstClr val="black">
                    <a:lumMod val="65000"/>
                    <a:lumOff val="35000"/>
                  </a:prstClr>
                </a:solidFill>
              </a:rPr>
              <a:t>Kasi</a:t>
            </a:r>
            <a:r>
              <a:rPr lang="en-US" dirty="0">
                <a:solidFill>
                  <a:prstClr val="black">
                    <a:lumMod val="65000"/>
                    <a:lumOff val="35000"/>
                  </a:prstClr>
                </a:solidFill>
              </a:rPr>
              <a:t> </a:t>
            </a:r>
            <a:r>
              <a:rPr lang="en-US" dirty="0" err="1">
                <a:solidFill>
                  <a:prstClr val="black">
                    <a:lumMod val="65000"/>
                    <a:lumOff val="35000"/>
                  </a:prstClr>
                </a:solidFill>
              </a:rPr>
              <a:t>bo</a:t>
            </a:r>
            <a:r>
              <a:rPr lang="en-US" dirty="0">
                <a:solidFill>
                  <a:prstClr val="black">
                    <a:lumMod val="65000"/>
                    <a:lumOff val="35000"/>
                  </a:prstClr>
                </a:solidFill>
              </a:rPr>
              <a:t> no </a:t>
            </a:r>
            <a:r>
              <a:rPr lang="en-US" dirty="0" err="1">
                <a:solidFill>
                  <a:prstClr val="black">
                    <a:lumMod val="65000"/>
                    <a:lumOff val="35000"/>
                  </a:prstClr>
                </a:solidFill>
              </a:rPr>
              <a:t>por</a:t>
            </a:r>
            <a:r>
              <a:rPr lang="en-US" dirty="0">
                <a:solidFill>
                  <a:prstClr val="black">
                    <a:lumMod val="65000"/>
                    <a:lumOff val="35000"/>
                  </a:prstClr>
                </a:solidFill>
              </a:rPr>
              <a:t> </a:t>
            </a:r>
            <a:r>
              <a:rPr lang="en-US" dirty="0" err="1">
                <a:solidFill>
                  <a:prstClr val="black">
                    <a:lumMod val="65000"/>
                    <a:lumOff val="35000"/>
                  </a:prstClr>
                </a:solidFill>
              </a:rPr>
              <a:t>haña</a:t>
            </a:r>
            <a:r>
              <a:rPr lang="en-US" dirty="0">
                <a:solidFill>
                  <a:prstClr val="black">
                    <a:lumMod val="65000"/>
                    <a:lumOff val="35000"/>
                  </a:prstClr>
                </a:solidFill>
              </a:rPr>
              <a:t> opinion </a:t>
            </a:r>
            <a:r>
              <a:rPr lang="en-US" dirty="0" err="1">
                <a:solidFill>
                  <a:prstClr val="black">
                    <a:lumMod val="65000"/>
                    <a:lumOff val="35000"/>
                  </a:prstClr>
                </a:solidFill>
              </a:rPr>
              <a:t>komun</a:t>
            </a:r>
            <a:r>
              <a:rPr lang="en-US" dirty="0">
                <a:solidFill>
                  <a:prstClr val="black">
                    <a:lumMod val="65000"/>
                    <a:lumOff val="35000"/>
                  </a:prstClr>
                </a:solidFill>
              </a:rPr>
              <a:t>. Dos </a:t>
            </a:r>
            <a:r>
              <a:rPr lang="en-US" dirty="0" err="1">
                <a:solidFill>
                  <a:prstClr val="black">
                    <a:lumMod val="65000"/>
                    <a:lumOff val="35000"/>
                  </a:prstClr>
                </a:solidFill>
              </a:rPr>
              <a:t>aspekto</a:t>
            </a:r>
            <a:r>
              <a:rPr lang="en-US" dirty="0">
                <a:solidFill>
                  <a:prstClr val="black">
                    <a:lumMod val="65000"/>
                    <a:lumOff val="35000"/>
                  </a:prstClr>
                </a:solidFill>
              </a:rPr>
              <a:t> </a:t>
            </a:r>
            <a:r>
              <a:rPr lang="en-US" dirty="0" err="1">
                <a:solidFill>
                  <a:prstClr val="black">
                    <a:lumMod val="65000"/>
                    <a:lumOff val="35000"/>
                  </a:prstClr>
                </a:solidFill>
              </a:rPr>
              <a:t>ku</a:t>
            </a:r>
            <a:r>
              <a:rPr lang="en-US" dirty="0">
                <a:solidFill>
                  <a:prstClr val="black">
                    <a:lumMod val="65000"/>
                    <a:lumOff val="35000"/>
                  </a:prstClr>
                </a:solidFill>
              </a:rPr>
              <a:t> a </a:t>
            </a:r>
            <a:r>
              <a:rPr lang="en-US" dirty="0" err="1">
                <a:solidFill>
                  <a:prstClr val="black">
                    <a:lumMod val="65000"/>
                    <a:lumOff val="35000"/>
                  </a:prstClr>
                </a:solidFill>
              </a:rPr>
              <a:t>keda</a:t>
            </a:r>
            <a:r>
              <a:rPr lang="en-US" dirty="0">
                <a:solidFill>
                  <a:prstClr val="black">
                    <a:lumMod val="65000"/>
                    <a:lumOff val="35000"/>
                  </a:prstClr>
                </a:solidFill>
              </a:rPr>
              <a:t> </a:t>
            </a:r>
            <a:r>
              <a:rPr lang="en-US" dirty="0" err="1">
                <a:solidFill>
                  <a:prstClr val="black">
                    <a:lumMod val="65000"/>
                    <a:lumOff val="35000"/>
                  </a:prstClr>
                </a:solidFill>
              </a:rPr>
              <a:t>menshoná</a:t>
            </a:r>
            <a:r>
              <a:rPr lang="en-US" dirty="0">
                <a:solidFill>
                  <a:prstClr val="black">
                    <a:lumMod val="65000"/>
                    <a:lumOff val="35000"/>
                  </a:prstClr>
                </a:solidFill>
              </a:rPr>
              <a:t> </a:t>
            </a:r>
            <a:r>
              <a:rPr lang="en-US" dirty="0" err="1">
                <a:solidFill>
                  <a:prstClr val="black">
                    <a:lumMod val="65000"/>
                    <a:lumOff val="35000"/>
                  </a:prstClr>
                </a:solidFill>
              </a:rPr>
              <a:t>algun</a:t>
            </a:r>
            <a:r>
              <a:rPr lang="en-US" dirty="0">
                <a:solidFill>
                  <a:prstClr val="black">
                    <a:lumMod val="65000"/>
                    <a:lumOff val="35000"/>
                  </a:prstClr>
                </a:solidFill>
              </a:rPr>
              <a:t> </a:t>
            </a:r>
            <a:r>
              <a:rPr lang="en-US" dirty="0" err="1">
                <a:solidFill>
                  <a:prstClr val="black">
                    <a:lumMod val="65000"/>
                    <a:lumOff val="35000"/>
                  </a:prstClr>
                </a:solidFill>
              </a:rPr>
              <a:t>biaha</a:t>
            </a:r>
            <a:r>
              <a:rPr lang="en-US" dirty="0">
                <a:solidFill>
                  <a:prstClr val="black">
                    <a:lumMod val="65000"/>
                    <a:lumOff val="35000"/>
                  </a:prstClr>
                </a:solidFill>
              </a:rPr>
              <a:t> ta:  </a:t>
            </a:r>
            <a:r>
              <a:rPr lang="en-US" dirty="0" err="1">
                <a:solidFill>
                  <a:prstClr val="black">
                    <a:lumMod val="65000"/>
                    <a:lumOff val="35000"/>
                  </a:prstClr>
                </a:solidFill>
              </a:rPr>
              <a:t>problema</a:t>
            </a:r>
            <a:r>
              <a:rPr lang="en-US" dirty="0">
                <a:solidFill>
                  <a:prstClr val="black">
                    <a:lumMod val="65000"/>
                    <a:lumOff val="35000"/>
                  </a:prstClr>
                </a:solidFill>
              </a:rPr>
              <a:t> </a:t>
            </a:r>
            <a:r>
              <a:rPr lang="en-US" dirty="0" err="1">
                <a:solidFill>
                  <a:prstClr val="black">
                    <a:lumMod val="65000"/>
                    <a:lumOff val="35000"/>
                  </a:prstClr>
                </a:solidFill>
              </a:rPr>
              <a:t>ku</a:t>
            </a:r>
            <a:r>
              <a:rPr lang="en-US" dirty="0">
                <a:solidFill>
                  <a:prstClr val="black">
                    <a:lumMod val="65000"/>
                    <a:lumOff val="35000"/>
                  </a:prstClr>
                </a:solidFill>
              </a:rPr>
              <a:t> </a:t>
            </a:r>
            <a:r>
              <a:rPr lang="en-US" dirty="0" err="1">
                <a:solidFill>
                  <a:prstClr val="black">
                    <a:lumMod val="65000"/>
                    <a:lumOff val="35000"/>
                  </a:prstClr>
                </a:solidFill>
              </a:rPr>
              <a:t>kalidat</a:t>
            </a:r>
            <a:r>
              <a:rPr lang="en-US" dirty="0">
                <a:solidFill>
                  <a:prstClr val="black">
                    <a:lumMod val="65000"/>
                    <a:lumOff val="35000"/>
                  </a:prstClr>
                </a:solidFill>
              </a:rPr>
              <a:t> di </a:t>
            </a:r>
            <a:r>
              <a:rPr lang="en-US" dirty="0" err="1">
                <a:solidFill>
                  <a:prstClr val="black">
                    <a:lumMod val="65000"/>
                    <a:lumOff val="35000"/>
                  </a:prstClr>
                </a:solidFill>
              </a:rPr>
              <a:t>enseñansa</a:t>
            </a:r>
            <a:r>
              <a:rPr lang="en-US" dirty="0">
                <a:solidFill>
                  <a:prstClr val="black">
                    <a:lumMod val="65000"/>
                    <a:lumOff val="35000"/>
                  </a:prstClr>
                </a:solidFill>
              </a:rPr>
              <a:t> i  </a:t>
            </a:r>
            <a:r>
              <a:rPr lang="en-US" dirty="0" err="1">
                <a:solidFill>
                  <a:prstClr val="black">
                    <a:lumMod val="65000"/>
                    <a:lumOff val="35000"/>
                  </a:prstClr>
                </a:solidFill>
              </a:rPr>
              <a:t>falta</a:t>
            </a:r>
            <a:r>
              <a:rPr lang="en-US" dirty="0">
                <a:solidFill>
                  <a:prstClr val="black">
                    <a:lumMod val="65000"/>
                    <a:lumOff val="35000"/>
                  </a:prstClr>
                </a:solidFill>
              </a:rPr>
              <a:t> di </a:t>
            </a:r>
            <a:r>
              <a:rPr lang="en-US" dirty="0" err="1">
                <a:solidFill>
                  <a:prstClr val="black">
                    <a:lumMod val="65000"/>
                    <a:lumOff val="35000"/>
                  </a:prstClr>
                </a:solidFill>
              </a:rPr>
              <a:t>sufisiente</a:t>
            </a:r>
            <a:r>
              <a:rPr lang="en-US" dirty="0">
                <a:solidFill>
                  <a:prstClr val="black">
                    <a:lumMod val="65000"/>
                    <a:lumOff val="35000"/>
                  </a:prstClr>
                </a:solidFill>
              </a:rPr>
              <a:t> </a:t>
            </a:r>
            <a:r>
              <a:rPr lang="en-US" dirty="0" err="1">
                <a:solidFill>
                  <a:prstClr val="black">
                    <a:lumMod val="65000"/>
                    <a:lumOff val="35000"/>
                  </a:prstClr>
                </a:solidFill>
              </a:rPr>
              <a:t>opshon</a:t>
            </a:r>
            <a:r>
              <a:rPr lang="en-US" dirty="0">
                <a:solidFill>
                  <a:prstClr val="black">
                    <a:lumMod val="65000"/>
                    <a:lumOff val="35000"/>
                  </a:prstClr>
                </a:solidFill>
              </a:rPr>
              <a:t> pa </a:t>
            </a:r>
            <a:r>
              <a:rPr lang="en-US" dirty="0" err="1">
                <a:solidFill>
                  <a:prstClr val="black">
                    <a:lumMod val="65000"/>
                    <a:lumOff val="35000"/>
                  </a:prstClr>
                </a:solidFill>
              </a:rPr>
              <a:t>studia</a:t>
            </a:r>
            <a:r>
              <a:rPr lang="en-US" dirty="0">
                <a:solidFill>
                  <a:prstClr val="black">
                    <a:lumMod val="65000"/>
                    <a:lumOff val="35000"/>
                  </a:prstClr>
                </a:solidFill>
              </a:rPr>
              <a:t>.</a:t>
            </a:r>
          </a:p>
          <a:p>
            <a:endParaRPr lang="en-US" dirty="0" smtClean="0"/>
          </a:p>
        </p:txBody>
      </p:sp>
    </p:spTree>
    <p:extLst>
      <p:ext uri="{BB962C8B-B14F-4D97-AF65-F5344CB8AC3E}">
        <p14:creationId xmlns:p14="http://schemas.microsoft.com/office/powerpoint/2010/main" val="819308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lvl="1"/>
            <a:r>
              <a:rPr lang="en-US" b="1" dirty="0" err="1" smtClean="0"/>
              <a:t>Trabou</a:t>
            </a:r>
            <a:r>
              <a:rPr lang="en-US" b="1" dirty="0" smtClean="0"/>
              <a:t>: </a:t>
            </a:r>
            <a:r>
              <a:rPr lang="en-US" b="1" dirty="0" err="1" smtClean="0"/>
              <a:t>Kasi</a:t>
            </a:r>
            <a:r>
              <a:rPr lang="en-US" b="1" dirty="0" smtClean="0"/>
              <a:t> </a:t>
            </a:r>
            <a:r>
              <a:rPr lang="en-US" b="1" dirty="0" err="1" smtClean="0"/>
              <a:t>tur</a:t>
            </a:r>
            <a:r>
              <a:rPr lang="en-US" b="1" dirty="0" smtClean="0"/>
              <a:t> </a:t>
            </a:r>
            <a:r>
              <a:rPr lang="en-US" b="1" dirty="0" err="1" smtClean="0"/>
              <a:t>hóben</a:t>
            </a:r>
            <a:r>
              <a:rPr lang="en-US" b="1" dirty="0" smtClean="0"/>
              <a:t> </a:t>
            </a:r>
            <a:r>
              <a:rPr lang="en-US" b="1" dirty="0" err="1" smtClean="0"/>
              <a:t>entrevista</a:t>
            </a:r>
            <a:r>
              <a:rPr lang="en-US" b="1" dirty="0" smtClean="0"/>
              <a:t> ta di opinion </a:t>
            </a:r>
            <a:r>
              <a:rPr lang="en-US" b="1" dirty="0" err="1" smtClean="0"/>
              <a:t>ku</a:t>
            </a:r>
            <a:r>
              <a:rPr lang="en-US" b="1" dirty="0" smtClean="0"/>
              <a:t> </a:t>
            </a:r>
            <a:r>
              <a:rPr lang="en-US" b="1" dirty="0" err="1" smtClean="0"/>
              <a:t>na</a:t>
            </a:r>
            <a:r>
              <a:rPr lang="en-US" b="1" dirty="0" smtClean="0"/>
              <a:t> Kòrsou nan no ta </a:t>
            </a:r>
            <a:r>
              <a:rPr lang="en-US" b="1" dirty="0" err="1" smtClean="0"/>
              <a:t>haña</a:t>
            </a:r>
            <a:r>
              <a:rPr lang="en-US" b="1" dirty="0" smtClean="0"/>
              <a:t> </a:t>
            </a:r>
            <a:r>
              <a:rPr lang="en-US" b="1" dirty="0" err="1" smtClean="0"/>
              <a:t>trabou</a:t>
            </a:r>
            <a:r>
              <a:rPr lang="en-US" b="1" dirty="0" smtClean="0"/>
              <a:t> </a:t>
            </a:r>
            <a:r>
              <a:rPr lang="en-US" b="1" dirty="0" err="1" smtClean="0"/>
              <a:t>fásil</a:t>
            </a:r>
            <a:r>
              <a:rPr lang="en-US" b="1" dirty="0" smtClean="0"/>
              <a:t>. </a:t>
            </a:r>
            <a:r>
              <a:rPr lang="en-US" dirty="0" smtClean="0"/>
              <a:t>E </a:t>
            </a:r>
            <a:r>
              <a:rPr lang="en-US" dirty="0" err="1" smtClean="0"/>
              <a:t>motibu</a:t>
            </a:r>
            <a:r>
              <a:rPr lang="en-US" dirty="0" smtClean="0"/>
              <a:t> </a:t>
            </a:r>
            <a:r>
              <a:rPr lang="en-US" dirty="0" err="1" smtClean="0"/>
              <a:t>prinsipal</a:t>
            </a:r>
            <a:r>
              <a:rPr lang="en-US" dirty="0" smtClean="0"/>
              <a:t> ta </a:t>
            </a:r>
            <a:r>
              <a:rPr lang="en-US" dirty="0" err="1" smtClean="0"/>
              <a:t>ku</a:t>
            </a:r>
            <a:r>
              <a:rPr lang="en-US" dirty="0" smtClean="0"/>
              <a:t> ta </a:t>
            </a:r>
            <a:r>
              <a:rPr lang="en-US" dirty="0" err="1" smtClean="0"/>
              <a:t>eksigí</a:t>
            </a:r>
            <a:r>
              <a:rPr lang="en-US" dirty="0" smtClean="0"/>
              <a:t> </a:t>
            </a:r>
            <a:r>
              <a:rPr lang="en-US" dirty="0" err="1" smtClean="0"/>
              <a:t>eksperensha</a:t>
            </a:r>
            <a:r>
              <a:rPr lang="en-US" dirty="0" smtClean="0"/>
              <a:t> </a:t>
            </a:r>
            <a:r>
              <a:rPr lang="en-US" dirty="0" err="1" smtClean="0"/>
              <a:t>miéntras</a:t>
            </a:r>
            <a:r>
              <a:rPr lang="en-US" dirty="0" smtClean="0"/>
              <a:t> </a:t>
            </a:r>
            <a:r>
              <a:rPr lang="en-US" dirty="0" err="1" smtClean="0"/>
              <a:t>hóben</a:t>
            </a:r>
            <a:r>
              <a:rPr lang="en-US" dirty="0" smtClean="0"/>
              <a:t> no ta </a:t>
            </a:r>
            <a:r>
              <a:rPr lang="en-US" dirty="0" err="1" smtClean="0"/>
              <a:t>haña</a:t>
            </a:r>
            <a:r>
              <a:rPr lang="en-US" dirty="0" smtClean="0"/>
              <a:t> </a:t>
            </a:r>
            <a:r>
              <a:rPr lang="en-US" dirty="0" err="1" smtClean="0"/>
              <a:t>trabou</a:t>
            </a:r>
            <a:r>
              <a:rPr lang="en-US" dirty="0" smtClean="0"/>
              <a:t>, </a:t>
            </a:r>
            <a:r>
              <a:rPr lang="en-US" dirty="0" err="1" smtClean="0"/>
              <a:t>pues</a:t>
            </a:r>
            <a:r>
              <a:rPr lang="en-US" dirty="0" smtClean="0"/>
              <a:t> no </a:t>
            </a:r>
            <a:r>
              <a:rPr lang="en-US" dirty="0" err="1" smtClean="0"/>
              <a:t>por</a:t>
            </a:r>
            <a:r>
              <a:rPr lang="en-US" dirty="0" smtClean="0"/>
              <a:t> </a:t>
            </a:r>
            <a:r>
              <a:rPr lang="en-US" dirty="0" err="1" smtClean="0"/>
              <a:t>haña</a:t>
            </a:r>
            <a:r>
              <a:rPr lang="en-US" dirty="0" smtClean="0"/>
              <a:t> </a:t>
            </a:r>
            <a:r>
              <a:rPr lang="en-US" dirty="0" err="1" smtClean="0"/>
              <a:t>eksperensha</a:t>
            </a:r>
            <a:r>
              <a:rPr lang="en-US" dirty="0" smtClean="0"/>
              <a:t> (28%). Un di dos </a:t>
            </a:r>
            <a:r>
              <a:rPr lang="en-US" dirty="0" err="1" smtClean="0"/>
              <a:t>motibu</a:t>
            </a:r>
            <a:r>
              <a:rPr lang="en-US" dirty="0" smtClean="0"/>
              <a:t> </a:t>
            </a:r>
            <a:r>
              <a:rPr lang="en-US" dirty="0" err="1" smtClean="0"/>
              <a:t>dikon</a:t>
            </a:r>
            <a:r>
              <a:rPr lang="en-US" dirty="0" smtClean="0"/>
              <a:t> </a:t>
            </a:r>
            <a:r>
              <a:rPr lang="en-US" dirty="0" err="1" smtClean="0"/>
              <a:t>hóben</a:t>
            </a:r>
            <a:r>
              <a:rPr lang="en-US" dirty="0" smtClean="0"/>
              <a:t> no ta </a:t>
            </a:r>
            <a:r>
              <a:rPr lang="en-US" dirty="0" err="1" smtClean="0"/>
              <a:t>haña</a:t>
            </a:r>
            <a:r>
              <a:rPr lang="en-US" dirty="0" smtClean="0"/>
              <a:t> </a:t>
            </a:r>
            <a:r>
              <a:rPr lang="en-US" dirty="0" err="1" smtClean="0"/>
              <a:t>trabou</a:t>
            </a:r>
            <a:r>
              <a:rPr lang="en-US" dirty="0" smtClean="0"/>
              <a:t> </a:t>
            </a:r>
            <a:r>
              <a:rPr lang="en-US" dirty="0" err="1" smtClean="0"/>
              <a:t>fásil</a:t>
            </a:r>
            <a:r>
              <a:rPr lang="en-US" dirty="0" smtClean="0"/>
              <a:t> ta </a:t>
            </a:r>
            <a:r>
              <a:rPr lang="en-US" dirty="0" err="1" smtClean="0"/>
              <a:t>diskriminashon</a:t>
            </a:r>
            <a:r>
              <a:rPr lang="en-US" dirty="0" smtClean="0"/>
              <a:t>.  </a:t>
            </a:r>
            <a:r>
              <a:rPr lang="en-US" dirty="0" err="1" smtClean="0"/>
              <a:t>Diskriminashon</a:t>
            </a:r>
            <a:r>
              <a:rPr lang="en-US" dirty="0" smtClean="0"/>
              <a:t> </a:t>
            </a:r>
            <a:r>
              <a:rPr lang="en-US" dirty="0" err="1" smtClean="0"/>
              <a:t>basa</a:t>
            </a:r>
            <a:r>
              <a:rPr lang="en-US" dirty="0" smtClean="0"/>
              <a:t> </a:t>
            </a:r>
            <a:r>
              <a:rPr lang="en-US" dirty="0" err="1" smtClean="0"/>
              <a:t>riba</a:t>
            </a:r>
            <a:r>
              <a:rPr lang="en-US" dirty="0" smtClean="0"/>
              <a:t> </a:t>
            </a:r>
            <a:r>
              <a:rPr lang="en-US" dirty="0" err="1" smtClean="0"/>
              <a:t>aparensia</a:t>
            </a:r>
            <a:r>
              <a:rPr lang="en-US" dirty="0" smtClean="0"/>
              <a:t> di </a:t>
            </a:r>
            <a:r>
              <a:rPr lang="en-US" dirty="0" err="1" smtClean="0"/>
              <a:t>hóben</a:t>
            </a:r>
            <a:r>
              <a:rPr lang="en-US" dirty="0" smtClean="0"/>
              <a:t>; </a:t>
            </a:r>
            <a:r>
              <a:rPr lang="en-US" dirty="0" err="1" smtClean="0"/>
              <a:t>piercing,tatuahe</a:t>
            </a:r>
            <a:r>
              <a:rPr lang="en-US" dirty="0" smtClean="0"/>
              <a:t> (</a:t>
            </a:r>
            <a:r>
              <a:rPr lang="en-US" dirty="0" err="1" smtClean="0"/>
              <a:t>prek</a:t>
            </a:r>
            <a:r>
              <a:rPr lang="en-US" dirty="0" smtClean="0"/>
              <a:t>), </a:t>
            </a:r>
            <a:r>
              <a:rPr lang="en-US" dirty="0" err="1" smtClean="0"/>
              <a:t>kabei</a:t>
            </a:r>
            <a:r>
              <a:rPr lang="en-US" dirty="0" smtClean="0"/>
              <a:t> i </a:t>
            </a:r>
            <a:r>
              <a:rPr lang="en-US" dirty="0" err="1" smtClean="0"/>
              <a:t>komportashon</a:t>
            </a:r>
            <a:r>
              <a:rPr lang="en-US" dirty="0" smtClean="0"/>
              <a:t> (20%). </a:t>
            </a:r>
            <a:r>
              <a:rPr lang="en-US" dirty="0" err="1" smtClean="0"/>
              <a:t>Algun</a:t>
            </a:r>
            <a:r>
              <a:rPr lang="en-US" dirty="0" smtClean="0"/>
              <a:t> </a:t>
            </a:r>
            <a:r>
              <a:rPr lang="en-US" dirty="0" err="1" smtClean="0"/>
              <a:t>otro</a:t>
            </a:r>
            <a:r>
              <a:rPr lang="en-US" dirty="0" smtClean="0"/>
              <a:t> </a:t>
            </a:r>
            <a:r>
              <a:rPr lang="en-US" dirty="0" err="1" smtClean="0"/>
              <a:t>motibu</a:t>
            </a:r>
            <a:r>
              <a:rPr lang="en-US" dirty="0" smtClean="0"/>
              <a:t> </a:t>
            </a:r>
            <a:r>
              <a:rPr lang="en-US" dirty="0" err="1" smtClean="0"/>
              <a:t>dikon</a:t>
            </a:r>
            <a:r>
              <a:rPr lang="en-US" dirty="0" smtClean="0"/>
              <a:t> </a:t>
            </a:r>
            <a:r>
              <a:rPr lang="en-US" dirty="0" err="1" smtClean="0"/>
              <a:t>hóben</a:t>
            </a:r>
            <a:r>
              <a:rPr lang="en-US" dirty="0" smtClean="0"/>
              <a:t> no ta </a:t>
            </a:r>
            <a:r>
              <a:rPr lang="en-US" dirty="0" err="1" smtClean="0"/>
              <a:t>haña</a:t>
            </a:r>
            <a:r>
              <a:rPr lang="en-US" dirty="0" smtClean="0"/>
              <a:t> </a:t>
            </a:r>
            <a:r>
              <a:rPr lang="en-US" dirty="0" err="1" smtClean="0"/>
              <a:t>trabou</a:t>
            </a:r>
            <a:r>
              <a:rPr lang="en-US" dirty="0" smtClean="0"/>
              <a:t> </a:t>
            </a:r>
            <a:r>
              <a:rPr lang="en-US" dirty="0" err="1" smtClean="0"/>
              <a:t>ku</a:t>
            </a:r>
            <a:r>
              <a:rPr lang="en-US" dirty="0" smtClean="0"/>
              <a:t> a </a:t>
            </a:r>
            <a:r>
              <a:rPr lang="en-US" dirty="0" err="1" smtClean="0"/>
              <a:t>bini</a:t>
            </a:r>
            <a:r>
              <a:rPr lang="en-US" dirty="0" smtClean="0"/>
              <a:t> </a:t>
            </a:r>
            <a:r>
              <a:rPr lang="en-US" dirty="0" err="1" smtClean="0"/>
              <a:t>dilanti</a:t>
            </a:r>
            <a:r>
              <a:rPr lang="en-US" dirty="0" smtClean="0"/>
              <a:t> </a:t>
            </a:r>
            <a:r>
              <a:rPr lang="en-US" dirty="0" err="1" smtClean="0"/>
              <a:t>algun</a:t>
            </a:r>
            <a:r>
              <a:rPr lang="en-US" dirty="0" smtClean="0"/>
              <a:t> </a:t>
            </a:r>
            <a:r>
              <a:rPr lang="en-US" dirty="0" err="1" smtClean="0"/>
              <a:t>biaha</a:t>
            </a:r>
            <a:r>
              <a:rPr lang="en-US" dirty="0" smtClean="0"/>
              <a:t> ta: </a:t>
            </a:r>
            <a:r>
              <a:rPr lang="en-US" dirty="0" err="1" smtClean="0"/>
              <a:t>insufisiente</a:t>
            </a:r>
            <a:r>
              <a:rPr lang="en-US" dirty="0" smtClean="0"/>
              <a:t> </a:t>
            </a:r>
            <a:r>
              <a:rPr lang="en-US" dirty="0" err="1" smtClean="0"/>
              <a:t>enseñansa</a:t>
            </a:r>
            <a:r>
              <a:rPr lang="en-US" dirty="0" smtClean="0"/>
              <a:t> (4); </a:t>
            </a:r>
            <a:r>
              <a:rPr lang="en-US" dirty="0" err="1" smtClean="0"/>
              <a:t>oumentu</a:t>
            </a:r>
            <a:r>
              <a:rPr lang="en-US" dirty="0" smtClean="0"/>
              <a:t> di </a:t>
            </a:r>
            <a:r>
              <a:rPr lang="en-US" dirty="0" err="1" smtClean="0"/>
              <a:t>edat</a:t>
            </a:r>
            <a:r>
              <a:rPr lang="en-US" dirty="0" smtClean="0"/>
              <a:t> di </a:t>
            </a:r>
            <a:r>
              <a:rPr lang="en-US" dirty="0" err="1" smtClean="0"/>
              <a:t>penshun</a:t>
            </a:r>
            <a:r>
              <a:rPr lang="en-US" dirty="0" smtClean="0"/>
              <a:t> </a:t>
            </a:r>
            <a:r>
              <a:rPr lang="en-US" dirty="0" err="1" smtClean="0"/>
              <a:t>te</a:t>
            </a:r>
            <a:r>
              <a:rPr lang="en-US" dirty="0" smtClean="0"/>
              <a:t> 65 (2).</a:t>
            </a:r>
          </a:p>
          <a:p>
            <a:pPr lvl="1"/>
            <a:r>
              <a:rPr lang="en-US" dirty="0" smtClean="0"/>
              <a:t>E </a:t>
            </a:r>
            <a:r>
              <a:rPr lang="en-US" dirty="0" err="1" smtClean="0"/>
              <a:t>sinku</a:t>
            </a:r>
            <a:r>
              <a:rPr lang="en-US" dirty="0" smtClean="0"/>
              <a:t> </a:t>
            </a:r>
            <a:r>
              <a:rPr lang="en-US" dirty="0" err="1" smtClean="0"/>
              <a:t>profeshonnan</a:t>
            </a:r>
            <a:r>
              <a:rPr lang="en-US" dirty="0" smtClean="0"/>
              <a:t> </a:t>
            </a:r>
            <a:r>
              <a:rPr lang="en-US" dirty="0" err="1" smtClean="0"/>
              <a:t>ku</a:t>
            </a:r>
            <a:r>
              <a:rPr lang="en-US" dirty="0" smtClean="0"/>
              <a:t> e </a:t>
            </a:r>
            <a:r>
              <a:rPr lang="en-US" dirty="0" err="1" smtClean="0"/>
              <a:t>hóbennan</a:t>
            </a:r>
            <a:r>
              <a:rPr lang="en-US" dirty="0" smtClean="0"/>
              <a:t> ta </a:t>
            </a:r>
            <a:r>
              <a:rPr lang="en-US" dirty="0" err="1" smtClean="0"/>
              <a:t>aspirá</a:t>
            </a:r>
            <a:r>
              <a:rPr lang="en-US" dirty="0" smtClean="0"/>
              <a:t> mas den </a:t>
            </a:r>
            <a:r>
              <a:rPr lang="en-US" dirty="0" err="1" smtClean="0"/>
              <a:t>sekuensia</a:t>
            </a:r>
            <a:r>
              <a:rPr lang="en-US" dirty="0" smtClean="0"/>
              <a:t> di </a:t>
            </a:r>
            <a:r>
              <a:rPr lang="en-US" dirty="0" err="1" smtClean="0"/>
              <a:t>importansha</a:t>
            </a:r>
            <a:r>
              <a:rPr lang="en-US" dirty="0" smtClean="0"/>
              <a:t> ta:</a:t>
            </a:r>
          </a:p>
          <a:p>
            <a:pPr lvl="2"/>
            <a:r>
              <a:rPr lang="en-US" dirty="0" err="1" smtClean="0"/>
              <a:t>Traha</a:t>
            </a:r>
            <a:r>
              <a:rPr lang="en-US" dirty="0" smtClean="0"/>
              <a:t> </a:t>
            </a:r>
            <a:r>
              <a:rPr lang="en-US" dirty="0" err="1" smtClean="0"/>
              <a:t>ku</a:t>
            </a:r>
            <a:r>
              <a:rPr lang="en-US" dirty="0" smtClean="0"/>
              <a:t> </a:t>
            </a:r>
            <a:r>
              <a:rPr lang="en-US" dirty="0" err="1" smtClean="0"/>
              <a:t>hóben</a:t>
            </a:r>
            <a:endParaRPr lang="en-US" dirty="0" smtClean="0"/>
          </a:p>
          <a:p>
            <a:pPr lvl="2"/>
            <a:r>
              <a:rPr lang="en-US" dirty="0" err="1" smtClean="0"/>
              <a:t>Yuda</a:t>
            </a:r>
            <a:r>
              <a:rPr lang="en-US" dirty="0" smtClean="0"/>
              <a:t> </a:t>
            </a:r>
            <a:r>
              <a:rPr lang="en-US" dirty="0" err="1" smtClean="0"/>
              <a:t>hende</a:t>
            </a:r>
            <a:r>
              <a:rPr lang="en-US" dirty="0" smtClean="0"/>
              <a:t> </a:t>
            </a:r>
            <a:r>
              <a:rPr lang="en-US" dirty="0" err="1" smtClean="0"/>
              <a:t>grandi</a:t>
            </a:r>
            <a:endParaRPr lang="en-US" dirty="0" smtClean="0"/>
          </a:p>
          <a:p>
            <a:pPr lvl="2"/>
            <a:r>
              <a:rPr lang="en-US" dirty="0" err="1" smtClean="0"/>
              <a:t>Traha</a:t>
            </a:r>
            <a:r>
              <a:rPr lang="en-US" dirty="0" smtClean="0"/>
              <a:t> den </a:t>
            </a:r>
            <a:r>
              <a:rPr lang="en-US" dirty="0" err="1" smtClean="0"/>
              <a:t>banko</a:t>
            </a:r>
            <a:endParaRPr lang="en-US" dirty="0" smtClean="0"/>
          </a:p>
          <a:p>
            <a:pPr lvl="2"/>
            <a:r>
              <a:rPr lang="en-US" dirty="0" err="1" smtClean="0"/>
              <a:t>Enfermeria</a:t>
            </a:r>
            <a:endParaRPr lang="en-US" dirty="0" smtClean="0"/>
          </a:p>
          <a:p>
            <a:pPr lvl="2"/>
            <a:r>
              <a:rPr lang="en-US" dirty="0" smtClean="0"/>
              <a:t>Hospitality/</a:t>
            </a:r>
            <a:r>
              <a:rPr lang="en-US" dirty="0" err="1" smtClean="0"/>
              <a:t>horeka</a:t>
            </a:r>
            <a:r>
              <a:rPr lang="en-US" dirty="0" smtClean="0"/>
              <a:t>   </a:t>
            </a:r>
          </a:p>
          <a:p>
            <a:pPr lvl="1"/>
            <a:r>
              <a:rPr lang="en-US" b="1" dirty="0" err="1" smtClean="0"/>
              <a:t>Remarkabel</a:t>
            </a:r>
            <a:r>
              <a:rPr lang="en-US" b="1" dirty="0" smtClean="0"/>
              <a:t> ta </a:t>
            </a:r>
            <a:r>
              <a:rPr lang="en-US" b="1" dirty="0" err="1" smtClean="0"/>
              <a:t>ku</a:t>
            </a:r>
            <a:r>
              <a:rPr lang="en-US" b="1" dirty="0" smtClean="0"/>
              <a:t> </a:t>
            </a:r>
            <a:r>
              <a:rPr lang="en-US" b="1" dirty="0" err="1" smtClean="0"/>
              <a:t>niun</a:t>
            </a:r>
            <a:r>
              <a:rPr lang="en-US" b="1" dirty="0" smtClean="0"/>
              <a:t> </a:t>
            </a:r>
            <a:r>
              <a:rPr lang="en-US" b="1" dirty="0" err="1" smtClean="0"/>
              <a:t>hóben</a:t>
            </a:r>
            <a:r>
              <a:rPr lang="en-US" b="1" dirty="0" smtClean="0"/>
              <a:t> a </a:t>
            </a:r>
            <a:r>
              <a:rPr lang="en-US" b="1" dirty="0" err="1" smtClean="0"/>
              <a:t>indiká</a:t>
            </a:r>
            <a:r>
              <a:rPr lang="en-US" b="1" dirty="0" smtClean="0"/>
              <a:t> </a:t>
            </a:r>
            <a:r>
              <a:rPr lang="en-US" b="1" dirty="0" err="1" smtClean="0"/>
              <a:t>deseo</a:t>
            </a:r>
            <a:r>
              <a:rPr lang="en-US" b="1" dirty="0" smtClean="0"/>
              <a:t> pa </a:t>
            </a:r>
            <a:r>
              <a:rPr lang="en-US" b="1" dirty="0" err="1" smtClean="0"/>
              <a:t>traha</a:t>
            </a:r>
            <a:r>
              <a:rPr lang="en-US" b="1" dirty="0" smtClean="0"/>
              <a:t> den </a:t>
            </a:r>
            <a:r>
              <a:rPr lang="en-US" b="1" dirty="0" err="1" smtClean="0"/>
              <a:t>sektor</a:t>
            </a:r>
            <a:r>
              <a:rPr lang="en-US" b="1" dirty="0" smtClean="0"/>
              <a:t> </a:t>
            </a:r>
            <a:r>
              <a:rPr lang="en-US" b="1" dirty="0" err="1" smtClean="0"/>
              <a:t>teknológiko</a:t>
            </a:r>
            <a:r>
              <a:rPr lang="en-US" b="1" dirty="0" smtClean="0"/>
              <a:t> </a:t>
            </a:r>
            <a:r>
              <a:rPr lang="en-US" b="1" dirty="0" err="1" smtClean="0"/>
              <a:t>ni</a:t>
            </a:r>
            <a:r>
              <a:rPr lang="en-US" b="1" dirty="0" smtClean="0"/>
              <a:t> </a:t>
            </a:r>
            <a:r>
              <a:rPr lang="en-US" b="1" dirty="0" err="1" smtClean="0"/>
              <a:t>tampoko</a:t>
            </a:r>
            <a:r>
              <a:rPr lang="en-US" b="1" dirty="0" smtClean="0"/>
              <a:t> den </a:t>
            </a:r>
            <a:r>
              <a:rPr lang="en-US" b="1" dirty="0" err="1" smtClean="0"/>
              <a:t>sektor</a:t>
            </a:r>
            <a:r>
              <a:rPr lang="en-US" b="1" dirty="0" smtClean="0"/>
              <a:t> </a:t>
            </a:r>
            <a:r>
              <a:rPr lang="en-US" b="1" dirty="0" err="1" smtClean="0"/>
              <a:t>tékniko</a:t>
            </a:r>
            <a:r>
              <a:rPr lang="en-US" b="1" dirty="0" smtClean="0"/>
              <a:t>. </a:t>
            </a:r>
          </a:p>
        </p:txBody>
      </p:sp>
    </p:spTree>
    <p:extLst>
      <p:ext uri="{BB962C8B-B14F-4D97-AF65-F5344CB8AC3E}">
        <p14:creationId xmlns:p14="http://schemas.microsoft.com/office/powerpoint/2010/main" val="4176445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smtClean="0"/>
              <a:t> </a:t>
            </a:r>
            <a:endParaRPr lang="en-US" dirty="0"/>
          </a:p>
        </p:txBody>
      </p:sp>
      <p:sp>
        <p:nvSpPr>
          <p:cNvPr id="3" name="Content Placeholder 2"/>
          <p:cNvSpPr>
            <a:spLocks noGrp="1"/>
          </p:cNvSpPr>
          <p:nvPr>
            <p:ph idx="1"/>
          </p:nvPr>
        </p:nvSpPr>
        <p:spPr/>
        <p:txBody>
          <a:bodyPr>
            <a:normAutofit/>
          </a:bodyPr>
          <a:lstStyle/>
          <a:p>
            <a:pPr lvl="1"/>
            <a:r>
              <a:rPr lang="en-US" b="1" dirty="0" err="1" smtClean="0"/>
              <a:t>Agrikultura</a:t>
            </a:r>
            <a:r>
              <a:rPr lang="en-US" b="1" dirty="0" smtClean="0"/>
              <a:t> </a:t>
            </a:r>
            <a:r>
              <a:rPr lang="en-US" b="1" dirty="0" err="1" smtClean="0"/>
              <a:t>moderno</a:t>
            </a:r>
            <a:r>
              <a:rPr lang="en-US" b="1" dirty="0" smtClean="0"/>
              <a:t>: E opinion </a:t>
            </a:r>
            <a:r>
              <a:rPr lang="en-US" b="1" dirty="0" err="1" smtClean="0"/>
              <a:t>tokante</a:t>
            </a:r>
            <a:r>
              <a:rPr lang="en-US" b="1" dirty="0" smtClean="0"/>
              <a:t> </a:t>
            </a:r>
            <a:r>
              <a:rPr lang="en-US" b="1" dirty="0" err="1" smtClean="0"/>
              <a:t>agrikultura</a:t>
            </a:r>
            <a:r>
              <a:rPr lang="en-US" b="1" dirty="0" smtClean="0"/>
              <a:t> </a:t>
            </a:r>
            <a:r>
              <a:rPr lang="en-US" b="1" dirty="0" err="1" smtClean="0"/>
              <a:t>moderno</a:t>
            </a:r>
            <a:r>
              <a:rPr lang="en-US" b="1" dirty="0" smtClean="0"/>
              <a:t> ta </a:t>
            </a:r>
            <a:r>
              <a:rPr lang="en-US" b="1" dirty="0" err="1" smtClean="0"/>
              <a:t>dividí</a:t>
            </a:r>
            <a:r>
              <a:rPr lang="en-US" b="1" dirty="0" smtClean="0"/>
              <a:t>. </a:t>
            </a:r>
            <a:r>
              <a:rPr lang="en-US" dirty="0" smtClean="0"/>
              <a:t>E </a:t>
            </a:r>
            <a:r>
              <a:rPr lang="en-US" dirty="0" err="1" smtClean="0"/>
              <a:t>kantidat</a:t>
            </a:r>
            <a:r>
              <a:rPr lang="en-US" dirty="0" smtClean="0"/>
              <a:t> di </a:t>
            </a:r>
            <a:r>
              <a:rPr lang="en-US" dirty="0" err="1" smtClean="0"/>
              <a:t>hóben</a:t>
            </a:r>
            <a:r>
              <a:rPr lang="en-US" dirty="0" smtClean="0"/>
              <a:t> </a:t>
            </a:r>
            <a:r>
              <a:rPr lang="en-US" dirty="0" err="1" smtClean="0"/>
              <a:t>ku</a:t>
            </a:r>
            <a:r>
              <a:rPr lang="en-US" dirty="0" smtClean="0"/>
              <a:t> ta pro </a:t>
            </a:r>
            <a:r>
              <a:rPr lang="en-US" dirty="0" err="1" smtClean="0"/>
              <a:t>òf</a:t>
            </a:r>
            <a:r>
              <a:rPr lang="en-US" dirty="0" smtClean="0"/>
              <a:t> </a:t>
            </a:r>
            <a:r>
              <a:rPr lang="en-US" dirty="0" err="1" smtClean="0"/>
              <a:t>kontra</a:t>
            </a:r>
            <a:r>
              <a:rPr lang="en-US" dirty="0" smtClean="0"/>
              <a:t> pa </a:t>
            </a:r>
            <a:r>
              <a:rPr lang="en-US" dirty="0" err="1" smtClean="0"/>
              <a:t>traha</a:t>
            </a:r>
            <a:r>
              <a:rPr lang="en-US" dirty="0" smtClean="0"/>
              <a:t> den </a:t>
            </a:r>
            <a:r>
              <a:rPr lang="en-US" dirty="0" err="1" smtClean="0"/>
              <a:t>sektor</a:t>
            </a:r>
            <a:r>
              <a:rPr lang="en-US" dirty="0" smtClean="0"/>
              <a:t> di </a:t>
            </a:r>
            <a:r>
              <a:rPr lang="en-US" dirty="0" err="1" smtClean="0"/>
              <a:t>agrikultura</a:t>
            </a:r>
            <a:r>
              <a:rPr lang="en-US" dirty="0" smtClean="0"/>
              <a:t> </a:t>
            </a:r>
            <a:r>
              <a:rPr lang="en-US" dirty="0" err="1" smtClean="0"/>
              <a:t>moderno</a:t>
            </a:r>
            <a:r>
              <a:rPr lang="en-US" dirty="0" smtClean="0"/>
              <a:t> ta </a:t>
            </a:r>
            <a:r>
              <a:rPr lang="en-US" dirty="0" err="1" smtClean="0"/>
              <a:t>kasi</a:t>
            </a:r>
            <a:r>
              <a:rPr lang="en-US" dirty="0" smtClean="0"/>
              <a:t> </a:t>
            </a:r>
            <a:r>
              <a:rPr lang="en-US" dirty="0" err="1" smtClean="0"/>
              <a:t>mes</a:t>
            </a:r>
            <a:r>
              <a:rPr lang="en-US" dirty="0" smtClean="0"/>
              <a:t> </a:t>
            </a:r>
            <a:r>
              <a:rPr lang="en-US" dirty="0" err="1" smtClean="0"/>
              <a:t>tantu</a:t>
            </a:r>
            <a:r>
              <a:rPr lang="en-US" dirty="0" smtClean="0"/>
              <a:t>. </a:t>
            </a:r>
            <a:r>
              <a:rPr lang="en-US" dirty="0" err="1" smtClean="0"/>
              <a:t>Remarkabel</a:t>
            </a:r>
            <a:r>
              <a:rPr lang="en-US" dirty="0" smtClean="0"/>
              <a:t> ta </a:t>
            </a:r>
            <a:r>
              <a:rPr lang="en-US" dirty="0" err="1" smtClean="0"/>
              <a:t>ku</a:t>
            </a:r>
            <a:r>
              <a:rPr lang="en-US" dirty="0" smtClean="0"/>
              <a:t> </a:t>
            </a:r>
            <a:r>
              <a:rPr lang="en-US" dirty="0" err="1" smtClean="0"/>
              <a:t>mayoria</a:t>
            </a:r>
            <a:r>
              <a:rPr lang="en-US" dirty="0" smtClean="0"/>
              <a:t> </a:t>
            </a:r>
            <a:r>
              <a:rPr lang="en-US" dirty="0" err="1" smtClean="0"/>
              <a:t>hóben</a:t>
            </a:r>
            <a:r>
              <a:rPr lang="en-US" dirty="0" smtClean="0"/>
              <a:t> </a:t>
            </a:r>
            <a:r>
              <a:rPr lang="en-US" dirty="0" err="1" smtClean="0"/>
              <a:t>ku</a:t>
            </a:r>
            <a:r>
              <a:rPr lang="en-US" dirty="0" smtClean="0"/>
              <a:t> ta </a:t>
            </a:r>
            <a:r>
              <a:rPr lang="en-US" dirty="0" err="1" smtClean="0"/>
              <a:t>kontra</a:t>
            </a:r>
            <a:r>
              <a:rPr lang="en-US" dirty="0" smtClean="0"/>
              <a:t> ta </a:t>
            </a:r>
            <a:r>
              <a:rPr lang="en-US" dirty="0" err="1" smtClean="0"/>
              <a:t>bini</a:t>
            </a:r>
            <a:r>
              <a:rPr lang="en-US" dirty="0" smtClean="0"/>
              <a:t> di </a:t>
            </a:r>
            <a:r>
              <a:rPr lang="en-US" dirty="0" err="1" smtClean="0"/>
              <a:t>parti</a:t>
            </a:r>
            <a:r>
              <a:rPr lang="en-US" dirty="0" smtClean="0"/>
              <a:t> mas </a:t>
            </a:r>
            <a:r>
              <a:rPr lang="en-US" dirty="0" err="1" smtClean="0"/>
              <a:t>pabou</a:t>
            </a:r>
            <a:r>
              <a:rPr lang="en-US" dirty="0" smtClean="0"/>
              <a:t> di Kòrsou. </a:t>
            </a:r>
          </a:p>
        </p:txBody>
      </p:sp>
    </p:spTree>
    <p:extLst>
      <p:ext uri="{BB962C8B-B14F-4D97-AF65-F5344CB8AC3E}">
        <p14:creationId xmlns:p14="http://schemas.microsoft.com/office/powerpoint/2010/main" val="25221802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1"/>
            <a:r>
              <a:rPr lang="en-US" b="1" dirty="0" err="1" smtClean="0"/>
              <a:t>Negoshi</a:t>
            </a:r>
            <a:r>
              <a:rPr lang="en-US" b="1" dirty="0" smtClean="0"/>
              <a:t> </a:t>
            </a:r>
            <a:r>
              <a:rPr lang="en-US" b="1" dirty="0" err="1" smtClean="0"/>
              <a:t>propio</a:t>
            </a:r>
            <a:r>
              <a:rPr lang="en-US" b="1" dirty="0" smtClean="0"/>
              <a:t>: </a:t>
            </a:r>
            <a:r>
              <a:rPr lang="en-US" b="1" dirty="0" err="1" smtClean="0"/>
              <a:t>Hóbennan</a:t>
            </a:r>
            <a:r>
              <a:rPr lang="en-US" b="1" dirty="0" smtClean="0"/>
              <a:t> tin </a:t>
            </a:r>
            <a:r>
              <a:rPr lang="en-US" b="1" dirty="0" err="1" smtClean="0"/>
              <a:t>hopi</a:t>
            </a:r>
            <a:r>
              <a:rPr lang="en-US" b="1" dirty="0" smtClean="0"/>
              <a:t> </a:t>
            </a:r>
            <a:r>
              <a:rPr lang="en-US" b="1" dirty="0" err="1" smtClean="0"/>
              <a:t>interes</a:t>
            </a:r>
            <a:r>
              <a:rPr lang="en-US" b="1" dirty="0" smtClean="0"/>
              <a:t> pa </a:t>
            </a:r>
            <a:r>
              <a:rPr lang="en-US" b="1" dirty="0" err="1" smtClean="0"/>
              <a:t>lanta</a:t>
            </a:r>
            <a:r>
              <a:rPr lang="en-US" b="1" dirty="0" smtClean="0"/>
              <a:t> nan </a:t>
            </a:r>
            <a:r>
              <a:rPr lang="en-US" b="1" dirty="0" err="1" smtClean="0"/>
              <a:t>propio</a:t>
            </a:r>
            <a:r>
              <a:rPr lang="en-US" b="1" dirty="0" smtClean="0"/>
              <a:t> </a:t>
            </a:r>
            <a:r>
              <a:rPr lang="en-US" b="1" dirty="0" err="1" smtClean="0"/>
              <a:t>negoshi</a:t>
            </a:r>
            <a:r>
              <a:rPr lang="en-US" b="1" dirty="0" smtClean="0"/>
              <a:t> </a:t>
            </a:r>
          </a:p>
          <a:p>
            <a:pPr lvl="1"/>
            <a:r>
              <a:rPr lang="en-US" dirty="0" smtClean="0"/>
              <a:t>E </a:t>
            </a:r>
            <a:r>
              <a:rPr lang="en-US" dirty="0" err="1" smtClean="0"/>
              <a:t>hóbennan</a:t>
            </a:r>
            <a:r>
              <a:rPr lang="en-US" dirty="0" smtClean="0"/>
              <a:t> </a:t>
            </a:r>
            <a:r>
              <a:rPr lang="en-US" dirty="0" err="1" smtClean="0"/>
              <a:t>ku</a:t>
            </a:r>
            <a:r>
              <a:rPr lang="en-US" dirty="0" smtClean="0"/>
              <a:t> no ta </a:t>
            </a:r>
            <a:r>
              <a:rPr lang="en-US" dirty="0" err="1" smtClean="0"/>
              <a:t>interesá</a:t>
            </a:r>
            <a:r>
              <a:rPr lang="en-US" dirty="0" smtClean="0"/>
              <a:t> pa </a:t>
            </a:r>
            <a:r>
              <a:rPr lang="en-US" dirty="0" err="1" smtClean="0"/>
              <a:t>lanta</a:t>
            </a:r>
            <a:r>
              <a:rPr lang="en-US" dirty="0" smtClean="0"/>
              <a:t> nan </a:t>
            </a:r>
            <a:r>
              <a:rPr lang="en-US" dirty="0" err="1" smtClean="0"/>
              <a:t>propio</a:t>
            </a:r>
            <a:r>
              <a:rPr lang="en-US" dirty="0" smtClean="0"/>
              <a:t> </a:t>
            </a:r>
            <a:r>
              <a:rPr lang="en-US" dirty="0" err="1" smtClean="0"/>
              <a:t>negoshi</a:t>
            </a:r>
            <a:r>
              <a:rPr lang="en-US" dirty="0" smtClean="0"/>
              <a:t> ta </a:t>
            </a:r>
            <a:r>
              <a:rPr lang="en-US" dirty="0" err="1" smtClean="0"/>
              <a:t>menshoná</a:t>
            </a:r>
            <a:r>
              <a:rPr lang="en-US" dirty="0" smtClean="0"/>
              <a:t> </a:t>
            </a:r>
            <a:r>
              <a:rPr lang="en-US" dirty="0" err="1" smtClean="0"/>
              <a:t>komo</a:t>
            </a:r>
            <a:r>
              <a:rPr lang="en-US" dirty="0" smtClean="0"/>
              <a:t> </a:t>
            </a:r>
            <a:r>
              <a:rPr lang="en-US" dirty="0" err="1" smtClean="0"/>
              <a:t>motibunan</a:t>
            </a:r>
            <a:r>
              <a:rPr lang="en-US" dirty="0" smtClean="0"/>
              <a:t>: </a:t>
            </a:r>
          </a:p>
          <a:p>
            <a:pPr lvl="1"/>
            <a:r>
              <a:rPr lang="en-US" dirty="0" err="1" smtClean="0"/>
              <a:t>Falta</a:t>
            </a:r>
            <a:r>
              <a:rPr lang="en-US" dirty="0" smtClean="0"/>
              <a:t> di </a:t>
            </a:r>
            <a:r>
              <a:rPr lang="en-US" dirty="0" err="1" smtClean="0"/>
              <a:t>konfiansa</a:t>
            </a:r>
            <a:r>
              <a:rPr lang="en-US" dirty="0" smtClean="0"/>
              <a:t> den Kòrsou</a:t>
            </a:r>
          </a:p>
          <a:p>
            <a:pPr lvl="1"/>
            <a:r>
              <a:rPr lang="en-US" dirty="0" smtClean="0"/>
              <a:t>Hopi </a:t>
            </a:r>
            <a:r>
              <a:rPr lang="en-US" dirty="0" err="1" smtClean="0"/>
              <a:t>responsabilidat</a:t>
            </a:r>
            <a:endParaRPr lang="en-US" dirty="0" smtClean="0"/>
          </a:p>
          <a:p>
            <a:pPr lvl="1"/>
            <a:r>
              <a:rPr lang="en-US" dirty="0" smtClean="0"/>
              <a:t>E no ta e </a:t>
            </a:r>
            <a:r>
              <a:rPr lang="en-US" dirty="0" err="1" smtClean="0"/>
              <a:t>promé</a:t>
            </a:r>
            <a:r>
              <a:rPr lang="en-US" dirty="0" smtClean="0"/>
              <a:t> </a:t>
            </a:r>
            <a:r>
              <a:rPr lang="en-US" dirty="0" err="1" smtClean="0"/>
              <a:t>eskoho</a:t>
            </a:r>
            <a:endParaRPr lang="en-US" dirty="0" smtClean="0"/>
          </a:p>
          <a:p>
            <a:pPr lvl="1"/>
            <a:r>
              <a:rPr lang="en-US" dirty="0" smtClean="0"/>
              <a:t>E </a:t>
            </a:r>
            <a:r>
              <a:rPr lang="en-US" dirty="0" err="1" smtClean="0"/>
              <a:t>salario</a:t>
            </a:r>
            <a:r>
              <a:rPr lang="en-US" dirty="0" smtClean="0"/>
              <a:t> </a:t>
            </a:r>
            <a:r>
              <a:rPr lang="en-US" dirty="0" err="1" smtClean="0"/>
              <a:t>promedio</a:t>
            </a:r>
            <a:r>
              <a:rPr lang="en-US" dirty="0" smtClean="0"/>
              <a:t> </a:t>
            </a:r>
            <a:r>
              <a:rPr lang="en-US" dirty="0" err="1" smtClean="0"/>
              <a:t>ku</a:t>
            </a:r>
            <a:r>
              <a:rPr lang="en-US" dirty="0" smtClean="0"/>
              <a:t> e </a:t>
            </a:r>
            <a:r>
              <a:rPr lang="en-US" dirty="0" err="1" smtClean="0"/>
              <a:t>hóben</a:t>
            </a:r>
            <a:r>
              <a:rPr lang="en-US" dirty="0" smtClean="0"/>
              <a:t> </a:t>
            </a:r>
            <a:r>
              <a:rPr lang="en-US" dirty="0" err="1" smtClean="0"/>
              <a:t>ke</a:t>
            </a:r>
            <a:r>
              <a:rPr lang="en-US" dirty="0" smtClean="0"/>
              <a:t> </a:t>
            </a:r>
            <a:r>
              <a:rPr lang="en-US" dirty="0" err="1" smtClean="0"/>
              <a:t>gana</a:t>
            </a:r>
            <a:r>
              <a:rPr lang="en-US" dirty="0" smtClean="0"/>
              <a:t> ta 3525 pa </a:t>
            </a:r>
            <a:r>
              <a:rPr lang="en-US" dirty="0" err="1" smtClean="0"/>
              <a:t>luna</a:t>
            </a:r>
            <a:r>
              <a:rPr lang="en-US" dirty="0" smtClean="0"/>
              <a:t>.</a:t>
            </a:r>
          </a:p>
        </p:txBody>
      </p:sp>
    </p:spTree>
    <p:extLst>
      <p:ext uri="{BB962C8B-B14F-4D97-AF65-F5344CB8AC3E}">
        <p14:creationId xmlns:p14="http://schemas.microsoft.com/office/powerpoint/2010/main" val="3705099790"/>
      </p:ext>
    </p:extLst>
  </p:cSld>
  <p:clrMapOvr>
    <a:masterClrMapping/>
  </p:clrMapOvr>
</p:sld>
</file>

<file path=ppt/theme/theme1.xml><?xml version="1.0" encoding="utf-8"?>
<a:theme xmlns:a="http://schemas.openxmlformats.org/drawingml/2006/main" name="Frame">
  <a:themeElements>
    <a:clrScheme name="Fram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Frame" id="{F226E7A2-7162-461C-9490-D27D9DC04E43}" vid="{39D77354-939E-4A26-AE51-B3F9618B14B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TM03457475[[fn=Frame]]</Template>
  <TotalTime>3868</TotalTime>
  <Words>929</Words>
  <Application>Microsoft Office PowerPoint</Application>
  <PresentationFormat>Custom</PresentationFormat>
  <Paragraphs>89</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Frame</vt:lpstr>
      <vt:lpstr>Jongeren van Curacao 2015</vt:lpstr>
      <vt:lpstr>jeugdbeleidsplan Curaçao 2006 - 2009 </vt:lpstr>
      <vt:lpstr>JEUGDMONITOR 3 VAN DE NEDERLANDSE ANTILLEN             Scholierenonderzoek Communities that Care           Willemstad, 22 februari 2007 </vt:lpstr>
      <vt:lpstr>Thara Namli en Jory Koopman SEDA sentro pa desaroyo di hende muhe I su famia 21/06/2013  </vt:lpstr>
      <vt:lpstr>De situatie van kinderen en jongeren op Curaçao: Hoofdbevindingen en aanbevelingen, Unicef 2013 </vt:lpstr>
      <vt:lpstr>Hubentut na palabra; investigashon etnográfiko pa Un Kòrsou Hustu; L.O.V.E  febr. 2015  </vt:lpstr>
      <vt:lpstr>PowerPoint Presentation</vt:lpstr>
      <vt:lpstr> </vt:lpstr>
      <vt:lpstr>PowerPoint Presentation</vt:lpstr>
      <vt:lpstr>PowerPoint Presentation</vt:lpstr>
      <vt:lpstr>PowerPoint Presentation</vt:lpstr>
      <vt:lpstr>Agenda</vt:lpstr>
      <vt:lpstr>Roundtable 1</vt:lpstr>
      <vt:lpstr>PowerPoint Presentation</vt:lpstr>
      <vt:lpstr>Roundtable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Michiel van der Veur</dc:creator>
  <cp:lastModifiedBy>USER</cp:lastModifiedBy>
  <cp:revision>117</cp:revision>
  <dcterms:created xsi:type="dcterms:W3CDTF">2014-12-09T16:07:57Z</dcterms:created>
  <dcterms:modified xsi:type="dcterms:W3CDTF">2015-03-27T18:09:07Z</dcterms:modified>
</cp:coreProperties>
</file>