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71" r:id="rId5"/>
    <p:sldId id="272" r:id="rId6"/>
    <p:sldId id="292" r:id="rId7"/>
    <p:sldId id="293" r:id="rId8"/>
    <p:sldId id="294" r:id="rId9"/>
    <p:sldId id="295" r:id="rId10"/>
    <p:sldId id="273" r:id="rId11"/>
    <p:sldId id="274" r:id="rId12"/>
    <p:sldId id="275" r:id="rId13"/>
    <p:sldId id="291" r:id="rId14"/>
    <p:sldId id="276" r:id="rId15"/>
    <p:sldId id="277" r:id="rId16"/>
  </p:sldIdLst>
  <p:sldSz cx="9144000" cy="6858000" type="screen4x3"/>
  <p:notesSz cx="6858000" cy="9144000"/>
  <p:photoAlbum/>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967" y="65"/>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1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F48CB8B3-F027-432F-8BB8-2C8AE1834A9D}" type="datetimeFigureOut">
              <a:rPr lang="en-GB"/>
              <a:pPr>
                <a:defRPr/>
              </a:pPr>
              <a:t>01/11/2016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2D9AB13-275D-4002-9EA6-9C90F6DD8D3D}"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2EAEFE3D-FC55-490F-8DC8-2B3A78419570}" type="datetimeFigureOut">
              <a:rPr lang="en-GB"/>
              <a:pPr>
                <a:defRPr/>
              </a:pPr>
              <a:t>01/11/2016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81BE0AE-23CA-4E2F-BF02-353681A754F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BAC9DD87-3616-4B0A-BF6F-BD666F9CEE67}" type="datetimeFigureOut">
              <a:rPr lang="en-GB"/>
              <a:pPr>
                <a:defRPr/>
              </a:pPr>
              <a:t>01/11/2016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F978C15-C796-47B1-94B7-EB8ACFB2E33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23EAFE5-27A4-4352-8F0D-3C92538B09B7}" type="datetimeFigureOut">
              <a:rPr lang="en-GB"/>
              <a:pPr>
                <a:defRPr/>
              </a:pPr>
              <a:t>01/11/2016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725A893-8B52-4141-9085-90A52792139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1EC9961-A25B-4326-A38C-187A7FE53053}" type="datetimeFigureOut">
              <a:rPr lang="en-GB"/>
              <a:pPr>
                <a:defRPr/>
              </a:pPr>
              <a:t>01/11/2016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E9AE241-250C-44FD-8427-465D0F809E87}"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732D4D0F-8F73-47D1-92A8-F0DA4F800964}" type="datetimeFigureOut">
              <a:rPr lang="en-GB"/>
              <a:pPr>
                <a:defRPr/>
              </a:pPr>
              <a:t>01/11/2016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49308B42-8F10-4969-B18D-85EE0CB3963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8BFBC0BA-1490-4E7F-B8C8-0C15DE6D7AD1}" type="datetimeFigureOut">
              <a:rPr lang="en-GB"/>
              <a:pPr>
                <a:defRPr/>
              </a:pPr>
              <a:t>01/11/2016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3571F79-46BB-4482-8CD1-244FC2F0E7A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E171EAFE-1A58-4C12-9A5C-6374849B9FA4}" type="datetimeFigureOut">
              <a:rPr lang="en-GB"/>
              <a:pPr>
                <a:defRPr/>
              </a:pPr>
              <a:t>01/11/2016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891DED3-6B41-424F-999D-102FA1B263A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2E3BD7-A804-4199-B048-54CADCCEDED1}" type="datetimeFigureOut">
              <a:rPr lang="en-GB"/>
              <a:pPr>
                <a:defRPr/>
              </a:pPr>
              <a:t>01/11/2016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A1A05C2B-00BB-4AE2-BE0B-4DA5F100A8D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1CB4238-1C23-4728-BBCB-D27CB63E54CF}" type="datetimeFigureOut">
              <a:rPr lang="en-GB"/>
              <a:pPr>
                <a:defRPr/>
              </a:pPr>
              <a:t>01/11/2016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7DCBC72-6436-4F5A-ABBD-17ECEDB3784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EB3DC0C-8B66-4AD8-8990-CE2C4E4D8243}" type="datetimeFigureOut">
              <a:rPr lang="en-GB"/>
              <a:pPr>
                <a:defRPr/>
              </a:pPr>
              <a:t>01/11/2016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9EB5F3B-93E0-4712-9A96-204A4473B2E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30AE12E-38CF-4DFD-B543-DD4FE0159D15}" type="datetimeFigureOut">
              <a:rPr lang="en-GB"/>
              <a:pPr>
                <a:defRPr/>
              </a:pPr>
              <a:t>01/11/2016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AC772EB-F7A2-4582-8F84-9BFD266AFFA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eaLnBrk="1" fontAlgn="auto" hangingPunct="1">
              <a:spcAft>
                <a:spcPts val="0"/>
              </a:spcAft>
              <a:defRPr/>
            </a:pPr>
            <a:r>
              <a:rPr lang="en-GB" dirty="0"/>
              <a:t>Everyone’s Committed: </a:t>
            </a:r>
            <a:br>
              <a:rPr lang="en-GB" dirty="0"/>
            </a:br>
            <a:r>
              <a:rPr lang="en-GB" dirty="0"/>
              <a:t>Year 5 analyse their commitments.</a:t>
            </a:r>
          </a:p>
        </p:txBody>
      </p:sp>
      <p:sp>
        <p:nvSpPr>
          <p:cNvPr id="3" name="Subtitle 2"/>
          <p:cNvSpPr>
            <a:spLocks noGrp="1"/>
          </p:cNvSpPr>
          <p:nvPr>
            <p:ph type="subTitle" idx="1"/>
          </p:nvPr>
        </p:nvSpPr>
        <p:spPr>
          <a:xfrm>
            <a:off x="1371600" y="3886200"/>
            <a:ext cx="6400800" cy="2638425"/>
          </a:xfrm>
        </p:spPr>
        <p:txBody>
          <a:bodyPr rtlCol="0">
            <a:normAutofit fontScale="92500"/>
          </a:bodyPr>
          <a:lstStyle/>
          <a:p>
            <a:pPr eaLnBrk="1" fontAlgn="auto" hangingPunct="1">
              <a:spcAft>
                <a:spcPts val="0"/>
              </a:spcAft>
              <a:buFont typeface="Arial" pitchFamily="34" charset="0"/>
              <a:buNone/>
              <a:defRPr/>
            </a:pPr>
            <a:r>
              <a:rPr lang="en-GB" dirty="0"/>
              <a:t>Caroline Cooper from Cumbria used the game ‘Everyone’s committed’ with her 9-10 year olds. They benefited fro m this speaking and listening approach in RE by thinking more deeply.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p>
        </p:txBody>
      </p:sp>
      <p:sp>
        <p:nvSpPr>
          <p:cNvPr id="7171" name="Rectangle 3"/>
          <p:cNvSpPr>
            <a:spLocks noGrp="1" noChangeArrowheads="1"/>
          </p:cNvSpPr>
          <p:nvPr>
            <p:ph type="body" idx="1"/>
          </p:nvPr>
        </p:nvSpPr>
        <p:spPr>
          <a:xfrm>
            <a:off x="457200" y="404813"/>
            <a:ext cx="8229600" cy="5721350"/>
          </a:xfrm>
        </p:spPr>
        <p:txBody>
          <a:bodyPr/>
          <a:lstStyle/>
          <a:p>
            <a:pPr eaLnBrk="1" hangingPunct="1">
              <a:buFontTx/>
              <a:buNone/>
            </a:pPr>
            <a:endParaRPr lang="en-US"/>
          </a:p>
        </p:txBody>
      </p:sp>
      <p:sp>
        <p:nvSpPr>
          <p:cNvPr id="6148" name="AutoShape 4"/>
          <p:cNvSpPr>
            <a:spLocks noChangeArrowheads="1"/>
          </p:cNvSpPr>
          <p:nvPr/>
        </p:nvSpPr>
        <p:spPr bwMode="auto">
          <a:xfrm>
            <a:off x="1116013" y="333375"/>
            <a:ext cx="7704137" cy="6191250"/>
          </a:xfrm>
          <a:prstGeom prst="wedgeRoundRectCallout">
            <a:avLst>
              <a:gd name="adj1" fmla="val -61991"/>
              <a:gd name="adj2" fmla="val 36306"/>
              <a:gd name="adj3" fmla="val 16667"/>
            </a:avLst>
          </a:prstGeom>
          <a:solidFill>
            <a:schemeClr val="accent2">
              <a:lumMod val="20000"/>
              <a:lumOff val="80000"/>
            </a:schemeClr>
          </a:solidFill>
          <a:ln w="9525">
            <a:solidFill>
              <a:schemeClr val="bg2"/>
            </a:solidFill>
            <a:miter lim="800000"/>
            <a:headEnd/>
            <a:tailEnd/>
          </a:ln>
        </p:spPr>
        <p:txBody>
          <a:bodyPr/>
          <a:lstStyle/>
          <a:p>
            <a:pPr>
              <a:lnSpc>
                <a:spcPct val="80000"/>
              </a:lnSpc>
              <a:spcBef>
                <a:spcPct val="20000"/>
              </a:spcBef>
              <a:defRPr/>
            </a:pPr>
            <a:r>
              <a:rPr lang="en-GB" sz="2800" dirty="0">
                <a:solidFill>
                  <a:schemeClr val="accent2"/>
                </a:solidFill>
              </a:rPr>
              <a:t>	</a:t>
            </a:r>
            <a:r>
              <a:rPr lang="en-GB" sz="2800" dirty="0" err="1">
                <a:solidFill>
                  <a:schemeClr val="accent2"/>
                </a:solidFill>
              </a:rPr>
              <a:t>Karam</a:t>
            </a:r>
            <a:r>
              <a:rPr lang="en-GB" sz="2800" dirty="0">
                <a:solidFill>
                  <a:schemeClr val="accent2"/>
                </a:solidFill>
              </a:rPr>
              <a:t>: “I live in Leicester, which is a city of four religions. In my religion, we worship different gods and goddesses. At home we have a shrine to the god Shiva. There’s a murti (you would call it a statue) and we pray together there, all the family, in the morning. It helps us to be calm and to think clearly. I am learning to play rugby at school at the moment. Leicester has one of the best rugby clubs in Europe. One of my commitments is to be vegetarian. We never eat meat, because animals have lives just like us, so it’s better not to kill them. When I grow up, I’d like to run my own business, and make enough money to travel to visit my Indian relatives whenever I want to.</a:t>
            </a:r>
            <a:r>
              <a:rPr lang="en-US" sz="2800" dirty="0">
                <a:solidFill>
                  <a:schemeClr val="accent2"/>
                </a:solidFill>
              </a:rPr>
              <a: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endParaRPr lang="en-US"/>
          </a:p>
        </p:txBody>
      </p:sp>
      <p:sp>
        <p:nvSpPr>
          <p:cNvPr id="8195" name="Rectangle 3"/>
          <p:cNvSpPr>
            <a:spLocks noGrp="1" noChangeArrowheads="1"/>
          </p:cNvSpPr>
          <p:nvPr>
            <p:ph type="body" idx="1"/>
          </p:nvPr>
        </p:nvSpPr>
        <p:spPr/>
        <p:txBody>
          <a:bodyPr/>
          <a:lstStyle/>
          <a:p>
            <a:pPr eaLnBrk="1" hangingPunct="1"/>
            <a:endParaRPr lang="en-US"/>
          </a:p>
        </p:txBody>
      </p:sp>
      <p:sp>
        <p:nvSpPr>
          <p:cNvPr id="7172" name="AutoShape 4"/>
          <p:cNvSpPr>
            <a:spLocks noChangeArrowheads="1"/>
          </p:cNvSpPr>
          <p:nvPr/>
        </p:nvSpPr>
        <p:spPr bwMode="auto">
          <a:xfrm>
            <a:off x="682625" y="115888"/>
            <a:ext cx="8281988" cy="5976937"/>
          </a:xfrm>
          <a:prstGeom prst="wedgeRoundRectCallout">
            <a:avLst>
              <a:gd name="adj1" fmla="val -43194"/>
              <a:gd name="adj2" fmla="val 61634"/>
              <a:gd name="adj3" fmla="val 16667"/>
            </a:avLst>
          </a:prstGeom>
          <a:solidFill>
            <a:schemeClr val="accent2">
              <a:lumMod val="20000"/>
              <a:lumOff val="80000"/>
            </a:schemeClr>
          </a:solidFill>
          <a:ln w="9525">
            <a:solidFill>
              <a:schemeClr val="tx1"/>
            </a:solidFill>
            <a:miter lim="800000"/>
            <a:headEnd/>
            <a:tailEnd/>
          </a:ln>
        </p:spPr>
        <p:txBody>
          <a:bodyPr/>
          <a:lstStyle/>
          <a:p>
            <a:pPr algn="ctr">
              <a:defRPr/>
            </a:pPr>
            <a:r>
              <a:rPr lang="en-GB" sz="2800" dirty="0">
                <a:solidFill>
                  <a:srgbClr val="6600CC"/>
                </a:solidFill>
              </a:rPr>
              <a:t>Hannah: “We are a large family from London, and our faith makes a lot of differences to our way of life. I don’t go to a Jewish school (there isn’t one near to us) but we do lots of Jewish things in our family and on Shabbat at the Synagogue. We try to keep all the Commandments of the Torah. I like the festivals best, and my favourite is Pesach, because I’m the youngest in our family. I am a dancer, but sometimes I miss a performance if it’s on Shabbat. I don’t mind this, because it matters to me to follow the Torah. I want to be a professional dancer when I grow up.”</a:t>
            </a:r>
            <a:endParaRPr lang="en-US" sz="2800" dirty="0">
              <a:solidFill>
                <a:srgbClr val="6600CC"/>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14325"/>
            <a:ext cx="8229600" cy="1143000"/>
          </a:xfrm>
        </p:spPr>
        <p:txBody>
          <a:bodyPr/>
          <a:lstStyle/>
          <a:p>
            <a:pPr eaLnBrk="1" hangingPunct="1"/>
            <a:endParaRPr lang="en-US"/>
          </a:p>
        </p:txBody>
      </p:sp>
      <p:sp>
        <p:nvSpPr>
          <p:cNvPr id="9219" name="Rectangle 3"/>
          <p:cNvSpPr>
            <a:spLocks noGrp="1" noChangeArrowheads="1"/>
          </p:cNvSpPr>
          <p:nvPr>
            <p:ph type="body" idx="1"/>
          </p:nvPr>
        </p:nvSpPr>
        <p:spPr>
          <a:xfrm>
            <a:off x="457200" y="1639888"/>
            <a:ext cx="8229600" cy="4525962"/>
          </a:xfrm>
        </p:spPr>
        <p:txBody>
          <a:bodyPr/>
          <a:lstStyle/>
          <a:p>
            <a:pPr eaLnBrk="1" hangingPunct="1"/>
            <a:endParaRPr lang="en-US"/>
          </a:p>
        </p:txBody>
      </p:sp>
      <p:sp>
        <p:nvSpPr>
          <p:cNvPr id="8196" name="AutoShape 4"/>
          <p:cNvSpPr>
            <a:spLocks noChangeArrowheads="1"/>
          </p:cNvSpPr>
          <p:nvPr/>
        </p:nvSpPr>
        <p:spPr bwMode="auto">
          <a:xfrm>
            <a:off x="611188" y="515938"/>
            <a:ext cx="8137525" cy="5400675"/>
          </a:xfrm>
          <a:prstGeom prst="wedgeRoundRectCallout">
            <a:avLst>
              <a:gd name="adj1" fmla="val 23449"/>
              <a:gd name="adj2" fmla="val 67815"/>
              <a:gd name="adj3" fmla="val 16667"/>
            </a:avLst>
          </a:prstGeom>
          <a:solidFill>
            <a:schemeClr val="accent2">
              <a:lumMod val="20000"/>
              <a:lumOff val="80000"/>
            </a:schemeClr>
          </a:solidFill>
          <a:ln w="9525">
            <a:solidFill>
              <a:schemeClr val="tx1"/>
            </a:solidFill>
            <a:miter lim="800000"/>
            <a:headEnd/>
            <a:tailEnd/>
          </a:ln>
        </p:spPr>
        <p:txBody>
          <a:bodyPr/>
          <a:lstStyle/>
          <a:p>
            <a:pPr algn="ctr">
              <a:defRPr/>
            </a:pPr>
            <a:r>
              <a:rPr lang="en-GB" sz="2400" dirty="0">
                <a:solidFill>
                  <a:srgbClr val="CC0000"/>
                </a:solidFill>
              </a:rPr>
              <a:t>Christopher: “Me and my family live in Lincoln. I like football, and I usually play every Saturday in the season. I like Spiderman comics. I draw my own versions of Spiderman stories when I have time. My religion is important to me as well. My family go to worship every Sunday, and I enjoy my group at Church (It’s called ‘Pathfinders’, because we’re trying to find the best path to live life). I think it’s important to pray and worship. Jesus gave us life, and he gave his life for us, so I want to give something back. When I grow up, if I’m not good enough to be a footballer, then I’d like to work for Christian Aid, travelling in less developed countries to try and help people in need.”</a:t>
            </a:r>
            <a:endParaRPr lang="en-US" sz="2400" dirty="0">
              <a:solidFill>
                <a:srgbClr val="CC0000"/>
              </a:solidFill>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4450"/>
            <a:ext cx="8229600" cy="1143000"/>
          </a:xfrm>
        </p:spPr>
        <p:txBody>
          <a:bodyPr/>
          <a:lstStyle/>
          <a:p>
            <a:pPr eaLnBrk="1" hangingPunct="1"/>
            <a:r>
              <a:rPr lang="en-GB" sz="3600" b="1">
                <a:solidFill>
                  <a:srgbClr val="FF0000"/>
                </a:solidFill>
              </a:rPr>
              <a:t>Paper the walls with your wisdom...</a:t>
            </a:r>
            <a:br>
              <a:rPr lang="en-GB" sz="3600">
                <a:solidFill>
                  <a:srgbClr val="FF0000"/>
                </a:solidFill>
              </a:rPr>
            </a:br>
            <a:endParaRPr lang="en-GB" sz="3600">
              <a:solidFill>
                <a:srgbClr val="FF0000"/>
              </a:solidFill>
            </a:endParaRPr>
          </a:p>
        </p:txBody>
      </p:sp>
      <p:sp>
        <p:nvSpPr>
          <p:cNvPr id="10243" name="Content Placeholder 2"/>
          <p:cNvSpPr>
            <a:spLocks noGrp="1"/>
          </p:cNvSpPr>
          <p:nvPr>
            <p:ph sz="half" idx="1"/>
          </p:nvPr>
        </p:nvSpPr>
        <p:spPr>
          <a:xfrm>
            <a:off x="0" y="836613"/>
            <a:ext cx="4495800" cy="5472112"/>
          </a:xfrm>
        </p:spPr>
        <p:txBody>
          <a:bodyPr/>
          <a:lstStyle/>
          <a:p>
            <a:pPr marL="514350" indent="-514350" eaLnBrk="1" hangingPunct="1">
              <a:buFont typeface="Calibri" pitchFamily="34" charset="0"/>
              <a:buAutoNum type="arabicPeriod"/>
            </a:pPr>
            <a:r>
              <a:rPr lang="en-GB" sz="1800" b="1"/>
              <a:t>One great thing about my religion is...</a:t>
            </a:r>
            <a:endParaRPr lang="en-GB" sz="1800"/>
          </a:p>
          <a:p>
            <a:pPr marL="514350" indent="-514350" eaLnBrk="1" hangingPunct="1">
              <a:buFont typeface="Calibri" pitchFamily="34" charset="0"/>
              <a:buAutoNum type="arabicPeriod"/>
            </a:pPr>
            <a:r>
              <a:rPr lang="en-GB" sz="1800" b="1"/>
              <a:t>One funny thing about religion is...</a:t>
            </a:r>
            <a:endParaRPr lang="en-GB" sz="1800"/>
          </a:p>
          <a:p>
            <a:pPr marL="514350" indent="-514350" eaLnBrk="1" hangingPunct="1">
              <a:buFont typeface="Calibri" pitchFamily="34" charset="0"/>
              <a:buAutoNum type="arabicPeriod"/>
            </a:pPr>
            <a:r>
              <a:rPr lang="en-GB" sz="1800" b="1"/>
              <a:t>If God sent a message to the earth this week, I think it would say...</a:t>
            </a:r>
            <a:endParaRPr lang="en-GB" sz="1800"/>
          </a:p>
          <a:p>
            <a:pPr marL="514350" indent="-514350" eaLnBrk="1" hangingPunct="1">
              <a:buFont typeface="Calibri" pitchFamily="34" charset="0"/>
              <a:buAutoNum type="arabicPeriod"/>
            </a:pPr>
            <a:r>
              <a:rPr lang="en-GB" sz="1800" b="1"/>
              <a:t>It’s good to learn about other people’s religions because...</a:t>
            </a:r>
            <a:endParaRPr lang="en-GB" sz="1800"/>
          </a:p>
          <a:p>
            <a:pPr marL="514350" indent="-514350" eaLnBrk="1" hangingPunct="1">
              <a:buFont typeface="Calibri" pitchFamily="34" charset="0"/>
              <a:buAutoNum type="arabicPeriod"/>
            </a:pPr>
            <a:r>
              <a:rPr lang="en-GB" sz="1800" b="1"/>
              <a:t>One question I’d like to ask God is...</a:t>
            </a:r>
            <a:endParaRPr lang="en-GB" sz="1800"/>
          </a:p>
          <a:p>
            <a:pPr marL="514350" indent="-514350" eaLnBrk="1" hangingPunct="1">
              <a:buFont typeface="Calibri" pitchFamily="34" charset="0"/>
              <a:buAutoNum type="arabicPeriod"/>
            </a:pPr>
            <a:r>
              <a:rPr lang="en-GB" sz="1800" b="1"/>
              <a:t>My beliefs have an impact on my life because...</a:t>
            </a:r>
            <a:endParaRPr lang="en-GB" sz="1800"/>
          </a:p>
          <a:p>
            <a:pPr marL="514350" indent="-514350" eaLnBrk="1" hangingPunct="1">
              <a:buFont typeface="Calibri" pitchFamily="34" charset="0"/>
              <a:buAutoNum type="arabicPeriod"/>
            </a:pPr>
            <a:r>
              <a:rPr lang="en-GB" sz="1800" b="1"/>
              <a:t>It’s important to understand your own beliefs because...</a:t>
            </a:r>
            <a:endParaRPr lang="en-GB" sz="1800"/>
          </a:p>
          <a:p>
            <a:pPr marL="514350" indent="-514350" eaLnBrk="1" hangingPunct="1">
              <a:buFont typeface="Calibri" pitchFamily="34" charset="0"/>
              <a:buAutoNum type="arabicPeriod"/>
            </a:pPr>
            <a:r>
              <a:rPr lang="en-GB" sz="1800" b="1"/>
              <a:t>It’s important to understand other people’s beliefs because...</a:t>
            </a:r>
            <a:endParaRPr lang="en-GB" sz="1800"/>
          </a:p>
          <a:p>
            <a:pPr marL="514350" indent="-514350" eaLnBrk="1" hangingPunct="1">
              <a:buFont typeface="Calibri" pitchFamily="34" charset="0"/>
              <a:buAutoNum type="arabicPeriod"/>
            </a:pPr>
            <a:r>
              <a:rPr lang="en-GB" sz="1800" b="1"/>
              <a:t>To make the world a better place, religious leaders should...</a:t>
            </a:r>
            <a:endParaRPr lang="en-GB" sz="1800"/>
          </a:p>
          <a:p>
            <a:pPr marL="514350" indent="-514350" eaLnBrk="1" hangingPunct="1">
              <a:buFont typeface="Calibri" pitchFamily="34" charset="0"/>
              <a:buAutoNum type="arabicPeriod"/>
            </a:pPr>
            <a:r>
              <a:rPr lang="en-GB" sz="1800" b="1"/>
              <a:t>Religion can cause wars and conflict. I think this happens because...</a:t>
            </a:r>
            <a:endParaRPr lang="en-GB" sz="1800"/>
          </a:p>
          <a:p>
            <a:pPr marL="514350" indent="-514350" eaLnBrk="1" hangingPunct="1">
              <a:buFont typeface="Calibri" pitchFamily="34" charset="0"/>
              <a:buAutoNum type="arabicPeriod"/>
            </a:pPr>
            <a:endParaRPr lang="en-GB" sz="1800"/>
          </a:p>
        </p:txBody>
      </p:sp>
      <p:sp>
        <p:nvSpPr>
          <p:cNvPr id="10244" name="Content Placeholder 3"/>
          <p:cNvSpPr>
            <a:spLocks noGrp="1"/>
          </p:cNvSpPr>
          <p:nvPr>
            <p:ph sz="half" idx="2"/>
          </p:nvPr>
        </p:nvSpPr>
        <p:spPr>
          <a:xfrm>
            <a:off x="4648200" y="765175"/>
            <a:ext cx="4495800" cy="5616575"/>
          </a:xfrm>
        </p:spPr>
        <p:txBody>
          <a:bodyPr/>
          <a:lstStyle/>
          <a:p>
            <a:pPr marL="514350" indent="-514350" eaLnBrk="1" hangingPunct="1">
              <a:buFontTx/>
              <a:buAutoNum type="arabicPeriod" startAt="11"/>
            </a:pPr>
            <a:r>
              <a:rPr lang="en-GB" sz="1800" b="1"/>
              <a:t>Religion can make peace. One example of this is...</a:t>
            </a:r>
            <a:endParaRPr lang="en-GB" sz="1800"/>
          </a:p>
          <a:p>
            <a:pPr marL="514350" indent="-514350" eaLnBrk="1" hangingPunct="1">
              <a:buFontTx/>
              <a:buAutoNum type="arabicPeriod" startAt="11"/>
            </a:pPr>
            <a:r>
              <a:rPr lang="en-GB" sz="1800" b="1"/>
              <a:t>It’s important for schools to take religions and beliefs seriously because...</a:t>
            </a:r>
            <a:endParaRPr lang="en-GB" sz="1800"/>
          </a:p>
          <a:p>
            <a:pPr marL="514350" indent="-514350" eaLnBrk="1" hangingPunct="1">
              <a:buFontTx/>
              <a:buAutoNum type="arabicPeriod" startAt="11"/>
            </a:pPr>
            <a:r>
              <a:rPr lang="en-GB" sz="1800" b="1"/>
              <a:t>One thing I’d do to make RE better is...</a:t>
            </a:r>
            <a:endParaRPr lang="en-GB" sz="1800"/>
          </a:p>
          <a:p>
            <a:pPr marL="514350" indent="-514350" eaLnBrk="1" hangingPunct="1">
              <a:buFontTx/>
              <a:buAutoNum type="arabicPeriod" startAt="11"/>
            </a:pPr>
            <a:r>
              <a:rPr lang="en-GB" sz="1800" b="1"/>
              <a:t>My beliefs are growing stronger at the moment because...</a:t>
            </a:r>
            <a:endParaRPr lang="en-GB" sz="1800"/>
          </a:p>
          <a:p>
            <a:pPr marL="514350" indent="-514350" eaLnBrk="1" hangingPunct="1">
              <a:buFontTx/>
              <a:buAutoNum type="arabicPeriod" startAt="11"/>
            </a:pPr>
            <a:r>
              <a:rPr lang="en-GB" sz="1800" b="1"/>
              <a:t>My doubts are growing stronger at the moment because...</a:t>
            </a:r>
            <a:endParaRPr lang="en-GB" sz="1800"/>
          </a:p>
          <a:p>
            <a:pPr marL="514350" indent="-514350" eaLnBrk="1" hangingPunct="1">
              <a:buFontTx/>
              <a:buAutoNum type="arabicPeriod" startAt="11"/>
            </a:pPr>
            <a:r>
              <a:rPr lang="en-GB" sz="1800" b="1"/>
              <a:t>Prayer is good because.</a:t>
            </a:r>
            <a:endParaRPr lang="en-GB" sz="1800"/>
          </a:p>
          <a:p>
            <a:pPr marL="514350" indent="-514350" eaLnBrk="1" hangingPunct="1">
              <a:buFontTx/>
              <a:buAutoNum type="arabicPeriod" startAt="11"/>
            </a:pPr>
            <a:r>
              <a:rPr lang="en-GB" sz="1800" b="1"/>
              <a:t>A problem with praying is...</a:t>
            </a:r>
            <a:endParaRPr lang="en-GB" sz="1800"/>
          </a:p>
          <a:p>
            <a:pPr marL="514350" indent="-514350" eaLnBrk="1" hangingPunct="1">
              <a:buFontTx/>
              <a:buAutoNum type="arabicPeriod" startAt="11"/>
            </a:pPr>
            <a:r>
              <a:rPr lang="en-GB" sz="1800" b="1"/>
              <a:t>In RE I’d like to learn much more about...</a:t>
            </a:r>
            <a:endParaRPr lang="en-GB" sz="1800"/>
          </a:p>
          <a:p>
            <a:pPr marL="514350" indent="-514350" eaLnBrk="1" hangingPunct="1">
              <a:buFontTx/>
              <a:buAutoNum type="arabicPeriod" startAt="11"/>
            </a:pPr>
            <a:r>
              <a:rPr lang="en-GB" sz="1800" b="1"/>
              <a:t>Diversity is good for humanity because...</a:t>
            </a:r>
            <a:endParaRPr lang="en-GB" sz="1800"/>
          </a:p>
          <a:p>
            <a:pPr marL="514350" indent="-514350" eaLnBrk="1" hangingPunct="1">
              <a:buFontTx/>
              <a:buAutoNum type="arabicPeriod" startAt="11"/>
            </a:pPr>
            <a:r>
              <a:rPr lang="en-GB" sz="1800" b="1"/>
              <a:t>Another thing I’d like to say is...</a:t>
            </a:r>
            <a:endParaRPr lang="en-GB" sz="1800"/>
          </a:p>
          <a:p>
            <a:pPr marL="514350" indent="-514350" eaLnBrk="1" hangingPunct="1"/>
            <a:endParaRPr lang="en-GB" sz="180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a:p>
        </p:txBody>
      </p:sp>
      <p:sp>
        <p:nvSpPr>
          <p:cNvPr id="11267" name="Rectangle 3"/>
          <p:cNvSpPr>
            <a:spLocks noGrp="1" noChangeArrowheads="1"/>
          </p:cNvSpPr>
          <p:nvPr>
            <p:ph type="body" idx="1"/>
          </p:nvPr>
        </p:nvSpPr>
        <p:spPr/>
        <p:txBody>
          <a:bodyPr/>
          <a:lstStyle/>
          <a:p>
            <a:pPr eaLnBrk="1" hangingPunct="1"/>
            <a:endParaRPr lang="en-US"/>
          </a:p>
        </p:txBody>
      </p:sp>
      <p:pic>
        <p:nvPicPr>
          <p:cNvPr id="11268" name="Picture 4" descr="Ev Comm Primary 7Saeed age 10"/>
          <p:cNvPicPr>
            <a:picLocks noChangeAspect="1" noChangeArrowheads="1"/>
          </p:cNvPicPr>
          <p:nvPr/>
        </p:nvPicPr>
        <p:blipFill>
          <a:blip r:embed="rId2" cstate="print"/>
          <a:srcRect/>
          <a:stretch>
            <a:fillRect/>
          </a:stretch>
        </p:blipFill>
        <p:spPr bwMode="auto">
          <a:xfrm>
            <a:off x="0" y="0"/>
            <a:ext cx="9144000" cy="6805613"/>
          </a:xfrm>
          <a:prstGeom prst="rect">
            <a:avLst/>
          </a:prstGeom>
          <a:noFill/>
          <a:ln w="9525">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a:p>
        </p:txBody>
      </p:sp>
      <p:sp>
        <p:nvSpPr>
          <p:cNvPr id="12291" name="Rectangle 3"/>
          <p:cNvSpPr>
            <a:spLocks noGrp="1" noChangeArrowheads="1"/>
          </p:cNvSpPr>
          <p:nvPr>
            <p:ph type="body" idx="1"/>
          </p:nvPr>
        </p:nvSpPr>
        <p:spPr/>
        <p:txBody>
          <a:bodyPr/>
          <a:lstStyle/>
          <a:p>
            <a:pPr eaLnBrk="1" hangingPunct="1"/>
            <a:endParaRPr lang="en-US"/>
          </a:p>
        </p:txBody>
      </p:sp>
      <p:pic>
        <p:nvPicPr>
          <p:cNvPr id="12292" name="Picture 4" descr="Ev Comm Primary 8 Karishma Y6"/>
          <p:cNvPicPr>
            <a:picLocks noChangeAspect="1" noChangeArrowheads="1"/>
          </p:cNvPicPr>
          <p:nvPr/>
        </p:nvPicPr>
        <p:blipFill>
          <a:blip r:embed="rId2" cstate="print"/>
          <a:srcRect/>
          <a:stretch>
            <a:fillRect/>
          </a:stretch>
        </p:blipFill>
        <p:spPr bwMode="auto">
          <a:xfrm>
            <a:off x="0" y="0"/>
            <a:ext cx="6011863" cy="68580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a:t>The Commitment Game</a:t>
            </a:r>
            <a:endParaRPr lang="en-US"/>
          </a:p>
        </p:txBody>
      </p:sp>
      <p:sp>
        <p:nvSpPr>
          <p:cNvPr id="3075" name="Rectangle 3"/>
          <p:cNvSpPr>
            <a:spLocks noGrp="1" noChangeArrowheads="1"/>
          </p:cNvSpPr>
          <p:nvPr>
            <p:ph type="body" idx="1"/>
          </p:nvPr>
        </p:nvSpPr>
        <p:spPr/>
        <p:txBody>
          <a:bodyPr/>
          <a:lstStyle/>
          <a:p>
            <a:pPr eaLnBrk="1" hangingPunct="1"/>
            <a:r>
              <a:rPr lang="en-GB">
                <a:solidFill>
                  <a:schemeClr val="accent2"/>
                </a:solidFill>
              </a:rPr>
              <a:t>RE needs more interesting and interactive approaches – here’s one to try out.</a:t>
            </a:r>
            <a:endParaRPr lang="en-US">
              <a:solidFill>
                <a:schemeClr val="accent2"/>
              </a:solidFill>
            </a:endParaRPr>
          </a:p>
        </p:txBody>
      </p:sp>
      <p:pic>
        <p:nvPicPr>
          <p:cNvPr id="3076" name="Picture 4" descr="P1010005"/>
          <p:cNvPicPr>
            <a:picLocks noChangeAspect="1" noChangeArrowheads="1"/>
          </p:cNvPicPr>
          <p:nvPr/>
        </p:nvPicPr>
        <p:blipFill>
          <a:blip r:embed="rId2" cstate="print"/>
          <a:srcRect/>
          <a:stretch>
            <a:fillRect/>
          </a:stretch>
        </p:blipFill>
        <p:spPr bwMode="auto">
          <a:xfrm>
            <a:off x="0" y="3044825"/>
            <a:ext cx="9144000" cy="3813175"/>
          </a:xfrm>
          <a:prstGeom prst="rect">
            <a:avLst/>
          </a:prstGeom>
          <a:noFill/>
          <a:ln w="9525">
            <a:noFill/>
            <a:miter lim="800000"/>
            <a:headEnd/>
            <a:tailEnd/>
          </a:ln>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endParaRPr lang="en-US"/>
          </a:p>
        </p:txBody>
      </p:sp>
      <p:sp>
        <p:nvSpPr>
          <p:cNvPr id="5123" name="Rectangle 3"/>
          <p:cNvSpPr>
            <a:spLocks noGrp="1" noChangeArrowheads="1"/>
          </p:cNvSpPr>
          <p:nvPr>
            <p:ph type="body" idx="1"/>
          </p:nvPr>
        </p:nvSpPr>
        <p:spPr/>
        <p:txBody>
          <a:bodyPr/>
          <a:lstStyle/>
          <a:p>
            <a:pPr eaLnBrk="1" hangingPunct="1"/>
            <a:endParaRPr lang="en-US"/>
          </a:p>
        </p:txBody>
      </p:sp>
      <p:sp>
        <p:nvSpPr>
          <p:cNvPr id="5124" name="Text Box 5"/>
          <p:cNvSpPr txBox="1">
            <a:spLocks noChangeArrowheads="1"/>
          </p:cNvSpPr>
          <p:nvPr/>
        </p:nvSpPr>
        <p:spPr bwMode="auto">
          <a:xfrm>
            <a:off x="6227763" y="0"/>
            <a:ext cx="2916237" cy="4524375"/>
          </a:xfrm>
          <a:prstGeom prst="rect">
            <a:avLst/>
          </a:prstGeom>
          <a:solidFill>
            <a:srgbClr val="99FF66"/>
          </a:solidFill>
          <a:ln w="9525">
            <a:noFill/>
            <a:miter lim="800000"/>
            <a:headEnd/>
            <a:tailEnd/>
          </a:ln>
        </p:spPr>
        <p:txBody>
          <a:bodyPr>
            <a:spAutoFit/>
          </a:bodyPr>
          <a:lstStyle/>
          <a:p>
            <a:pPr>
              <a:spcBef>
                <a:spcPct val="50000"/>
              </a:spcBef>
            </a:pPr>
            <a:r>
              <a:rPr lang="en-GB" b="1" dirty="0">
                <a:solidFill>
                  <a:schemeClr val="accent2"/>
                </a:solidFill>
              </a:rPr>
              <a:t>The aims of the game include;</a:t>
            </a:r>
          </a:p>
          <a:p>
            <a:pPr>
              <a:spcBef>
                <a:spcPct val="50000"/>
              </a:spcBef>
              <a:buFontTx/>
              <a:buChar char="•"/>
            </a:pPr>
            <a:r>
              <a:rPr lang="en-GB" dirty="0">
                <a:solidFill>
                  <a:schemeClr val="accent2"/>
                </a:solidFill>
              </a:rPr>
              <a:t> Enabling pupils to discuss commitment in a structured and profound way</a:t>
            </a:r>
          </a:p>
          <a:p>
            <a:pPr>
              <a:spcBef>
                <a:spcPct val="50000"/>
              </a:spcBef>
              <a:buFontTx/>
              <a:buChar char="•"/>
            </a:pPr>
            <a:r>
              <a:rPr lang="en-GB" dirty="0">
                <a:solidFill>
                  <a:schemeClr val="accent2"/>
                </a:solidFill>
              </a:rPr>
              <a:t> creating a conceptual framework for the understanding of religious commitment</a:t>
            </a:r>
          </a:p>
          <a:p>
            <a:pPr>
              <a:spcBef>
                <a:spcPct val="50000"/>
              </a:spcBef>
              <a:buFontTx/>
              <a:buChar char="•"/>
            </a:pPr>
            <a:r>
              <a:rPr lang="en-GB" dirty="0">
                <a:solidFill>
                  <a:schemeClr val="accent2"/>
                </a:solidFill>
              </a:rPr>
              <a:t> providing for excellence and enjoyment in speaking and listening through RE.</a:t>
            </a:r>
          </a:p>
          <a:p>
            <a:pPr>
              <a:spcBef>
                <a:spcPct val="50000"/>
              </a:spcBef>
            </a:pPr>
            <a:endParaRPr lang="en-US" dirty="0">
              <a:solidFill>
                <a:schemeClr val="accent2"/>
              </a:solidFill>
            </a:endParaRPr>
          </a:p>
        </p:txBody>
      </p:sp>
      <p:pic>
        <p:nvPicPr>
          <p:cNvPr id="5125" name="Picture 6"/>
          <p:cNvPicPr>
            <a:picLocks noChangeAspect="1" noChangeArrowheads="1"/>
          </p:cNvPicPr>
          <p:nvPr/>
        </p:nvPicPr>
        <p:blipFill>
          <a:blip r:embed="rId2" cstate="print"/>
          <a:srcRect/>
          <a:stretch>
            <a:fillRect/>
          </a:stretch>
        </p:blipFill>
        <p:spPr bwMode="auto">
          <a:xfrm>
            <a:off x="-107950" y="15875"/>
            <a:ext cx="5975350" cy="6842125"/>
          </a:xfrm>
          <a:prstGeom prst="rect">
            <a:avLst/>
          </a:prstGeom>
          <a:noFill/>
          <a:ln w="9525">
            <a:noFill/>
            <a:miter lim="800000"/>
            <a:headEnd/>
            <a:tailEnd/>
          </a:ln>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1188" y="-27384"/>
            <a:ext cx="7772400" cy="792163"/>
          </a:xfrm>
        </p:spPr>
        <p:txBody>
          <a:bodyPr/>
          <a:lstStyle/>
          <a:p>
            <a:pPr eaLnBrk="1" hangingPunct="1"/>
            <a:r>
              <a:rPr lang="en-GB" dirty="0"/>
              <a:t>The Commitment Game</a:t>
            </a:r>
            <a:endParaRPr lang="en-US" dirty="0"/>
          </a:p>
        </p:txBody>
      </p:sp>
      <p:sp>
        <p:nvSpPr>
          <p:cNvPr id="4099" name="Rectangle 3"/>
          <p:cNvSpPr>
            <a:spLocks noGrp="1" noChangeArrowheads="1"/>
          </p:cNvSpPr>
          <p:nvPr>
            <p:ph type="subTitle" idx="1"/>
          </p:nvPr>
        </p:nvSpPr>
        <p:spPr>
          <a:xfrm>
            <a:off x="34925" y="764779"/>
            <a:ext cx="9109075" cy="6093221"/>
          </a:xfrm>
          <a:solidFill>
            <a:srgbClr val="FFFF00"/>
          </a:solidFill>
        </p:spPr>
        <p:txBody>
          <a:bodyPr/>
          <a:lstStyle/>
          <a:p>
            <a:pPr marL="609600" indent="-609600" algn="l" eaLnBrk="1" hangingPunct="1">
              <a:lnSpc>
                <a:spcPct val="80000"/>
              </a:lnSpc>
              <a:defRPr/>
            </a:pPr>
            <a:r>
              <a:rPr lang="en-GB" sz="2600" dirty="0"/>
              <a:t>On the board, a green square stands for things you are committed to, a red one for the things you are not committed to, and an orange space is for things you’re not so sure about. </a:t>
            </a:r>
            <a:endParaRPr lang="en-US" sz="2600" dirty="0"/>
          </a:p>
          <a:p>
            <a:pPr marL="609600" indent="-609600" algn="l" eaLnBrk="1" hangingPunct="1">
              <a:lnSpc>
                <a:spcPct val="80000"/>
              </a:lnSpc>
              <a:defRPr/>
            </a:pPr>
            <a:r>
              <a:rPr lang="en-GB" sz="2600" dirty="0"/>
              <a:t>Pupils must put the cards in a pile, face downwards, and play in turns, around the group.</a:t>
            </a:r>
            <a:endParaRPr lang="en-US" sz="2600" dirty="0"/>
          </a:p>
          <a:p>
            <a:pPr marL="609600" indent="-609600" algn="l" eaLnBrk="1" hangingPunct="1">
              <a:lnSpc>
                <a:spcPct val="80000"/>
              </a:lnSpc>
              <a:defRPr/>
            </a:pPr>
            <a:r>
              <a:rPr lang="en-GB" sz="2600" dirty="0"/>
              <a:t>When it’s your turn, you must do three things: </a:t>
            </a:r>
            <a:endParaRPr lang="en-US" sz="2600" dirty="0"/>
          </a:p>
          <a:p>
            <a:pPr marL="990600" lvl="1" indent="-533400" algn="l" eaLnBrk="1" hangingPunct="1">
              <a:lnSpc>
                <a:spcPct val="80000"/>
              </a:lnSpc>
              <a:defRPr/>
            </a:pPr>
            <a:r>
              <a:rPr lang="en-GB" sz="2600" dirty="0"/>
              <a:t>1. </a:t>
            </a:r>
            <a:r>
              <a:rPr lang="en-GB" sz="2600" b="1" dirty="0">
                <a:solidFill>
                  <a:srgbClr val="FF0000"/>
                </a:solidFill>
              </a:rPr>
              <a:t>Read out</a:t>
            </a:r>
            <a:r>
              <a:rPr lang="en-GB" sz="2600" dirty="0"/>
              <a:t> the top card; </a:t>
            </a:r>
            <a:endParaRPr lang="en-US" sz="2600" dirty="0"/>
          </a:p>
          <a:p>
            <a:pPr marL="990600" lvl="1" indent="-533400" algn="l" eaLnBrk="1" hangingPunct="1">
              <a:lnSpc>
                <a:spcPct val="80000"/>
              </a:lnSpc>
              <a:defRPr/>
            </a:pPr>
            <a:r>
              <a:rPr lang="en-GB" sz="2600" dirty="0"/>
              <a:t>2. </a:t>
            </a:r>
            <a:r>
              <a:rPr lang="en-GB" sz="2600" b="1" dirty="0">
                <a:solidFill>
                  <a:srgbClr val="FF0000"/>
                </a:solidFill>
              </a:rPr>
              <a:t>Ask the other players</a:t>
            </a:r>
            <a:r>
              <a:rPr lang="en-GB" sz="2600" dirty="0"/>
              <a:t> where they would put it and why;</a:t>
            </a:r>
            <a:endParaRPr lang="en-US" sz="2600" dirty="0"/>
          </a:p>
          <a:p>
            <a:pPr marL="990600" lvl="1" indent="-533400" algn="l" eaLnBrk="1" hangingPunct="1">
              <a:lnSpc>
                <a:spcPct val="80000"/>
              </a:lnSpc>
              <a:defRPr/>
            </a:pPr>
            <a:r>
              <a:rPr lang="en-GB" sz="2600" dirty="0"/>
              <a:t>3. Ignore them, and </a:t>
            </a:r>
            <a:r>
              <a:rPr lang="en-GB" sz="2600" b="1" dirty="0">
                <a:solidFill>
                  <a:srgbClr val="FF0000"/>
                </a:solidFill>
              </a:rPr>
              <a:t>put it where you think it goes</a:t>
            </a:r>
            <a:r>
              <a:rPr lang="en-GB" sz="2600" dirty="0"/>
              <a:t> for you.</a:t>
            </a:r>
            <a:endParaRPr lang="en-US" sz="2600" dirty="0"/>
          </a:p>
          <a:p>
            <a:pPr marL="990600" lvl="1" indent="-533400" algn="l" eaLnBrk="1" hangingPunct="1">
              <a:lnSpc>
                <a:spcPct val="80000"/>
              </a:lnSpc>
              <a:defRPr/>
            </a:pPr>
            <a:r>
              <a:rPr lang="en-US" sz="2600" dirty="0"/>
              <a:t>4. </a:t>
            </a:r>
            <a:r>
              <a:rPr lang="en-GB" sz="2600" dirty="0"/>
              <a:t>When it’s your turn, if you want to, you can also move another person’s card to a space that you choose: </a:t>
            </a:r>
            <a:r>
              <a:rPr lang="en-GB" sz="2600" dirty="0">
                <a:solidFill>
                  <a:srgbClr val="FF0000"/>
                </a:solidFill>
              </a:rPr>
              <a:t>‘</a:t>
            </a:r>
            <a:r>
              <a:rPr lang="en-GB" sz="2600" b="1" dirty="0">
                <a:solidFill>
                  <a:srgbClr val="FF0000"/>
                </a:solidFill>
              </a:rPr>
              <a:t>Move one, place one’</a:t>
            </a:r>
            <a:r>
              <a:rPr lang="en-GB" sz="2600" dirty="0"/>
              <a:t> is the rule.</a:t>
            </a:r>
            <a:endParaRPr lang="en-US" sz="2600" dirty="0"/>
          </a:p>
          <a:p>
            <a:pPr marL="990600" lvl="1" indent="-533400" algn="l" eaLnBrk="1" hangingPunct="1">
              <a:lnSpc>
                <a:spcPct val="80000"/>
              </a:lnSpc>
              <a:defRPr/>
            </a:pPr>
            <a:r>
              <a:rPr lang="en-US" sz="2600" dirty="0"/>
              <a:t>5. </a:t>
            </a:r>
            <a:r>
              <a:rPr lang="en-GB" sz="2600" dirty="0"/>
              <a:t>All cards must be in one space only – </a:t>
            </a:r>
            <a:r>
              <a:rPr lang="en-GB" sz="2600" b="1" dirty="0">
                <a:solidFill>
                  <a:srgbClr val="FF0000"/>
                </a:solidFill>
              </a:rPr>
              <a:t>no overlapping</a:t>
            </a:r>
            <a:r>
              <a:rPr lang="en-GB" sz="2600" dirty="0"/>
              <a:t> is allowed.</a:t>
            </a:r>
            <a:endParaRPr lang="en-US" sz="2600" dirty="0"/>
          </a:p>
          <a:p>
            <a:pPr marL="990600" lvl="1" indent="-533400" algn="l" eaLnBrk="1" hangingPunct="1">
              <a:lnSpc>
                <a:spcPct val="80000"/>
              </a:lnSpc>
              <a:defRPr/>
            </a:pPr>
            <a:r>
              <a:rPr lang="en-US" sz="2600" dirty="0"/>
              <a:t>6. </a:t>
            </a:r>
            <a:r>
              <a:rPr lang="en-GB" sz="2600" dirty="0"/>
              <a:t>When the cards are all out, play </a:t>
            </a:r>
            <a:r>
              <a:rPr lang="en-GB" sz="2600" b="1" dirty="0">
                <a:solidFill>
                  <a:srgbClr val="FF0000"/>
                </a:solidFill>
              </a:rPr>
              <a:t>three more rounds</a:t>
            </a:r>
            <a:r>
              <a:rPr lang="en-GB" sz="2600" dirty="0"/>
              <a:t>, in which you just swap two cards over. Say why. </a:t>
            </a:r>
            <a:endParaRPr lang="en-US" sz="2600" dirty="0"/>
          </a:p>
          <a:p>
            <a:pPr marL="609600" indent="-609600" algn="l" eaLnBrk="1" hangingPunct="1">
              <a:lnSpc>
                <a:spcPct val="80000"/>
              </a:lnSpc>
              <a:defRPr/>
            </a:pPr>
            <a:endParaRPr lang="en-US" sz="24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GB"/>
              <a:t>Commitment</a:t>
            </a:r>
            <a:endParaRPr lang="en-US"/>
          </a:p>
        </p:txBody>
      </p:sp>
      <p:sp>
        <p:nvSpPr>
          <p:cNvPr id="6147" name="Rectangle 3"/>
          <p:cNvSpPr>
            <a:spLocks noGrp="1" noChangeArrowheads="1"/>
          </p:cNvSpPr>
          <p:nvPr>
            <p:ph type="body" sz="half" idx="1"/>
          </p:nvPr>
        </p:nvSpPr>
        <p:spPr/>
        <p:txBody>
          <a:bodyPr/>
          <a:lstStyle/>
          <a:p>
            <a:pPr eaLnBrk="1" hangingPunct="1">
              <a:buFontTx/>
              <a:buNone/>
            </a:pPr>
            <a:r>
              <a:rPr lang="en-GB" sz="2400" b="1">
                <a:solidFill>
                  <a:srgbClr val="6600CC"/>
                </a:solidFill>
                <a:latin typeface="Comic Sans MS" pitchFamily="66" charset="0"/>
              </a:rPr>
              <a:t>What does it mean?</a:t>
            </a:r>
          </a:p>
          <a:p>
            <a:pPr eaLnBrk="1" hangingPunct="1"/>
            <a:endParaRPr lang="en-GB" sz="2400" b="1">
              <a:solidFill>
                <a:srgbClr val="6600CC"/>
              </a:solidFill>
              <a:latin typeface="Comic Sans MS" pitchFamily="66" charset="0"/>
            </a:endParaRPr>
          </a:p>
          <a:p>
            <a:pPr eaLnBrk="1" hangingPunct="1">
              <a:buFontTx/>
              <a:buNone/>
            </a:pPr>
            <a:r>
              <a:rPr lang="en-GB" sz="2400" b="1">
                <a:solidFill>
                  <a:srgbClr val="6600CC"/>
                </a:solidFill>
                <a:latin typeface="Comic Sans MS" pitchFamily="66" charset="0"/>
              </a:rPr>
              <a:t>	“Commitments are things that you care about very much, that make a difference to your life”</a:t>
            </a:r>
          </a:p>
          <a:p>
            <a:pPr eaLnBrk="1" hangingPunct="1">
              <a:buFontTx/>
              <a:buNone/>
            </a:pPr>
            <a:r>
              <a:rPr lang="en-GB" sz="2400" b="1">
                <a:solidFill>
                  <a:srgbClr val="6600CC"/>
                </a:solidFill>
                <a:latin typeface="Comic Sans MS" pitchFamily="66" charset="0"/>
              </a:rPr>
              <a:t>	</a:t>
            </a:r>
          </a:p>
          <a:p>
            <a:pPr eaLnBrk="1" hangingPunct="1">
              <a:buFontTx/>
              <a:buNone/>
            </a:pPr>
            <a:r>
              <a:rPr lang="en-GB" sz="2400" b="1">
                <a:solidFill>
                  <a:srgbClr val="6600CC"/>
                </a:solidFill>
                <a:latin typeface="Comic Sans MS" pitchFamily="66" charset="0"/>
              </a:rPr>
              <a:t>	“A commitment is something you take on, and then stick to”</a:t>
            </a:r>
          </a:p>
        </p:txBody>
      </p:sp>
      <p:sp>
        <p:nvSpPr>
          <p:cNvPr id="11268" name="Rectangle 4"/>
          <p:cNvSpPr>
            <a:spLocks noGrp="1" noChangeArrowheads="1"/>
          </p:cNvSpPr>
          <p:nvPr>
            <p:ph type="body" sz="half" idx="2"/>
          </p:nvPr>
        </p:nvSpPr>
        <p:spPr/>
        <p:txBody>
          <a:bodyPr/>
          <a:lstStyle/>
          <a:p>
            <a:pPr eaLnBrk="1" hangingPunct="1"/>
            <a:r>
              <a:rPr lang="en-GB" sz="2400" b="1">
                <a:solidFill>
                  <a:srgbClr val="6600CC"/>
                </a:solidFill>
                <a:latin typeface="Comic Sans MS" pitchFamily="66" charset="0"/>
              </a:rPr>
              <a:t>What is a soldier committed to?</a:t>
            </a:r>
          </a:p>
          <a:p>
            <a:pPr eaLnBrk="1" hangingPunct="1"/>
            <a:r>
              <a:rPr lang="en-GB" sz="2400" b="1">
                <a:solidFill>
                  <a:srgbClr val="6600CC"/>
                </a:solidFill>
                <a:latin typeface="Comic Sans MS" pitchFamily="66" charset="0"/>
              </a:rPr>
              <a:t>What is a police officer committed to?</a:t>
            </a:r>
          </a:p>
          <a:p>
            <a:pPr eaLnBrk="1" hangingPunct="1"/>
            <a:r>
              <a:rPr lang="en-GB" sz="2400" b="1">
                <a:solidFill>
                  <a:srgbClr val="6600CC"/>
                </a:solidFill>
                <a:latin typeface="Comic Sans MS" pitchFamily="66" charset="0"/>
              </a:rPr>
              <a:t>What is Steven Gerrard committed to?</a:t>
            </a:r>
          </a:p>
          <a:p>
            <a:pPr eaLnBrk="1" hangingPunct="1"/>
            <a:r>
              <a:rPr lang="en-GB" sz="2400" b="1">
                <a:solidFill>
                  <a:srgbClr val="6600CC"/>
                </a:solidFill>
                <a:latin typeface="Comic Sans MS" pitchFamily="66" charset="0"/>
              </a:rPr>
              <a:t>What is Angelina Jolie committed to?</a:t>
            </a:r>
            <a:endParaRPr lang="en-US" sz="2400" b="1">
              <a:solidFill>
                <a:srgbClr val="6600CC"/>
              </a:solidFill>
              <a:latin typeface="Comic Sans MS" pitchFamily="66" charset="0"/>
            </a:endParaRPr>
          </a:p>
          <a:p>
            <a:pPr eaLnBrk="1" hangingPunct="1">
              <a:buFontTx/>
              <a:buNone/>
            </a:pPr>
            <a:endParaRPr lang="en-GB" sz="2400"/>
          </a:p>
          <a:p>
            <a:pPr eaLnBrk="1" hangingPunct="1"/>
            <a:r>
              <a:rPr lang="en-GB" sz="2400"/>
              <a:t>How does it show?</a:t>
            </a:r>
            <a:endParaRPr lang="en-US" sz="2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8">
                                            <p:txEl>
                                              <p:pRg st="1" end="1"/>
                                            </p:txEl>
                                          </p:spTgt>
                                        </p:tgtEl>
                                        <p:attrNameLst>
                                          <p:attrName>style.visibility</p:attrName>
                                        </p:attrNameLst>
                                      </p:cBhvr>
                                      <p:to>
                                        <p:strVal val="visible"/>
                                      </p:to>
                                    </p:set>
                                    <p:animEffect transition="in" filter="fade">
                                      <p:cBhvr>
                                        <p:cTn id="7" dur="2000"/>
                                        <p:tgtEl>
                                          <p:spTgt spid="1126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268">
                                            <p:txEl>
                                              <p:pRg st="2" end="2"/>
                                            </p:txEl>
                                          </p:spTgt>
                                        </p:tgtEl>
                                        <p:attrNameLst>
                                          <p:attrName>style.visibility</p:attrName>
                                        </p:attrNameLst>
                                      </p:cBhvr>
                                      <p:to>
                                        <p:strVal val="visible"/>
                                      </p:to>
                                    </p:set>
                                    <p:animEffect transition="in" filter="fade">
                                      <p:cBhvr>
                                        <p:cTn id="12" dur="2000"/>
                                        <p:tgtEl>
                                          <p:spTgt spid="1126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8">
                                            <p:txEl>
                                              <p:pRg st="3" end="3"/>
                                            </p:txEl>
                                          </p:spTgt>
                                        </p:tgtEl>
                                        <p:attrNameLst>
                                          <p:attrName>style.visibility</p:attrName>
                                        </p:attrNameLst>
                                      </p:cBhvr>
                                      <p:to>
                                        <p:strVal val="visible"/>
                                      </p:to>
                                    </p:set>
                                    <p:animEffect transition="in" filter="fade">
                                      <p:cBhvr>
                                        <p:cTn id="17" dur="2000"/>
                                        <p:tgtEl>
                                          <p:spTgt spid="1126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1268">
                                            <p:txEl>
                                              <p:pRg st="5" end="5"/>
                                            </p:txEl>
                                          </p:spTgt>
                                        </p:tgtEl>
                                        <p:attrNameLst>
                                          <p:attrName>style.visibility</p:attrName>
                                        </p:attrNameLst>
                                      </p:cBhvr>
                                      <p:to>
                                        <p:strVal val="visible"/>
                                      </p:to>
                                    </p:set>
                                    <p:anim calcmode="lin" valueType="num">
                                      <p:cBhvr additive="base">
                                        <p:cTn id="22" dur="500" fill="hold"/>
                                        <p:tgtEl>
                                          <p:spTgt spid="11268">
                                            <p:txEl>
                                              <p:pRg st="5" end="5"/>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126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endParaRPr lang="en-GB"/>
          </a:p>
        </p:txBody>
      </p:sp>
      <p:sp>
        <p:nvSpPr>
          <p:cNvPr id="4099" name="Content Placeholder 2"/>
          <p:cNvSpPr>
            <a:spLocks noGrp="1"/>
          </p:cNvSpPr>
          <p:nvPr>
            <p:ph idx="1"/>
          </p:nvPr>
        </p:nvSpPr>
        <p:spPr>
          <a:xfrm>
            <a:off x="457200" y="5084763"/>
            <a:ext cx="8229600" cy="1512887"/>
          </a:xfrm>
        </p:spPr>
        <p:txBody>
          <a:bodyPr/>
          <a:lstStyle/>
          <a:p>
            <a:pPr eaLnBrk="1" hangingPunct="1">
              <a:buFont typeface="Arial" charset="0"/>
              <a:buNone/>
            </a:pPr>
            <a:r>
              <a:rPr lang="en-GB" sz="2000" b="1">
                <a:solidFill>
                  <a:srgbClr val="7030A0"/>
                </a:solidFill>
              </a:rPr>
              <a:t>Commitments: A discussion game. </a:t>
            </a:r>
          </a:p>
          <a:p>
            <a:pPr eaLnBrk="1" hangingPunct="1">
              <a:buFont typeface="Arial" charset="0"/>
              <a:buNone/>
            </a:pPr>
            <a:r>
              <a:rPr lang="en-GB" sz="2000" b="1">
                <a:solidFill>
                  <a:srgbClr val="7030A0"/>
                </a:solidFill>
              </a:rPr>
              <a:t>Give pupils ten cards which have a word or drawing on them for something many people are committed to. Ask them to discuss each one and see where they think it goes on the discussion board above. There will be one left over. The learning is in the speaking and listening.</a:t>
            </a:r>
          </a:p>
        </p:txBody>
      </p:sp>
      <p:pic>
        <p:nvPicPr>
          <p:cNvPr id="4100" name="Picture 2"/>
          <p:cNvPicPr>
            <a:picLocks noChangeAspect="1" noChangeArrowheads="1"/>
          </p:cNvPicPr>
          <p:nvPr/>
        </p:nvPicPr>
        <p:blipFill>
          <a:blip r:embed="rId2" cstate="email"/>
          <a:srcRect/>
          <a:stretch>
            <a:fillRect/>
          </a:stretch>
        </p:blipFill>
        <p:spPr bwMode="auto">
          <a:xfrm>
            <a:off x="690563" y="0"/>
            <a:ext cx="7842250" cy="4940300"/>
          </a:xfrm>
          <a:prstGeom prst="rect">
            <a:avLst/>
          </a:prstGeom>
          <a:noFill/>
          <a:ln w="9525">
            <a:noFill/>
            <a:miter lim="800000"/>
            <a:headEnd/>
            <a:tailEnd/>
          </a:ln>
        </p:spPr>
      </p:pic>
    </p:spTree>
    <p:extLst>
      <p:ext uri="{BB962C8B-B14F-4D97-AF65-F5344CB8AC3E}">
        <p14:creationId xmlns:p14="http://schemas.microsoft.com/office/powerpoint/2010/main" val="3638223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3B_game_3.jpg"/>
          <p:cNvPicPr>
            <a:picLocks noGrp="1" noChangeAspect="1"/>
          </p:cNvPicPr>
          <p:nvPr isPhoto="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4" name="TextBox 3"/>
          <p:cNvSpPr txBox="1">
            <a:spLocks noChangeArrowheads="1"/>
          </p:cNvSpPr>
          <p:nvPr/>
        </p:nvSpPr>
        <p:spPr bwMode="auto">
          <a:xfrm>
            <a:off x="468313" y="404813"/>
            <a:ext cx="4895850" cy="1754187"/>
          </a:xfrm>
          <a:prstGeom prst="rect">
            <a:avLst/>
          </a:prstGeom>
          <a:gradFill rotWithShape="1">
            <a:gsLst>
              <a:gs pos="0">
                <a:srgbClr val="8488C4"/>
              </a:gs>
              <a:gs pos="53000">
                <a:srgbClr val="D4DEFF"/>
              </a:gs>
              <a:gs pos="83000">
                <a:srgbClr val="D4DEFF"/>
              </a:gs>
              <a:gs pos="100000">
                <a:srgbClr val="96AB94"/>
              </a:gs>
            </a:gsLst>
            <a:lin ang="13500000" scaled="1"/>
          </a:gradFill>
          <a:ln w="9525">
            <a:noFill/>
            <a:miter lim="800000"/>
            <a:headEnd/>
            <a:tailEnd/>
          </a:ln>
        </p:spPr>
        <p:txBody>
          <a:bodyPr>
            <a:spAutoFit/>
          </a:bodyPr>
          <a:lstStyle/>
          <a:p>
            <a:r>
              <a:rPr lang="en-GB" b="1">
                <a:solidFill>
                  <a:srgbClr val="7030A0"/>
                </a:solidFill>
              </a:rPr>
              <a:t>This discussion asks pupils to sort, rank and prioritise different commitments – is caring for pets as important as loving your family? What about eating a good diet, or serving your God? Different views strengthen learning.</a:t>
            </a:r>
          </a:p>
        </p:txBody>
      </p:sp>
    </p:spTree>
    <p:extLst>
      <p:ext uri="{BB962C8B-B14F-4D97-AF65-F5344CB8AC3E}">
        <p14:creationId xmlns:p14="http://schemas.microsoft.com/office/powerpoint/2010/main" val="1920591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3B work 1.JPG"/>
          <p:cNvPicPr>
            <a:picLocks noGrp="1" noChangeAspect="1"/>
          </p:cNvPicPr>
          <p:nvPr isPhoto="1"/>
        </p:nvPicPr>
        <p:blipFill>
          <a:blip r:embed="rId2" cstate="email"/>
          <a:srcRect/>
          <a:stretch>
            <a:fillRect/>
          </a:stretch>
        </p:blipFill>
        <p:spPr bwMode="auto">
          <a:xfrm>
            <a:off x="-1404938" y="-963613"/>
            <a:ext cx="11690351" cy="8767763"/>
          </a:xfrm>
          <a:prstGeom prst="rect">
            <a:avLst/>
          </a:prstGeom>
          <a:noFill/>
          <a:ln w="9525">
            <a:noFill/>
            <a:miter lim="800000"/>
            <a:headEnd/>
            <a:tailEnd/>
          </a:ln>
        </p:spPr>
      </p:pic>
      <p:sp>
        <p:nvSpPr>
          <p:cNvPr id="3" name="TextBox 2"/>
          <p:cNvSpPr txBox="1"/>
          <p:nvPr/>
        </p:nvSpPr>
        <p:spPr>
          <a:xfrm>
            <a:off x="611560" y="4653136"/>
            <a:ext cx="8208912" cy="923330"/>
          </a:xfrm>
          <a:prstGeom prst="rect">
            <a:avLst/>
          </a:prstGeom>
          <a:gradFill flip="none" rotWithShape="1">
            <a:gsLst>
              <a:gs pos="0">
                <a:schemeClr val="accent1">
                  <a:tint val="66000"/>
                  <a:satMod val="160000"/>
                  <a:alpha val="27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p:spPr>
        <p:txBody>
          <a:bodyPr>
            <a:spAutoFit/>
          </a:bodyPr>
          <a:lstStyle/>
          <a:p>
            <a:pPr>
              <a:defRPr/>
            </a:pPr>
            <a:r>
              <a:rPr lang="en-GB" b="1" dirty="0">
                <a:solidFill>
                  <a:srgbClr val="7030A0"/>
                </a:solidFill>
              </a:rPr>
              <a:t>Commitment is sometimes religious, even for 8 year olds. Deborah says “I am committed to worshipping in the church every day. I like praying and worshipping. It is very good, praying and worshipping God.”</a:t>
            </a:r>
          </a:p>
        </p:txBody>
      </p:sp>
    </p:spTree>
    <p:extLst>
      <p:ext uri="{BB962C8B-B14F-4D97-AF65-F5344CB8AC3E}">
        <p14:creationId xmlns:p14="http://schemas.microsoft.com/office/powerpoint/2010/main" val="2854993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descr="3B work 9.JPG"/>
          <p:cNvPicPr>
            <a:picLocks noGrp="1" noChangeAspect="1"/>
          </p:cNvPicPr>
          <p:nvPr isPhoto="1"/>
        </p:nvPicPr>
        <p:blipFill>
          <a:blip r:embed="rId2" cstate="email"/>
          <a:srcRect/>
          <a:stretch>
            <a:fillRect/>
          </a:stretch>
        </p:blipFill>
        <p:spPr bwMode="auto">
          <a:xfrm>
            <a:off x="0" y="44450"/>
            <a:ext cx="9144000" cy="5956300"/>
          </a:xfrm>
          <a:prstGeom prst="rect">
            <a:avLst/>
          </a:prstGeom>
          <a:noFill/>
          <a:ln w="9525">
            <a:noFill/>
            <a:miter lim="800000"/>
            <a:headEnd/>
            <a:tailEnd/>
          </a:ln>
        </p:spPr>
      </p:pic>
      <p:sp>
        <p:nvSpPr>
          <p:cNvPr id="11267" name="Rectangle 3"/>
          <p:cNvSpPr>
            <a:spLocks noChangeArrowheads="1"/>
          </p:cNvSpPr>
          <p:nvPr/>
        </p:nvSpPr>
        <p:spPr bwMode="auto">
          <a:xfrm>
            <a:off x="0" y="4576763"/>
            <a:ext cx="9144000" cy="230822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noFill/>
            <a:miter lim="800000"/>
            <a:headEnd/>
            <a:tailEnd/>
          </a:ln>
          <a:effectLst/>
        </p:spPr>
        <p:txBody>
          <a:bodyPr anchor="ctr">
            <a:spAutoFit/>
          </a:bodyPr>
          <a:lstStyle/>
          <a:p>
            <a:pPr>
              <a:defRPr/>
            </a:pPr>
            <a:r>
              <a:rPr lang="en-GB" sz="2400" b="1" dirty="0" err="1">
                <a:solidFill>
                  <a:srgbClr val="7030A0"/>
                </a:solidFill>
                <a:latin typeface="Calibri" pitchFamily="34" charset="0"/>
                <a:ea typeface="Times New Roman" pitchFamily="18" charset="0"/>
                <a:cs typeface="Arial" pitchFamily="34" charset="0"/>
              </a:rPr>
              <a:t>Maika</a:t>
            </a:r>
            <a:r>
              <a:rPr lang="en-GB" sz="2400" b="1" dirty="0">
                <a:solidFill>
                  <a:srgbClr val="7030A0"/>
                </a:solidFill>
                <a:latin typeface="Calibri" pitchFamily="34" charset="0"/>
                <a:ea typeface="Times New Roman" pitchFamily="18" charset="0"/>
                <a:cs typeface="Arial" pitchFamily="34" charset="0"/>
              </a:rPr>
              <a:t>, 7, writes about her commitments: “I am committed to the holy book and my God because the holy Bible shows you pictures about Jesus and it tells you more about your God and it is very important to us. Christians care about our God and about the Holy Bible and we love our God. I show this: I pray to my God to worship him and to show him that I love him.”</a:t>
            </a:r>
            <a:endParaRPr lang="en-GB" sz="3600" b="1" dirty="0">
              <a:solidFill>
                <a:srgbClr val="7030A0"/>
              </a:solidFill>
              <a:latin typeface="Calibri" pitchFamily="34" charset="0"/>
            </a:endParaRPr>
          </a:p>
        </p:txBody>
      </p:sp>
    </p:spTree>
    <p:extLst>
      <p:ext uri="{BB962C8B-B14F-4D97-AF65-F5344CB8AC3E}">
        <p14:creationId xmlns:p14="http://schemas.microsoft.com/office/powerpoint/2010/main" val="34635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Effect transition="in" filter="fade">
                                      <p:cBhvr>
                                        <p:cTn id="7" dur="20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1036</Words>
  <Application>Microsoft Office PowerPoint</Application>
  <PresentationFormat>On-screen Show (4:3)</PresentationFormat>
  <Paragraphs>59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Comic Sans MS</vt:lpstr>
      <vt:lpstr>Times New Roman</vt:lpstr>
      <vt:lpstr>Office Theme</vt:lpstr>
      <vt:lpstr>Everyone’s Committed:  Year 5 analyse their commitments.</vt:lpstr>
      <vt:lpstr>The Commitment Game</vt:lpstr>
      <vt:lpstr>PowerPoint Presentation</vt:lpstr>
      <vt:lpstr>The Commitment Game</vt:lpstr>
      <vt:lpstr>Commitment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Paper the walls with your wisdom...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Everyone’s Committed:  Year 5 analyse their commitments.</dc:title>
  <dc:creator>user</dc:creator>
  <cp:lastModifiedBy>Simon Gallacher</cp:lastModifiedBy>
  <cp:revision>9</cp:revision>
  <dcterms:created xsi:type="dcterms:W3CDTF">2012-08-10T07:17:34Z</dcterms:created>
  <dcterms:modified xsi:type="dcterms:W3CDTF">2016-11-01T08:19:43Z</dcterms:modified>
</cp:coreProperties>
</file>