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4" r:id="rId19"/>
    <p:sldId id="277" r:id="rId20"/>
    <p:sldId id="275" r:id="rId21"/>
    <p:sldId id="276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026" y="-96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EFC8AE-6440-4A59-9B0C-56A086A6424E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CF7885-72D4-41EC-9971-C2561E79BC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102C00-8E84-4F14-8249-BA5F45335C5B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ACFCC0-5B10-4918-8C30-3B60C2DB38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CFCC0-5B10-4918-8C30-3B60C2DB386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CFCC0-5B10-4918-8C30-3B60C2DB386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CFCC0-5B10-4918-8C30-3B60C2DB386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CFCC0-5B10-4918-8C30-3B60C2DB386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CFCC0-5B10-4918-8C30-3B60C2DB386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61DC1E-1ED0-46FA-B2B5-4BA62009D2E4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5D9E0D-0B4B-49B9-B78B-0F8566B5A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sg.gov.bc.ca/gaming/grants/docs/appl-pac-dpac.pdf" TargetMode="External"/><Relationship Id="rId2" Type="http://schemas.openxmlformats.org/officeDocument/2006/relationships/hyperlink" Target="http://www.pssg.gov.bc.ca/gaming/grants/pacdpac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bccpac.bc.ca/UserFiles/File/Leadership%20Manual/Tab6_Constitution_Bylaws_FINAL.pdf" TargetMode="External"/><Relationship Id="rId4" Type="http://schemas.openxmlformats.org/officeDocument/2006/relationships/hyperlink" Target="http://www.bccpac.bc.ca/resources.asp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ron.amos@sd71.bc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Comox</a:t>
            </a:r>
            <a:r>
              <a:rPr lang="en-CA" dirty="0" smtClean="0"/>
              <a:t> Valley District PAC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Treasurer’s Workshop</a:t>
            </a:r>
          </a:p>
          <a:p>
            <a:r>
              <a:rPr lang="en-CA" dirty="0" smtClean="0"/>
              <a:t>May 28, 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All financial transactions must be recorded in </a:t>
            </a:r>
            <a:r>
              <a:rPr lang="en-CA" sz="2000" dirty="0" smtClean="0"/>
              <a:t>a ledger </a:t>
            </a:r>
            <a:r>
              <a:rPr lang="en-CA" sz="2000" dirty="0"/>
              <a:t>(manual or computerized) that </a:t>
            </a:r>
            <a:r>
              <a:rPr lang="en-CA" sz="2000" dirty="0" smtClean="0"/>
              <a:t>organizes both </a:t>
            </a:r>
            <a:r>
              <a:rPr lang="en-CA" sz="2000" dirty="0"/>
              <a:t>revenues and expenditures by activity </a:t>
            </a:r>
            <a:r>
              <a:rPr lang="en-CA" sz="2000" dirty="0" smtClean="0"/>
              <a:t>or event </a:t>
            </a:r>
            <a:r>
              <a:rPr lang="en-CA" sz="2000" dirty="0"/>
              <a:t>and </a:t>
            </a:r>
            <a:r>
              <a:rPr lang="en-CA" sz="2000" dirty="0" smtClean="0"/>
              <a:t>maintains </a:t>
            </a:r>
            <a:r>
              <a:rPr lang="en-CA" sz="2000" dirty="0"/>
              <a:t>a running total of the </a:t>
            </a:r>
            <a:r>
              <a:rPr lang="en-CA" sz="2000" dirty="0" smtClean="0"/>
              <a:t>bank </a:t>
            </a:r>
            <a:r>
              <a:rPr lang="en-US" sz="2000" dirty="0" smtClean="0"/>
              <a:t>balance</a:t>
            </a:r>
            <a:endParaRPr lang="en-US" sz="2000" dirty="0"/>
          </a:p>
          <a:p>
            <a:r>
              <a:rPr lang="en-CA" sz="2000" dirty="0" smtClean="0"/>
              <a:t>All </a:t>
            </a:r>
            <a:r>
              <a:rPr lang="en-CA" sz="2000" dirty="0"/>
              <a:t>financial records must be kept for a minimum </a:t>
            </a:r>
            <a:r>
              <a:rPr lang="en-CA" sz="2000" dirty="0" smtClean="0"/>
              <a:t>of 7 </a:t>
            </a:r>
            <a:r>
              <a:rPr lang="en-CA" sz="2000" dirty="0"/>
              <a:t>years including bank statements, </a:t>
            </a:r>
            <a:r>
              <a:rPr lang="en-CA" sz="2000" dirty="0" smtClean="0"/>
              <a:t>cancelled cheques</a:t>
            </a:r>
            <a:r>
              <a:rPr lang="en-CA" sz="2000" dirty="0"/>
              <a:t>, cheque stubs, deposit </a:t>
            </a:r>
            <a:r>
              <a:rPr lang="en-CA" sz="2000" dirty="0" smtClean="0"/>
              <a:t>books, bank </a:t>
            </a:r>
            <a:r>
              <a:rPr lang="en-US" sz="2000" dirty="0" smtClean="0"/>
              <a:t>reconciliations, </a:t>
            </a:r>
            <a:r>
              <a:rPr lang="en-US" sz="2000" dirty="0"/>
              <a:t>supporting </a:t>
            </a:r>
            <a:r>
              <a:rPr lang="en-US" sz="2000" dirty="0" smtClean="0"/>
              <a:t>receipts/invoices, </a:t>
            </a:r>
            <a:r>
              <a:rPr lang="en-CA" sz="2000" dirty="0" smtClean="0"/>
              <a:t>accounting </a:t>
            </a:r>
            <a:r>
              <a:rPr lang="en-CA" sz="2000" dirty="0"/>
              <a:t>ledgers, financial reports and budgets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Records Maintenance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Collection of cash and cheques from fund </a:t>
            </a:r>
            <a:r>
              <a:rPr lang="en-CA" sz="2000" dirty="0" smtClean="0"/>
              <a:t>raising activities </a:t>
            </a:r>
            <a:r>
              <a:rPr lang="en-CA" sz="2000" dirty="0"/>
              <a:t>should be recorded and deposited </a:t>
            </a:r>
            <a:r>
              <a:rPr lang="en-CA" sz="2000" dirty="0" smtClean="0"/>
              <a:t>as soon </a:t>
            </a:r>
            <a:r>
              <a:rPr lang="en-CA" sz="2000" dirty="0"/>
              <a:t>as possible. Frequent deposits will </a:t>
            </a:r>
            <a:r>
              <a:rPr lang="en-CA" sz="2000" dirty="0" smtClean="0"/>
              <a:t>help reduce </a:t>
            </a:r>
            <a:r>
              <a:rPr lang="en-CA" sz="2000" dirty="0"/>
              <a:t>the likelihood of theft or “missing” funds</a:t>
            </a:r>
          </a:p>
          <a:p>
            <a:r>
              <a:rPr lang="en-CA" sz="2000" dirty="0" smtClean="0"/>
              <a:t>Collected </a:t>
            </a:r>
            <a:r>
              <a:rPr lang="en-CA" sz="2000" dirty="0"/>
              <a:t>cash should not be used to pay </a:t>
            </a:r>
            <a:r>
              <a:rPr lang="en-CA" sz="2000" dirty="0" smtClean="0"/>
              <a:t>for </a:t>
            </a:r>
            <a:r>
              <a:rPr lang="en-US" sz="2000" dirty="0" smtClean="0"/>
              <a:t>expenses</a:t>
            </a:r>
            <a:endParaRPr lang="en-US" sz="2000" dirty="0"/>
          </a:p>
          <a:p>
            <a:r>
              <a:rPr lang="en-CA" sz="2000" dirty="0" smtClean="0"/>
              <a:t>Cash </a:t>
            </a:r>
            <a:r>
              <a:rPr lang="en-CA" sz="2000" dirty="0"/>
              <a:t>from fund raising activities should be </a:t>
            </a:r>
            <a:r>
              <a:rPr lang="en-CA" sz="2000" dirty="0" smtClean="0"/>
              <a:t>counted by </a:t>
            </a:r>
            <a:r>
              <a:rPr lang="en-CA" sz="2000" dirty="0"/>
              <a:t>2 individuals (other than the </a:t>
            </a:r>
            <a:r>
              <a:rPr lang="en-CA" sz="2000" dirty="0" smtClean="0"/>
              <a:t>treasurer), recorded </a:t>
            </a:r>
            <a:r>
              <a:rPr lang="en-CA" sz="2000" dirty="0"/>
              <a:t>on a PAC event deposit form and </a:t>
            </a:r>
            <a:r>
              <a:rPr lang="en-CA" sz="2000" dirty="0" smtClean="0"/>
              <a:t>signed </a:t>
            </a:r>
            <a:r>
              <a:rPr lang="en-US" sz="2000" dirty="0" smtClean="0"/>
              <a:t>off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Collection and Deposit of Funds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All payments should be made by </a:t>
            </a:r>
            <a:r>
              <a:rPr lang="en-CA" sz="2000" dirty="0" smtClean="0"/>
              <a:t>pre-numbered </a:t>
            </a:r>
            <a:r>
              <a:rPr lang="en-US" sz="2000" dirty="0" err="1" smtClean="0"/>
              <a:t>cheque</a:t>
            </a:r>
            <a:endParaRPr lang="en-US" sz="2000" dirty="0"/>
          </a:p>
          <a:p>
            <a:r>
              <a:rPr lang="en-CA" sz="2000" dirty="0" smtClean="0"/>
              <a:t>All </a:t>
            </a:r>
            <a:r>
              <a:rPr lang="en-CA" sz="2000" dirty="0"/>
              <a:t>cheques should be signed by the 2 </a:t>
            </a:r>
            <a:r>
              <a:rPr lang="en-CA" sz="2000" dirty="0" smtClean="0"/>
              <a:t>signing officers </a:t>
            </a:r>
            <a:r>
              <a:rPr lang="en-CA" sz="2000" dirty="0"/>
              <a:t>and only if the cheque is </a:t>
            </a:r>
            <a:r>
              <a:rPr lang="en-CA" sz="2000" dirty="0" smtClean="0"/>
              <a:t>accompanied by </a:t>
            </a:r>
            <a:r>
              <a:rPr lang="en-CA" sz="2000" dirty="0"/>
              <a:t>original invoice/receipt or other </a:t>
            </a:r>
            <a:r>
              <a:rPr lang="en-CA" sz="2000" dirty="0" smtClean="0"/>
              <a:t>sufficient </a:t>
            </a:r>
            <a:r>
              <a:rPr lang="en-US" sz="2000" dirty="0" smtClean="0"/>
              <a:t>backup </a:t>
            </a:r>
            <a:r>
              <a:rPr lang="en-US" sz="2000" dirty="0"/>
              <a:t>documentation</a:t>
            </a:r>
          </a:p>
          <a:p>
            <a:r>
              <a:rPr lang="en-CA" sz="2000" dirty="0" smtClean="0"/>
              <a:t>Blank </a:t>
            </a:r>
            <a:r>
              <a:rPr lang="en-CA" sz="2000" dirty="0"/>
              <a:t>cheques should never be signed </a:t>
            </a:r>
            <a:r>
              <a:rPr lang="en-CA" sz="2000" dirty="0" smtClean="0"/>
              <a:t>and cheque </a:t>
            </a:r>
            <a:r>
              <a:rPr lang="en-CA" sz="2000" dirty="0"/>
              <a:t>stock should be secured by </a:t>
            </a:r>
            <a:r>
              <a:rPr lang="en-CA" sz="2000" dirty="0" smtClean="0"/>
              <a:t>the </a:t>
            </a:r>
            <a:r>
              <a:rPr lang="en-US" sz="2000" dirty="0" smtClean="0"/>
              <a:t>Treasurer </a:t>
            </a:r>
            <a:r>
              <a:rPr lang="en-US" sz="2000" dirty="0"/>
              <a:t>at all times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Disbursement of Funds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/>
              <a:t>Bank </a:t>
            </a:r>
            <a:r>
              <a:rPr lang="en-CA" sz="2000" dirty="0"/>
              <a:t>reconciliations should be prepared </a:t>
            </a:r>
            <a:r>
              <a:rPr lang="en-CA" sz="2000" dirty="0" smtClean="0"/>
              <a:t>each month </a:t>
            </a:r>
            <a:r>
              <a:rPr lang="en-CA" sz="2000" dirty="0"/>
              <a:t>for both the PAC general account </a:t>
            </a:r>
            <a:r>
              <a:rPr lang="en-CA" sz="2000" dirty="0" smtClean="0"/>
              <a:t>and the </a:t>
            </a:r>
            <a:r>
              <a:rPr lang="en-CA" sz="2000" dirty="0"/>
              <a:t>gaming account by the Treasurer </a:t>
            </a:r>
            <a:r>
              <a:rPr lang="en-CA" sz="2000" dirty="0" smtClean="0"/>
              <a:t>and submitted </a:t>
            </a:r>
            <a:r>
              <a:rPr lang="en-CA" sz="2000" dirty="0"/>
              <a:t>for review to the PAC Chair (</a:t>
            </a:r>
            <a:r>
              <a:rPr lang="en-CA" sz="2000" dirty="0" smtClean="0"/>
              <a:t>Chair should </a:t>
            </a:r>
            <a:r>
              <a:rPr lang="en-CA" sz="2000" dirty="0"/>
              <a:t>sign and date all bank reconciliations)</a:t>
            </a:r>
          </a:p>
          <a:p>
            <a:r>
              <a:rPr lang="en-CA" sz="2000" dirty="0" smtClean="0"/>
              <a:t>Summary </a:t>
            </a:r>
            <a:r>
              <a:rPr lang="en-CA" sz="2000" dirty="0"/>
              <a:t>of revenues and expenses for </a:t>
            </a:r>
            <a:r>
              <a:rPr lang="en-CA" sz="2000" dirty="0" smtClean="0"/>
              <a:t>each fundraising </a:t>
            </a:r>
            <a:r>
              <a:rPr lang="en-CA" sz="2000" dirty="0"/>
              <a:t>activity </a:t>
            </a:r>
            <a:r>
              <a:rPr lang="en-CA" sz="2000" dirty="0" smtClean="0"/>
              <a:t> should </a:t>
            </a:r>
            <a:r>
              <a:rPr lang="en-CA" sz="2000" dirty="0"/>
              <a:t>be prepared </a:t>
            </a:r>
            <a:r>
              <a:rPr lang="en-CA" sz="2000" dirty="0" smtClean="0"/>
              <a:t>on completion </a:t>
            </a:r>
            <a:r>
              <a:rPr lang="en-CA" sz="2000" dirty="0"/>
              <a:t>of the activity and submitted </a:t>
            </a:r>
            <a:r>
              <a:rPr lang="en-CA" sz="2000" dirty="0" smtClean="0"/>
              <a:t>for review </a:t>
            </a:r>
            <a:r>
              <a:rPr lang="en-CA" sz="2000" dirty="0"/>
              <a:t>to the PAC executive</a:t>
            </a:r>
          </a:p>
          <a:p>
            <a:r>
              <a:rPr lang="en-CA" sz="2000" dirty="0" smtClean="0"/>
              <a:t>At </a:t>
            </a:r>
            <a:r>
              <a:rPr lang="en-CA" sz="2000" dirty="0"/>
              <a:t>each PAC meeting, the Treasurer </a:t>
            </a:r>
            <a:r>
              <a:rPr lang="en-CA" sz="2000" dirty="0" smtClean="0"/>
              <a:t>should report </a:t>
            </a:r>
            <a:r>
              <a:rPr lang="en-CA" sz="2000" dirty="0"/>
              <a:t>on the bank balances and a summary </a:t>
            </a:r>
            <a:r>
              <a:rPr lang="en-CA" sz="2000" dirty="0" smtClean="0"/>
              <a:t>of revenue </a:t>
            </a:r>
            <a:r>
              <a:rPr lang="en-CA" sz="2000" dirty="0"/>
              <a:t>and expenditures. The </a:t>
            </a:r>
            <a:r>
              <a:rPr lang="en-CA" sz="2000" dirty="0" smtClean="0"/>
              <a:t>Treasurer’s report </a:t>
            </a:r>
            <a:r>
              <a:rPr lang="en-CA" sz="2000" dirty="0"/>
              <a:t>should be signed and dated by </a:t>
            </a:r>
            <a:r>
              <a:rPr lang="en-CA" sz="2000" dirty="0" smtClean="0"/>
              <a:t>the Treasurer </a:t>
            </a:r>
            <a:r>
              <a:rPr lang="en-CA" sz="2000" dirty="0"/>
              <a:t>and approved by the PAC executive.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Balancing and Financial Reporting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/>
              <a:t>PAC </a:t>
            </a:r>
            <a:r>
              <a:rPr lang="en-CA" sz="2000" dirty="0"/>
              <a:t>year end financial statements should </a:t>
            </a:r>
            <a:r>
              <a:rPr lang="en-CA" sz="2000" dirty="0" smtClean="0"/>
              <a:t>be prepared </a:t>
            </a:r>
            <a:r>
              <a:rPr lang="en-CA" sz="2000" dirty="0"/>
              <a:t>by the Treasurer and submitted to </a:t>
            </a:r>
            <a:r>
              <a:rPr lang="en-CA" sz="2000" dirty="0" smtClean="0"/>
              <a:t>the executive </a:t>
            </a:r>
            <a:r>
              <a:rPr lang="en-CA" sz="2000" dirty="0"/>
              <a:t>and membership for approval</a:t>
            </a:r>
          </a:p>
          <a:p>
            <a:r>
              <a:rPr lang="en-CA" sz="2000" dirty="0" err="1" smtClean="0"/>
              <a:t>PACs</a:t>
            </a:r>
            <a:r>
              <a:rPr lang="en-CA" sz="2000" dirty="0" smtClean="0"/>
              <a:t> </a:t>
            </a:r>
            <a:r>
              <a:rPr lang="en-CA" sz="2000" dirty="0"/>
              <a:t>may want to have their financial </a:t>
            </a:r>
            <a:r>
              <a:rPr lang="en-CA" sz="2000" dirty="0" smtClean="0"/>
              <a:t>statements reviewed </a:t>
            </a:r>
            <a:r>
              <a:rPr lang="en-CA" sz="2000" dirty="0"/>
              <a:t>by an external accounting firm or </a:t>
            </a:r>
            <a:r>
              <a:rPr lang="en-CA" sz="2000" dirty="0" smtClean="0"/>
              <a:t>conduct its </a:t>
            </a:r>
            <a:r>
              <a:rPr lang="en-CA" sz="2000" dirty="0"/>
              <a:t>own internal review of the financial statements</a:t>
            </a:r>
          </a:p>
          <a:p>
            <a:r>
              <a:rPr lang="en-CA" sz="2000" dirty="0" smtClean="0"/>
              <a:t>It </a:t>
            </a:r>
            <a:r>
              <a:rPr lang="en-CA" sz="2000" dirty="0"/>
              <a:t>is also recommended that the Treasurer assist </a:t>
            </a:r>
            <a:r>
              <a:rPr lang="en-CA" sz="2000" dirty="0" smtClean="0"/>
              <a:t>in preparing </a:t>
            </a:r>
            <a:r>
              <a:rPr lang="en-CA" sz="2000" dirty="0"/>
              <a:t>an annual budget and </a:t>
            </a:r>
            <a:r>
              <a:rPr lang="en-CA" sz="2000" dirty="0" smtClean="0"/>
              <a:t>provide explanations </a:t>
            </a:r>
            <a:r>
              <a:rPr lang="en-CA" sz="2000" dirty="0"/>
              <a:t>for revenue and </a:t>
            </a:r>
            <a:r>
              <a:rPr lang="en-CA" sz="2000" dirty="0" smtClean="0"/>
              <a:t>expenditure </a:t>
            </a:r>
            <a:r>
              <a:rPr lang="en-US" sz="2000" dirty="0" smtClean="0"/>
              <a:t>variances </a:t>
            </a:r>
            <a:r>
              <a:rPr lang="en-US" sz="2000" dirty="0"/>
              <a:t>from 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Balancing and Financial Reporting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7" y="1628800"/>
          <a:ext cx="4176464" cy="4743450"/>
        </p:xfrm>
        <a:graphic>
          <a:graphicData uri="http://schemas.openxmlformats.org/drawingml/2006/table">
            <a:tbl>
              <a:tblPr/>
              <a:tblGrid>
                <a:gridCol w="490447"/>
                <a:gridCol w="1433025"/>
                <a:gridCol w="888936"/>
                <a:gridCol w="682028"/>
                <a:gridCol w="682028"/>
              </a:tblGrid>
              <a:tr h="18109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Sample 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Parent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Advisory Council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09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Statement of Financial Positon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09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>
                          <a:latin typeface="Arial"/>
                        </a:rPr>
                        <a:t>Year Ended June 30, 20XX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09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 Gaming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 Non-gaming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 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2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Cash in Bank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1,520.85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3,144.31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4,665.16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Accounts Receivable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2,500.00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2,500.00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2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Total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1,520.85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5,644.31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7,165.16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Equity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Surplus, current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(904.69)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3,313.59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2,408.90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Surplus, previous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2,425.54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2,330.72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4,756.26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2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1,520.85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5,644.31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7,165.16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Financial Reports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32040" y="1628800"/>
          <a:ext cx="3939482" cy="4464506"/>
        </p:xfrm>
        <a:graphic>
          <a:graphicData uri="http://schemas.openxmlformats.org/drawingml/2006/table">
            <a:tbl>
              <a:tblPr/>
              <a:tblGrid>
                <a:gridCol w="516654"/>
                <a:gridCol w="1049452"/>
                <a:gridCol w="936434"/>
                <a:gridCol w="718471"/>
                <a:gridCol w="718471"/>
              </a:tblGrid>
              <a:tr h="17865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Sample 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Parent </a:t>
                      </a:r>
                      <a:r>
                        <a:rPr lang="en-US" sz="1000" b="0" i="0" u="none" strike="noStrike" dirty="0">
                          <a:latin typeface="Arial"/>
                        </a:rPr>
                        <a:t>Advisory Council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65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>
                          <a:latin typeface="Arial"/>
                        </a:rPr>
                        <a:t>Statement of Revenues and Expenses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65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CA" sz="1000" b="0" i="0" u="none" strike="noStrike">
                          <a:latin typeface="Arial"/>
                        </a:rPr>
                        <a:t>Year Ended June 30, 20XX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651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45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 Gaming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 Non-gaming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 Total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sng" strike="noStrike">
                          <a:latin typeface="Arial"/>
                        </a:rPr>
                        <a:t>Revenue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Fund raising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2,500.00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2,500.00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Gaming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2,500.00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2,500.00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Ticket sales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1,444.99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1,444.99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Misc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97.00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97.00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5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2,500.00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4,041.99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6,541.99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sng" strike="noStrike">
                          <a:latin typeface="Arial"/>
                        </a:rPr>
                        <a:t>Expenditures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Parent Education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2,433.55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379.30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2,812.85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Dues/Memberships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65.00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65.00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Advertising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757.64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757.64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Supplies/photocopy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240.54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240.54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Conference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148.50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108.56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257.06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5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3,404.69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728.40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4,133.09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65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Surplus (Deficit), current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(904.69)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3,313.59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2,408.90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Equity, previous year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2,425.54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2,330.72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4,756.26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5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72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1,520.85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5,644.31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    7,165.16 </a:t>
                      </a:r>
                    </a:p>
                  </a:txBody>
                  <a:tcPr marL="8051" marR="8051" marT="8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933056"/>
            <a:ext cx="2925143" cy="267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883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1400" dirty="0" smtClean="0"/>
              <a:t>Applying and reporting for Direct Access Grants for PAC/DPAC </a:t>
            </a:r>
            <a:r>
              <a:rPr lang="en-US" sz="1400" u="sng" dirty="0" smtClean="0">
                <a:solidFill>
                  <a:schemeClr val="accent1"/>
                </a:solidFill>
              </a:rPr>
              <a:t>http</a:t>
            </a:r>
            <a:r>
              <a:rPr lang="en-US" sz="1400" u="sng" dirty="0">
                <a:solidFill>
                  <a:schemeClr val="accent1"/>
                </a:solidFill>
              </a:rPr>
              <a:t>://www.pssg.gov.bc.ca/gaming/grants/pacdpac.htm </a:t>
            </a:r>
          </a:p>
          <a:p>
            <a:r>
              <a:rPr lang="en-CA" sz="1400" dirty="0" smtClean="0"/>
              <a:t>Each </a:t>
            </a:r>
            <a:r>
              <a:rPr lang="en-CA" sz="1400" dirty="0"/>
              <a:t>year, </a:t>
            </a:r>
            <a:r>
              <a:rPr lang="en-CA" sz="1400" dirty="0" err="1"/>
              <a:t>PACs</a:t>
            </a:r>
            <a:r>
              <a:rPr lang="en-CA" sz="1400" dirty="0"/>
              <a:t> and DPAC apply for Direct Access Grants for PAC/DPAC via the Gaming Branch website or by mail. </a:t>
            </a:r>
          </a:p>
          <a:p>
            <a:r>
              <a:rPr lang="en-CA" sz="1400" dirty="0" smtClean="0"/>
              <a:t>Applications </a:t>
            </a:r>
            <a:r>
              <a:rPr lang="en-CA" sz="1400" dirty="0"/>
              <a:t>are accepted between April 1 and June 30 </a:t>
            </a:r>
          </a:p>
          <a:p>
            <a:r>
              <a:rPr lang="en-CA" sz="1400" dirty="0" smtClean="0"/>
              <a:t>Gaming </a:t>
            </a:r>
            <a:r>
              <a:rPr lang="en-CA" sz="1400" dirty="0"/>
              <a:t>Account Summary Report of disbursements for the prior year must be filed within 90 days of year end </a:t>
            </a:r>
          </a:p>
          <a:p>
            <a:r>
              <a:rPr lang="en-CA" sz="1400" dirty="0" smtClean="0"/>
              <a:t>Currently </a:t>
            </a:r>
            <a:r>
              <a:rPr lang="en-CA" sz="1400" dirty="0"/>
              <a:t>grants are paid in September. </a:t>
            </a:r>
            <a:r>
              <a:rPr lang="en-CA" sz="1400" dirty="0" err="1"/>
              <a:t>PACs</a:t>
            </a:r>
            <a:r>
              <a:rPr lang="en-CA" sz="1400" dirty="0"/>
              <a:t> receive $20 per student based on last year’s enrolment and </a:t>
            </a:r>
            <a:r>
              <a:rPr lang="en-CA" sz="1400" dirty="0" err="1"/>
              <a:t>DPACs</a:t>
            </a:r>
            <a:r>
              <a:rPr lang="en-CA" sz="1400" dirty="0"/>
              <a:t> receive a flat rate of $2500. </a:t>
            </a:r>
          </a:p>
          <a:p>
            <a:r>
              <a:rPr lang="en-CA" sz="1400" dirty="0" smtClean="0"/>
              <a:t>Gaming </a:t>
            </a:r>
            <a:r>
              <a:rPr lang="en-CA" sz="1400" dirty="0"/>
              <a:t>funds must be spent according to the conditions as described in the following link: </a:t>
            </a:r>
            <a:r>
              <a:rPr lang="en-US" sz="1400" u="sng" dirty="0" smtClean="0">
                <a:solidFill>
                  <a:schemeClr val="accent1"/>
                </a:solidFill>
              </a:rPr>
              <a:t>http</a:t>
            </a:r>
            <a:r>
              <a:rPr lang="en-US" sz="1400" u="sng" dirty="0">
                <a:solidFill>
                  <a:schemeClr val="accent1"/>
                </a:solidFill>
              </a:rPr>
              <a:t>://www.pssg.gov.bc.ca/gaming/grants/docs/cond-pac-dpac.pdf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n-CA" dirty="0" smtClean="0"/>
              <a:t>Gaming grants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</a:t>
            </a:r>
            <a:r>
              <a:rPr lang="en-US" dirty="0"/>
              <a:t>your spending priorities </a:t>
            </a:r>
          </a:p>
          <a:p>
            <a:r>
              <a:rPr lang="en-US" dirty="0" smtClean="0"/>
              <a:t>Determine </a:t>
            </a:r>
            <a:r>
              <a:rPr lang="en-US" dirty="0"/>
              <a:t>your expenses </a:t>
            </a:r>
          </a:p>
          <a:p>
            <a:r>
              <a:rPr lang="en-CA" dirty="0" smtClean="0"/>
              <a:t>Estimate </a:t>
            </a:r>
            <a:r>
              <a:rPr lang="en-CA" dirty="0"/>
              <a:t>and plan your revenue </a:t>
            </a:r>
          </a:p>
          <a:p>
            <a:r>
              <a:rPr lang="en-US" dirty="0" smtClean="0"/>
              <a:t>Build </a:t>
            </a:r>
            <a:r>
              <a:rPr lang="en-US" dirty="0"/>
              <a:t>consensus </a:t>
            </a:r>
          </a:p>
          <a:p>
            <a:r>
              <a:rPr lang="en-CA" dirty="0" smtClean="0"/>
              <a:t>Pass </a:t>
            </a:r>
            <a:r>
              <a:rPr lang="en-CA" dirty="0"/>
              <a:t>budget via motion at a PAC/DPAC </a:t>
            </a:r>
            <a:r>
              <a:rPr lang="en-CA" dirty="0" smtClean="0"/>
              <a:t>meeting</a:t>
            </a:r>
          </a:p>
          <a:p>
            <a:endParaRPr lang="en-CA" dirty="0" smtClean="0"/>
          </a:p>
          <a:p>
            <a:pPr algn="ctr">
              <a:buNone/>
            </a:pPr>
            <a:r>
              <a:rPr lang="en-CA" sz="2000" i="1" dirty="0" smtClean="0"/>
              <a:t>All money raised should have a purpose</a:t>
            </a:r>
          </a:p>
          <a:p>
            <a:pPr algn="ctr">
              <a:buNone/>
            </a:pPr>
            <a:r>
              <a:rPr lang="en-CA" sz="2000" i="1" dirty="0" smtClean="0"/>
              <a:t>All money kept should have a purpose </a:t>
            </a:r>
            <a:endParaRPr lang="en-CA" sz="2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Preparing a Budget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7049" y="1843881"/>
          <a:ext cx="5583263" cy="4038600"/>
        </p:xfrm>
        <a:graphic>
          <a:graphicData uri="http://schemas.openxmlformats.org/drawingml/2006/table">
            <a:tbl>
              <a:tblPr/>
              <a:tblGrid>
                <a:gridCol w="611349"/>
                <a:gridCol w="1241802"/>
                <a:gridCol w="1108070"/>
                <a:gridCol w="850157"/>
                <a:gridCol w="850157"/>
                <a:gridCol w="114628"/>
                <a:gridCol w="807100"/>
              </a:tblGrid>
              <a:tr h="1905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Sample Parents Advisory Council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Budget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CA" sz="1200" b="0" i="0" u="none" strike="noStrike">
                          <a:latin typeface="Arial"/>
                        </a:rPr>
                        <a:t>Year Ended June 30, 20XX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Actual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 Gaming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 Non-gaming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 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at YTD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latin typeface="Arial"/>
                        </a:rPr>
                        <a:t>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Fund raising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1,000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Gaming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 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Ticket sales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1,400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1,400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 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4,000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6,500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3,500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latin typeface="Arial"/>
                        </a:rPr>
                        <a:t>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Parent Education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 2,275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2,675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Dues/Memberships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      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Advertising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Supplies/photocopy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1,500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1,500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850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Conference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    150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250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 2,500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2,800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5,300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3,350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Surplus (Deficit), current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1,200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         1,200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          150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Annual Budget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District support funds </a:t>
            </a:r>
            <a:r>
              <a:rPr lang="en-US" sz="1400" b="1" dirty="0" smtClean="0"/>
              <a:t>(1-01-41-4673-xxx)</a:t>
            </a:r>
            <a:r>
              <a:rPr lang="en-US" sz="2000" dirty="0" smtClean="0"/>
              <a:t>- PACs are given an annual contribution from the board to “do parent education work”. It can be used to cover membership (BCCPAC) fees, conference/travel costs, or other costs associated with the PAC work (</a:t>
            </a:r>
            <a:r>
              <a:rPr lang="en-CA" sz="2000" dirty="0" smtClean="0"/>
              <a:t>$100 plus per </a:t>
            </a:r>
            <a:r>
              <a:rPr lang="en-CA" sz="2000" dirty="0" err="1" smtClean="0"/>
              <a:t>fte</a:t>
            </a:r>
            <a:r>
              <a:rPr lang="en-CA" sz="2000" dirty="0" smtClean="0"/>
              <a:t> – approx. $150-350 annually)</a:t>
            </a:r>
          </a:p>
          <a:p>
            <a:r>
              <a:rPr lang="en-CA" sz="2000" b="1" dirty="0" smtClean="0"/>
              <a:t>Other reporting </a:t>
            </a:r>
            <a:r>
              <a:rPr lang="en-CA" sz="2000" dirty="0" smtClean="0"/>
              <a:t>– copy of Bylaws shall be provided to the Secretary-Treasurer of the Board (Policy 1022)</a:t>
            </a:r>
          </a:p>
          <a:p>
            <a:r>
              <a:rPr lang="en-CA" sz="2000" b="1" dirty="0" smtClean="0"/>
              <a:t>Community Link funding </a:t>
            </a:r>
            <a:r>
              <a:rPr lang="en-CA" sz="2000" dirty="0" smtClean="0"/>
              <a:t>– separate funding, Superintendent will request proposals through School administration generally in September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From Pre-workshop Questions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PAC structure</a:t>
            </a:r>
          </a:p>
          <a:p>
            <a:r>
              <a:rPr lang="en-CA" dirty="0" smtClean="0"/>
              <a:t>PAC Financial Activity</a:t>
            </a:r>
          </a:p>
          <a:p>
            <a:r>
              <a:rPr lang="en-CA" dirty="0" smtClean="0"/>
              <a:t>Role of the PAC Treasurer</a:t>
            </a:r>
          </a:p>
          <a:p>
            <a:r>
              <a:rPr lang="en-CA" dirty="0" smtClean="0"/>
              <a:t>Financial Controls and Best Practices</a:t>
            </a:r>
          </a:p>
          <a:p>
            <a:r>
              <a:rPr lang="en-CA" dirty="0" smtClean="0"/>
              <a:t>Financial reports</a:t>
            </a:r>
          </a:p>
          <a:p>
            <a:r>
              <a:rPr lang="en-CA" dirty="0" smtClean="0"/>
              <a:t>Gaming Grants</a:t>
            </a:r>
          </a:p>
          <a:p>
            <a:r>
              <a:rPr lang="en-CA" dirty="0" smtClean="0"/>
              <a:t>Budgets</a:t>
            </a:r>
          </a:p>
          <a:p>
            <a:endParaRPr lang="en-CA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8198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 smtClean="0"/>
              <a:t>Gaming information</a:t>
            </a:r>
          </a:p>
          <a:p>
            <a:r>
              <a:rPr lang="en-US" sz="1600" u="sng" dirty="0" smtClean="0">
                <a:solidFill>
                  <a:srgbClr val="0070C0"/>
                </a:solidFill>
                <a:hlinkClick r:id="rId2"/>
              </a:rPr>
              <a:t>http</a:t>
            </a:r>
            <a:r>
              <a:rPr lang="en-US" sz="1600" u="sng" dirty="0">
                <a:solidFill>
                  <a:srgbClr val="0070C0"/>
                </a:solidFill>
                <a:hlinkClick r:id="rId2"/>
              </a:rPr>
              <a:t>://www.pssg.gov.bc.ca/gaming/grants/pacdpac.htm</a:t>
            </a:r>
            <a:endParaRPr lang="en-US" sz="16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600" dirty="0" smtClean="0"/>
              <a:t>Direct Access online form (</a:t>
            </a:r>
            <a:r>
              <a:rPr lang="en-US" sz="1600" dirty="0" err="1" smtClean="0"/>
              <a:t>fillable</a:t>
            </a:r>
            <a:r>
              <a:rPr lang="en-US" sz="1600" dirty="0" smtClean="0"/>
              <a:t>)</a:t>
            </a:r>
          </a:p>
          <a:p>
            <a:r>
              <a:rPr lang="en-US" sz="1600" u="sng" dirty="0" smtClean="0">
                <a:hlinkClick r:id="rId3"/>
              </a:rPr>
              <a:t>http</a:t>
            </a:r>
            <a:r>
              <a:rPr lang="en-US" sz="1600" u="sng" dirty="0">
                <a:hlinkClick r:id="rId3"/>
              </a:rPr>
              <a:t>://</a:t>
            </a:r>
            <a:r>
              <a:rPr lang="en-US" sz="1600" u="sng" dirty="0" smtClean="0">
                <a:hlinkClick r:id="rId3"/>
              </a:rPr>
              <a:t>www.pssg.gov.bc.ca/gaming/grants/docs/appl-pac-dpac.pdf</a:t>
            </a:r>
            <a:endParaRPr lang="en-US" sz="1600" dirty="0"/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r>
              <a:rPr lang="en-CA" sz="1600" dirty="0" smtClean="0"/>
              <a:t>BCCPAC resources</a:t>
            </a:r>
          </a:p>
          <a:p>
            <a:r>
              <a:rPr lang="en-US" sz="1600" u="sng" dirty="0">
                <a:hlinkClick r:id="rId4"/>
              </a:rPr>
              <a:t>http://www.bccpac.bc.ca/resources.aspx</a:t>
            </a:r>
            <a:endParaRPr lang="en-US" sz="1600" dirty="0"/>
          </a:p>
          <a:p>
            <a:pPr>
              <a:buNone/>
            </a:pPr>
            <a:r>
              <a:rPr lang="en-US" sz="1600" dirty="0" smtClean="0"/>
              <a:t>Constitution/bylaw samples</a:t>
            </a:r>
            <a:r>
              <a:rPr lang="en-US" sz="1600" dirty="0"/>
              <a:t> </a:t>
            </a:r>
          </a:p>
          <a:p>
            <a:r>
              <a:rPr lang="en-US" sz="1600" u="sng" dirty="0">
                <a:hlinkClick r:id="rId5"/>
              </a:rPr>
              <a:t>http://www.bccpac.bc.ca/UserFiles/File/Leadership%20Manual/Tab6_Constitution_Bylaws_FINAL.pdf</a:t>
            </a:r>
            <a:endParaRPr lang="en-US" sz="1600" dirty="0"/>
          </a:p>
          <a:p>
            <a:pPr>
              <a:buNone/>
            </a:pPr>
            <a:r>
              <a:rPr lang="en-CA" sz="1600" dirty="0"/>
              <a:t>BCCPAC Leadership Manual </a:t>
            </a:r>
            <a:r>
              <a:rPr lang="en-CA" sz="1600" dirty="0" smtClean="0"/>
              <a:t>- this </a:t>
            </a:r>
            <a:r>
              <a:rPr lang="en-CA" sz="1600" dirty="0"/>
              <a:t>manual provides </a:t>
            </a:r>
            <a:r>
              <a:rPr lang="en-CA" sz="1600" dirty="0" err="1"/>
              <a:t>PACs</a:t>
            </a:r>
            <a:r>
              <a:rPr lang="en-CA" sz="1600" dirty="0"/>
              <a:t> and DPAC with </a:t>
            </a:r>
            <a:r>
              <a:rPr lang="en-CA" sz="1600" dirty="0" err="1" smtClean="0"/>
              <a:t>alot</a:t>
            </a:r>
            <a:r>
              <a:rPr lang="en-CA" sz="1600" dirty="0" smtClean="0"/>
              <a:t> </a:t>
            </a:r>
            <a:r>
              <a:rPr lang="en-CA" sz="1600" dirty="0"/>
              <a:t>of valuable information in more detail. </a:t>
            </a:r>
          </a:p>
          <a:p>
            <a:r>
              <a:rPr lang="en-US" sz="16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http://www.bccpac.bc.ca/UserFiles/File/Leadership%20Manual/Tab15_Financial_management_FINAL.pdf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Links</a:t>
            </a:r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4797152"/>
            <a:ext cx="2090951" cy="1909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Thank you for attending this workshop</a:t>
            </a:r>
          </a:p>
          <a:p>
            <a:endParaRPr lang="en-CA" dirty="0" smtClean="0"/>
          </a:p>
          <a:p>
            <a:endParaRPr lang="en-CA" dirty="0" smtClean="0"/>
          </a:p>
          <a:p>
            <a:pPr>
              <a:buNone/>
            </a:pPr>
            <a:r>
              <a:rPr lang="en-CA" dirty="0" smtClean="0"/>
              <a:t>Contacts:</a:t>
            </a:r>
          </a:p>
          <a:p>
            <a:r>
              <a:rPr lang="en-CA" sz="2400" dirty="0" smtClean="0"/>
              <a:t>Ron Amos, SD71- Director of Finance</a:t>
            </a:r>
          </a:p>
          <a:p>
            <a:pPr>
              <a:buNone/>
            </a:pPr>
            <a:r>
              <a:rPr lang="en-CA" sz="2400" dirty="0" smtClean="0"/>
              <a:t>	</a:t>
            </a:r>
            <a:r>
              <a:rPr lang="en-CA" sz="2400" dirty="0" smtClean="0">
                <a:solidFill>
                  <a:schemeClr val="accent3"/>
                </a:solidFill>
                <a:hlinkClick r:id="rId2"/>
              </a:rPr>
              <a:t>ron.amos@sd71.bc.ca</a:t>
            </a:r>
            <a:endParaRPr lang="en-CA" sz="2400" dirty="0" smtClean="0">
              <a:solidFill>
                <a:schemeClr val="accent3"/>
              </a:solidFill>
            </a:endParaRPr>
          </a:p>
          <a:p>
            <a:r>
              <a:rPr lang="en-CA" sz="2400" dirty="0" smtClean="0"/>
              <a:t>Michelle Prior, Senior Accounts clerk</a:t>
            </a:r>
          </a:p>
          <a:p>
            <a:pPr>
              <a:buNone/>
            </a:pPr>
            <a:r>
              <a:rPr lang="en-CA" sz="2400" dirty="0" smtClean="0"/>
              <a:t>	</a:t>
            </a:r>
            <a:r>
              <a:rPr lang="en-CA" sz="2400" u="sng" dirty="0" smtClean="0">
                <a:solidFill>
                  <a:schemeClr val="accent3"/>
                </a:solidFill>
              </a:rPr>
              <a:t>michelle.prior@sd71.bc.ca</a:t>
            </a:r>
            <a:endParaRPr lang="en-US" sz="2400" u="sng" dirty="0">
              <a:solidFill>
                <a:schemeClr val="accent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/>
              <a:t>School </a:t>
            </a:r>
            <a:r>
              <a:rPr lang="en-CA" sz="2000" dirty="0"/>
              <a:t>Act outlines Parent Advisory Council (</a:t>
            </a:r>
            <a:r>
              <a:rPr lang="en-CA" sz="2000" dirty="0" smtClean="0"/>
              <a:t>PAC) </a:t>
            </a:r>
            <a:r>
              <a:rPr lang="en-US" sz="2000" dirty="0" smtClean="0"/>
              <a:t>purpose </a:t>
            </a:r>
            <a:r>
              <a:rPr lang="en-US" sz="2000" dirty="0"/>
              <a:t>and </a:t>
            </a:r>
            <a:r>
              <a:rPr lang="en-US" sz="2000" dirty="0" smtClean="0"/>
              <a:t>structure</a:t>
            </a:r>
          </a:p>
          <a:p>
            <a:endParaRPr lang="en-US" sz="2000" dirty="0"/>
          </a:p>
          <a:p>
            <a:pPr>
              <a:buNone/>
            </a:pPr>
            <a:r>
              <a:rPr lang="en-CA" sz="2000" dirty="0" smtClean="0"/>
              <a:t>	• </a:t>
            </a:r>
            <a:r>
              <a:rPr lang="en-CA" sz="2000" dirty="0" err="1" smtClean="0"/>
              <a:t>PAC’s</a:t>
            </a:r>
            <a:r>
              <a:rPr lang="en-CA" sz="2000" dirty="0" smtClean="0"/>
              <a:t> </a:t>
            </a:r>
            <a:r>
              <a:rPr lang="en-CA" sz="2000" dirty="0"/>
              <a:t>are a separate organization from the </a:t>
            </a:r>
            <a:r>
              <a:rPr lang="en-CA" sz="2000" dirty="0" smtClean="0"/>
              <a:t>school </a:t>
            </a:r>
            <a:r>
              <a:rPr lang="en-US" sz="2000" dirty="0" smtClean="0"/>
              <a:t>district</a:t>
            </a:r>
          </a:p>
          <a:p>
            <a:pPr>
              <a:buNone/>
            </a:pPr>
            <a:r>
              <a:rPr lang="en-CA" sz="2000" dirty="0" smtClean="0"/>
              <a:t>	• </a:t>
            </a:r>
            <a:r>
              <a:rPr lang="en-CA" sz="2000" dirty="0" err="1" smtClean="0"/>
              <a:t>PAC’s</a:t>
            </a:r>
            <a:r>
              <a:rPr lang="en-CA" sz="2000" dirty="0" smtClean="0"/>
              <a:t> have their own set of bylaws and constitution</a:t>
            </a:r>
          </a:p>
          <a:p>
            <a:pPr>
              <a:buNone/>
            </a:pPr>
            <a:r>
              <a:rPr lang="en-CA" sz="2000" dirty="0" smtClean="0"/>
              <a:t>	• </a:t>
            </a:r>
            <a:r>
              <a:rPr lang="en-CA" sz="2000" dirty="0"/>
              <a:t>Only 1 PAC per </a:t>
            </a:r>
            <a:r>
              <a:rPr lang="en-CA" sz="2000" dirty="0" smtClean="0"/>
              <a:t>school can exist</a:t>
            </a:r>
            <a:endParaRPr lang="en-CA" sz="2000" dirty="0"/>
          </a:p>
          <a:p>
            <a:pPr>
              <a:buNone/>
            </a:pPr>
            <a:r>
              <a:rPr lang="en-CA" sz="2000" dirty="0" smtClean="0"/>
              <a:t>	• </a:t>
            </a:r>
            <a:r>
              <a:rPr lang="en-CA" sz="2000" dirty="0"/>
              <a:t>PAC officers must be elected by its members</a:t>
            </a:r>
          </a:p>
          <a:p>
            <a:pPr>
              <a:buNone/>
            </a:pPr>
            <a:r>
              <a:rPr lang="en-CA" sz="2000" dirty="0" smtClean="0"/>
              <a:t>	• </a:t>
            </a:r>
            <a:r>
              <a:rPr lang="en-CA" sz="2000" dirty="0"/>
              <a:t>Principal works with the school PAC on a </a:t>
            </a:r>
            <a:r>
              <a:rPr lang="en-CA" sz="2000" dirty="0" smtClean="0"/>
              <a:t>consultative basis </a:t>
            </a:r>
            <a:r>
              <a:rPr lang="en-CA" sz="2000" dirty="0"/>
              <a:t>but should not be a signing </a:t>
            </a:r>
            <a:r>
              <a:rPr lang="en-CA" sz="2000" dirty="0" smtClean="0"/>
              <a:t>officer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PAC structure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PAC’s</a:t>
            </a:r>
            <a:r>
              <a:rPr lang="en-CA" dirty="0" smtClean="0"/>
              <a:t> </a:t>
            </a:r>
            <a:r>
              <a:rPr lang="en-CA" dirty="0"/>
              <a:t>are often involved in </a:t>
            </a:r>
            <a:r>
              <a:rPr lang="en-CA" dirty="0" smtClean="0"/>
              <a:t>fundraising </a:t>
            </a:r>
            <a:r>
              <a:rPr lang="en-US" dirty="0" smtClean="0"/>
              <a:t>activities</a:t>
            </a:r>
            <a:endParaRPr lang="en-US" dirty="0"/>
          </a:p>
          <a:p>
            <a:r>
              <a:rPr lang="en-CA" dirty="0" smtClean="0"/>
              <a:t>Other </a:t>
            </a:r>
            <a:r>
              <a:rPr lang="en-CA" dirty="0"/>
              <a:t>PAC sources of revenue may </a:t>
            </a:r>
            <a:r>
              <a:rPr lang="en-CA" dirty="0" smtClean="0"/>
              <a:t>include donations</a:t>
            </a:r>
            <a:r>
              <a:rPr lang="en-CA" dirty="0"/>
              <a:t>, other grants and </a:t>
            </a:r>
            <a:r>
              <a:rPr lang="en-CA" dirty="0" smtClean="0"/>
              <a:t>Provincial </a:t>
            </a:r>
            <a:r>
              <a:rPr lang="en-US" dirty="0" smtClean="0"/>
              <a:t>gaming funds</a:t>
            </a:r>
            <a:endParaRPr lang="en-US" dirty="0"/>
          </a:p>
          <a:p>
            <a:r>
              <a:rPr lang="en-CA" dirty="0" err="1" smtClean="0"/>
              <a:t>PAC’s</a:t>
            </a:r>
            <a:r>
              <a:rPr lang="en-CA" dirty="0" smtClean="0"/>
              <a:t> </a:t>
            </a:r>
            <a:r>
              <a:rPr lang="en-CA" dirty="0"/>
              <a:t>often incur expenditures </a:t>
            </a:r>
            <a:r>
              <a:rPr lang="en-CA" dirty="0" smtClean="0"/>
              <a:t>for fundraising</a:t>
            </a:r>
            <a:r>
              <a:rPr lang="en-CA" dirty="0"/>
              <a:t>, donations and equipment </a:t>
            </a:r>
            <a:r>
              <a:rPr lang="en-CA" dirty="0" smtClean="0"/>
              <a:t>or </a:t>
            </a:r>
            <a:r>
              <a:rPr lang="en-US" dirty="0" smtClean="0"/>
              <a:t>other </a:t>
            </a:r>
            <a:r>
              <a:rPr lang="en-US" dirty="0"/>
              <a:t>school resources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PAC Financial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079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CA" sz="2000" dirty="0"/>
              <a:t>Role of Treasurer is typically set out in </a:t>
            </a:r>
            <a:r>
              <a:rPr lang="en-CA" sz="2000" dirty="0" smtClean="0"/>
              <a:t>the constitution </a:t>
            </a:r>
            <a:r>
              <a:rPr lang="en-CA" sz="2000" dirty="0"/>
              <a:t>and bylaws of the PAC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Responsibilities </a:t>
            </a:r>
            <a:r>
              <a:rPr lang="en-US" sz="2000" dirty="0"/>
              <a:t>should include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be a signing officer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ensure all funds of the Council are properly accounted for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disburse funds as authorized by the membership or executive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ensure that proper financial records and books of account are maintained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report on all receipts and disbursements at general and executive meetings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make financial records and books of account available to members upon request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have the financial records and books of account ready for inspection or audit annually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with the assistance of the executive, draft an annual budget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ensure that another signing officer has access to the financial records and books of account in the treasurer’s absence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submit an annual financial statement at the annual general meeting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Role of PAC Treasurer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400" dirty="0"/>
              <a:t>Why do we need to ensure there </a:t>
            </a:r>
            <a:r>
              <a:rPr lang="en-CA" sz="2400" dirty="0" smtClean="0"/>
              <a:t>are proper </a:t>
            </a:r>
            <a:r>
              <a:rPr lang="en-CA" sz="2400" dirty="0"/>
              <a:t>financial controls &amp; practices </a:t>
            </a:r>
            <a:r>
              <a:rPr lang="en-CA" sz="2400" dirty="0" smtClean="0"/>
              <a:t>in </a:t>
            </a:r>
            <a:r>
              <a:rPr lang="en-US" sz="2400" dirty="0" smtClean="0"/>
              <a:t>place </a:t>
            </a:r>
            <a:r>
              <a:rPr lang="en-US" sz="2400" dirty="0"/>
              <a:t>for PAC’s</a:t>
            </a:r>
            <a:r>
              <a:rPr lang="en-US" sz="2400" dirty="0" smtClean="0"/>
              <a:t>?</a:t>
            </a:r>
          </a:p>
          <a:p>
            <a:pPr>
              <a:buNone/>
            </a:pPr>
            <a:endParaRPr lang="en-US" sz="2400" dirty="0"/>
          </a:p>
          <a:p>
            <a:r>
              <a:rPr lang="en-US" sz="2000" dirty="0" smtClean="0"/>
              <a:t>To provide accountability</a:t>
            </a:r>
            <a:endParaRPr lang="en-US" sz="2000" dirty="0"/>
          </a:p>
          <a:p>
            <a:r>
              <a:rPr lang="en-CA" sz="2000" dirty="0" smtClean="0"/>
              <a:t>To ensure </a:t>
            </a:r>
            <a:r>
              <a:rPr lang="en-CA" sz="2000" dirty="0"/>
              <a:t>funds are spent on intended purpose</a:t>
            </a:r>
          </a:p>
          <a:p>
            <a:r>
              <a:rPr lang="en-CA" sz="2000" dirty="0" smtClean="0"/>
              <a:t>To reduce </a:t>
            </a:r>
            <a:r>
              <a:rPr lang="en-CA" sz="2000" dirty="0"/>
              <a:t>the risk of error, misappropriation </a:t>
            </a:r>
            <a:r>
              <a:rPr lang="en-CA" sz="2000" dirty="0" smtClean="0"/>
              <a:t>of funds</a:t>
            </a:r>
            <a:r>
              <a:rPr lang="en-CA" sz="2000" dirty="0"/>
              <a:t>, inaccuracy of reports, unauthorized </a:t>
            </a:r>
            <a:r>
              <a:rPr lang="en-CA" sz="2000" dirty="0" smtClean="0"/>
              <a:t>and </a:t>
            </a:r>
            <a:r>
              <a:rPr lang="en-US" sz="2000" dirty="0" smtClean="0"/>
              <a:t>unsupported </a:t>
            </a:r>
            <a:r>
              <a:rPr lang="en-US" sz="2000" dirty="0"/>
              <a:t>financial transactions</a:t>
            </a:r>
          </a:p>
          <a:p>
            <a:r>
              <a:rPr lang="en-CA" sz="2000" dirty="0" smtClean="0"/>
              <a:t>We provide controls as “CASH</a:t>
            </a:r>
            <a:r>
              <a:rPr lang="en-CA" sz="2000" dirty="0"/>
              <a:t>” is high risk in nature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Financial Controls and Practices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Basic/physical – </a:t>
            </a:r>
            <a:r>
              <a:rPr lang="en-CA" dirty="0"/>
              <a:t>physical access, </a:t>
            </a:r>
            <a:r>
              <a:rPr lang="en-CA" dirty="0" smtClean="0"/>
              <a:t>reconciling of </a:t>
            </a:r>
            <a:r>
              <a:rPr lang="en-CA" dirty="0"/>
              <a:t>the </a:t>
            </a:r>
            <a:r>
              <a:rPr lang="en-CA" dirty="0" smtClean="0"/>
              <a:t>bank regularly</a:t>
            </a:r>
            <a:r>
              <a:rPr lang="en-CA" dirty="0"/>
              <a:t>, keeping adequate books </a:t>
            </a:r>
            <a:r>
              <a:rPr lang="en-CA" dirty="0" smtClean="0"/>
              <a:t>and </a:t>
            </a:r>
            <a:r>
              <a:rPr lang="en-US" dirty="0" smtClean="0"/>
              <a:t>records</a:t>
            </a:r>
            <a:endParaRPr lang="en-US" dirty="0"/>
          </a:p>
          <a:p>
            <a:r>
              <a:rPr lang="en-US" dirty="0" smtClean="0"/>
              <a:t>Supervisory/oversight </a:t>
            </a:r>
            <a:r>
              <a:rPr lang="en-US" dirty="0"/>
              <a:t>– approval of </a:t>
            </a:r>
            <a:r>
              <a:rPr lang="en-US" dirty="0" smtClean="0"/>
              <a:t>expenditures, review </a:t>
            </a:r>
            <a:r>
              <a:rPr lang="en-US" dirty="0"/>
              <a:t>of </a:t>
            </a:r>
            <a:r>
              <a:rPr lang="en-US" dirty="0" smtClean="0"/>
              <a:t>transactions, oversight of fundraising activities</a:t>
            </a:r>
            <a:endParaRPr lang="en-US" dirty="0"/>
          </a:p>
          <a:p>
            <a:r>
              <a:rPr lang="en-US" dirty="0" smtClean="0"/>
              <a:t>External </a:t>
            </a:r>
            <a:r>
              <a:rPr lang="en-US" dirty="0"/>
              <a:t>review or audit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Controls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Financial Authority</a:t>
            </a:r>
          </a:p>
          <a:p>
            <a:r>
              <a:rPr lang="en-US" dirty="0"/>
              <a:t>2. Records Maintenance</a:t>
            </a:r>
          </a:p>
          <a:p>
            <a:r>
              <a:rPr lang="en-CA" dirty="0"/>
              <a:t>3. Collection and Deposit of Funds</a:t>
            </a:r>
          </a:p>
          <a:p>
            <a:r>
              <a:rPr lang="en-US" dirty="0"/>
              <a:t>4. Disbursement of Funds</a:t>
            </a:r>
          </a:p>
          <a:p>
            <a:r>
              <a:rPr lang="en-US" dirty="0"/>
              <a:t>5. Financial </a:t>
            </a:r>
            <a:r>
              <a:rPr lang="en-US" dirty="0" smtClean="0"/>
              <a:t>Reporting</a:t>
            </a:r>
          </a:p>
          <a:p>
            <a:endParaRPr lang="en-CA" dirty="0" smtClean="0"/>
          </a:p>
          <a:p>
            <a:pPr algn="ctr">
              <a:buNone/>
            </a:pPr>
            <a:r>
              <a:rPr lang="en-CA" i="1" dirty="0" smtClean="0"/>
              <a:t>Points to consider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Financial Controls and Practices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Minimum of 2 PAC executives as </a:t>
            </a:r>
            <a:r>
              <a:rPr lang="en-CA" sz="2000" dirty="0" smtClean="0"/>
              <a:t>signing </a:t>
            </a:r>
            <a:r>
              <a:rPr lang="en-US" sz="2000" dirty="0" smtClean="0"/>
              <a:t>officers </a:t>
            </a:r>
            <a:r>
              <a:rPr lang="en-US" sz="2000" dirty="0"/>
              <a:t>(3 recommended)</a:t>
            </a:r>
          </a:p>
          <a:p>
            <a:r>
              <a:rPr lang="en-CA" sz="2000" dirty="0" smtClean="0"/>
              <a:t>Treasurer </a:t>
            </a:r>
            <a:r>
              <a:rPr lang="en-CA" sz="2000" dirty="0"/>
              <a:t>often is one of the signing officers</a:t>
            </a:r>
          </a:p>
          <a:p>
            <a:r>
              <a:rPr lang="en-CA" sz="2000" dirty="0" smtClean="0"/>
              <a:t>School </a:t>
            </a:r>
            <a:r>
              <a:rPr lang="en-CA" sz="2000" dirty="0"/>
              <a:t>Principal should not be a </a:t>
            </a:r>
            <a:r>
              <a:rPr lang="en-CA" sz="2000" dirty="0" smtClean="0"/>
              <a:t>signing </a:t>
            </a:r>
            <a:r>
              <a:rPr lang="en-US" sz="2000" dirty="0" smtClean="0"/>
              <a:t>officer </a:t>
            </a:r>
            <a:r>
              <a:rPr lang="en-US" sz="2000" dirty="0"/>
              <a:t>of the PAC</a:t>
            </a:r>
          </a:p>
          <a:p>
            <a:r>
              <a:rPr lang="en-CA" sz="2000" dirty="0" smtClean="0"/>
              <a:t>All </a:t>
            </a:r>
            <a:r>
              <a:rPr lang="en-CA" sz="2000" dirty="0"/>
              <a:t>cheques should be signed by the 2 </a:t>
            </a:r>
            <a:r>
              <a:rPr lang="en-CA" sz="2000" dirty="0" smtClean="0"/>
              <a:t>signing </a:t>
            </a:r>
            <a:r>
              <a:rPr lang="en-US" sz="2000" dirty="0" smtClean="0"/>
              <a:t>officers </a:t>
            </a:r>
            <a:r>
              <a:rPr lang="en-US" sz="2000" dirty="0"/>
              <a:t>before issuance</a:t>
            </a:r>
          </a:p>
          <a:p>
            <a:r>
              <a:rPr lang="en-CA" sz="2000" dirty="0" smtClean="0"/>
              <a:t>Know </a:t>
            </a:r>
            <a:r>
              <a:rPr lang="en-CA" sz="2000" dirty="0"/>
              <a:t>what you are signing for!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Financial Authority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</TotalTime>
  <Words>1387</Words>
  <Application>Microsoft Office PowerPoint</Application>
  <PresentationFormat>On-screen Show (4:3)</PresentationFormat>
  <Paragraphs>278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Comox Valley District PAC</vt:lpstr>
      <vt:lpstr>Agenda</vt:lpstr>
      <vt:lpstr>PAC structure</vt:lpstr>
      <vt:lpstr>PAC Financial Activity</vt:lpstr>
      <vt:lpstr>Role of PAC Treasurer</vt:lpstr>
      <vt:lpstr>Financial Controls and Practices</vt:lpstr>
      <vt:lpstr>Types of Controls</vt:lpstr>
      <vt:lpstr>Financial Controls and Practices</vt:lpstr>
      <vt:lpstr>Financial Authority</vt:lpstr>
      <vt:lpstr>Records Maintenance</vt:lpstr>
      <vt:lpstr>Collection and Deposit of Funds</vt:lpstr>
      <vt:lpstr>Disbursement of Funds</vt:lpstr>
      <vt:lpstr>Balancing and Financial Reporting</vt:lpstr>
      <vt:lpstr>Balancing and Financial Reporting</vt:lpstr>
      <vt:lpstr>Financial Reports</vt:lpstr>
      <vt:lpstr>Gaming grants</vt:lpstr>
      <vt:lpstr>Preparing a Budget</vt:lpstr>
      <vt:lpstr>Annual Budget</vt:lpstr>
      <vt:lpstr>From Pre-workshop Questions</vt:lpstr>
      <vt:lpstr>Links</vt:lpstr>
      <vt:lpstr>Thanks!</vt:lpstr>
    </vt:vector>
  </TitlesOfParts>
  <Company>SD71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Comox Valley District PAC</dc:title>
  <dc:creator>ramos</dc:creator>
  <cp:lastModifiedBy>jtaylor</cp:lastModifiedBy>
  <cp:revision>21</cp:revision>
  <dcterms:created xsi:type="dcterms:W3CDTF">2012-05-28T19:28:59Z</dcterms:created>
  <dcterms:modified xsi:type="dcterms:W3CDTF">2012-05-29T01:04:19Z</dcterms:modified>
</cp:coreProperties>
</file>