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56" r:id="rId2"/>
    <p:sldId id="292" r:id="rId3"/>
    <p:sldId id="293" r:id="rId4"/>
    <p:sldId id="294" r:id="rId5"/>
    <p:sldId id="261" r:id="rId6"/>
    <p:sldId id="263" r:id="rId7"/>
    <p:sldId id="267" r:id="rId8"/>
    <p:sldId id="265" r:id="rId9"/>
    <p:sldId id="266" r:id="rId10"/>
    <p:sldId id="268" r:id="rId11"/>
    <p:sldId id="269" r:id="rId12"/>
    <p:sldId id="275" r:id="rId13"/>
    <p:sldId id="295" r:id="rId14"/>
    <p:sldId id="296" r:id="rId15"/>
    <p:sldId id="297" r:id="rId16"/>
    <p:sldId id="289" r:id="rId17"/>
    <p:sldId id="290" r:id="rId18"/>
    <p:sldId id="291" r:id="rId19"/>
    <p:sldId id="277" r:id="rId20"/>
    <p:sldId id="259" r:id="rId21"/>
    <p:sldId id="281" r:id="rId22"/>
    <p:sldId id="280" r:id="rId23"/>
    <p:sldId id="285" r:id="rId24"/>
    <p:sldId id="286" r:id="rId25"/>
    <p:sldId id="287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24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351BF-9B5A-44D8-9DC2-CD2CE61AD354}" type="datetimeFigureOut">
              <a:rPr lang="hr-HR" smtClean="0"/>
              <a:t>25.10.2015.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1418A-8914-417B-AC89-39EE6D61B0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960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1C47D-4939-4022-8970-12D4336FCD2F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220BCCA-7D80-45A8-9031-423E286AA336}" type="slidenum">
              <a:rPr lang="hr-HR" sz="1200">
                <a:effectLst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hr-HR" sz="1200">
              <a:effectLst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9256AC-C844-4C66-BB24-4CEBCC655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F93F-136E-4913-BD1F-091E230B3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1CDE-3191-4F55-84B1-E7D16E964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78EF-DEBC-4A60-A66A-D1F602F3D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4122E-BAB4-4C63-83F6-B8138F772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5F20-BDB7-4E26-839F-9CD427F81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1CBC-2C92-46DD-9596-87D550185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8E19-F21D-4D51-82CD-4E49E4B36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1DF04-5669-4873-82EF-9D313D66B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8BC8-B98C-435F-AAF4-4248E4EC9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3056-0650-4D11-9EEF-CB201483B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E7D4647-A4BE-4DD6-BDB0-B27B0D501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FFFF00"/>
                </a:solidFill>
              </a:rPr>
              <a:t/>
            </a:r>
            <a:br>
              <a:rPr lang="en-GB" sz="3600" dirty="0" smtClean="0">
                <a:solidFill>
                  <a:srgbClr val="FFFF00"/>
                </a:solidFill>
              </a:rPr>
            </a:br>
            <a:r>
              <a:rPr lang="en-GB" sz="3600" dirty="0">
                <a:solidFill>
                  <a:srgbClr val="FFFF00"/>
                </a:solidFill>
              </a:rPr>
              <a:t/>
            </a:r>
            <a:br>
              <a:rPr lang="en-GB" sz="3600" dirty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FFFF00"/>
                </a:solidFill>
              </a:rPr>
              <a:t/>
            </a:r>
            <a:br>
              <a:rPr lang="en-GB" sz="3600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FFFF00"/>
                </a:solidFill>
              </a:rPr>
              <a:t/>
            </a:r>
            <a:br>
              <a:rPr lang="en-GB" sz="3600" dirty="0" smtClean="0">
                <a:solidFill>
                  <a:srgbClr val="FFFF00"/>
                </a:solidFill>
              </a:rPr>
            </a:br>
            <a:r>
              <a:rPr lang="en-GB" sz="3600" dirty="0">
                <a:solidFill>
                  <a:srgbClr val="FFFF00"/>
                </a:solidFill>
              </a:rPr>
              <a:t/>
            </a:r>
            <a:br>
              <a:rPr lang="en-GB" sz="3600" dirty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FFFF00"/>
                </a:solidFill>
              </a:rPr>
              <a:t/>
            </a:r>
            <a:br>
              <a:rPr lang="en-GB" sz="3600" dirty="0" smtClean="0">
                <a:solidFill>
                  <a:srgbClr val="FFFF00"/>
                </a:solidFill>
              </a:rPr>
            </a:br>
            <a:r>
              <a:rPr lang="en-GB" sz="3600" dirty="0">
                <a:solidFill>
                  <a:srgbClr val="FFFF00"/>
                </a:solidFill>
              </a:rPr>
              <a:t/>
            </a:r>
            <a:br>
              <a:rPr lang="en-GB" sz="3600" dirty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FFFF00"/>
                </a:solidFill>
              </a:rPr>
              <a:t/>
            </a:r>
            <a:br>
              <a:rPr lang="en-GB" sz="3600" dirty="0" smtClean="0">
                <a:solidFill>
                  <a:srgbClr val="FFFF00"/>
                </a:solidFill>
              </a:rPr>
            </a:br>
            <a:r>
              <a:rPr lang="hr-HR" sz="3600" dirty="0" err="1" smtClean="0">
                <a:solidFill>
                  <a:srgbClr val="FFFF00"/>
                </a:solidFill>
              </a:rPr>
              <a:t>Minimal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hr-HR" sz="3600" dirty="0" err="1" smtClean="0">
                <a:solidFill>
                  <a:srgbClr val="FFFF00"/>
                </a:solidFill>
              </a:rPr>
              <a:t>inv</a:t>
            </a:r>
            <a:r>
              <a:rPr lang="en-GB" sz="3600" dirty="0" err="1" smtClean="0">
                <a:solidFill>
                  <a:srgbClr val="FFFF00"/>
                </a:solidFill>
              </a:rPr>
              <a:t>asive</a:t>
            </a:r>
            <a:r>
              <a:rPr lang="hr-HR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err="1" smtClean="0">
                <a:solidFill>
                  <a:srgbClr val="FFFF00"/>
                </a:solidFill>
              </a:rPr>
              <a:t>gynecologic</a:t>
            </a:r>
            <a:r>
              <a:rPr lang="en-GB" sz="3600" dirty="0" smtClean="0">
                <a:solidFill>
                  <a:srgbClr val="FFFF00"/>
                </a:solidFill>
              </a:rPr>
              <a:t> surgery</a:t>
            </a:r>
            <a:br>
              <a:rPr lang="en-GB" sz="3600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FFFF00"/>
                </a:solidFill>
              </a:rPr>
              <a:t>“</a:t>
            </a:r>
            <a:r>
              <a:rPr lang="en-GB" sz="3600" dirty="0" smtClean="0">
                <a:solidFill>
                  <a:srgbClr val="FFFF00"/>
                </a:solidFill>
              </a:rPr>
              <a:t>MIGS”</a:t>
            </a:r>
            <a:r>
              <a:rPr lang="hr-HR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47800"/>
            <a:ext cx="7467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err="1" smtClean="0">
                <a:solidFill>
                  <a:srgbClr val="FF0000"/>
                </a:solidFill>
              </a:rPr>
              <a:t>Bacic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4" descr="sil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562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 smtClean="0">
                <a:solidFill>
                  <a:srgbClr val="FFFF00"/>
                </a:solidFill>
              </a:rPr>
              <a:t>Laparoscopy </a:t>
            </a:r>
            <a:r>
              <a:rPr lang="en-GB" sz="3200" dirty="0" err="1" smtClean="0">
                <a:solidFill>
                  <a:srgbClr val="FFFF00"/>
                </a:solidFill>
              </a:rPr>
              <a:t>advatages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Cosmetics</a:t>
            </a:r>
            <a:endParaRPr lang="en-US" dirty="0" smtClean="0"/>
          </a:p>
          <a:p>
            <a:pPr eaLnBrk="1" hangingPunct="1">
              <a:defRPr/>
            </a:pPr>
            <a:r>
              <a:rPr lang="en-GB" dirty="0" smtClean="0"/>
              <a:t>Less pain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Short </a:t>
            </a:r>
            <a:r>
              <a:rPr lang="en-US" dirty="0" err="1" smtClean="0"/>
              <a:t>hospitalisation</a:t>
            </a:r>
            <a:endParaRPr lang="en-US" dirty="0" smtClean="0"/>
          </a:p>
          <a:p>
            <a:pPr eaLnBrk="1" hangingPunct="1">
              <a:defRPr/>
            </a:pPr>
            <a:r>
              <a:rPr lang="en-GB" dirty="0" smtClean="0"/>
              <a:t>Less adhesions</a:t>
            </a:r>
            <a:endParaRPr lang="en-US" dirty="0" smtClean="0"/>
          </a:p>
          <a:p>
            <a:pPr eaLnBrk="1" hangingPunct="1">
              <a:defRPr/>
            </a:pPr>
            <a:r>
              <a:rPr lang="en-GB" dirty="0" smtClean="0"/>
              <a:t>Less infections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Fewer post-operative complications</a:t>
            </a:r>
          </a:p>
          <a:p>
            <a:pPr eaLnBrk="1" hangingPunct="1">
              <a:defRPr/>
            </a:pPr>
            <a:r>
              <a:rPr lang="en-GB" dirty="0" smtClean="0"/>
              <a:t>High resolution </a:t>
            </a:r>
            <a:endParaRPr lang="hr-HR" dirty="0" smtClean="0"/>
          </a:p>
          <a:p>
            <a:pPr eaLnBrk="1" hangingPunct="1">
              <a:defRPr/>
            </a:pPr>
            <a:r>
              <a:rPr lang="en-GB" dirty="0" smtClean="0"/>
              <a:t>Less blood loss</a:t>
            </a:r>
            <a:r>
              <a:rPr lang="hr-HR" dirty="0" smtClean="0"/>
              <a:t> 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3200" dirty="0" smtClean="0">
                <a:solidFill>
                  <a:srgbClr val="FFFF00"/>
                </a:solidFill>
              </a:rPr>
              <a:t>Type of operations in the </a:t>
            </a:r>
            <a:r>
              <a:rPr lang="en-GB" sz="3200" dirty="0" err="1" smtClean="0">
                <a:solidFill>
                  <a:srgbClr val="FFFF00"/>
                </a:solidFill>
              </a:rPr>
              <a:t>Gynecology</a:t>
            </a:r>
            <a:r>
              <a:rPr lang="hr-HR" sz="3200" dirty="0" smtClean="0">
                <a:solidFill>
                  <a:srgbClr val="FFFF00"/>
                </a:solidFill>
              </a:rPr>
              <a:t>  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</a:t>
            </a:r>
            <a:r>
              <a:rPr lang="en-GB" dirty="0" smtClean="0"/>
              <a:t>agnostic laparoscopy</a:t>
            </a:r>
            <a:r>
              <a:rPr lang="hr-HR" dirty="0" smtClean="0"/>
              <a:t>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</a:t>
            </a:r>
            <a:r>
              <a:rPr lang="hr-HR" dirty="0" smtClean="0"/>
              <a:t>PSC </a:t>
            </a:r>
            <a:r>
              <a:rPr lang="en-GB" dirty="0" smtClean="0"/>
              <a:t>cystectomy</a:t>
            </a:r>
            <a:endParaRPr lang="en-US" dirty="0" smtClean="0"/>
          </a:p>
          <a:p>
            <a:pPr eaLnBrk="1" hangingPunct="1">
              <a:defRPr/>
            </a:pPr>
            <a:r>
              <a:rPr lang="hr-HR" dirty="0" smtClean="0"/>
              <a:t>LPSC </a:t>
            </a:r>
            <a:r>
              <a:rPr lang="en-GB" dirty="0" smtClean="0"/>
              <a:t>oophorectomy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</a:t>
            </a:r>
            <a:r>
              <a:rPr lang="hr-HR" dirty="0" smtClean="0"/>
              <a:t>PSC </a:t>
            </a:r>
            <a:r>
              <a:rPr lang="en-GB" dirty="0" smtClean="0"/>
              <a:t>myomectomy</a:t>
            </a:r>
          </a:p>
          <a:p>
            <a:pPr eaLnBrk="1" hangingPunct="1">
              <a:defRPr/>
            </a:pPr>
            <a:r>
              <a:rPr lang="en-GB" dirty="0" smtClean="0"/>
              <a:t>LPSC Hysterectomy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/>
              <a:t>Uroginekologija</a:t>
            </a:r>
            <a:r>
              <a:rPr lang="hr-HR" dirty="0" smtClean="0"/>
              <a:t> minimalno </a:t>
            </a:r>
            <a:r>
              <a:rPr lang="hr-HR" dirty="0" err="1" smtClean="0"/>
              <a:t>invazvni</a:t>
            </a:r>
            <a:r>
              <a:rPr lang="hr-HR" dirty="0" smtClean="0"/>
              <a:t> pristup</a:t>
            </a:r>
            <a:endParaRPr lang="en-US" dirty="0" smtClean="0"/>
          </a:p>
          <a:p>
            <a:pPr eaLnBrk="1" hangingPunct="1">
              <a:defRPr/>
            </a:pPr>
            <a:r>
              <a:rPr lang="hr-HR" dirty="0" smtClean="0"/>
              <a:t>Robotska rekonstrukcija</a:t>
            </a:r>
            <a:endParaRPr lang="en-US" dirty="0" smtClean="0"/>
          </a:p>
          <a:p>
            <a:pPr eaLnBrk="1" hangingPunct="1">
              <a:defRPr/>
            </a:pPr>
            <a:r>
              <a:rPr lang="hr-HR" dirty="0" smtClean="0"/>
              <a:t>Mini Arc, TVT - O</a:t>
            </a:r>
            <a:endParaRPr lang="en-US" dirty="0" smtClean="0"/>
          </a:p>
          <a:p>
            <a:pPr eaLnBrk="1" hangingPunct="1">
              <a:defRPr/>
            </a:pPr>
            <a:r>
              <a:rPr lang="hr-HR" dirty="0" smtClean="0"/>
              <a:t>LPSC Abdominalna sakralna </a:t>
            </a:r>
            <a:r>
              <a:rPr lang="hr-HR" dirty="0" err="1" smtClean="0"/>
              <a:t>kolpopeksija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hr-HR" dirty="0" smtClean="0"/>
              <a:t>LPSC </a:t>
            </a:r>
            <a:r>
              <a:rPr lang="hr-HR" dirty="0" err="1" smtClean="0"/>
              <a:t>Burch</a:t>
            </a:r>
            <a:r>
              <a:rPr lang="hr-HR" dirty="0" smtClean="0"/>
              <a:t>, </a:t>
            </a:r>
            <a:r>
              <a:rPr lang="hr-HR" dirty="0" err="1" smtClean="0"/>
              <a:t>uretrovesicopexio</a:t>
            </a:r>
            <a:r>
              <a:rPr lang="en-US" dirty="0" smtClean="0"/>
              <a:t> </a:t>
            </a:r>
            <a:r>
              <a:rPr lang="hr-HR" dirty="0" smtClean="0"/>
              <a:t> 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6100"/>
          </a:xfrm>
        </p:spPr>
        <p:txBody>
          <a:bodyPr/>
          <a:lstStyle/>
          <a:p>
            <a:r>
              <a:rPr lang="en-GB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Embolisation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54667"/>
            <a:ext cx="6096000" cy="530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4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r>
              <a:rPr lang="en-GB" sz="3200" i="1" dirty="0" err="1" smtClean="0">
                <a:solidFill>
                  <a:srgbClr val="FFFF00"/>
                </a:solidFill>
              </a:rPr>
              <a:t>Hysterocopy</a:t>
            </a:r>
            <a:endParaRPr lang="en-GB" sz="3200" i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45284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43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 dirty="0" smtClean="0">
                <a:solidFill>
                  <a:srgbClr val="FFFF00"/>
                </a:solidFill>
              </a:rPr>
              <a:t>Endometrial Ablation</a:t>
            </a:r>
            <a:endParaRPr lang="en-GB" sz="3200" i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9448"/>
            <a:ext cx="687299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45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roginekologija slik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929793" cy="3657600"/>
          </a:xfrm>
        </p:spPr>
      </p:pic>
      <p:pic>
        <p:nvPicPr>
          <p:cNvPr id="5" name="Picture 4" descr="Uroginekologija slik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048000"/>
            <a:ext cx="3810000" cy="346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TVT da</a:t>
            </a:r>
            <a:r>
              <a:rPr lang="en-GB" dirty="0" smtClean="0"/>
              <a:t>y after</a:t>
            </a:r>
            <a:endParaRPr lang="hr-HR" dirty="0"/>
          </a:p>
        </p:txBody>
      </p:sp>
      <p:pic>
        <p:nvPicPr>
          <p:cNvPr id="4" name="Content Placeholder 3" descr="TVT slika abdominal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7655" y="1905000"/>
            <a:ext cx="548869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VT slika postavlja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873918"/>
            <a:ext cx="4114800" cy="3724545"/>
          </a:xfrm>
        </p:spPr>
      </p:pic>
      <p:pic>
        <p:nvPicPr>
          <p:cNvPr id="5" name="Picture 4" descr="Evolucija tr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8153400" cy="2212683"/>
          </a:xfrm>
          <a:prstGeom prst="rect">
            <a:avLst/>
          </a:prstGeom>
        </p:spPr>
      </p:pic>
      <p:pic>
        <p:nvPicPr>
          <p:cNvPr id="6" name="Picture 5" descr="Mrezica iz bliz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429000"/>
            <a:ext cx="3200400" cy="2211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smtClean="0">
                <a:solidFill>
                  <a:srgbClr val="FFFF00"/>
                </a:solidFill>
              </a:rPr>
              <a:t>Minimally Invasive OR</a:t>
            </a:r>
          </a:p>
        </p:txBody>
      </p:sp>
      <p:pic>
        <p:nvPicPr>
          <p:cNvPr id="13316" name="Picture 5" descr="isu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324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846931"/>
          </a:xfrm>
        </p:spPr>
        <p:txBody>
          <a:bodyPr/>
          <a:lstStyle/>
          <a:p>
            <a:r>
              <a:rPr lang="en-GB" sz="2800" i="1" dirty="0" smtClean="0"/>
              <a:t>History</a:t>
            </a:r>
            <a:endParaRPr lang="hr-HR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54461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rgbClr val="FFFF00"/>
                </a:solidFill>
              </a:rPr>
              <a:t>1901 George </a:t>
            </a:r>
            <a:r>
              <a:rPr lang="hr-HR" sz="2400" dirty="0" err="1" smtClean="0">
                <a:solidFill>
                  <a:srgbClr val="FFFF00"/>
                </a:solidFill>
              </a:rPr>
              <a:t>Kelling</a:t>
            </a:r>
            <a:r>
              <a:rPr lang="hr-HR" sz="2400" dirty="0" smtClean="0">
                <a:solidFill>
                  <a:srgbClr val="FFFF00"/>
                </a:solidFill>
              </a:rPr>
              <a:t>, </a:t>
            </a:r>
            <a:r>
              <a:rPr lang="hr-HR" sz="2400" dirty="0" err="1" smtClean="0">
                <a:solidFill>
                  <a:srgbClr val="FFFF00"/>
                </a:solidFill>
              </a:rPr>
              <a:t>Dresden</a:t>
            </a: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</a:rPr>
              <a:t>isuflatio</a:t>
            </a:r>
            <a:r>
              <a:rPr lang="en-GB" sz="2400" dirty="0" smtClean="0">
                <a:solidFill>
                  <a:srgbClr val="FFFF00"/>
                </a:solidFill>
              </a:rPr>
              <a:t> in dog abdomen filtrated air with </a:t>
            </a:r>
            <a:r>
              <a:rPr lang="hr-HR" sz="2400" dirty="0" err="1" smtClean="0">
                <a:solidFill>
                  <a:srgbClr val="FFFF00"/>
                </a:solidFill>
              </a:rPr>
              <a:t>Nitze</a:t>
            </a:r>
            <a:r>
              <a:rPr lang="hr-HR" sz="2400" dirty="0" smtClean="0">
                <a:solidFill>
                  <a:srgbClr val="FFFF00"/>
                </a:solidFill>
              </a:rPr>
              <a:t> cistoskopa </a:t>
            </a:r>
            <a:r>
              <a:rPr lang="en-GB" sz="2400" dirty="0" smtClean="0">
                <a:solidFill>
                  <a:srgbClr val="FFFF00"/>
                </a:solidFill>
              </a:rPr>
              <a:t>first abdominal laparoscopy</a:t>
            </a:r>
            <a:endParaRPr lang="hr-HR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rgbClr val="FFFF00"/>
                </a:solidFill>
              </a:rPr>
              <a:t>1920 </a:t>
            </a:r>
            <a:r>
              <a:rPr lang="hr-HR" sz="2400" dirty="0" err="1" smtClean="0">
                <a:solidFill>
                  <a:srgbClr val="FFFF00"/>
                </a:solidFill>
              </a:rPr>
              <a:t>Zoilikofer</a:t>
            </a: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used </a:t>
            </a:r>
            <a:r>
              <a:rPr lang="hr-HR" sz="2400" dirty="0" smtClean="0">
                <a:solidFill>
                  <a:srgbClr val="FFFF00"/>
                </a:solidFill>
              </a:rPr>
              <a:t>CO2 </a:t>
            </a:r>
            <a:endParaRPr lang="en-GB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rgbClr val="FFFF00"/>
                </a:solidFill>
              </a:rPr>
              <a:t>1966 </a:t>
            </a:r>
            <a:r>
              <a:rPr lang="en-GB" sz="2400" dirty="0" smtClean="0">
                <a:solidFill>
                  <a:srgbClr val="FFFF00"/>
                </a:solidFill>
              </a:rPr>
              <a:t>Cold light and optical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rgbClr val="FFFF00"/>
                </a:solidFill>
              </a:rPr>
              <a:t>1981 </a:t>
            </a:r>
            <a:r>
              <a:rPr lang="hr-HR" sz="2400" dirty="0" err="1" smtClean="0">
                <a:solidFill>
                  <a:srgbClr val="FFFF00"/>
                </a:solidFill>
              </a:rPr>
              <a:t>Kurt</a:t>
            </a: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 err="1" smtClean="0">
                <a:solidFill>
                  <a:srgbClr val="FFFF00"/>
                </a:solidFill>
              </a:rPr>
              <a:t>Semm</a:t>
            </a: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first laparoscopy </a:t>
            </a:r>
            <a:r>
              <a:rPr lang="en-GB" sz="2400" dirty="0" err="1" smtClean="0">
                <a:solidFill>
                  <a:srgbClr val="FFFF00"/>
                </a:solidFill>
              </a:rPr>
              <a:t>apendectomy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rgbClr val="FFFF00"/>
                </a:solidFill>
              </a:rPr>
              <a:t>1984 LAVH </a:t>
            </a:r>
            <a:r>
              <a:rPr lang="hr-HR" sz="2400" dirty="0" err="1" smtClean="0">
                <a:solidFill>
                  <a:srgbClr val="FFFF00"/>
                </a:solidFill>
              </a:rPr>
              <a:t>Kurt</a:t>
            </a: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 err="1" smtClean="0">
                <a:solidFill>
                  <a:srgbClr val="FFFF00"/>
                </a:solidFill>
              </a:rPr>
              <a:t>Semm</a:t>
            </a:r>
            <a:r>
              <a:rPr lang="hr-HR" sz="2400" dirty="0" smtClean="0">
                <a:solidFill>
                  <a:srgbClr val="FFFF00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rgbClr val="FFFF00"/>
                </a:solidFill>
              </a:rPr>
              <a:t>1985 </a:t>
            </a:r>
            <a:r>
              <a:rPr lang="hr-HR" sz="2400" dirty="0" err="1" smtClean="0">
                <a:solidFill>
                  <a:srgbClr val="FFFF00"/>
                </a:solidFill>
              </a:rPr>
              <a:t>Dr</a:t>
            </a:r>
            <a:r>
              <a:rPr lang="hr-HR" sz="2400" dirty="0" smtClean="0">
                <a:solidFill>
                  <a:srgbClr val="FFFF00"/>
                </a:solidFill>
              </a:rPr>
              <a:t> Muhe (</a:t>
            </a:r>
            <a:r>
              <a:rPr lang="hr-HR" sz="2400" dirty="0" err="1" smtClean="0">
                <a:solidFill>
                  <a:srgbClr val="FFFF00"/>
                </a:solidFill>
              </a:rPr>
              <a:t>Prof</a:t>
            </a: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 err="1" smtClean="0">
                <a:solidFill>
                  <a:srgbClr val="FFFF00"/>
                </a:solidFill>
              </a:rPr>
              <a:t>Dr</a:t>
            </a:r>
            <a:r>
              <a:rPr lang="hr-HR" sz="2400" dirty="0" smtClean="0">
                <a:solidFill>
                  <a:srgbClr val="FFFF00"/>
                </a:solidFill>
              </a:rPr>
              <a:t> Med – </a:t>
            </a:r>
            <a:r>
              <a:rPr lang="hr-HR" sz="2400" dirty="0" err="1" smtClean="0">
                <a:solidFill>
                  <a:srgbClr val="FFFF00"/>
                </a:solidFill>
              </a:rPr>
              <a:t>Bobligen</a:t>
            </a:r>
            <a:r>
              <a:rPr lang="hr-HR" sz="2400" dirty="0" smtClean="0">
                <a:solidFill>
                  <a:srgbClr val="FFFF00"/>
                </a:solidFill>
              </a:rPr>
              <a:t>, </a:t>
            </a:r>
            <a:r>
              <a:rPr lang="en-GB" sz="2400" dirty="0" smtClean="0">
                <a:solidFill>
                  <a:srgbClr val="FFFF00"/>
                </a:solidFill>
              </a:rPr>
              <a:t>Germany</a:t>
            </a:r>
            <a:r>
              <a:rPr lang="hr-HR" sz="2400" dirty="0" smtClean="0">
                <a:solidFill>
                  <a:srgbClr val="FFFF00"/>
                </a:solidFill>
              </a:rPr>
              <a:t>) </a:t>
            </a:r>
            <a:r>
              <a:rPr lang="en-GB" sz="2400" dirty="0" smtClean="0">
                <a:solidFill>
                  <a:srgbClr val="FFFF00"/>
                </a:solidFill>
              </a:rPr>
              <a:t>first cholecystectomy</a:t>
            </a:r>
            <a:endParaRPr lang="hr-HR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rgbClr val="FFFF00"/>
                </a:solidFill>
              </a:rPr>
              <a:t>1988 </a:t>
            </a:r>
            <a:r>
              <a:rPr lang="en-GB" sz="2400" dirty="0" smtClean="0">
                <a:solidFill>
                  <a:srgbClr val="FFFF00"/>
                </a:solidFill>
              </a:rPr>
              <a:t>First laparoscopic cholecystectomy</a:t>
            </a: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at </a:t>
            </a:r>
            <a:r>
              <a:rPr lang="hr-HR" sz="2400" dirty="0" smtClean="0">
                <a:solidFill>
                  <a:srgbClr val="FFFF00"/>
                </a:solidFill>
              </a:rPr>
              <a:t>SAD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hr-HR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z="3600" dirty="0" err="1" smtClean="0">
                <a:solidFill>
                  <a:srgbClr val="FFFF00"/>
                </a:solidFill>
              </a:rPr>
              <a:t>Single</a:t>
            </a:r>
            <a:r>
              <a:rPr lang="hr-HR" sz="3600" dirty="0" smtClean="0">
                <a:solidFill>
                  <a:srgbClr val="FFFF00"/>
                </a:solidFill>
              </a:rPr>
              <a:t> </a:t>
            </a:r>
            <a:r>
              <a:rPr lang="hr-HR" sz="3600" dirty="0" err="1" smtClean="0">
                <a:solidFill>
                  <a:srgbClr val="FFFF00"/>
                </a:solidFill>
              </a:rPr>
              <a:t>port</a:t>
            </a:r>
            <a:r>
              <a:rPr lang="hr-HR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rgbClr val="FFFF00"/>
                </a:solidFill>
              </a:rPr>
              <a:t>surgery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14339" name="Picture 4" descr="SIL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866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Single </a:t>
            </a:r>
            <a:r>
              <a:rPr lang="hr-HR" sz="3600" dirty="0" smtClean="0">
                <a:solidFill>
                  <a:srgbClr val="FFFF00"/>
                </a:solidFill>
              </a:rPr>
              <a:t>p</a:t>
            </a:r>
            <a:r>
              <a:rPr lang="en-US" sz="3600" dirty="0" smtClean="0">
                <a:solidFill>
                  <a:srgbClr val="FFFF00"/>
                </a:solidFill>
              </a:rPr>
              <a:t>ort </a:t>
            </a:r>
            <a:r>
              <a:rPr lang="en-GB" sz="3600" dirty="0" smtClean="0">
                <a:solidFill>
                  <a:srgbClr val="FFFF00"/>
                </a:solidFill>
              </a:rPr>
              <a:t>surgery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Inst</a:t>
            </a:r>
            <a:r>
              <a:rPr lang="hr-HR" dirty="0" err="1" smtClean="0"/>
              <a:t>rumenti</a:t>
            </a:r>
            <a:r>
              <a:rPr lang="en-US" dirty="0" smtClean="0"/>
              <a:t>: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15364" name="Picture 5" descr="s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sil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45720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Single Port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2800" dirty="0" err="1" smtClean="0"/>
              <a:t>Pr</a:t>
            </a:r>
            <a:r>
              <a:rPr lang="en-GB" sz="2800" dirty="0" smtClean="0"/>
              <a:t>o </a:t>
            </a:r>
            <a:r>
              <a:rPr lang="en-US" sz="2800" dirty="0" smtClean="0"/>
              <a:t>: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dirty="0" smtClean="0"/>
              <a:t>	-</a:t>
            </a:r>
            <a:r>
              <a:rPr lang="hr-HR" sz="2400" dirty="0" smtClean="0"/>
              <a:t> </a:t>
            </a:r>
            <a:r>
              <a:rPr lang="en-GB" sz="2400" dirty="0" smtClean="0"/>
              <a:t>Cosmetics</a:t>
            </a:r>
            <a:endParaRPr lang="en-US" sz="2400" dirty="0" smtClean="0"/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dirty="0" smtClean="0"/>
              <a:t>	-</a:t>
            </a:r>
            <a:r>
              <a:rPr lang="hr-HR" sz="2400" dirty="0" smtClean="0"/>
              <a:t> </a:t>
            </a:r>
            <a:r>
              <a:rPr lang="en-GB" sz="2400" dirty="0" smtClean="0"/>
              <a:t>Less pain</a:t>
            </a:r>
            <a:endParaRPr lang="en-US" sz="2400" dirty="0" smtClean="0"/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dirty="0" smtClean="0"/>
              <a:t>	-</a:t>
            </a:r>
            <a:r>
              <a:rPr lang="hr-HR" sz="2400" dirty="0" smtClean="0"/>
              <a:t> </a:t>
            </a:r>
            <a:r>
              <a:rPr lang="en-GB" sz="2400" dirty="0" smtClean="0"/>
              <a:t>Lower risk of herniation</a:t>
            </a:r>
            <a:r>
              <a:rPr lang="hr-HR" sz="2400" dirty="0" smtClean="0"/>
              <a:t> </a:t>
            </a:r>
            <a:endParaRPr lang="en-US" sz="2400" dirty="0" smtClean="0"/>
          </a:p>
          <a:p>
            <a:pPr lvl="1" eaLnBrk="1" hangingPunct="1">
              <a:buFont typeface="Tahoma" pitchFamily="34" charset="0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GB" sz="2800" dirty="0" smtClean="0"/>
              <a:t>Con </a:t>
            </a:r>
            <a:r>
              <a:rPr lang="en-US" sz="2800" dirty="0" smtClean="0"/>
              <a:t>: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dirty="0" smtClean="0"/>
              <a:t>	-</a:t>
            </a:r>
            <a:r>
              <a:rPr lang="hr-HR" sz="2400" dirty="0" smtClean="0"/>
              <a:t> </a:t>
            </a:r>
            <a:r>
              <a:rPr lang="en-GB" sz="2400" dirty="0" smtClean="0"/>
              <a:t>Long learning curve</a:t>
            </a:r>
            <a:r>
              <a:rPr lang="hr-HR" sz="2400" dirty="0" smtClean="0"/>
              <a:t> </a:t>
            </a:r>
            <a:endParaRPr lang="en-US" sz="2400" dirty="0" smtClean="0"/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dirty="0" smtClean="0"/>
              <a:t>	-</a:t>
            </a:r>
            <a:r>
              <a:rPr lang="hr-HR" sz="2400" dirty="0" smtClean="0"/>
              <a:t> </a:t>
            </a:r>
            <a:r>
              <a:rPr lang="en-GB" sz="2400" dirty="0" smtClean="0"/>
              <a:t>Longer operation time</a:t>
            </a:r>
            <a:endParaRPr lang="en-US" sz="2400" dirty="0" smtClean="0"/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dirty="0" smtClean="0"/>
              <a:t>	-</a:t>
            </a:r>
            <a:r>
              <a:rPr lang="hr-HR" sz="2400" dirty="0" smtClean="0"/>
              <a:t> C</a:t>
            </a:r>
            <a:r>
              <a:rPr lang="en-GB" sz="2400" dirty="0" err="1" smtClean="0"/>
              <a:t>osts</a:t>
            </a:r>
            <a:endParaRPr lang="en-US" sz="2400" dirty="0" smtClean="0"/>
          </a:p>
          <a:p>
            <a:pPr lvl="1" eaLnBrk="1" hangingPunct="1">
              <a:buFont typeface="Tahoma" pitchFamily="34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Robotic</a:t>
            </a:r>
            <a:r>
              <a:rPr lang="hr-HR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rgbClr val="FFFF00"/>
                </a:solidFill>
              </a:rPr>
              <a:t>surgery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Tahoma" pitchFamily="34" charset="0"/>
              <a:buNone/>
              <a:defRPr/>
            </a:pPr>
            <a:endParaRPr lang="en-US" smtClean="0"/>
          </a:p>
        </p:txBody>
      </p:sp>
      <p:pic>
        <p:nvPicPr>
          <p:cNvPr id="17412" name="Picture 4" descr="robo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8006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robo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733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Robot</a:t>
            </a:r>
            <a:r>
              <a:rPr lang="en-GB" sz="3600" dirty="0" err="1" smtClean="0">
                <a:solidFill>
                  <a:srgbClr val="FFFF00"/>
                </a:solidFill>
              </a:rPr>
              <a:t>ic</a:t>
            </a:r>
            <a:r>
              <a:rPr lang="hr-HR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rgbClr val="FFFF00"/>
                </a:solidFill>
              </a:rPr>
              <a:t>surgery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800" dirty="0" err="1" smtClean="0"/>
              <a:t>Pr</a:t>
            </a:r>
            <a:r>
              <a:rPr lang="en-GB" sz="2800" dirty="0" smtClean="0"/>
              <a:t>o</a:t>
            </a:r>
            <a:r>
              <a:rPr lang="hr-HR" sz="2800" dirty="0" smtClean="0"/>
              <a:t> 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dirty="0" smtClean="0"/>
              <a:t>	-More Precise/range of motion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dirty="0" smtClean="0"/>
              <a:t>	-3D Vision/magnified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dirty="0" smtClean="0"/>
              <a:t>	-More comfortable for Surgeon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dirty="0" smtClean="0"/>
              <a:t>	-Can be done remotely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Contra</a:t>
            </a:r>
            <a:r>
              <a:rPr lang="hr-HR" sz="2800" dirty="0" smtClean="0"/>
              <a:t> 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dirty="0" smtClean="0"/>
              <a:t>	-</a:t>
            </a:r>
            <a:r>
              <a:rPr lang="en-GB" sz="2400" dirty="0" smtClean="0"/>
              <a:t>Price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GB" sz="2400" dirty="0"/>
              <a:t> </a:t>
            </a:r>
            <a:r>
              <a:rPr lang="en-GB" sz="2400" dirty="0" smtClean="0"/>
              <a:t>  -Longer operative time</a:t>
            </a:r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  <a:defRPr/>
            </a:pPr>
            <a:r>
              <a:rPr lang="en-US" sz="2400" dirty="0" smtClean="0"/>
              <a:t>	</a:t>
            </a:r>
          </a:p>
        </p:txBody>
      </p:sp>
      <p:pic>
        <p:nvPicPr>
          <p:cNvPr id="18436" name="Picture 4" descr="davinci-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2862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2703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62400"/>
            <a:ext cx="28194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Robot</a:t>
            </a:r>
            <a:r>
              <a:rPr lang="en-GB" sz="3600" dirty="0" err="1" smtClean="0">
                <a:solidFill>
                  <a:srgbClr val="FFFF00"/>
                </a:solidFill>
              </a:rPr>
              <a:t>ic</a:t>
            </a:r>
            <a:r>
              <a:rPr lang="en-GB" sz="3600" dirty="0" smtClean="0">
                <a:solidFill>
                  <a:srgbClr val="FFFF00"/>
                </a:solidFill>
              </a:rPr>
              <a:t> surgery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dirty="0" smtClean="0"/>
              <a:t>Most in </a:t>
            </a:r>
            <a:r>
              <a:rPr lang="en-US" i="1" dirty="0" smtClean="0"/>
              <a:t>: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en-US" sz="2400" dirty="0" smtClean="0"/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dirty="0" smtClean="0"/>
              <a:t>-</a:t>
            </a:r>
            <a:r>
              <a:rPr lang="en-US" sz="2400" dirty="0" err="1" smtClean="0"/>
              <a:t>Urolo</a:t>
            </a:r>
            <a:r>
              <a:rPr lang="hr-HR" sz="2400" dirty="0" smtClean="0"/>
              <a:t>g</a:t>
            </a:r>
            <a:r>
              <a:rPr lang="en-GB" sz="2400" dirty="0"/>
              <a:t>y</a:t>
            </a:r>
            <a:r>
              <a:rPr lang="en-US" sz="2400" dirty="0" smtClean="0"/>
              <a:t> (</a:t>
            </a:r>
            <a:r>
              <a:rPr lang="en-US" sz="2400" dirty="0" err="1" smtClean="0"/>
              <a:t>prostatec</a:t>
            </a:r>
            <a:r>
              <a:rPr lang="hr-HR" sz="2400" dirty="0" smtClean="0"/>
              <a:t>tom</a:t>
            </a:r>
            <a:r>
              <a:rPr lang="en-GB" sz="2400" dirty="0" smtClean="0"/>
              <a:t>y</a:t>
            </a:r>
            <a:r>
              <a:rPr lang="en-US" sz="2400" dirty="0" smtClean="0"/>
              <a:t>)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dirty="0" smtClean="0"/>
              <a:t>-</a:t>
            </a:r>
            <a:r>
              <a:rPr lang="en-GB" sz="2400" dirty="0" err="1" smtClean="0"/>
              <a:t>Cardiosurgery</a:t>
            </a:r>
            <a:endParaRPr lang="en-US" sz="2400" dirty="0" smtClean="0"/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sz="2400" dirty="0" smtClean="0"/>
              <a:t>-</a:t>
            </a:r>
            <a:r>
              <a:rPr lang="en-US" sz="2400" dirty="0" err="1" smtClean="0"/>
              <a:t>Gyne</a:t>
            </a:r>
            <a:r>
              <a:rPr lang="hr-HR" sz="2400" dirty="0" smtClean="0"/>
              <a:t>k</a:t>
            </a:r>
            <a:r>
              <a:rPr lang="en-US" sz="2400" dirty="0" err="1" smtClean="0"/>
              <a:t>olog</a:t>
            </a:r>
            <a:r>
              <a:rPr lang="en-GB" sz="2400" dirty="0" smtClean="0"/>
              <a:t>y </a:t>
            </a:r>
            <a:r>
              <a:rPr lang="en-US" sz="2400" dirty="0" smtClean="0"/>
              <a:t>(TLH)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en-US" sz="2400" dirty="0" smtClean="0"/>
          </a:p>
        </p:txBody>
      </p:sp>
      <p:pic>
        <p:nvPicPr>
          <p:cNvPr id="19460" name="Picture 4" descr="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1242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Natural Orifice </a:t>
            </a:r>
            <a:r>
              <a:rPr lang="en-US" sz="2400" dirty="0" err="1" smtClean="0">
                <a:solidFill>
                  <a:srgbClr val="FFFF00"/>
                </a:solidFill>
              </a:rPr>
              <a:t>Translumenal</a:t>
            </a:r>
            <a:r>
              <a:rPr lang="en-US" sz="2400" dirty="0" smtClean="0">
                <a:solidFill>
                  <a:srgbClr val="FFFF00"/>
                </a:solidFill>
              </a:rPr>
              <a:t> Endoscopic Surgery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  <a:defRPr/>
            </a:pPr>
            <a:r>
              <a:rPr lang="en-US" dirty="0" smtClean="0"/>
              <a:t>E</a:t>
            </a:r>
            <a:r>
              <a:rPr lang="en-GB" dirty="0" err="1" smtClean="0"/>
              <a:t>xperimental</a:t>
            </a:r>
            <a:endParaRPr lang="en-US" dirty="0" smtClean="0"/>
          </a:p>
          <a:p>
            <a:pPr lvl="1" eaLnBrk="1" hangingPunct="1">
              <a:buFontTx/>
              <a:buChar char="•"/>
              <a:defRPr/>
            </a:pPr>
            <a:r>
              <a:rPr lang="hr-HR" dirty="0" err="1" smtClean="0"/>
              <a:t>Unive</a:t>
            </a:r>
            <a:r>
              <a:rPr lang="en-GB" dirty="0" err="1" smtClean="0"/>
              <a:t>rsity</a:t>
            </a:r>
            <a:r>
              <a:rPr lang="hr-HR" dirty="0" smtClean="0"/>
              <a:t> </a:t>
            </a:r>
            <a:r>
              <a:rPr lang="en-GB" dirty="0" smtClean="0"/>
              <a:t>hospitals</a:t>
            </a:r>
            <a:endParaRPr lang="en-US" dirty="0" smtClean="0"/>
          </a:p>
          <a:p>
            <a:pPr lvl="1" eaLnBrk="1" hangingPunct="1">
              <a:buFontTx/>
              <a:buChar char="•"/>
              <a:defRPr/>
            </a:pPr>
            <a:r>
              <a:rPr lang="en-GB" dirty="0" smtClean="0"/>
              <a:t>Entrance </a:t>
            </a:r>
            <a:r>
              <a:rPr lang="en-US" dirty="0" smtClean="0"/>
              <a:t>:</a:t>
            </a:r>
          </a:p>
          <a:p>
            <a:pPr lvl="2" eaLnBrk="1" hangingPunct="1">
              <a:buClr>
                <a:schemeClr val="tx1"/>
              </a:buClr>
              <a:buFontTx/>
              <a:buNone/>
              <a:defRPr/>
            </a:pPr>
            <a:r>
              <a:rPr lang="en-US" dirty="0" smtClean="0"/>
              <a:t>	-Mouth / </a:t>
            </a:r>
            <a:r>
              <a:rPr lang="en-US" dirty="0" err="1" smtClean="0"/>
              <a:t>stomatch</a:t>
            </a:r>
            <a:endParaRPr lang="en-US" dirty="0" smtClean="0"/>
          </a:p>
          <a:p>
            <a:pPr lvl="2" eaLnBrk="1" hangingPunct="1">
              <a:buClr>
                <a:schemeClr val="tx1"/>
              </a:buClr>
              <a:buFontTx/>
              <a:buNone/>
              <a:defRPr/>
            </a:pPr>
            <a:r>
              <a:rPr lang="en-US" dirty="0" smtClean="0"/>
              <a:t>	-V</a:t>
            </a:r>
            <a:r>
              <a:rPr lang="hr-HR" dirty="0" smtClean="0"/>
              <a:t>agin</a:t>
            </a:r>
            <a:r>
              <a:rPr lang="en-GB" dirty="0" smtClean="0"/>
              <a:t>e</a:t>
            </a:r>
            <a:endParaRPr lang="en-US" dirty="0" smtClean="0"/>
          </a:p>
          <a:p>
            <a:pPr lvl="2" eaLnBrk="1" hangingPunct="1">
              <a:buClr>
                <a:schemeClr val="tx1"/>
              </a:buClr>
              <a:buFontTx/>
              <a:buNone/>
              <a:defRPr/>
            </a:pPr>
            <a:r>
              <a:rPr lang="en-US" dirty="0" smtClean="0"/>
              <a:t>	-Re</a:t>
            </a:r>
            <a:r>
              <a:rPr lang="en-GB" dirty="0" err="1" smtClean="0"/>
              <a:t>ctum</a:t>
            </a:r>
            <a:endParaRPr lang="en-US" dirty="0" smtClean="0"/>
          </a:p>
        </p:txBody>
      </p:sp>
      <p:pic>
        <p:nvPicPr>
          <p:cNvPr id="20484" name="Picture 4" descr="NO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3416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260648"/>
            <a:ext cx="7571184" cy="774923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i="1" dirty="0" smtClean="0"/>
              <a:t> </a:t>
            </a:r>
          </a:p>
        </p:txBody>
      </p:sp>
      <p:pic>
        <p:nvPicPr>
          <p:cNvPr id="2050" name="Picture 2" descr="C:\Users\Boris\Documents\Boris 2\Za docenta\Seminari 2014\Slika KURT SEMMA  s opisom super za studente FUTURE OF LAPAROSCOPY_files\povijest LPSC Kurt Se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66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96544"/>
          </a:xfrm>
        </p:spPr>
        <p:txBody>
          <a:bodyPr/>
          <a:lstStyle/>
          <a:p>
            <a:pPr lvl="0"/>
            <a:r>
              <a:rPr lang="en-GB" sz="2000" dirty="0" smtClean="0">
                <a:solidFill>
                  <a:srgbClr val="FFFF00"/>
                </a:solidFill>
              </a:rPr>
              <a:t>During </a:t>
            </a:r>
            <a:r>
              <a:rPr lang="hr-HR" sz="2000" dirty="0" err="1" smtClean="0">
                <a:solidFill>
                  <a:srgbClr val="FFFF00"/>
                </a:solidFill>
              </a:rPr>
              <a:t>Kurt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Semm</a:t>
            </a:r>
            <a:r>
              <a:rPr lang="hr-HR" sz="2000" dirty="0" smtClean="0">
                <a:solidFill>
                  <a:srgbClr val="FFFF00"/>
                </a:solidFill>
              </a:rPr>
              <a:t>‘</a:t>
            </a:r>
            <a:r>
              <a:rPr lang="en-GB" sz="2000" dirty="0" smtClean="0">
                <a:solidFill>
                  <a:srgbClr val="FFFF00"/>
                </a:solidFill>
              </a:rPr>
              <a:t>s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lectures about laparoscopic </a:t>
            </a:r>
            <a:r>
              <a:rPr lang="en-GB" sz="2000" dirty="0" err="1" smtClean="0">
                <a:solidFill>
                  <a:srgbClr val="FFFF00"/>
                </a:solidFill>
              </a:rPr>
              <a:t>apendectomy</a:t>
            </a:r>
            <a:r>
              <a:rPr lang="en-GB" sz="2000" dirty="0" smtClean="0">
                <a:solidFill>
                  <a:srgbClr val="FFFF00"/>
                </a:solidFill>
              </a:rPr>
              <a:t> chief of German Surgery association pursue from the Germany </a:t>
            </a:r>
            <a:r>
              <a:rPr lang="en-GB" sz="2000" dirty="0" err="1" smtClean="0">
                <a:solidFill>
                  <a:srgbClr val="FFFF00"/>
                </a:solidFill>
              </a:rPr>
              <a:t>gynecology</a:t>
            </a:r>
            <a:r>
              <a:rPr lang="en-GB" sz="2000" dirty="0" smtClean="0">
                <a:solidFill>
                  <a:srgbClr val="FFFF00"/>
                </a:solidFill>
              </a:rPr>
              <a:t> society to throw out K. </a:t>
            </a:r>
            <a:r>
              <a:rPr lang="en-GB" sz="2000" dirty="0" err="1" smtClean="0">
                <a:solidFill>
                  <a:srgbClr val="FFFF00"/>
                </a:solidFill>
              </a:rPr>
              <a:t>Semm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endParaRPr lang="hr-HR" sz="2000" dirty="0" smtClean="0">
              <a:solidFill>
                <a:srgbClr val="FFFF00"/>
              </a:solidFill>
            </a:endParaRPr>
          </a:p>
          <a:p>
            <a:pPr lvl="0">
              <a:buNone/>
            </a:pPr>
            <a:endParaRPr lang="hr-HR" sz="2000" dirty="0" smtClean="0">
              <a:solidFill>
                <a:srgbClr val="FFFF00"/>
              </a:solidFill>
            </a:endParaRPr>
          </a:p>
          <a:p>
            <a:pPr lvl="0"/>
            <a:r>
              <a:rPr lang="hr-HR" sz="2000" dirty="0" smtClean="0">
                <a:solidFill>
                  <a:srgbClr val="FFFF00"/>
                </a:solidFill>
              </a:rPr>
              <a:t>American </a:t>
            </a:r>
            <a:r>
              <a:rPr lang="hr-HR" sz="2000" dirty="0" err="1" smtClean="0">
                <a:solidFill>
                  <a:srgbClr val="FFFF00"/>
                </a:solidFill>
              </a:rPr>
              <a:t>Journal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of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Obstetrics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and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Gynecology</a:t>
            </a:r>
            <a:r>
              <a:rPr lang="hr-HR" sz="2000" dirty="0" smtClean="0">
                <a:solidFill>
                  <a:srgbClr val="FFFF00"/>
                </a:solidFill>
              </a:rPr>
              <a:t>, </a:t>
            </a:r>
            <a:r>
              <a:rPr lang="en-GB" sz="2000" dirty="0" smtClean="0">
                <a:solidFill>
                  <a:srgbClr val="FFFF00"/>
                </a:solidFill>
              </a:rPr>
              <a:t>rejected article about laparoscopy </a:t>
            </a:r>
            <a:r>
              <a:rPr lang="en-GB" sz="2000" dirty="0" err="1" smtClean="0">
                <a:solidFill>
                  <a:srgbClr val="FFFF00"/>
                </a:solidFill>
              </a:rPr>
              <a:t>apendectomy</a:t>
            </a:r>
            <a:r>
              <a:rPr lang="en-GB" sz="2000" dirty="0" smtClean="0">
                <a:solidFill>
                  <a:srgbClr val="FFFF00"/>
                </a:solidFill>
              </a:rPr>
              <a:t> because </a:t>
            </a:r>
            <a:r>
              <a:rPr lang="hr-HR" sz="2000" dirty="0" smtClean="0">
                <a:solidFill>
                  <a:srgbClr val="FFFF00"/>
                </a:solidFill>
              </a:rPr>
              <a:t>“ </a:t>
            </a:r>
            <a:r>
              <a:rPr lang="en-GB" sz="2000" dirty="0" smtClean="0">
                <a:solidFill>
                  <a:srgbClr val="FFFF00"/>
                </a:solidFill>
              </a:rPr>
              <a:t>against medical ethics</a:t>
            </a:r>
            <a:r>
              <a:rPr lang="hr-HR" sz="2000" dirty="0" smtClean="0">
                <a:solidFill>
                  <a:srgbClr val="FFFF00"/>
                </a:solidFill>
              </a:rPr>
              <a:t> ”</a:t>
            </a:r>
          </a:p>
          <a:p>
            <a:pPr lvl="0">
              <a:buNone/>
            </a:pPr>
            <a:endParaRPr lang="hr-HR" sz="2000" dirty="0" smtClean="0">
              <a:solidFill>
                <a:srgbClr val="FFFF00"/>
              </a:solidFill>
            </a:endParaRPr>
          </a:p>
          <a:p>
            <a:pPr lvl="0"/>
            <a:r>
              <a:rPr lang="hr-HR" sz="2000" dirty="0" smtClean="0">
                <a:solidFill>
                  <a:srgbClr val="FFFF00"/>
                </a:solidFill>
              </a:rPr>
              <a:t>2002, </a:t>
            </a:r>
            <a:r>
              <a:rPr lang="hr-HR" sz="2000" dirty="0" err="1" smtClean="0">
                <a:solidFill>
                  <a:srgbClr val="FFFF00"/>
                </a:solidFill>
              </a:rPr>
              <a:t>Kurt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Semm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get award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of</a:t>
            </a:r>
            <a:r>
              <a:rPr lang="hr-HR" sz="2000" dirty="0" smtClean="0">
                <a:solidFill>
                  <a:srgbClr val="FFFF00"/>
                </a:solidFill>
              </a:rPr>
              <a:t> “</a:t>
            </a:r>
            <a:r>
              <a:rPr lang="hr-HR" sz="2000" dirty="0" err="1" smtClean="0">
                <a:solidFill>
                  <a:srgbClr val="FFFF00"/>
                </a:solidFill>
              </a:rPr>
              <a:t>Pioneer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in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endoscopy</a:t>
            </a:r>
            <a:r>
              <a:rPr lang="hr-HR" sz="2000" dirty="0" smtClean="0">
                <a:solidFill>
                  <a:srgbClr val="FFFF00"/>
                </a:solidFill>
              </a:rPr>
              <a:t>” od </a:t>
            </a:r>
            <a:r>
              <a:rPr lang="hr-HR" sz="2000" dirty="0" err="1" smtClean="0">
                <a:solidFill>
                  <a:srgbClr val="FFFF00"/>
                </a:solidFill>
              </a:rPr>
              <a:t>Board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of</a:t>
            </a:r>
            <a:r>
              <a:rPr lang="hr-HR" sz="2000" dirty="0" smtClean="0">
                <a:solidFill>
                  <a:srgbClr val="FFFF00"/>
                </a:solidFill>
              </a:rPr>
              <a:t> G</a:t>
            </a:r>
            <a:r>
              <a:rPr lang="en-GB" sz="2000" dirty="0" smtClean="0">
                <a:solidFill>
                  <a:srgbClr val="FFFF00"/>
                </a:solidFill>
              </a:rPr>
              <a:t>u</a:t>
            </a:r>
            <a:r>
              <a:rPr lang="hr-HR" sz="2000" dirty="0" err="1" smtClean="0">
                <a:solidFill>
                  <a:srgbClr val="FFFF00"/>
                </a:solidFill>
              </a:rPr>
              <a:t>vernors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of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the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Society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of</a:t>
            </a:r>
            <a:r>
              <a:rPr lang="hr-HR" sz="2000" dirty="0" smtClean="0">
                <a:solidFill>
                  <a:srgbClr val="FFFF00"/>
                </a:solidFill>
              </a:rPr>
              <a:t> American </a:t>
            </a:r>
            <a:r>
              <a:rPr lang="hr-HR" sz="2000" dirty="0" err="1" smtClean="0">
                <a:solidFill>
                  <a:srgbClr val="FFFF00"/>
                </a:solidFill>
              </a:rPr>
              <a:t>Gastrointestinal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Endoscopic</a:t>
            </a:r>
            <a:r>
              <a:rPr lang="hr-HR" sz="2000" dirty="0" smtClean="0">
                <a:solidFill>
                  <a:srgbClr val="FFFF00"/>
                </a:solidFill>
              </a:rPr>
              <a:t> </a:t>
            </a:r>
            <a:r>
              <a:rPr lang="hr-HR" sz="2000" dirty="0" err="1" smtClean="0">
                <a:solidFill>
                  <a:srgbClr val="FFFF00"/>
                </a:solidFill>
              </a:rPr>
              <a:t>Surgeons</a:t>
            </a:r>
            <a:r>
              <a:rPr lang="hr-HR" sz="2000" dirty="0" smtClean="0">
                <a:solidFill>
                  <a:srgbClr val="FFFF00"/>
                </a:solidFill>
              </a:rPr>
              <a:t> (SAGES).</a:t>
            </a:r>
          </a:p>
          <a:p>
            <a:pPr lvl="0"/>
            <a:endParaRPr lang="hr-HR" sz="2000" dirty="0" smtClean="0">
              <a:solidFill>
                <a:srgbClr val="FFFF0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z="3200" dirty="0" smtClean="0">
                <a:solidFill>
                  <a:srgbClr val="FFFF00"/>
                </a:solidFill>
              </a:rPr>
              <a:t>MIGS</a:t>
            </a:r>
            <a:r>
              <a:rPr lang="en-GB" sz="3200" dirty="0" smtClean="0">
                <a:solidFill>
                  <a:srgbClr val="FFFF00"/>
                </a:solidFill>
              </a:rPr>
              <a:t> approach</a:t>
            </a:r>
            <a:r>
              <a:rPr lang="hr-HR" sz="3200" dirty="0" smtClean="0">
                <a:solidFill>
                  <a:srgbClr val="FFFF00"/>
                </a:solidFill>
              </a:rPr>
              <a:t> 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Laparos</a:t>
            </a:r>
            <a:r>
              <a:rPr lang="hr-HR" dirty="0" smtClean="0"/>
              <a:t>k</a:t>
            </a:r>
            <a:r>
              <a:rPr lang="en-US" dirty="0" smtClean="0"/>
              <a:t>op</a:t>
            </a:r>
            <a:r>
              <a:rPr lang="hr-HR" dirty="0" err="1" smtClean="0"/>
              <a:t>ski</a:t>
            </a:r>
            <a:r>
              <a:rPr lang="hr-HR" dirty="0" smtClean="0"/>
              <a:t> 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Single Port Access Surgery (SILS)</a:t>
            </a:r>
            <a:r>
              <a:rPr lang="hr-HR" dirty="0" smtClean="0"/>
              <a:t> </a:t>
            </a:r>
            <a:endParaRPr lang="en-US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r>
              <a:rPr lang="en-US" dirty="0" smtClean="0"/>
              <a:t>Robotic Surgery</a:t>
            </a:r>
            <a:r>
              <a:rPr lang="hr-HR" dirty="0" smtClean="0"/>
              <a:t>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Natural Orifice </a:t>
            </a:r>
            <a:r>
              <a:rPr lang="en-US" dirty="0" err="1" smtClean="0"/>
              <a:t>Translumenal</a:t>
            </a:r>
            <a:r>
              <a:rPr lang="en-US" dirty="0" smtClean="0"/>
              <a:t> Endoscopic Surgery (NOTES)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9600" y="4572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Laparoscopic/Minimally Invasive Surgery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96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First laparoscopic hysterectomy</a:t>
            </a:r>
            <a:r>
              <a:rPr lang="hr-H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1988 </a:t>
            </a:r>
            <a:r>
              <a:rPr lang="en-GB" sz="2800" u="sng" dirty="0" smtClean="0">
                <a:solidFill>
                  <a:srgbClr val="FF0000"/>
                </a:solidFill>
              </a:rPr>
              <a:t>Harry </a:t>
            </a:r>
            <a:r>
              <a:rPr lang="en-GB" sz="2800" u="sng" dirty="0">
                <a:solidFill>
                  <a:srgbClr val="FF0000"/>
                </a:solidFill>
              </a:rPr>
              <a:t>Reich in Kingston, </a:t>
            </a:r>
            <a:r>
              <a:rPr lang="en-GB" sz="2800" u="sng" dirty="0" smtClean="0">
                <a:solidFill>
                  <a:srgbClr val="FF0000"/>
                </a:solidFill>
              </a:rPr>
              <a:t>Pennsylvania</a:t>
            </a:r>
            <a:r>
              <a:rPr lang="en-GB" sz="2800" dirty="0" smtClean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First in Croatia</a:t>
            </a:r>
            <a:r>
              <a:rPr lang="hr-H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1998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Almost every </a:t>
            </a:r>
            <a:r>
              <a:rPr lang="en-GB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sugery</a:t>
            </a: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can be done by laparoscopic approach</a:t>
            </a:r>
            <a:endParaRPr lang="hr-H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15%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hysterectomies TLH </a:t>
            </a:r>
            <a:endParaRPr lang="hr-HR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All starts with first diagnostic laparoscopies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z="3200" dirty="0" smtClean="0">
                <a:solidFill>
                  <a:srgbClr val="FFFF00"/>
                </a:solidFill>
              </a:rPr>
              <a:t>Instrumenti</a:t>
            </a:r>
            <a:r>
              <a:rPr lang="en-US" sz="3200" dirty="0" smtClean="0">
                <a:solidFill>
                  <a:srgbClr val="FFFF00"/>
                </a:solidFill>
              </a:rPr>
              <a:t>/</a:t>
            </a:r>
            <a:r>
              <a:rPr lang="en-US" sz="3200" dirty="0" err="1" smtClean="0">
                <a:solidFill>
                  <a:srgbClr val="FFFF00"/>
                </a:solidFill>
              </a:rPr>
              <a:t>Tr</a:t>
            </a:r>
            <a:r>
              <a:rPr lang="hr-HR" sz="3200" dirty="0" err="1" smtClean="0">
                <a:solidFill>
                  <a:srgbClr val="FFFF00"/>
                </a:solidFill>
              </a:rPr>
              <a:t>oakari</a:t>
            </a:r>
            <a:r>
              <a:rPr lang="en-US" sz="3200" dirty="0" smtClean="0">
                <a:solidFill>
                  <a:srgbClr val="FFFF00"/>
                </a:solidFill>
              </a:rPr>
              <a:t>/</a:t>
            </a:r>
            <a:r>
              <a:rPr lang="en-US" sz="3200" dirty="0" err="1" smtClean="0">
                <a:solidFill>
                  <a:srgbClr val="FFFF00"/>
                </a:solidFill>
              </a:rPr>
              <a:t>Pneumoperitoneum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Open technique </a:t>
            </a:r>
            <a:r>
              <a:rPr lang="en-US" dirty="0" smtClean="0"/>
              <a:t>(Hasson)</a:t>
            </a:r>
          </a:p>
          <a:p>
            <a:pPr eaLnBrk="1" hangingPunct="1">
              <a:defRPr/>
            </a:pPr>
            <a:r>
              <a:rPr lang="en-US" dirty="0" err="1" smtClean="0"/>
              <a:t>Verres</a:t>
            </a:r>
            <a:r>
              <a:rPr lang="hr-HR" dirty="0" smtClean="0"/>
              <a:t> </a:t>
            </a:r>
            <a:r>
              <a:rPr lang="en-GB" dirty="0" smtClean="0"/>
              <a:t>needle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Optical </a:t>
            </a:r>
            <a:r>
              <a:rPr lang="en-US" dirty="0" err="1" smtClean="0"/>
              <a:t>Verres</a:t>
            </a:r>
            <a:r>
              <a:rPr lang="hr-HR" dirty="0" smtClean="0"/>
              <a:t> </a:t>
            </a:r>
            <a:endParaRPr lang="en-US" dirty="0" smtClean="0"/>
          </a:p>
          <a:p>
            <a:pPr eaLnBrk="1" hangingPunct="1">
              <a:defRPr/>
            </a:pPr>
            <a:r>
              <a:rPr lang="hr-HR" dirty="0" err="1" smtClean="0"/>
              <a:t>Ins</a:t>
            </a:r>
            <a:r>
              <a:rPr lang="en-GB" dirty="0" err="1" smtClean="0"/>
              <a:t>suflation</a:t>
            </a:r>
            <a:r>
              <a:rPr lang="en-GB" dirty="0" smtClean="0"/>
              <a:t> of</a:t>
            </a:r>
            <a:r>
              <a:rPr lang="hr-HR" dirty="0" smtClean="0"/>
              <a:t> </a:t>
            </a:r>
            <a:r>
              <a:rPr lang="en-US" dirty="0" smtClean="0"/>
              <a:t>CO2 </a:t>
            </a:r>
          </a:p>
        </p:txBody>
      </p:sp>
      <p:pic>
        <p:nvPicPr>
          <p:cNvPr id="6148" name="Picture 8" descr="lappi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91000"/>
            <a:ext cx="28956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troc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33432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Laparos</a:t>
            </a:r>
            <a:r>
              <a:rPr lang="en-GB" sz="3200" dirty="0" err="1">
                <a:solidFill>
                  <a:srgbClr val="FFFF00"/>
                </a:solidFill>
              </a:rPr>
              <a:t>c</a:t>
            </a:r>
            <a:r>
              <a:rPr lang="hr-HR" sz="3200" dirty="0" smtClean="0">
                <a:solidFill>
                  <a:srgbClr val="FFFF00"/>
                </a:solidFill>
              </a:rPr>
              <a:t>opi</a:t>
            </a:r>
            <a:r>
              <a:rPr lang="en-GB" sz="3200" dirty="0" smtClean="0">
                <a:solidFill>
                  <a:srgbClr val="FFFF00"/>
                </a:solidFill>
              </a:rPr>
              <a:t>c </a:t>
            </a:r>
            <a:r>
              <a:rPr lang="hr-HR" sz="3200" dirty="0" err="1" smtClean="0">
                <a:solidFill>
                  <a:srgbClr val="FFFF00"/>
                </a:solidFill>
              </a:rPr>
              <a:t>opti</a:t>
            </a:r>
            <a:r>
              <a:rPr lang="en-GB" sz="3200" dirty="0" err="1" smtClean="0">
                <a:solidFill>
                  <a:srgbClr val="FFFF00"/>
                </a:solidFill>
              </a:rPr>
              <a:t>cs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Size</a:t>
            </a:r>
            <a:r>
              <a:rPr lang="hr-HR" dirty="0" smtClean="0"/>
              <a:t> </a:t>
            </a:r>
            <a:r>
              <a:rPr lang="en-US" dirty="0" smtClean="0"/>
              <a:t>:  1.5mm, 3mm, 5mm, 10mm</a:t>
            </a:r>
          </a:p>
          <a:p>
            <a:pPr eaLnBrk="1" hangingPunct="1">
              <a:defRPr/>
            </a:pPr>
            <a:r>
              <a:rPr lang="en-GB" dirty="0" smtClean="0"/>
              <a:t>Angle</a:t>
            </a:r>
            <a:r>
              <a:rPr lang="hr-HR" dirty="0" smtClean="0"/>
              <a:t> </a:t>
            </a:r>
            <a:r>
              <a:rPr lang="en-US" dirty="0" smtClean="0"/>
              <a:t>:  10, 30, 45 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7172" name="Picture 6" descr="lappi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lappi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14600"/>
            <a:ext cx="44386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57200" y="3048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Instruments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334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6" name="Picture 12" descr="in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7977"/>
            <a:ext cx="4129092" cy="227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 descr="in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412909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4" descr="ligas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4355" y="1607976"/>
            <a:ext cx="4802537" cy="433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2937</TotalTime>
  <Words>362</Words>
  <Application>Microsoft Office PowerPoint</Application>
  <PresentationFormat>On-screen Show (4:3)</PresentationFormat>
  <Paragraphs>113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Ocean</vt:lpstr>
      <vt:lpstr>        Minimal invasive gynecologic surgery “MIGS”  </vt:lpstr>
      <vt:lpstr>History</vt:lpstr>
      <vt:lpstr> </vt:lpstr>
      <vt:lpstr>PowerPoint Presentation</vt:lpstr>
      <vt:lpstr>MIGS approach </vt:lpstr>
      <vt:lpstr>PowerPoint Presentation</vt:lpstr>
      <vt:lpstr>Instrumenti/Troakari/Pneumoperitoneum</vt:lpstr>
      <vt:lpstr>Laparoscopic optics</vt:lpstr>
      <vt:lpstr>PowerPoint Presentation</vt:lpstr>
      <vt:lpstr>Laparoscopy advatages</vt:lpstr>
      <vt:lpstr>Type of operations in the Gynecology  </vt:lpstr>
      <vt:lpstr>PowerPoint Presentation</vt:lpstr>
      <vt:lpstr>Embolisation </vt:lpstr>
      <vt:lpstr>Hysterocopy</vt:lpstr>
      <vt:lpstr>Endometrial Ablation</vt:lpstr>
      <vt:lpstr>PowerPoint Presentation</vt:lpstr>
      <vt:lpstr>          TVT day after</vt:lpstr>
      <vt:lpstr>PowerPoint Presentation</vt:lpstr>
      <vt:lpstr>Minimally Invasive OR</vt:lpstr>
      <vt:lpstr>Single port surgery</vt:lpstr>
      <vt:lpstr>Single port surgery</vt:lpstr>
      <vt:lpstr>Single Port </vt:lpstr>
      <vt:lpstr>Robotic surgery</vt:lpstr>
      <vt:lpstr>Robotic surgery</vt:lpstr>
      <vt:lpstr>Robotic surgery</vt:lpstr>
      <vt:lpstr>Natural Orifice Translumenal Endoscopic Surgery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Latest Advancements in Surgery</dc:title>
  <dc:creator>Bloomberg</dc:creator>
  <cp:lastModifiedBy>Windows User</cp:lastModifiedBy>
  <cp:revision>100</cp:revision>
  <dcterms:created xsi:type="dcterms:W3CDTF">2010-03-11T01:05:24Z</dcterms:created>
  <dcterms:modified xsi:type="dcterms:W3CDTF">2015-10-25T19:43:20Z</dcterms:modified>
</cp:coreProperties>
</file>