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64" r:id="rId5"/>
    <p:sldId id="275" r:id="rId6"/>
    <p:sldId id="261" r:id="rId7"/>
    <p:sldId id="278"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D400"/>
    <a:srgbClr val="003300"/>
    <a:srgbClr val="939E7C"/>
    <a:srgbClr val="333399"/>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08"/>
  </p:normalViewPr>
  <p:slideViewPr>
    <p:cSldViewPr showGuides="1">
      <p:cViewPr varScale="1">
        <p:scale>
          <a:sx n="127" d="100"/>
          <a:sy n="127" d="100"/>
        </p:scale>
        <p:origin x="568"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2DAB82-DF5E-42B0-A300-C2906B426B92}" type="datetimeFigureOut">
              <a:rPr lang="en-US" smtClean="0"/>
              <a:t>8/29/19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BFB66-8903-4EE4-8B80-DC559B3B56D6}" type="slidenum">
              <a:rPr lang="en-US" smtClean="0"/>
              <a:t>‹#›</a:t>
            </a:fld>
            <a:endParaRPr lang="en-US"/>
          </a:p>
        </p:txBody>
      </p:sp>
    </p:spTree>
    <p:extLst>
      <p:ext uri="{BB962C8B-B14F-4D97-AF65-F5344CB8AC3E}">
        <p14:creationId xmlns:p14="http://schemas.microsoft.com/office/powerpoint/2010/main" val="415905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2DAB82-DF5E-42B0-A300-C2906B426B92}" type="datetimeFigureOut">
              <a:rPr lang="en-US" smtClean="0"/>
              <a:t>8/29/19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BFB66-8903-4EE4-8B80-DC559B3B56D6}" type="slidenum">
              <a:rPr lang="en-US" smtClean="0"/>
              <a:t>‹#›</a:t>
            </a:fld>
            <a:endParaRPr lang="en-US"/>
          </a:p>
        </p:txBody>
      </p:sp>
    </p:spTree>
    <p:extLst>
      <p:ext uri="{BB962C8B-B14F-4D97-AF65-F5344CB8AC3E}">
        <p14:creationId xmlns:p14="http://schemas.microsoft.com/office/powerpoint/2010/main" val="281330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2DAB82-DF5E-42B0-A300-C2906B426B92}" type="datetimeFigureOut">
              <a:rPr lang="en-US" smtClean="0"/>
              <a:t>8/29/19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BFB66-8903-4EE4-8B80-DC559B3B56D6}" type="slidenum">
              <a:rPr lang="en-US" smtClean="0"/>
              <a:t>‹#›</a:t>
            </a:fld>
            <a:endParaRPr lang="en-US"/>
          </a:p>
        </p:txBody>
      </p:sp>
    </p:spTree>
    <p:extLst>
      <p:ext uri="{BB962C8B-B14F-4D97-AF65-F5344CB8AC3E}">
        <p14:creationId xmlns:p14="http://schemas.microsoft.com/office/powerpoint/2010/main" val="116486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2DAB82-DF5E-42B0-A300-C2906B426B92}" type="datetimeFigureOut">
              <a:rPr lang="en-US" smtClean="0"/>
              <a:t>8/29/19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BFB66-8903-4EE4-8B80-DC559B3B56D6}" type="slidenum">
              <a:rPr lang="en-US" smtClean="0"/>
              <a:t>‹#›</a:t>
            </a:fld>
            <a:endParaRPr lang="en-US"/>
          </a:p>
        </p:txBody>
      </p:sp>
    </p:spTree>
    <p:extLst>
      <p:ext uri="{BB962C8B-B14F-4D97-AF65-F5344CB8AC3E}">
        <p14:creationId xmlns:p14="http://schemas.microsoft.com/office/powerpoint/2010/main" val="164019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DAB82-DF5E-42B0-A300-C2906B426B92}" type="datetimeFigureOut">
              <a:rPr lang="en-US" smtClean="0"/>
              <a:t>8/29/19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BFB66-8903-4EE4-8B80-DC559B3B56D6}" type="slidenum">
              <a:rPr lang="en-US" smtClean="0"/>
              <a:t>‹#›</a:t>
            </a:fld>
            <a:endParaRPr lang="en-US"/>
          </a:p>
        </p:txBody>
      </p:sp>
    </p:spTree>
    <p:extLst>
      <p:ext uri="{BB962C8B-B14F-4D97-AF65-F5344CB8AC3E}">
        <p14:creationId xmlns:p14="http://schemas.microsoft.com/office/powerpoint/2010/main" val="101231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2DAB82-DF5E-42B0-A300-C2906B426B92}" type="datetimeFigureOut">
              <a:rPr lang="en-US" smtClean="0"/>
              <a:t>8/29/19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BFB66-8903-4EE4-8B80-DC559B3B56D6}" type="slidenum">
              <a:rPr lang="en-US" smtClean="0"/>
              <a:t>‹#›</a:t>
            </a:fld>
            <a:endParaRPr lang="en-US"/>
          </a:p>
        </p:txBody>
      </p:sp>
    </p:spTree>
    <p:extLst>
      <p:ext uri="{BB962C8B-B14F-4D97-AF65-F5344CB8AC3E}">
        <p14:creationId xmlns:p14="http://schemas.microsoft.com/office/powerpoint/2010/main" val="2724045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2DAB82-DF5E-42B0-A300-C2906B426B92}" type="datetimeFigureOut">
              <a:rPr lang="en-US" smtClean="0"/>
              <a:t>8/29/19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BFB66-8903-4EE4-8B80-DC559B3B56D6}" type="slidenum">
              <a:rPr lang="en-US" smtClean="0"/>
              <a:t>‹#›</a:t>
            </a:fld>
            <a:endParaRPr lang="en-US"/>
          </a:p>
        </p:txBody>
      </p:sp>
    </p:spTree>
    <p:extLst>
      <p:ext uri="{BB962C8B-B14F-4D97-AF65-F5344CB8AC3E}">
        <p14:creationId xmlns:p14="http://schemas.microsoft.com/office/powerpoint/2010/main" val="203777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2DAB82-DF5E-42B0-A300-C2906B426B92}" type="datetimeFigureOut">
              <a:rPr lang="en-US" smtClean="0"/>
              <a:t>8/29/19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BFB66-8903-4EE4-8B80-DC559B3B56D6}" type="slidenum">
              <a:rPr lang="en-US" smtClean="0"/>
              <a:t>‹#›</a:t>
            </a:fld>
            <a:endParaRPr lang="en-US"/>
          </a:p>
        </p:txBody>
      </p:sp>
    </p:spTree>
    <p:extLst>
      <p:ext uri="{BB962C8B-B14F-4D97-AF65-F5344CB8AC3E}">
        <p14:creationId xmlns:p14="http://schemas.microsoft.com/office/powerpoint/2010/main" val="324082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DAB82-DF5E-42B0-A300-C2906B426B92}" type="datetimeFigureOut">
              <a:rPr lang="en-US" smtClean="0"/>
              <a:t>8/29/19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BFB66-8903-4EE4-8B80-DC559B3B56D6}" type="slidenum">
              <a:rPr lang="en-US" smtClean="0"/>
              <a:t>‹#›</a:t>
            </a:fld>
            <a:endParaRPr lang="en-US"/>
          </a:p>
        </p:txBody>
      </p:sp>
    </p:spTree>
    <p:extLst>
      <p:ext uri="{BB962C8B-B14F-4D97-AF65-F5344CB8AC3E}">
        <p14:creationId xmlns:p14="http://schemas.microsoft.com/office/powerpoint/2010/main" val="67727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DAB82-DF5E-42B0-A300-C2906B426B92}" type="datetimeFigureOut">
              <a:rPr lang="en-US" smtClean="0"/>
              <a:t>8/29/19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BFB66-8903-4EE4-8B80-DC559B3B56D6}" type="slidenum">
              <a:rPr lang="en-US" smtClean="0"/>
              <a:t>‹#›</a:t>
            </a:fld>
            <a:endParaRPr lang="en-US"/>
          </a:p>
        </p:txBody>
      </p:sp>
    </p:spTree>
    <p:extLst>
      <p:ext uri="{BB962C8B-B14F-4D97-AF65-F5344CB8AC3E}">
        <p14:creationId xmlns:p14="http://schemas.microsoft.com/office/powerpoint/2010/main" val="226344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DAB82-DF5E-42B0-A300-C2906B426B92}" type="datetimeFigureOut">
              <a:rPr lang="en-US" smtClean="0"/>
              <a:t>8/29/19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BFB66-8903-4EE4-8B80-DC559B3B56D6}" type="slidenum">
              <a:rPr lang="en-US" smtClean="0"/>
              <a:t>‹#›</a:t>
            </a:fld>
            <a:endParaRPr lang="en-US"/>
          </a:p>
        </p:txBody>
      </p:sp>
    </p:spTree>
    <p:extLst>
      <p:ext uri="{BB962C8B-B14F-4D97-AF65-F5344CB8AC3E}">
        <p14:creationId xmlns:p14="http://schemas.microsoft.com/office/powerpoint/2010/main" val="10823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F2DAB82-DF5E-42B0-A300-C2906B426B92}" type="datetimeFigureOut">
              <a:rPr lang="en-US" smtClean="0"/>
              <a:t>8/29/19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86BFB66-8903-4EE4-8B80-DC559B3B56D6}" type="slidenum">
              <a:rPr lang="en-US" smtClean="0"/>
              <a:t>‹#›</a:t>
            </a:fld>
            <a:endParaRPr lang="en-US"/>
          </a:p>
        </p:txBody>
      </p:sp>
    </p:spTree>
    <p:extLst>
      <p:ext uri="{BB962C8B-B14F-4D97-AF65-F5344CB8AC3E}">
        <p14:creationId xmlns:p14="http://schemas.microsoft.com/office/powerpoint/2010/main" val="948395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eri\Downloads\iStock-874789436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135"/>
            <a:ext cx="9960428" cy="66402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81600" y="3619500"/>
            <a:ext cx="10820400" cy="1314450"/>
          </a:xfrm>
          <a:prstGeom prst="rect">
            <a:avLst/>
          </a:prstGeom>
          <a:solidFill>
            <a:schemeClr val="accent6">
              <a:lumMod val="7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4"/>
          <p:cNvSpPr txBox="1">
            <a:spLocks/>
          </p:cNvSpPr>
          <p:nvPr/>
        </p:nvSpPr>
        <p:spPr>
          <a:xfrm>
            <a:off x="361950" y="3714750"/>
            <a:ext cx="11208326" cy="4991100"/>
          </a:xfrm>
          <a:prstGeom prst="rect">
            <a:avLst/>
          </a:prstGeom>
        </p:spPr>
        <p:txBody>
          <a:bodyPr/>
          <a:lstStyle>
            <a:lvl1pPr marL="0" indent="0" algn="l" defTabSz="914377" rtl="0" eaLnBrk="1" latinLnBrk="0" hangingPunct="1">
              <a:lnSpc>
                <a:spcPct val="70000"/>
              </a:lnSpc>
              <a:spcBef>
                <a:spcPct val="0"/>
              </a:spcBef>
              <a:buNone/>
              <a:defRPr sz="4000" b="1" kern="1200" cap="all" baseline="0">
                <a:solidFill>
                  <a:schemeClr val="tx1"/>
                </a:solidFill>
                <a:latin typeface="+mj-lt"/>
                <a:ea typeface="+mj-ea"/>
                <a:cs typeface="+mj-cs"/>
              </a:defRPr>
            </a:lvl1pPr>
          </a:lstStyle>
          <a:p>
            <a:pPr>
              <a:defRPr/>
            </a:pPr>
            <a:r>
              <a:rPr lang="en-US" sz="3600" b="0" cap="none" spc="-300" dirty="0">
                <a:solidFill>
                  <a:schemeClr val="bg1"/>
                </a:solidFill>
                <a:latin typeface="Calibri Light" charset="0"/>
                <a:ea typeface="Calibri Light" charset="0"/>
                <a:cs typeface="Calibri Light" charset="0"/>
              </a:rPr>
              <a:t>Georgia Alzheimer’s &amp; Related</a:t>
            </a:r>
          </a:p>
          <a:p>
            <a:pPr>
              <a:defRPr/>
            </a:pPr>
            <a:r>
              <a:rPr lang="en-US" sz="3600" b="0" cap="none" spc="-300" dirty="0">
                <a:solidFill>
                  <a:schemeClr val="bg1"/>
                </a:solidFill>
                <a:latin typeface="Calibri Light" charset="0"/>
                <a:ea typeface="Calibri Light" charset="0"/>
                <a:cs typeface="Calibri Light" charset="0"/>
              </a:rPr>
              <a:t>Dementias (GARD)</a:t>
            </a:r>
          </a:p>
          <a:p>
            <a:pPr>
              <a:defRPr/>
            </a:pPr>
            <a:r>
              <a:rPr lang="en-US" sz="3600" b="0" cap="none" spc="-300" dirty="0">
                <a:solidFill>
                  <a:schemeClr val="bg1"/>
                </a:solidFill>
                <a:latin typeface="Calibri Light" charset="0"/>
                <a:ea typeface="Calibri Light" charset="0"/>
                <a:cs typeface="Calibri Light" charset="0"/>
              </a:rPr>
              <a:t>Accomplishments</a:t>
            </a:r>
          </a:p>
        </p:txBody>
      </p:sp>
    </p:spTree>
    <p:extLst>
      <p:ext uri="{BB962C8B-B14F-4D97-AF65-F5344CB8AC3E}">
        <p14:creationId xmlns:p14="http://schemas.microsoft.com/office/powerpoint/2010/main" val="195109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eri\Downloads\iStock-5322756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7850"/>
            <a:ext cx="9448800" cy="62992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4"/>
          <p:cNvSpPr txBox="1">
            <a:spLocks/>
          </p:cNvSpPr>
          <p:nvPr/>
        </p:nvSpPr>
        <p:spPr>
          <a:xfrm>
            <a:off x="381000" y="514350"/>
            <a:ext cx="11208326" cy="4991100"/>
          </a:xfrm>
          <a:prstGeom prst="rect">
            <a:avLst/>
          </a:prstGeom>
        </p:spPr>
        <p:txBody>
          <a:bodyPr/>
          <a:lstStyle>
            <a:lvl1pPr marL="0" indent="0" algn="l" defTabSz="914377" rtl="0" eaLnBrk="1" latinLnBrk="0" hangingPunct="1">
              <a:lnSpc>
                <a:spcPct val="70000"/>
              </a:lnSpc>
              <a:spcBef>
                <a:spcPct val="0"/>
              </a:spcBef>
              <a:buNone/>
              <a:defRPr sz="4000" b="1" kern="1200" cap="all" baseline="0">
                <a:solidFill>
                  <a:schemeClr val="tx1"/>
                </a:solidFill>
                <a:latin typeface="+mj-lt"/>
                <a:ea typeface="+mj-ea"/>
                <a:cs typeface="+mj-cs"/>
              </a:defRPr>
            </a:lvl1pPr>
          </a:lstStyle>
          <a:p>
            <a:pPr>
              <a:defRPr/>
            </a:pPr>
            <a:r>
              <a:rPr lang="en-US" sz="4800" b="0" cap="none" spc="-300" dirty="0">
                <a:solidFill>
                  <a:srgbClr val="660066"/>
                </a:solidFill>
                <a:latin typeface="Calibri Light" charset="0"/>
                <a:ea typeface="Calibri Light" charset="0"/>
                <a:cs typeface="Calibri Light" charset="0"/>
              </a:rPr>
              <a:t>GARD Structure</a:t>
            </a:r>
          </a:p>
          <a:p>
            <a:pPr>
              <a:defRPr/>
            </a:pPr>
            <a:r>
              <a:rPr lang="en-US" sz="4800" b="0" cap="none" spc="-300" dirty="0">
                <a:solidFill>
                  <a:srgbClr val="660066"/>
                </a:solidFill>
                <a:latin typeface="Calibri Light" charset="0"/>
                <a:ea typeface="Calibri Light" charset="0"/>
                <a:cs typeface="Calibri Light" charset="0"/>
              </a:rPr>
              <a:t>Groups, Governance, Members</a:t>
            </a:r>
          </a:p>
        </p:txBody>
      </p:sp>
      <p:sp>
        <p:nvSpPr>
          <p:cNvPr id="6" name="TextBox 5"/>
          <p:cNvSpPr txBox="1"/>
          <p:nvPr/>
        </p:nvSpPr>
        <p:spPr>
          <a:xfrm>
            <a:off x="400050" y="1675150"/>
            <a:ext cx="7924800" cy="3477875"/>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660066"/>
                </a:solidFill>
                <a:latin typeface="Calibri Light" panose="020F0302020204030204" pitchFamily="34" charset="0"/>
              </a:rPr>
              <a:t>GARD Collaborative</a:t>
            </a:r>
          </a:p>
          <a:p>
            <a:pPr lvl="1"/>
            <a:r>
              <a:rPr lang="en-US" sz="2000" dirty="0">
                <a:solidFill>
                  <a:srgbClr val="660066"/>
                </a:solidFill>
                <a:latin typeface="Calibri Light" panose="020F0302020204030204" pitchFamily="34" charset="0"/>
              </a:rPr>
              <a:t>This allowed those who only wanted to attend a quarterly meeting to do so, to hear what was going on.  Sometimes, these individuals would end up serving on a work group if there was a work topic that piqued their interest.</a:t>
            </a:r>
          </a:p>
          <a:p>
            <a:pPr lvl="1"/>
            <a:endParaRPr lang="en-US" sz="2000" dirty="0">
              <a:solidFill>
                <a:srgbClr val="660066"/>
              </a:solidFill>
              <a:latin typeface="Calibri Light" panose="020F0302020204030204" pitchFamily="34" charset="0"/>
            </a:endParaRPr>
          </a:p>
          <a:p>
            <a:pPr marL="342900" indent="-342900">
              <a:buFont typeface="Arial" panose="020B0604020202020204" pitchFamily="34" charset="0"/>
              <a:buChar char="•"/>
            </a:pPr>
            <a:r>
              <a:rPr lang="en-US" sz="2000" b="1" dirty="0">
                <a:solidFill>
                  <a:srgbClr val="660066"/>
                </a:solidFill>
                <a:latin typeface="Calibri Light" panose="020F0302020204030204" pitchFamily="34" charset="0"/>
              </a:rPr>
              <a:t>The Advisory Council</a:t>
            </a:r>
          </a:p>
          <a:p>
            <a:pPr lvl="1"/>
            <a:r>
              <a:rPr lang="en-US" sz="2000" dirty="0">
                <a:solidFill>
                  <a:srgbClr val="660066"/>
                </a:solidFill>
                <a:latin typeface="Calibri Light" panose="020F0302020204030204" pitchFamily="34" charset="0"/>
              </a:rPr>
              <a:t>17 members, 11 standing members who serve by virtue of their position within a key organization and 6 individuals appointed by the Governor, representing specific expertise.</a:t>
            </a:r>
          </a:p>
          <a:p>
            <a:pPr marL="342900" indent="-342900">
              <a:buFont typeface="Arial" panose="020B0604020202020204" pitchFamily="34" charset="0"/>
              <a:buChar char="•"/>
            </a:pPr>
            <a:endParaRPr lang="en-US" sz="2000" dirty="0">
              <a:solidFill>
                <a:srgbClr val="660066"/>
              </a:solidFill>
              <a:latin typeface="Calibri Light" panose="020F0302020204030204" pitchFamily="34" charset="0"/>
            </a:endParaRPr>
          </a:p>
        </p:txBody>
      </p:sp>
    </p:spTree>
    <p:extLst>
      <p:ext uri="{BB962C8B-B14F-4D97-AF65-F5344CB8AC3E}">
        <p14:creationId xmlns:p14="http://schemas.microsoft.com/office/powerpoint/2010/main" val="282677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eri\Downloads\iStock-5322756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63936"/>
            <a:ext cx="9448800" cy="62992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4"/>
          <p:cNvSpPr txBox="1">
            <a:spLocks/>
          </p:cNvSpPr>
          <p:nvPr/>
        </p:nvSpPr>
        <p:spPr>
          <a:xfrm>
            <a:off x="304800" y="119002"/>
            <a:ext cx="11208326" cy="4991100"/>
          </a:xfrm>
          <a:prstGeom prst="rect">
            <a:avLst/>
          </a:prstGeom>
        </p:spPr>
        <p:txBody>
          <a:bodyPr/>
          <a:lstStyle>
            <a:lvl1pPr marL="0" indent="0" algn="l" defTabSz="914377" rtl="0" eaLnBrk="1" latinLnBrk="0" hangingPunct="1">
              <a:lnSpc>
                <a:spcPct val="70000"/>
              </a:lnSpc>
              <a:spcBef>
                <a:spcPct val="0"/>
              </a:spcBef>
              <a:buNone/>
              <a:defRPr sz="4000" b="1" kern="1200" cap="all" baseline="0">
                <a:solidFill>
                  <a:schemeClr val="tx1"/>
                </a:solidFill>
                <a:latin typeface="+mj-lt"/>
                <a:ea typeface="+mj-ea"/>
                <a:cs typeface="+mj-cs"/>
              </a:defRPr>
            </a:lvl1pPr>
          </a:lstStyle>
          <a:p>
            <a:pPr>
              <a:defRPr/>
            </a:pPr>
            <a:r>
              <a:rPr lang="en-US" sz="4800" b="0" cap="none" spc="-300" dirty="0">
                <a:solidFill>
                  <a:srgbClr val="660066"/>
                </a:solidFill>
                <a:latin typeface="Calibri Light" charset="0"/>
                <a:ea typeface="Calibri Light" charset="0"/>
                <a:cs typeface="Calibri Light" charset="0"/>
              </a:rPr>
              <a:t>GARD Structure</a:t>
            </a:r>
          </a:p>
          <a:p>
            <a:pPr>
              <a:defRPr/>
            </a:pPr>
            <a:r>
              <a:rPr lang="en-US" sz="4800" b="0" cap="none" spc="-300" dirty="0">
                <a:solidFill>
                  <a:srgbClr val="660066"/>
                </a:solidFill>
                <a:latin typeface="Calibri Light" charset="0"/>
                <a:ea typeface="Calibri Light" charset="0"/>
                <a:cs typeface="Calibri Light" charset="0"/>
              </a:rPr>
              <a:t>Groups, Governance, Members:</a:t>
            </a:r>
          </a:p>
          <a:p>
            <a:pPr>
              <a:defRPr/>
            </a:pPr>
            <a:r>
              <a:rPr lang="en-US" sz="4800" b="0" cap="none" spc="-300" dirty="0">
                <a:solidFill>
                  <a:srgbClr val="660066"/>
                </a:solidFill>
                <a:latin typeface="Calibri Light" charset="0"/>
                <a:ea typeface="Calibri Light" charset="0"/>
                <a:cs typeface="Calibri Light" charset="0"/>
              </a:rPr>
              <a:t>Work Groups</a:t>
            </a:r>
          </a:p>
        </p:txBody>
      </p:sp>
      <p:sp>
        <p:nvSpPr>
          <p:cNvPr id="6" name="TextBox 5"/>
          <p:cNvSpPr txBox="1"/>
          <p:nvPr/>
        </p:nvSpPr>
        <p:spPr>
          <a:xfrm>
            <a:off x="609600" y="1809317"/>
            <a:ext cx="7924800" cy="2444067"/>
          </a:xfrm>
          <a:prstGeom prst="rect">
            <a:avLst/>
          </a:prstGeom>
          <a:noFill/>
        </p:spPr>
        <p:txBody>
          <a:bodyPr wrap="square" rtlCol="0">
            <a:spAutoFit/>
          </a:bodyPr>
          <a:lstStyle/>
          <a:p>
            <a:pPr marL="1028700" lvl="1" indent="-571500">
              <a:lnSpc>
                <a:spcPct val="70000"/>
              </a:lnSpc>
              <a:buFont typeface="Arial" panose="020B0604020202020204" pitchFamily="34" charset="0"/>
              <a:buChar char="•"/>
            </a:pPr>
            <a:r>
              <a:rPr lang="en-US" sz="3600" dirty="0">
                <a:solidFill>
                  <a:srgbClr val="660066"/>
                </a:solidFill>
                <a:latin typeface="Calibri Light" panose="020F0302020204030204" pitchFamily="34" charset="0"/>
              </a:rPr>
              <a:t>Public Safety</a:t>
            </a:r>
          </a:p>
          <a:p>
            <a:pPr marL="1028700" lvl="1" indent="-571500">
              <a:lnSpc>
                <a:spcPct val="70000"/>
              </a:lnSpc>
              <a:buFont typeface="Arial" panose="020B0604020202020204" pitchFamily="34" charset="0"/>
              <a:buChar char="•"/>
            </a:pPr>
            <a:r>
              <a:rPr lang="en-US" sz="3600" dirty="0">
                <a:solidFill>
                  <a:srgbClr val="660066"/>
                </a:solidFill>
                <a:latin typeface="Calibri Light" panose="020F0302020204030204" pitchFamily="34" charset="0"/>
              </a:rPr>
              <a:t>Outreach and Partnerships</a:t>
            </a:r>
          </a:p>
          <a:p>
            <a:pPr marL="1028700" lvl="1" indent="-571500">
              <a:lnSpc>
                <a:spcPct val="70000"/>
              </a:lnSpc>
              <a:buFont typeface="Arial" panose="020B0604020202020204" pitchFamily="34" charset="0"/>
              <a:buChar char="•"/>
            </a:pPr>
            <a:r>
              <a:rPr lang="en-US" sz="3600" dirty="0">
                <a:solidFill>
                  <a:srgbClr val="660066"/>
                </a:solidFill>
                <a:latin typeface="Calibri Light" panose="020F0302020204030204" pitchFamily="34" charset="0"/>
              </a:rPr>
              <a:t>Workforce Development</a:t>
            </a:r>
          </a:p>
          <a:p>
            <a:pPr marL="1028700" lvl="1" indent="-571500">
              <a:lnSpc>
                <a:spcPct val="70000"/>
              </a:lnSpc>
              <a:buFont typeface="Arial" panose="020B0604020202020204" pitchFamily="34" charset="0"/>
              <a:buChar char="•"/>
            </a:pPr>
            <a:r>
              <a:rPr lang="en-US" sz="3600" dirty="0">
                <a:solidFill>
                  <a:srgbClr val="660066"/>
                </a:solidFill>
                <a:latin typeface="Calibri Light" panose="020F0302020204030204" pitchFamily="34" charset="0"/>
              </a:rPr>
              <a:t>Service Delivery</a:t>
            </a:r>
          </a:p>
          <a:p>
            <a:pPr marL="1028700" lvl="1" indent="-571500">
              <a:lnSpc>
                <a:spcPct val="70000"/>
              </a:lnSpc>
              <a:buFont typeface="Arial" panose="020B0604020202020204" pitchFamily="34" charset="0"/>
              <a:buChar char="•"/>
            </a:pPr>
            <a:r>
              <a:rPr lang="en-US" sz="3600" dirty="0">
                <a:solidFill>
                  <a:srgbClr val="660066"/>
                </a:solidFill>
                <a:latin typeface="Calibri Light" panose="020F0302020204030204" pitchFamily="34" charset="0"/>
              </a:rPr>
              <a:t>Data and Research</a:t>
            </a:r>
          </a:p>
          <a:p>
            <a:pPr marL="1028700" lvl="1" indent="-571500">
              <a:lnSpc>
                <a:spcPct val="70000"/>
              </a:lnSpc>
              <a:buFont typeface="Arial" panose="020B0604020202020204" pitchFamily="34" charset="0"/>
              <a:buChar char="•"/>
            </a:pPr>
            <a:r>
              <a:rPr lang="en-US" sz="3600" dirty="0">
                <a:solidFill>
                  <a:srgbClr val="660066"/>
                </a:solidFill>
                <a:latin typeface="Calibri Light" panose="020F0302020204030204" pitchFamily="34" charset="0"/>
              </a:rPr>
              <a:t>Policy</a:t>
            </a:r>
          </a:p>
        </p:txBody>
      </p:sp>
      <p:sp>
        <p:nvSpPr>
          <p:cNvPr id="2" name="TextBox 1">
            <a:extLst>
              <a:ext uri="{FF2B5EF4-FFF2-40B4-BE49-F238E27FC236}">
                <a16:creationId xmlns:a16="http://schemas.microsoft.com/office/drawing/2014/main" id="{F9FEFDEB-13F5-EF4B-9AB9-7AD639EEE3F9}"/>
              </a:ext>
            </a:extLst>
          </p:cNvPr>
          <p:cNvSpPr txBox="1"/>
          <p:nvPr/>
        </p:nvSpPr>
        <p:spPr>
          <a:xfrm>
            <a:off x="533400" y="4319601"/>
            <a:ext cx="7239000" cy="1015663"/>
          </a:xfrm>
          <a:prstGeom prst="rect">
            <a:avLst/>
          </a:prstGeom>
          <a:noFill/>
        </p:spPr>
        <p:txBody>
          <a:bodyPr wrap="square" rtlCol="0">
            <a:spAutoFit/>
          </a:bodyPr>
          <a:lstStyle/>
          <a:p>
            <a:r>
              <a:rPr lang="en-US" sz="2000" dirty="0">
                <a:solidFill>
                  <a:srgbClr val="660066"/>
                </a:solidFill>
              </a:rPr>
              <a:t>EXPERTS AND STAKEHOLDERS FROM ACADEMIA, GOVERNMENT, NONPROFIT, HEALTHCARE, AND THOSE WITH LIVED EXPERIENCE SERVE ON WORK GROUPS</a:t>
            </a:r>
          </a:p>
        </p:txBody>
      </p:sp>
    </p:spTree>
    <p:extLst>
      <p:ext uri="{BB962C8B-B14F-4D97-AF65-F5344CB8AC3E}">
        <p14:creationId xmlns:p14="http://schemas.microsoft.com/office/powerpoint/2010/main" val="188532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23850"/>
            <a:ext cx="9906000" cy="5791200"/>
          </a:xfrm>
          <a:prstGeom prst="rect">
            <a:avLst/>
          </a:prstGeom>
          <a:solidFill>
            <a:srgbClr val="FF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4"/>
          <p:cNvSpPr txBox="1">
            <a:spLocks/>
          </p:cNvSpPr>
          <p:nvPr/>
        </p:nvSpPr>
        <p:spPr>
          <a:xfrm>
            <a:off x="526474" y="967162"/>
            <a:ext cx="11208326" cy="4991100"/>
          </a:xfrm>
          <a:prstGeom prst="rect">
            <a:avLst/>
          </a:prstGeom>
        </p:spPr>
        <p:txBody>
          <a:bodyPr/>
          <a:lstStyle>
            <a:lvl1pPr marL="0" indent="0" algn="l" defTabSz="914377" rtl="0" eaLnBrk="1" latinLnBrk="0" hangingPunct="1">
              <a:lnSpc>
                <a:spcPct val="70000"/>
              </a:lnSpc>
              <a:spcBef>
                <a:spcPct val="0"/>
              </a:spcBef>
              <a:buNone/>
              <a:defRPr sz="4000" b="1" kern="1200" cap="all" baseline="0">
                <a:solidFill>
                  <a:schemeClr val="tx1"/>
                </a:solidFill>
                <a:latin typeface="+mj-lt"/>
                <a:ea typeface="+mj-ea"/>
                <a:cs typeface="+mj-cs"/>
              </a:defRPr>
            </a:lvl1pPr>
          </a:lstStyle>
          <a:p>
            <a:pPr>
              <a:defRPr/>
            </a:pPr>
            <a:r>
              <a:rPr lang="en-US" sz="4800" cap="none" spc="-150" dirty="0">
                <a:solidFill>
                  <a:schemeClr val="bg1"/>
                </a:solidFill>
                <a:latin typeface="Calibri Light" charset="0"/>
                <a:ea typeface="Calibri Light" charset="0"/>
                <a:cs typeface="Calibri Light" charset="0"/>
              </a:rPr>
              <a:t>Yellow Dot Program</a:t>
            </a:r>
          </a:p>
        </p:txBody>
      </p:sp>
      <p:sp>
        <p:nvSpPr>
          <p:cNvPr id="6" name="TextBox 5"/>
          <p:cNvSpPr txBox="1"/>
          <p:nvPr/>
        </p:nvSpPr>
        <p:spPr>
          <a:xfrm>
            <a:off x="533400" y="2419350"/>
            <a:ext cx="8191583" cy="2086725"/>
          </a:xfrm>
          <a:prstGeom prst="rect">
            <a:avLst/>
          </a:prstGeom>
          <a:noFill/>
        </p:spPr>
        <p:txBody>
          <a:bodyPr wrap="square" rtlCol="0">
            <a:spAutoFit/>
          </a:bodyPr>
          <a:lstStyle/>
          <a:p>
            <a:pPr>
              <a:lnSpc>
                <a:spcPct val="90000"/>
              </a:lnSpc>
            </a:pPr>
            <a:r>
              <a:rPr lang="en-US" sz="2400" b="1" dirty="0">
                <a:solidFill>
                  <a:schemeClr val="tx1">
                    <a:lumMod val="85000"/>
                    <a:lumOff val="15000"/>
                  </a:schemeClr>
                </a:solidFill>
                <a:latin typeface="Calibri Light" panose="020F0302020204030204" pitchFamily="34" charset="0"/>
              </a:rPr>
              <a:t>Georgia’s Yellow Dot Program is a free </a:t>
            </a:r>
          </a:p>
          <a:p>
            <a:pPr>
              <a:lnSpc>
                <a:spcPct val="90000"/>
              </a:lnSpc>
            </a:pPr>
            <a:r>
              <a:rPr lang="en-US" sz="2400" b="1" dirty="0">
                <a:solidFill>
                  <a:schemeClr val="tx1">
                    <a:lumMod val="85000"/>
                    <a:lumOff val="15000"/>
                  </a:schemeClr>
                </a:solidFill>
                <a:latin typeface="Calibri Light" panose="020F0302020204030204" pitchFamily="34" charset="0"/>
              </a:rPr>
              <a:t>Program that may help save your life. </a:t>
            </a:r>
          </a:p>
          <a:p>
            <a:pPr>
              <a:lnSpc>
                <a:spcPct val="90000"/>
              </a:lnSpc>
            </a:pPr>
            <a:r>
              <a:rPr lang="en-US" sz="2400" b="1" dirty="0">
                <a:solidFill>
                  <a:schemeClr val="tx1">
                    <a:lumMod val="85000"/>
                    <a:lumOff val="15000"/>
                  </a:schemeClr>
                </a:solidFill>
                <a:latin typeface="Calibri Light" panose="020F0302020204030204" pitchFamily="34" charset="0"/>
              </a:rPr>
              <a:t>When seconds count, make sure first responders </a:t>
            </a:r>
          </a:p>
          <a:p>
            <a:pPr>
              <a:lnSpc>
                <a:spcPct val="90000"/>
              </a:lnSpc>
            </a:pPr>
            <a:r>
              <a:rPr lang="en-US" sz="2400" b="1" dirty="0">
                <a:solidFill>
                  <a:schemeClr val="tx1">
                    <a:lumMod val="85000"/>
                    <a:lumOff val="15000"/>
                  </a:schemeClr>
                </a:solidFill>
                <a:latin typeface="Calibri Light" panose="020F0302020204030204" pitchFamily="34" charset="0"/>
              </a:rPr>
              <a:t>have the information they need. The Georgia Yellow Dot Program lets first responders know that you have completed a personal information form and where they can find it.</a:t>
            </a:r>
          </a:p>
        </p:txBody>
      </p:sp>
      <p:sp>
        <p:nvSpPr>
          <p:cNvPr id="9" name="Title 4"/>
          <p:cNvSpPr txBox="1">
            <a:spLocks/>
          </p:cNvSpPr>
          <p:nvPr/>
        </p:nvSpPr>
        <p:spPr>
          <a:xfrm>
            <a:off x="533400" y="1428750"/>
            <a:ext cx="11208326" cy="4991100"/>
          </a:xfrm>
          <a:prstGeom prst="rect">
            <a:avLst/>
          </a:prstGeom>
        </p:spPr>
        <p:txBody>
          <a:bodyPr/>
          <a:lstStyle>
            <a:lvl1pPr marL="0" indent="0" algn="l" defTabSz="914377" rtl="0" eaLnBrk="1" latinLnBrk="0" hangingPunct="1">
              <a:lnSpc>
                <a:spcPct val="70000"/>
              </a:lnSpc>
              <a:spcBef>
                <a:spcPct val="0"/>
              </a:spcBef>
              <a:buNone/>
              <a:defRPr sz="4000" b="1" kern="1200" cap="all" baseline="0">
                <a:solidFill>
                  <a:schemeClr val="tx1"/>
                </a:solidFill>
                <a:latin typeface="+mj-lt"/>
                <a:ea typeface="+mj-ea"/>
                <a:cs typeface="+mj-cs"/>
              </a:defRPr>
            </a:lvl1pPr>
          </a:lstStyle>
          <a:p>
            <a:pPr>
              <a:defRPr/>
            </a:pPr>
            <a:r>
              <a:rPr lang="en-US" sz="2800" cap="none" spc="-150" dirty="0">
                <a:solidFill>
                  <a:schemeClr val="tx1">
                    <a:lumMod val="85000"/>
                    <a:lumOff val="15000"/>
                  </a:schemeClr>
                </a:solidFill>
                <a:latin typeface="Calibri Light" charset="0"/>
                <a:ea typeface="Calibri Light" charset="0"/>
                <a:cs typeface="Calibri Light" charset="0"/>
              </a:rPr>
              <a:t>Have a Yellow Dot? It could save your life</a:t>
            </a:r>
            <a:r>
              <a:rPr lang="en-US" sz="4800" cap="none" spc="-150" dirty="0">
                <a:solidFill>
                  <a:schemeClr val="tx1">
                    <a:lumMod val="85000"/>
                    <a:lumOff val="15000"/>
                  </a:schemeClr>
                </a:solidFill>
                <a:latin typeface="Calibri Light" charset="0"/>
                <a:ea typeface="Calibri Light" charset="0"/>
                <a:cs typeface="Calibri Light"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850" y="285750"/>
            <a:ext cx="2895600" cy="2895600"/>
          </a:xfrm>
          <a:prstGeom prst="rect">
            <a:avLst/>
          </a:prstGeom>
        </p:spPr>
      </p:pic>
    </p:spTree>
    <p:extLst>
      <p:ext uri="{BB962C8B-B14F-4D97-AF65-F5344CB8AC3E}">
        <p14:creationId xmlns:p14="http://schemas.microsoft.com/office/powerpoint/2010/main" val="1802649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ri\Downloads\iStock-6212568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2384" y="0"/>
            <a:ext cx="8639232"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4"/>
          <p:cNvSpPr txBox="1">
            <a:spLocks/>
          </p:cNvSpPr>
          <p:nvPr/>
        </p:nvSpPr>
        <p:spPr>
          <a:xfrm>
            <a:off x="381000" y="514350"/>
            <a:ext cx="11208326" cy="4991100"/>
          </a:xfrm>
          <a:prstGeom prst="rect">
            <a:avLst/>
          </a:prstGeom>
        </p:spPr>
        <p:txBody>
          <a:bodyPr/>
          <a:lstStyle>
            <a:lvl1pPr marL="0" indent="0" algn="l" defTabSz="914377" rtl="0" eaLnBrk="1" latinLnBrk="0" hangingPunct="1">
              <a:lnSpc>
                <a:spcPct val="70000"/>
              </a:lnSpc>
              <a:spcBef>
                <a:spcPct val="0"/>
              </a:spcBef>
              <a:buNone/>
              <a:defRPr sz="4000" b="1" kern="1200" cap="all" baseline="0">
                <a:solidFill>
                  <a:schemeClr val="tx1"/>
                </a:solidFill>
                <a:latin typeface="+mj-lt"/>
                <a:ea typeface="+mj-ea"/>
                <a:cs typeface="+mj-cs"/>
              </a:defRPr>
            </a:lvl1pPr>
          </a:lstStyle>
          <a:p>
            <a:pPr>
              <a:defRPr/>
            </a:pPr>
            <a:r>
              <a:rPr lang="en-US" sz="4800" b="0" cap="none" spc="-300" dirty="0">
                <a:solidFill>
                  <a:srgbClr val="660066"/>
                </a:solidFill>
                <a:latin typeface="Calibri Light" charset="0"/>
                <a:ea typeface="Calibri Light" charset="0"/>
                <a:cs typeface="Calibri Light" charset="0"/>
              </a:rPr>
              <a:t>Major GARD Accomplishments</a:t>
            </a:r>
          </a:p>
        </p:txBody>
      </p:sp>
      <p:sp>
        <p:nvSpPr>
          <p:cNvPr id="6" name="TextBox 5"/>
          <p:cNvSpPr txBox="1"/>
          <p:nvPr/>
        </p:nvSpPr>
        <p:spPr>
          <a:xfrm>
            <a:off x="400050" y="1428750"/>
            <a:ext cx="7924800"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660066"/>
                </a:solidFill>
                <a:latin typeface="Calibri Light" panose="020F0302020204030204" pitchFamily="34" charset="0"/>
              </a:rPr>
              <a:t>BREAKING DOWN OF SILOS WITHIN STATE GOVERNMENT SO THAT THE DEPARTMENTS OF HUMAN SERVICES, PUBLIC HEALTH, COMMUNITY HEALTH, AND BEHAVIORAL HEALTH AND DEVELOPMENTAL DISABILITIES WORK MORE CLOSELY TOGETHER ON ALZHEIMER’S AND DEMENTIA ISSUES</a:t>
            </a:r>
          </a:p>
          <a:p>
            <a:pPr marL="342900" indent="-342900">
              <a:buFont typeface="Arial" panose="020B0604020202020204" pitchFamily="34" charset="0"/>
              <a:buChar char="•"/>
            </a:pPr>
            <a:endParaRPr lang="en-US" sz="2000" dirty="0">
              <a:solidFill>
                <a:srgbClr val="660066"/>
              </a:solidFill>
              <a:latin typeface="Calibri Light" panose="020F0302020204030204" pitchFamily="34" charset="0"/>
            </a:endParaRPr>
          </a:p>
          <a:p>
            <a:pPr marL="342900" indent="-342900">
              <a:buFont typeface="Arial" panose="020B0604020202020204" pitchFamily="34" charset="0"/>
              <a:buChar char="•"/>
            </a:pPr>
            <a:r>
              <a:rPr lang="en-US" sz="2000" dirty="0">
                <a:solidFill>
                  <a:srgbClr val="660066"/>
                </a:solidFill>
                <a:latin typeface="Calibri Light" panose="020F0302020204030204" pitchFamily="34" charset="0"/>
              </a:rPr>
              <a:t>ANNUAL FUNDING OF THE CAREGIVER AND COGNITIVE MODULES OF THE BEHAVIORAL RISK FACTOR SURVEILLANCE SYSTEM THROUGH THE DIVISION OF AGING SERVICES</a:t>
            </a:r>
          </a:p>
        </p:txBody>
      </p:sp>
    </p:spTree>
    <p:extLst>
      <p:ext uri="{BB962C8B-B14F-4D97-AF65-F5344CB8AC3E}">
        <p14:creationId xmlns:p14="http://schemas.microsoft.com/office/powerpoint/2010/main" val="225401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ri\Downloads\iStock-6212568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5750"/>
            <a:ext cx="9196416" cy="547522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4"/>
          <p:cNvSpPr txBox="1">
            <a:spLocks/>
          </p:cNvSpPr>
          <p:nvPr/>
        </p:nvSpPr>
        <p:spPr>
          <a:xfrm>
            <a:off x="381000" y="514350"/>
            <a:ext cx="11208326" cy="4991100"/>
          </a:xfrm>
          <a:prstGeom prst="rect">
            <a:avLst/>
          </a:prstGeom>
        </p:spPr>
        <p:txBody>
          <a:bodyPr/>
          <a:lstStyle>
            <a:lvl1pPr marL="0" indent="0" algn="l" defTabSz="914377" rtl="0" eaLnBrk="1" latinLnBrk="0" hangingPunct="1">
              <a:lnSpc>
                <a:spcPct val="70000"/>
              </a:lnSpc>
              <a:spcBef>
                <a:spcPct val="0"/>
              </a:spcBef>
              <a:buNone/>
              <a:defRPr sz="4000" b="1" kern="1200" cap="all" baseline="0">
                <a:solidFill>
                  <a:schemeClr val="tx1"/>
                </a:solidFill>
                <a:latin typeface="+mj-lt"/>
                <a:ea typeface="+mj-ea"/>
                <a:cs typeface="+mj-cs"/>
              </a:defRPr>
            </a:lvl1pPr>
          </a:lstStyle>
          <a:p>
            <a:pPr>
              <a:defRPr/>
            </a:pPr>
            <a:r>
              <a:rPr lang="en-US" sz="4800" b="0" cap="none" spc="-300" dirty="0">
                <a:solidFill>
                  <a:srgbClr val="660066"/>
                </a:solidFill>
                <a:latin typeface="Calibri Light" charset="0"/>
                <a:ea typeface="Calibri Light" charset="0"/>
                <a:cs typeface="Calibri Light" charset="0"/>
              </a:rPr>
              <a:t>Major GARD Accomplishments</a:t>
            </a:r>
          </a:p>
        </p:txBody>
      </p:sp>
      <p:sp>
        <p:nvSpPr>
          <p:cNvPr id="6" name="TextBox 5"/>
          <p:cNvSpPr txBox="1"/>
          <p:nvPr/>
        </p:nvSpPr>
        <p:spPr>
          <a:xfrm>
            <a:off x="381000" y="1276350"/>
            <a:ext cx="8510590"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660066"/>
                </a:solidFill>
                <a:latin typeface="Calibri Light" panose="020F0302020204030204" pitchFamily="34" charset="0"/>
              </a:rPr>
              <a:t>FUNDING FOR AND CREATION OF A GARD STATE PLAN COORDINATOR WITHIN THE DIVISION OF AGING SERVICES TO STAFF THE ADVISORY COUNCIL</a:t>
            </a:r>
          </a:p>
          <a:p>
            <a:pPr marL="342900" indent="-342900">
              <a:buFont typeface="Arial" panose="020B0604020202020204" pitchFamily="34" charset="0"/>
              <a:buChar char="•"/>
            </a:pPr>
            <a:endParaRPr lang="en-US" sz="2000" dirty="0">
              <a:solidFill>
                <a:srgbClr val="660066"/>
              </a:solidFill>
              <a:latin typeface="Calibri Light" panose="020F0302020204030204" pitchFamily="34" charset="0"/>
            </a:endParaRPr>
          </a:p>
          <a:p>
            <a:pPr marL="342900" indent="-342900">
              <a:buFont typeface="Arial" panose="020B0604020202020204" pitchFamily="34" charset="0"/>
              <a:buChar char="•"/>
            </a:pPr>
            <a:r>
              <a:rPr lang="en-US" sz="2000" dirty="0">
                <a:solidFill>
                  <a:srgbClr val="660066"/>
                </a:solidFill>
                <a:latin typeface="Calibri Light" panose="020F0302020204030204" pitchFamily="34" charset="0"/>
              </a:rPr>
              <a:t>CREATION OF THE ALZHEIMER’S AND RELATED DEMENTIAS STATE REGISTRY IN THE DEPARTMENT OF PUBLIC HEALTH</a:t>
            </a:r>
          </a:p>
          <a:p>
            <a:pPr marL="342900" indent="-342900">
              <a:buFont typeface="Arial" panose="020B0604020202020204" pitchFamily="34" charset="0"/>
              <a:buChar char="•"/>
            </a:pPr>
            <a:endParaRPr lang="en-US" sz="2000" dirty="0">
              <a:solidFill>
                <a:srgbClr val="660066"/>
              </a:solidFill>
              <a:latin typeface="Calibri Light" panose="020F0302020204030204" pitchFamily="34" charset="0"/>
            </a:endParaRPr>
          </a:p>
          <a:p>
            <a:pPr marL="342900" indent="-342900">
              <a:buFont typeface="Arial" panose="020B0604020202020204" pitchFamily="34" charset="0"/>
              <a:buChar char="•"/>
            </a:pPr>
            <a:r>
              <a:rPr lang="en-US" sz="2000" dirty="0">
                <a:solidFill>
                  <a:srgbClr val="660066"/>
                </a:solidFill>
                <a:latin typeface="Calibri Light" panose="020F0302020204030204" pitchFamily="34" charset="0"/>
              </a:rPr>
              <a:t>CREATION OF THE GARD COLLABORATIVE AND LOGO</a:t>
            </a:r>
          </a:p>
          <a:p>
            <a:pPr marL="342900" indent="-342900">
              <a:buFont typeface="Arial" panose="020B0604020202020204" pitchFamily="34" charset="0"/>
              <a:buChar char="•"/>
            </a:pPr>
            <a:endParaRPr lang="en-US" sz="2000" dirty="0">
              <a:solidFill>
                <a:srgbClr val="660066"/>
              </a:solidFill>
              <a:latin typeface="Calibri Light" panose="020F0302020204030204" pitchFamily="34" charset="0"/>
            </a:endParaRPr>
          </a:p>
          <a:p>
            <a:pPr marL="342900" indent="-342900">
              <a:buFont typeface="Arial" panose="020B0604020202020204" pitchFamily="34" charset="0"/>
              <a:buChar char="•"/>
            </a:pPr>
            <a:r>
              <a:rPr lang="en-US" sz="2000" dirty="0">
                <a:solidFill>
                  <a:srgbClr val="660066"/>
                </a:solidFill>
                <a:latin typeface="Calibri Light" panose="020F0302020204030204" pitchFamily="34" charset="0"/>
              </a:rPr>
              <a:t>CREATION OF THE DEMENTIA COMPETENCY GUIDE FOR LONG TERM CARE FACILITIES</a:t>
            </a:r>
          </a:p>
          <a:p>
            <a:endParaRPr lang="en-US" sz="2000" dirty="0">
              <a:solidFill>
                <a:srgbClr val="660066"/>
              </a:solidFill>
              <a:latin typeface="Calibri Light" panose="020F0302020204030204" pitchFamily="34" charset="0"/>
            </a:endParaRPr>
          </a:p>
          <a:p>
            <a:pPr marL="342900" indent="-342900">
              <a:buFont typeface="Arial" panose="020B0604020202020204" pitchFamily="34" charset="0"/>
              <a:buChar char="•"/>
            </a:pPr>
            <a:r>
              <a:rPr lang="en-US" sz="2000" dirty="0">
                <a:solidFill>
                  <a:srgbClr val="660066"/>
                </a:solidFill>
                <a:latin typeface="Calibri Light" panose="020F0302020204030204" pitchFamily="34" charset="0"/>
              </a:rPr>
              <a:t>CREATION OF A DEMENTIA COMPETENCY GUIDE FOR EMPLOYERS</a:t>
            </a:r>
          </a:p>
        </p:txBody>
      </p:sp>
    </p:spTree>
    <p:extLst>
      <p:ext uri="{BB962C8B-B14F-4D97-AF65-F5344CB8AC3E}">
        <p14:creationId xmlns:p14="http://schemas.microsoft.com/office/powerpoint/2010/main" val="186971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ri\Downloads\iStock-6212568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681"/>
            <a:ext cx="9189768" cy="56235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cell phone&#10;&#10;Description automatically generated">
            <a:extLst>
              <a:ext uri="{FF2B5EF4-FFF2-40B4-BE49-F238E27FC236}">
                <a16:creationId xmlns:a16="http://schemas.microsoft.com/office/drawing/2014/main" id="{5330568A-132F-0646-A9BB-F0A0F90CE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58681"/>
            <a:ext cx="4471238" cy="5786308"/>
          </a:xfrm>
          <a:prstGeom prst="rect">
            <a:avLst/>
          </a:prstGeom>
        </p:spPr>
      </p:pic>
    </p:spTree>
    <p:extLst>
      <p:ext uri="{BB962C8B-B14F-4D97-AF65-F5344CB8AC3E}">
        <p14:creationId xmlns:p14="http://schemas.microsoft.com/office/powerpoint/2010/main" val="506709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TotalTime>
  <Words>331</Words>
  <Application>Microsoft Macintosh PowerPoint</Application>
  <PresentationFormat>On-screen Show (16:9)</PresentationFormat>
  <Paragraphs>40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Teri</dc:creator>
  <cp:lastModifiedBy>Chris Reed</cp:lastModifiedBy>
  <cp:revision>40</cp:revision>
  <dcterms:created xsi:type="dcterms:W3CDTF">2019-08-28T21:48:55Z</dcterms:created>
  <dcterms:modified xsi:type="dcterms:W3CDTF">2019-08-30T03:12:28Z</dcterms:modified>
</cp:coreProperties>
</file>