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9" r:id="rId4"/>
    <p:sldId id="270" r:id="rId5"/>
    <p:sldId id="259" r:id="rId6"/>
    <p:sldId id="265" r:id="rId7"/>
    <p:sldId id="271" r:id="rId8"/>
    <p:sldId id="272" r:id="rId9"/>
    <p:sldId id="260" r:id="rId10"/>
    <p:sldId id="261" r:id="rId11"/>
    <p:sldId id="274" r:id="rId12"/>
    <p:sldId id="275" r:id="rId13"/>
    <p:sldId id="276" r:id="rId14"/>
    <p:sldId id="277" r:id="rId15"/>
    <p:sldId id="266" r:id="rId16"/>
    <p:sldId id="273" r:id="rId17"/>
    <p:sldId id="262" r:id="rId18"/>
    <p:sldId id="264" r:id="rId19"/>
    <p:sldId id="26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61" autoAdjust="0"/>
    <p:restoredTop sz="94747" autoAdjust="0"/>
  </p:normalViewPr>
  <p:slideViewPr>
    <p:cSldViewPr>
      <p:cViewPr>
        <p:scale>
          <a:sx n="66" d="100"/>
          <a:sy n="66" d="100"/>
        </p:scale>
        <p:origin x="-16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35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50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828C-4131-44E8-8B50-9367F84C216F}" type="datetimeFigureOut">
              <a:rPr lang="en-US" smtClean="0"/>
              <a:pPr/>
              <a:t>9/27/2012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97FD0-720A-4FA1-9EB5-19D758BBB78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7FD0-720A-4FA1-9EB5-19D758BBB789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BBD5-835F-46CF-B93E-8A719FECAF31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1C8F-F375-4BBC-B92E-0BA41D7CBC03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3CA0-4F7A-4570-8F81-E74C6218B604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FCA3-23B8-4E70-BEA7-AC871C67D473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B61B-A155-434F-A7D4-310329710B1B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EC4A-06F9-4A4A-AE15-C75151F836D2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47C-90F0-4F72-B2A5-C050727FBC01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EE99-9A88-4CCF-9A1E-D29CB9456DBF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3933-AF46-46F3-AF3A-D2851914A0AE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848A-01E3-45F5-B063-9D3758EFD575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5F8-78DF-4527-BB11-9397AC113774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5945-6602-4F9A-BB6D-01C6786DBFFC}" type="datetime1">
              <a:rPr lang="en-US" smtClean="0"/>
              <a:pPr/>
              <a:t>9/27/2012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31E3-FF2B-40A2-B459-062B4C4E517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THE MEGIAR LANGUAGE</a:t>
            </a:r>
            <a:br>
              <a:rPr lang="en-US" dirty="0" smtClean="0">
                <a:latin typeface="Arial Rounded MT Bold" pitchFamily="34" charset="0"/>
              </a:rPr>
            </a:br>
            <a:endParaRPr lang="en-AU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Arial Rounded MT Bold" pitchFamily="34" charset="0"/>
              </a:rPr>
              <a:t>Presenter  PETER CHANNEL DAREK</a:t>
            </a:r>
          </a:p>
          <a:p>
            <a:pPr algn="l"/>
            <a:r>
              <a:rPr lang="en-US" sz="1800" dirty="0" smtClean="0">
                <a:latin typeface="Arial Rounded MT Bold" pitchFamily="34" charset="0"/>
              </a:rPr>
              <a:t>PRESERVICE YEAR 3 </a:t>
            </a:r>
          </a:p>
          <a:p>
            <a:pPr algn="l"/>
            <a:r>
              <a:rPr lang="en-US" sz="1800" dirty="0" smtClean="0">
                <a:latin typeface="Arial Rounded MT Bold" pitchFamily="34" charset="0"/>
              </a:rPr>
              <a:t>LAGUAGE &amp; LITERAUTRE</a:t>
            </a:r>
          </a:p>
          <a:p>
            <a:pPr algn="l"/>
            <a:r>
              <a:rPr lang="en-US" sz="1800" dirty="0" smtClean="0">
                <a:latin typeface="Arial Rounded MT Bold" pitchFamily="34" charset="0"/>
              </a:rPr>
              <a:t>THE UNIVERSITY OF GOROKA</a:t>
            </a:r>
          </a:p>
          <a:p>
            <a:pPr algn="l"/>
            <a:r>
              <a:rPr lang="en-US" sz="1800" dirty="0" smtClean="0">
                <a:latin typeface="Arial Rounded MT Bold" pitchFamily="34" charset="0"/>
              </a:rPr>
              <a:t>27 SEPTEMBER 2012</a:t>
            </a:r>
          </a:p>
          <a:p>
            <a:pPr algn="l"/>
            <a:r>
              <a:rPr lang="en-US" sz="1800" dirty="0" smtClean="0">
                <a:latin typeface="Arial Rounded MT Bold" pitchFamily="34" charset="0"/>
              </a:rPr>
              <a:t>LINGUISTIC CONFERENCE UKARUMPA</a:t>
            </a:r>
            <a:endParaRPr lang="en-AU" sz="1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Phonology in the Megiar language</a:t>
            </a:r>
            <a:endParaRPr lang="en-AU" dirty="0"/>
          </a:p>
        </p:txBody>
      </p:sp>
      <p:pic>
        <p:nvPicPr>
          <p:cNvPr id="5" name="Content Placeholder 4" descr="pHOY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7858180" cy="498317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Consonants in  the </a:t>
            </a:r>
            <a:r>
              <a:rPr lang="en-AU" dirty="0" err="1" smtClean="0"/>
              <a:t>Megiar</a:t>
            </a:r>
            <a:r>
              <a:rPr lang="en-AU" dirty="0" smtClean="0"/>
              <a:t> language</a:t>
            </a:r>
            <a:endParaRPr lang="en-AU" dirty="0"/>
          </a:p>
        </p:txBody>
      </p:sp>
      <p:pic>
        <p:nvPicPr>
          <p:cNvPr id="1026" name="Picture 2" descr="E:\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9"/>
            <a:ext cx="7929618" cy="56504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Vowels in the </a:t>
            </a:r>
            <a:r>
              <a:rPr lang="en-AU" dirty="0" err="1" smtClean="0"/>
              <a:t>Megiar</a:t>
            </a:r>
            <a:r>
              <a:rPr lang="en-AU" dirty="0" smtClean="0"/>
              <a:t> language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endParaRPr lang="en-US" u="sng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US" dirty="0" smtClean="0"/>
              <a:t>       /</a:t>
            </a:r>
            <a:r>
              <a:rPr lang="en-US" dirty="0" err="1" smtClean="0"/>
              <a:t>i</a:t>
            </a:r>
            <a:r>
              <a:rPr lang="en-US" dirty="0" smtClean="0"/>
              <a:t>/    </a:t>
            </a:r>
            <a:r>
              <a:rPr lang="en-US" dirty="0" err="1" smtClean="0"/>
              <a:t>iloman</a:t>
            </a:r>
            <a:r>
              <a:rPr lang="en-US" dirty="0" smtClean="0"/>
              <a:t>    ‘cliff’		                  /</a:t>
            </a:r>
            <a:r>
              <a:rPr lang="en-US" dirty="0" smtClean="0">
                <a:latin typeface="Times New Roman"/>
                <a:cs typeface="Times New Roman"/>
              </a:rPr>
              <a:t>ɔ</a:t>
            </a:r>
            <a:r>
              <a:rPr lang="en-US" dirty="0" smtClean="0"/>
              <a:t>/    </a:t>
            </a:r>
            <a:r>
              <a:rPr lang="en-US" dirty="0" err="1" smtClean="0"/>
              <a:t>ong</a:t>
            </a:r>
            <a:r>
              <a:rPr lang="en-US" dirty="0" smtClean="0"/>
              <a:t>      ‘you’</a:t>
            </a:r>
            <a:endParaRPr lang="en-AU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iwon</a:t>
            </a:r>
            <a:r>
              <a:rPr lang="en-US" dirty="0" smtClean="0"/>
              <a:t>      ‘husband/wife’	                            </a:t>
            </a:r>
            <a:r>
              <a:rPr lang="en-US" dirty="0" err="1" smtClean="0"/>
              <a:t>ona</a:t>
            </a:r>
            <a:r>
              <a:rPr lang="en-US" dirty="0" smtClean="0"/>
              <a:t>   ‘there’</a:t>
            </a:r>
            <a:endParaRPr lang="en-AU" dirty="0" smtClean="0"/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iwog</a:t>
            </a:r>
            <a:r>
              <a:rPr lang="en-US" dirty="0" smtClean="0"/>
              <a:t>      ‘shout’ 		  /u/   </a:t>
            </a:r>
            <a:r>
              <a:rPr lang="en-US" dirty="0" err="1" smtClean="0"/>
              <a:t>ute</a:t>
            </a:r>
            <a:r>
              <a:rPr lang="en-US" dirty="0" smtClean="0"/>
              <a:t>     ‘see’</a:t>
            </a:r>
            <a:endParaRPr lang="en-AU" dirty="0" smtClean="0"/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iwoiwon</a:t>
            </a:r>
            <a:r>
              <a:rPr lang="en-US" dirty="0" smtClean="0"/>
              <a:t>   ‘four’	                          </a:t>
            </a:r>
            <a:r>
              <a:rPr lang="en-US" dirty="0" err="1" smtClean="0"/>
              <a:t>utur</a:t>
            </a:r>
            <a:r>
              <a:rPr lang="en-US" dirty="0" smtClean="0"/>
              <a:t>   ‘stand’</a:t>
            </a:r>
            <a:r>
              <a:rPr lang="en-AU" dirty="0" smtClean="0"/>
              <a:t>                    </a:t>
            </a:r>
          </a:p>
          <a:p>
            <a:pPr>
              <a:buNone/>
            </a:pPr>
            <a:r>
              <a:rPr lang="en-AU" dirty="0" smtClean="0"/>
              <a:t>         			                                         </a:t>
            </a:r>
            <a:r>
              <a:rPr lang="en-AU" dirty="0" err="1" smtClean="0"/>
              <a:t>urat</a:t>
            </a:r>
            <a:r>
              <a:rPr lang="en-AU" dirty="0" smtClean="0"/>
              <a:t>   ‘work’</a:t>
            </a:r>
          </a:p>
          <a:p>
            <a:pPr>
              <a:buNone/>
            </a:pPr>
            <a:r>
              <a:rPr lang="en-AU" dirty="0" smtClean="0"/>
              <a:t>      </a:t>
            </a:r>
            <a:r>
              <a:rPr lang="en-US" dirty="0" smtClean="0"/>
              <a:t>/e/   </a:t>
            </a:r>
            <a:r>
              <a:rPr lang="en-US" dirty="0" err="1" smtClean="0"/>
              <a:t>ena</a:t>
            </a:r>
            <a:r>
              <a:rPr lang="en-US" dirty="0" smtClean="0"/>
              <a:t>    ‘here’			           </a:t>
            </a:r>
            <a:endParaRPr lang="en-AU" dirty="0" smtClean="0"/>
          </a:p>
          <a:p>
            <a:pPr>
              <a:buNone/>
            </a:pPr>
            <a:r>
              <a:rPr lang="en-US" dirty="0" smtClean="0"/>
              <a:t>               en     ‘this’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US" dirty="0" smtClean="0"/>
              <a:t>     /a/  </a:t>
            </a:r>
            <a:r>
              <a:rPr lang="en-US" dirty="0" err="1" smtClean="0"/>
              <a:t>abi</a:t>
            </a:r>
            <a:r>
              <a:rPr lang="en-US" dirty="0" smtClean="0"/>
              <a:t>      ‘garden’</a:t>
            </a:r>
            <a:endParaRPr lang="en-AU" dirty="0" smtClean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ab</a:t>
            </a:r>
            <a:r>
              <a:rPr lang="en-US" dirty="0" smtClean="0"/>
              <a:t>       ‘house’</a:t>
            </a:r>
            <a:endParaRPr lang="en-AU" dirty="0" smtClean="0"/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atanman</a:t>
            </a:r>
            <a:r>
              <a:rPr lang="en-US" dirty="0" smtClean="0"/>
              <a:t>	‘plain/valley’         </a:t>
            </a:r>
            <a:endParaRPr lang="en-A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Syllable Structure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 - </a:t>
            </a:r>
            <a:r>
              <a:rPr lang="en-US" dirty="0" err="1" smtClean="0"/>
              <a:t>i</a:t>
            </a:r>
            <a:r>
              <a:rPr lang="en-US" dirty="0" smtClean="0"/>
              <a:t>    ‘fish’</a:t>
            </a:r>
          </a:p>
          <a:p>
            <a:pPr>
              <a:buNone/>
            </a:pPr>
            <a:r>
              <a:rPr lang="en-US" dirty="0" smtClean="0"/>
              <a:t>VC- ay   ‘tree’</a:t>
            </a:r>
          </a:p>
          <a:p>
            <a:pPr>
              <a:buNone/>
            </a:pPr>
            <a:r>
              <a:rPr lang="en-US" dirty="0" smtClean="0"/>
              <a:t>CVC-  </a:t>
            </a:r>
            <a:r>
              <a:rPr lang="en-US" dirty="0" err="1" smtClean="0"/>
              <a:t>kam</a:t>
            </a:r>
            <a:r>
              <a:rPr lang="en-US" dirty="0" smtClean="0"/>
              <a:t> ‘rope’</a:t>
            </a:r>
          </a:p>
          <a:p>
            <a:pPr>
              <a:buNone/>
            </a:pPr>
            <a:r>
              <a:rPr lang="en-US" dirty="0" smtClean="0"/>
              <a:t>CCV-  </a:t>
            </a:r>
            <a:r>
              <a:rPr lang="en-US" dirty="0" err="1" smtClean="0"/>
              <a:t>ngi</a:t>
            </a:r>
            <a:r>
              <a:rPr lang="en-US" dirty="0" smtClean="0"/>
              <a:t>   ‘I’</a:t>
            </a: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Suprasegmental</a:t>
            </a:r>
            <a:r>
              <a:rPr lang="en-US" dirty="0" smtClean="0"/>
              <a:t> (stress)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stress is  in Megiar language.</a:t>
            </a:r>
          </a:p>
          <a:p>
            <a:pPr>
              <a:buNone/>
            </a:pPr>
            <a:r>
              <a:rPr lang="en-US" dirty="0" smtClean="0"/>
              <a:t>  the stress in Megiar language is not restricted stress is place any where in the words.  </a:t>
            </a:r>
            <a:endParaRPr lang="en-AU" dirty="0" smtClean="0"/>
          </a:p>
          <a:p>
            <a:pPr>
              <a:buNone/>
            </a:pPr>
            <a:r>
              <a:rPr lang="en-US" dirty="0" smtClean="0"/>
              <a:t>stress a the word beginning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u="sng" dirty="0" err="1" smtClean="0"/>
              <a:t>t</a:t>
            </a:r>
            <a:r>
              <a:rPr lang="en-US" dirty="0" err="1" smtClean="0"/>
              <a:t>im</a:t>
            </a:r>
            <a:r>
              <a:rPr lang="en-US" dirty="0" smtClean="0"/>
              <a:t>  </a:t>
            </a:r>
            <a:r>
              <a:rPr lang="en-US" dirty="0" smtClean="0"/>
              <a:t>‘wind’</a:t>
            </a:r>
          </a:p>
          <a:p>
            <a:pPr>
              <a:buNone/>
            </a:pPr>
            <a:r>
              <a:rPr lang="en-US" dirty="0" smtClean="0"/>
              <a:t> stress place in the middle of the word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p</a:t>
            </a:r>
            <a:r>
              <a:rPr lang="en-US" u="sng" dirty="0" err="1" smtClean="0"/>
              <a:t>at</a:t>
            </a:r>
            <a:r>
              <a:rPr lang="en-US" dirty="0" err="1" smtClean="0"/>
              <a:t>ui</a:t>
            </a:r>
            <a:r>
              <a:rPr lang="en-US" dirty="0" smtClean="0"/>
              <a:t>     </a:t>
            </a:r>
            <a:r>
              <a:rPr lang="en-US" dirty="0" smtClean="0"/>
              <a:t>‘star’</a:t>
            </a:r>
          </a:p>
          <a:p>
            <a:pPr>
              <a:buNone/>
            </a:pPr>
            <a:r>
              <a:rPr lang="en-US" dirty="0" smtClean="0"/>
              <a:t>Stress place at the word ending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tamo</a:t>
            </a:r>
            <a:r>
              <a:rPr lang="en-US" u="sng" dirty="0" err="1" smtClean="0"/>
              <a:t>t</a:t>
            </a:r>
            <a:r>
              <a:rPr lang="en-US" dirty="0" smtClean="0"/>
              <a:t>     </a:t>
            </a:r>
            <a:r>
              <a:rPr lang="en-US" dirty="0" smtClean="0"/>
              <a:t>‘man’</a:t>
            </a: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Morphology of the </a:t>
            </a:r>
            <a:r>
              <a:rPr lang="en-US" dirty="0" err="1" smtClean="0"/>
              <a:t>Megiar</a:t>
            </a:r>
            <a:r>
              <a:rPr lang="en-US" dirty="0" smtClean="0"/>
              <a:t> language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Megiar</a:t>
            </a:r>
            <a:r>
              <a:rPr lang="en-US" sz="2400" dirty="0" smtClean="0"/>
              <a:t> language uses its own morphemes, but some morphemes are similar to </a:t>
            </a:r>
            <a:r>
              <a:rPr lang="en-US" sz="2400" dirty="0" err="1" smtClean="0"/>
              <a:t>Takia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		For instance:  </a:t>
            </a:r>
          </a:p>
          <a:p>
            <a:pPr>
              <a:buNone/>
            </a:pPr>
            <a:r>
              <a:rPr lang="en-US" sz="2400" dirty="0" smtClean="0"/>
              <a:t>	-(Megiar)present tense  	</a:t>
            </a:r>
            <a:r>
              <a:rPr lang="en-US" sz="2400" dirty="0" err="1" smtClean="0"/>
              <a:t>ngai</a:t>
            </a:r>
            <a:r>
              <a:rPr lang="en-US" sz="2400" dirty="0" smtClean="0"/>
              <a:t> 	</a:t>
            </a:r>
            <a:r>
              <a:rPr lang="en-US" sz="2400" dirty="0" err="1" smtClean="0"/>
              <a:t>abi</a:t>
            </a:r>
            <a:r>
              <a:rPr lang="en-US" sz="2400" dirty="0" smtClean="0"/>
              <a:t> 	</a:t>
            </a:r>
            <a:r>
              <a:rPr lang="en-US" sz="2400" i="1" dirty="0" smtClean="0"/>
              <a:t>a</a:t>
            </a:r>
            <a:r>
              <a:rPr lang="en-US" sz="2400" dirty="0" smtClean="0"/>
              <a:t> 		</a:t>
            </a:r>
            <a:r>
              <a:rPr lang="en-US" sz="2400" dirty="0" err="1" smtClean="0"/>
              <a:t>ngau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 	I     garden   </a:t>
            </a:r>
            <a:r>
              <a:rPr lang="en-US" sz="2400" dirty="0" smtClean="0"/>
              <a:t>locative             </a:t>
            </a:r>
            <a:r>
              <a:rPr lang="en-US" sz="2400" dirty="0" smtClean="0"/>
              <a:t>       </a:t>
            </a:r>
            <a:r>
              <a:rPr lang="en-US" sz="2400" dirty="0" smtClean="0"/>
              <a:t>go</a:t>
            </a:r>
          </a:p>
          <a:p>
            <a:pPr>
              <a:buNone/>
            </a:pPr>
            <a:r>
              <a:rPr lang="en-US" sz="2400" dirty="0" smtClean="0"/>
              <a:t>					'I am going to the garden.'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-Takia  present tense   	</a:t>
            </a:r>
            <a:r>
              <a:rPr lang="en-US" sz="2400" dirty="0" err="1" smtClean="0"/>
              <a:t>ngai</a:t>
            </a:r>
            <a:r>
              <a:rPr lang="en-US" sz="2400" dirty="0" smtClean="0"/>
              <a:t> 	</a:t>
            </a:r>
            <a:r>
              <a:rPr lang="en-US" sz="2400" dirty="0" err="1" smtClean="0"/>
              <a:t>abi</a:t>
            </a:r>
            <a:r>
              <a:rPr lang="en-US" sz="2400" dirty="0" smtClean="0"/>
              <a:t> 	</a:t>
            </a:r>
            <a:r>
              <a:rPr lang="en-US" sz="2400" i="1" dirty="0" err="1" smtClean="0"/>
              <a:t>lon</a:t>
            </a:r>
            <a:r>
              <a:rPr lang="en-US" sz="2400" dirty="0" smtClean="0"/>
              <a:t> 	             </a:t>
            </a:r>
            <a:r>
              <a:rPr lang="en-US" sz="2400" dirty="0" err="1" smtClean="0"/>
              <a:t>ngau</a:t>
            </a:r>
            <a:r>
              <a:rPr lang="en-US" sz="2400" u="sng" dirty="0" err="1" smtClean="0"/>
              <a:t>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				I      garden </a:t>
            </a:r>
            <a:r>
              <a:rPr lang="en-US" sz="2400" dirty="0" smtClean="0"/>
              <a:t> </a:t>
            </a:r>
            <a:r>
              <a:rPr lang="en-US" sz="2400" dirty="0" smtClean="0"/>
              <a:t>  locative         </a:t>
            </a:r>
            <a:r>
              <a:rPr lang="en-US" sz="2400" dirty="0" smtClean="0"/>
              <a:t>         </a:t>
            </a:r>
            <a:r>
              <a:rPr lang="en-US" sz="2400" dirty="0" smtClean="0"/>
              <a:t>go</a:t>
            </a:r>
          </a:p>
          <a:p>
            <a:pPr>
              <a:buNone/>
            </a:pPr>
            <a:r>
              <a:rPr lang="en-US" sz="2400" dirty="0" smtClean="0"/>
              <a:t>					'I am going to the garden.'</a:t>
            </a:r>
          </a:p>
          <a:p>
            <a:pPr>
              <a:buNone/>
            </a:pPr>
            <a:r>
              <a:rPr lang="en-US" sz="2400" dirty="0" smtClean="0"/>
              <a:t> The </a:t>
            </a:r>
            <a:r>
              <a:rPr lang="en-US" sz="2400" dirty="0" err="1" smtClean="0"/>
              <a:t>Megiar</a:t>
            </a:r>
            <a:r>
              <a:rPr lang="en-US" sz="2400" dirty="0" smtClean="0"/>
              <a:t> language is  a more </a:t>
            </a:r>
            <a:r>
              <a:rPr lang="en-US" sz="2400" dirty="0" err="1" smtClean="0"/>
              <a:t>fusional</a:t>
            </a:r>
            <a:r>
              <a:rPr lang="en-US" sz="2400" dirty="0" smtClean="0"/>
              <a:t> language with affixes attached to the root words to mark tense, etc. </a:t>
            </a:r>
            <a:endParaRPr lang="en-A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 in Megiar language</a:t>
            </a:r>
            <a:endParaRPr lang="en-AU" dirty="0"/>
          </a:p>
        </p:txBody>
      </p:sp>
      <p:pic>
        <p:nvPicPr>
          <p:cNvPr id="5" name="Content Placeholder 4" descr="pHOY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605" y="1600200"/>
            <a:ext cx="7518790" cy="45259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Use of affixes in the </a:t>
            </a:r>
            <a:r>
              <a:rPr lang="en-AU" dirty="0" err="1" smtClean="0"/>
              <a:t>Megiar</a:t>
            </a:r>
            <a:r>
              <a:rPr lang="en-AU" dirty="0" smtClean="0"/>
              <a:t> language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most cases the verbs take a suffix or prefix to mark tense.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1)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a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I    	house  locative	went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'I went to the house.'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2)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a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I       	house    locative	 going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I am going to the house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Takia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1)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I   	house    locative   	went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'I am going to the house.'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2)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ngau-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I    house   locative      going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I am going to the house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in </a:t>
            </a:r>
            <a:r>
              <a:rPr lang="en-US" dirty="0" smtClean="0"/>
              <a:t>the </a:t>
            </a:r>
            <a:r>
              <a:rPr lang="en-US" dirty="0" err="1" smtClean="0"/>
              <a:t>Megiar</a:t>
            </a:r>
            <a:r>
              <a:rPr lang="en-US" dirty="0" smtClean="0"/>
              <a:t> </a:t>
            </a:r>
            <a:r>
              <a:rPr lang="en-US" dirty="0" smtClean="0"/>
              <a:t>language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Syntax </a:t>
            </a:r>
            <a:r>
              <a:rPr lang="en-US" dirty="0" smtClean="0"/>
              <a:t>in the </a:t>
            </a:r>
            <a:r>
              <a:rPr lang="en-US" dirty="0" smtClean="0"/>
              <a:t>Megiar language;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the basic word order in </a:t>
            </a:r>
            <a:r>
              <a:rPr lang="en-US" dirty="0" err="1" smtClean="0"/>
              <a:t>Megiar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Subject</a:t>
            </a:r>
            <a:r>
              <a:rPr lang="en-US" dirty="0" smtClean="0"/>
              <a:t>, Object and Verb or (SOV).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Ong</a:t>
            </a:r>
            <a:r>
              <a:rPr lang="en-US" dirty="0" smtClean="0"/>
              <a:t>  </a:t>
            </a:r>
            <a:r>
              <a:rPr lang="en-US" dirty="0" err="1" smtClean="0"/>
              <a:t>anang</a:t>
            </a:r>
            <a:r>
              <a:rPr lang="en-US" dirty="0" smtClean="0"/>
              <a:t>  </a:t>
            </a:r>
            <a:r>
              <a:rPr lang="en-US" dirty="0" err="1" smtClean="0"/>
              <a:t>uni</a:t>
            </a:r>
            <a:r>
              <a:rPr lang="en-US" dirty="0" smtClean="0"/>
              <a:t>.           2)   </a:t>
            </a:r>
            <a:r>
              <a:rPr lang="en-US" dirty="0" err="1" smtClean="0"/>
              <a:t>ngi</a:t>
            </a:r>
            <a:r>
              <a:rPr lang="en-US" dirty="0" smtClean="0"/>
              <a:t>   in </a:t>
            </a:r>
            <a:r>
              <a:rPr lang="en-US" dirty="0" err="1" smtClean="0"/>
              <a:t>ifuni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  you   food    eat                    I   him  hit</a:t>
            </a:r>
          </a:p>
          <a:p>
            <a:pPr marL="514350" indent="-514350">
              <a:buNone/>
            </a:pPr>
            <a:r>
              <a:rPr lang="en-US" dirty="0" smtClean="0"/>
              <a:t>    ‘ you eat the food’                ‘I hit him.’</a:t>
            </a:r>
          </a:p>
          <a:p>
            <a:pPr marL="514350" indent="-51435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Ngam</a:t>
            </a:r>
            <a:r>
              <a:rPr lang="en-US" dirty="0" smtClean="0"/>
              <a:t>  </a:t>
            </a:r>
            <a:r>
              <a:rPr lang="en-US" dirty="0" err="1" smtClean="0"/>
              <a:t>fud</a:t>
            </a:r>
            <a:r>
              <a:rPr lang="en-US" dirty="0" smtClean="0"/>
              <a:t>  </a:t>
            </a:r>
            <a:r>
              <a:rPr lang="en-US" dirty="0" err="1" smtClean="0"/>
              <a:t>nganis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we    banana  eating</a:t>
            </a:r>
          </a:p>
          <a:p>
            <a:pPr marL="514350" indent="-514350">
              <a:buNone/>
            </a:pPr>
            <a:r>
              <a:rPr lang="en-US" dirty="0" smtClean="0"/>
              <a:t>    ‘ we are eating banana’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Vocabularies in Megiar language compare to Takia language.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Megiar </a:t>
            </a:r>
            <a:r>
              <a:rPr lang="en-US" dirty="0" smtClean="0"/>
              <a:t>                                       </a:t>
            </a:r>
            <a:r>
              <a:rPr lang="en-US" u="sng" dirty="0" smtClean="0"/>
              <a:t>Takia</a:t>
            </a:r>
          </a:p>
          <a:p>
            <a:pPr>
              <a:buNone/>
            </a:pPr>
            <a:r>
              <a:rPr lang="en-US" dirty="0" err="1" smtClean="0"/>
              <a:t>Gublung</a:t>
            </a:r>
            <a:r>
              <a:rPr lang="en-US" dirty="0" smtClean="0"/>
              <a:t> </a:t>
            </a:r>
            <a:r>
              <a:rPr lang="en-US" dirty="0" smtClean="0"/>
              <a:t>       ‘black’                 </a:t>
            </a:r>
            <a:r>
              <a:rPr lang="en-US" dirty="0" err="1" smtClean="0"/>
              <a:t>bulkas</a:t>
            </a:r>
            <a:r>
              <a:rPr lang="en-US" dirty="0" smtClean="0"/>
              <a:t>  </a:t>
            </a:r>
            <a:r>
              <a:rPr lang="en-US" dirty="0" smtClean="0"/>
              <a:t>   ‘ black</a:t>
            </a:r>
            <a:r>
              <a:rPr lang="en-US" dirty="0" smtClean="0"/>
              <a:t>’</a:t>
            </a:r>
          </a:p>
          <a:p>
            <a:pPr>
              <a:buNone/>
            </a:pPr>
            <a:r>
              <a:rPr lang="en-US" dirty="0" err="1" smtClean="0"/>
              <a:t>Ngamag</a:t>
            </a:r>
            <a:r>
              <a:rPr lang="en-US" dirty="0" smtClean="0"/>
              <a:t> </a:t>
            </a:r>
            <a:r>
              <a:rPr lang="en-US" dirty="0" err="1" smtClean="0"/>
              <a:t>aine</a:t>
            </a:r>
            <a:r>
              <a:rPr lang="en-US" dirty="0" smtClean="0"/>
              <a:t> </a:t>
            </a:r>
            <a:r>
              <a:rPr lang="en-US" dirty="0" err="1" smtClean="0"/>
              <a:t>sekmon</a:t>
            </a:r>
            <a:r>
              <a:rPr lang="en-US" dirty="0" smtClean="0"/>
              <a:t> </a:t>
            </a:r>
            <a:r>
              <a:rPr lang="en-US" dirty="0" smtClean="0"/>
              <a:t>‘</a:t>
            </a:r>
            <a:r>
              <a:rPr lang="en-US" dirty="0" smtClean="0"/>
              <a:t>five’   </a:t>
            </a:r>
            <a:r>
              <a:rPr lang="en-US" dirty="0" err="1" smtClean="0"/>
              <a:t>kafen</a:t>
            </a:r>
            <a:r>
              <a:rPr lang="en-US" dirty="0" smtClean="0"/>
              <a:t>  </a:t>
            </a:r>
            <a:r>
              <a:rPr lang="en-US" dirty="0" smtClean="0"/>
              <a:t>     ‘</a:t>
            </a:r>
            <a:r>
              <a:rPr lang="en-US" dirty="0" smtClean="0"/>
              <a:t>five’</a:t>
            </a:r>
          </a:p>
          <a:p>
            <a:pPr>
              <a:buNone/>
            </a:pPr>
            <a:r>
              <a:rPr lang="en-US" dirty="0" smtClean="0"/>
              <a:t>Mali   </a:t>
            </a:r>
            <a:r>
              <a:rPr lang="en-US" dirty="0" smtClean="0"/>
              <a:t>           ‘</a:t>
            </a:r>
            <a:r>
              <a:rPr lang="en-US" dirty="0" smtClean="0"/>
              <a:t>yellow’  </a:t>
            </a:r>
            <a:r>
              <a:rPr lang="en-US" dirty="0" smtClean="0"/>
              <a:t>             </a:t>
            </a:r>
            <a:r>
              <a:rPr lang="en-US" dirty="0" err="1" smtClean="0"/>
              <a:t>kadabog</a:t>
            </a:r>
            <a:r>
              <a:rPr lang="en-US" dirty="0" smtClean="0"/>
              <a:t>  ‘yellow’</a:t>
            </a:r>
          </a:p>
          <a:p>
            <a:pPr>
              <a:buNone/>
            </a:pPr>
            <a:r>
              <a:rPr lang="en-US" dirty="0" err="1" smtClean="0"/>
              <a:t>Waibud</a:t>
            </a:r>
            <a:r>
              <a:rPr lang="en-US" dirty="0" smtClean="0"/>
              <a:t> </a:t>
            </a:r>
            <a:r>
              <a:rPr lang="en-US" dirty="0" smtClean="0"/>
              <a:t>	‘fog</a:t>
            </a:r>
            <a:r>
              <a:rPr lang="en-US" dirty="0" smtClean="0"/>
              <a:t>’ </a:t>
            </a:r>
            <a:r>
              <a:rPr lang="en-US" dirty="0" smtClean="0"/>
              <a:t>                    </a:t>
            </a:r>
            <a:r>
              <a:rPr lang="en-US" dirty="0" err="1" smtClean="0"/>
              <a:t>kawkaw</a:t>
            </a:r>
            <a:r>
              <a:rPr lang="en-US" dirty="0" smtClean="0"/>
              <a:t>    ‘</a:t>
            </a:r>
            <a:r>
              <a:rPr lang="en-US" dirty="0" smtClean="0"/>
              <a:t>fog’</a:t>
            </a:r>
          </a:p>
          <a:p>
            <a:pPr>
              <a:buNone/>
            </a:pPr>
            <a:r>
              <a:rPr lang="en-US" dirty="0" smtClean="0"/>
              <a:t>Lad       </a:t>
            </a:r>
            <a:r>
              <a:rPr lang="en-US" dirty="0" smtClean="0"/>
              <a:t>	‘</a:t>
            </a:r>
            <a:r>
              <a:rPr lang="en-US" dirty="0" smtClean="0"/>
              <a:t>reef’ </a:t>
            </a:r>
            <a:r>
              <a:rPr lang="en-US" dirty="0" smtClean="0"/>
              <a:t>                    </a:t>
            </a:r>
            <a:r>
              <a:rPr lang="en-US" dirty="0" smtClean="0"/>
              <a:t>mal          ‘reef’</a:t>
            </a:r>
          </a:p>
          <a:p>
            <a:pPr>
              <a:buNone/>
            </a:pPr>
            <a:r>
              <a:rPr lang="en-US" dirty="0" err="1" smtClean="0"/>
              <a:t>Kakampein</a:t>
            </a:r>
            <a:r>
              <a:rPr lang="en-US" dirty="0" smtClean="0"/>
              <a:t>  ‘young woman’ </a:t>
            </a:r>
            <a:r>
              <a:rPr lang="en-US" dirty="0" err="1" smtClean="0"/>
              <a:t>kbakan</a:t>
            </a:r>
            <a:r>
              <a:rPr lang="en-US" dirty="0" smtClean="0"/>
              <a:t>  </a:t>
            </a:r>
            <a:r>
              <a:rPr lang="en-US" dirty="0" smtClean="0"/>
              <a:t>‘</a:t>
            </a:r>
            <a:r>
              <a:rPr lang="en-US" dirty="0" smtClean="0"/>
              <a:t>young woman’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Overview</a:t>
            </a:r>
            <a:br>
              <a:rPr lang="en-US" dirty="0" smtClean="0">
                <a:latin typeface="Arial Rounded MT Bold" pitchFamily="34" charset="0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- </a:t>
            </a:r>
            <a:r>
              <a:rPr lang="en-US" dirty="0" smtClean="0">
                <a:latin typeface="+mj-lt"/>
              </a:rPr>
              <a:t>Introducing the Megiar language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 -reasons as to why Ross (1987: 357) has classified Megiar as a  dialect of Takia,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/>
              <a:t>This talk proposes that Megiar is a separate language.</a:t>
            </a:r>
          </a:p>
          <a:p>
            <a:pPr lvl="1"/>
            <a:r>
              <a:rPr lang="en-US" dirty="0" smtClean="0"/>
              <a:t>Evidence based on the phonology, morphology,  syntax, and sociolinguistics of the Megiar language     </a:t>
            </a:r>
          </a:p>
          <a:p>
            <a:pPr algn="just">
              <a:buNone/>
            </a:pPr>
            <a:endParaRPr lang="en-US" sz="3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Megiar is a language of its own and </a:t>
            </a:r>
            <a:r>
              <a:rPr lang="en-US" dirty="0" smtClean="0"/>
              <a:t>not a </a:t>
            </a:r>
            <a:r>
              <a:rPr lang="en-US" dirty="0" smtClean="0"/>
              <a:t>dialect of </a:t>
            </a:r>
            <a:r>
              <a:rPr lang="en-US" dirty="0" err="1" smtClean="0"/>
              <a:t>Takia</a:t>
            </a:r>
            <a:r>
              <a:rPr lang="en-US" dirty="0" smtClean="0"/>
              <a:t> as shown by th</a:t>
            </a:r>
            <a:r>
              <a:rPr lang="en-US" dirty="0" smtClean="0"/>
              <a:t>e differences </a:t>
            </a:r>
            <a:r>
              <a:rPr lang="en-US" dirty="0" smtClean="0"/>
              <a:t> between </a:t>
            </a:r>
            <a:r>
              <a:rPr lang="en-US" dirty="0" smtClean="0"/>
              <a:t>the phonology, morphology, syntax and vocabularies </a:t>
            </a:r>
            <a:r>
              <a:rPr lang="en-US" dirty="0" smtClean="0"/>
              <a:t>of </a:t>
            </a:r>
            <a:r>
              <a:rPr lang="en-US" dirty="0" err="1" smtClean="0"/>
              <a:t>Megiar</a:t>
            </a:r>
            <a:r>
              <a:rPr lang="en-US" dirty="0" smtClean="0"/>
              <a:t> and </a:t>
            </a:r>
            <a:r>
              <a:rPr lang="en-US" dirty="0" err="1" smtClean="0"/>
              <a:t>Takia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More research needs to be done </a:t>
            </a:r>
            <a:r>
              <a:rPr lang="en-US" dirty="0" smtClean="0"/>
              <a:t>to study and work </a:t>
            </a:r>
            <a:r>
              <a:rPr lang="en-US" dirty="0" smtClean="0"/>
              <a:t>on </a:t>
            </a:r>
            <a:r>
              <a:rPr lang="en-US" dirty="0" err="1" smtClean="0"/>
              <a:t>Megiar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 smtClean="0"/>
              <a:t>would </a:t>
            </a:r>
            <a:r>
              <a:rPr lang="en-US" dirty="0" smtClean="0"/>
              <a:t>be an honor and privilege for me as an indigenous speaker </a:t>
            </a:r>
            <a:r>
              <a:rPr lang="en-US" dirty="0" smtClean="0"/>
              <a:t>to </a:t>
            </a:r>
            <a:r>
              <a:rPr lang="en-US" dirty="0" smtClean="0"/>
              <a:t>further </a:t>
            </a:r>
            <a:r>
              <a:rPr lang="en-US" dirty="0" smtClean="0"/>
              <a:t>work </a:t>
            </a:r>
            <a:r>
              <a:rPr lang="en-US" dirty="0" smtClean="0"/>
              <a:t>on my own </a:t>
            </a:r>
            <a:r>
              <a:rPr lang="en-US" dirty="0" smtClean="0"/>
              <a:t>language. </a:t>
            </a:r>
            <a:endParaRPr lang="en-US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end of my presentation</a:t>
            </a:r>
            <a:br>
              <a:rPr lang="en-US" dirty="0" smtClean="0"/>
            </a:br>
            <a:r>
              <a:rPr lang="en-US" dirty="0" smtClean="0"/>
              <a:t>THANK-YOU!</a:t>
            </a:r>
            <a:endParaRPr lang="en-AU" dirty="0"/>
          </a:p>
        </p:txBody>
      </p:sp>
      <p:pic>
        <p:nvPicPr>
          <p:cNvPr id="2050" name="Picture 2" descr="C:\Documents and Settings\Owner\My Documents\sept 16\116_FUJI\DSCF67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34362"/>
            <a:ext cx="4857783" cy="38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   The  Megiar language is one of the </a:t>
            </a:r>
            <a:r>
              <a:rPr lang="en-US" dirty="0" err="1" smtClean="0"/>
              <a:t>Austronesian</a:t>
            </a:r>
            <a:r>
              <a:rPr lang="en-US" dirty="0" smtClean="0"/>
              <a:t> languages spoken in the North coast region of </a:t>
            </a:r>
            <a:r>
              <a:rPr lang="en-US" dirty="0" err="1" smtClean="0"/>
              <a:t>Madang</a:t>
            </a:r>
            <a:r>
              <a:rPr lang="en-US" dirty="0" smtClean="0"/>
              <a:t> province. </a:t>
            </a:r>
            <a:r>
              <a:rPr lang="en-US" smtClean="0"/>
              <a:t>The </a:t>
            </a:r>
            <a:r>
              <a:rPr lang="en-US" dirty="0" smtClean="0"/>
              <a:t>Megiar village lies just opposite Karkar Island, one of the biggest Islands in Madang province. </a:t>
            </a: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Main reason as to why Ross has classified  the </a:t>
            </a:r>
            <a:r>
              <a:rPr lang="en-US" dirty="0" err="1" smtClean="0"/>
              <a:t>Megiar</a:t>
            </a:r>
            <a:r>
              <a:rPr lang="en-US" dirty="0" smtClean="0"/>
              <a:t> language as a dialect of </a:t>
            </a:r>
            <a:r>
              <a:rPr lang="en-US" dirty="0" err="1" smtClean="0"/>
              <a:t>Takia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focusing on the Megiar language but  many  </a:t>
            </a:r>
            <a:r>
              <a:rPr lang="en-US" dirty="0" err="1" smtClean="0"/>
              <a:t>Austronesian</a:t>
            </a:r>
            <a:r>
              <a:rPr lang="en-US" dirty="0" smtClean="0"/>
              <a:t> languages.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Sociolinguistics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n-US" sz="11200" dirty="0" smtClean="0"/>
              <a:t>Migration of the Megiar people from the Bel area (near Madang town)</a:t>
            </a:r>
          </a:p>
          <a:p>
            <a:pPr algn="just"/>
            <a:r>
              <a:rPr lang="en-US" sz="11200" dirty="0" smtClean="0"/>
              <a:t>Introduction of the Bel language through inter- marriage</a:t>
            </a:r>
          </a:p>
          <a:p>
            <a:pPr algn="just"/>
            <a:r>
              <a:rPr lang="en-US" sz="11200" dirty="0" smtClean="0"/>
              <a:t>Also migration from Karkar island to the Megiar area</a:t>
            </a:r>
          </a:p>
          <a:p>
            <a:pPr algn="just"/>
            <a:r>
              <a:rPr lang="en-US" sz="11200" dirty="0" smtClean="0"/>
              <a:t>Megiar as a result of migration from these areas</a:t>
            </a:r>
          </a:p>
          <a:p>
            <a:pPr algn="just"/>
            <a:r>
              <a:rPr lang="en-US" sz="11200" dirty="0" smtClean="0"/>
              <a:t>Influence of the Bargam language</a:t>
            </a:r>
            <a:endParaRPr lang="en-AU" sz="11200" dirty="0" smtClean="0"/>
          </a:p>
          <a:p>
            <a:pPr algn="just">
              <a:buNone/>
            </a:pPr>
            <a:r>
              <a:rPr lang="en-US" sz="11200" dirty="0" smtClean="0"/>
              <a:t> </a:t>
            </a:r>
            <a:endParaRPr lang="en-AU" sz="11200" dirty="0" smtClean="0"/>
          </a:p>
          <a:p>
            <a:pPr algn="just"/>
            <a:endParaRPr lang="en-AU" sz="11200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guages of Papua New Guinea, Map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0891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699792" y="1916832"/>
            <a:ext cx="7920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020272" y="2780928"/>
            <a:ext cx="79208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3140968"/>
            <a:ext cx="84991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Megiar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20272" y="2708920"/>
            <a:ext cx="792088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20272" y="2708920"/>
            <a:ext cx="792088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1720" y="6237312"/>
            <a:ext cx="551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Source: Ethnologue.com / SIL International</a:t>
            </a:r>
            <a:endParaRPr lang="en-GB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migration of the Megiar people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distinct groups of migration;</a:t>
            </a:r>
          </a:p>
          <a:p>
            <a:pPr marL="514350" indent="-514350">
              <a:buAutoNum type="arabicParenR"/>
            </a:pPr>
            <a:r>
              <a:rPr lang="en-US" dirty="0" smtClean="0"/>
              <a:t>People from Bel area near </a:t>
            </a:r>
            <a:r>
              <a:rPr lang="en-US" dirty="0" err="1" smtClean="0"/>
              <a:t>Madang</a:t>
            </a:r>
            <a:r>
              <a:rPr lang="en-US" dirty="0" smtClean="0"/>
              <a:t> town migrated further north to settle in the Megiar area.</a:t>
            </a:r>
          </a:p>
          <a:p>
            <a:pPr marL="514350" indent="-514350">
              <a:buAutoNum type="arabicParenR"/>
            </a:pPr>
            <a:r>
              <a:rPr lang="en-US" dirty="0" smtClean="0"/>
              <a:t>Second wave of migration to Megiar was from the Southern tip of Karkar Island. They settled in Megiar a little bit later.</a:t>
            </a: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of the </a:t>
            </a:r>
            <a:r>
              <a:rPr lang="en-US" dirty="0" err="1" smtClean="0"/>
              <a:t>Bel</a:t>
            </a:r>
            <a:r>
              <a:rPr lang="en-US" dirty="0" smtClean="0"/>
              <a:t>  language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people migrated to  the </a:t>
            </a:r>
            <a:r>
              <a:rPr lang="en-US" dirty="0" err="1" smtClean="0"/>
              <a:t>Megiar</a:t>
            </a:r>
            <a:r>
              <a:rPr lang="en-US" dirty="0" smtClean="0"/>
              <a:t> area, the Non </a:t>
            </a:r>
            <a:r>
              <a:rPr lang="en-US" dirty="0" err="1" smtClean="0"/>
              <a:t>Austronesian</a:t>
            </a:r>
            <a:r>
              <a:rPr lang="en-US" dirty="0" smtClean="0"/>
              <a:t> speakers were already present. This has caused the Bargam language speakers to be far more influenced by the Bel speakers to adopt their language.</a:t>
            </a:r>
            <a:endParaRPr lang="en-A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 the </a:t>
            </a:r>
            <a:r>
              <a:rPr lang="en-US" dirty="0" err="1" smtClean="0"/>
              <a:t>Megiar</a:t>
            </a:r>
            <a:r>
              <a:rPr lang="en-US" dirty="0" smtClean="0"/>
              <a:t> language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language of Papua New Guinea</a:t>
            </a:r>
            <a:endParaRPr lang="en-AU" sz="2500" dirty="0" smtClean="0"/>
          </a:p>
          <a:p>
            <a:r>
              <a:rPr lang="en-US" sz="2500" dirty="0" smtClean="0"/>
              <a:t>Population: 1000</a:t>
            </a:r>
            <a:endParaRPr lang="en-AU" sz="2500" dirty="0" smtClean="0"/>
          </a:p>
          <a:p>
            <a:r>
              <a:rPr lang="en-US" sz="2500" dirty="0" smtClean="0"/>
              <a:t>Region: Madang Province, Sumkar District, </a:t>
            </a:r>
            <a:r>
              <a:rPr lang="en-US" sz="2500" dirty="0" err="1" smtClean="0"/>
              <a:t>Sumgilbar</a:t>
            </a:r>
            <a:r>
              <a:rPr lang="en-US" sz="2500" dirty="0" smtClean="0"/>
              <a:t> LLG  area, a coastal village along the North coast of Madang opposite Karkar Island. The Megiar village is near Serang village and Dylup estate.</a:t>
            </a:r>
            <a:endParaRPr lang="en-AU" sz="2500" dirty="0" smtClean="0"/>
          </a:p>
          <a:p>
            <a:r>
              <a:rPr lang="en-US" sz="2500" dirty="0" smtClean="0"/>
              <a:t>Classification: Austronesian, Western Oceanic, North New Guinea linkage, Negero-Vitiaz, Bel, Nuclear Bel </a:t>
            </a:r>
            <a:endParaRPr lang="en-AU" sz="2500" dirty="0" smtClean="0"/>
          </a:p>
          <a:p>
            <a:r>
              <a:rPr lang="en-US" sz="2500" dirty="0" smtClean="0"/>
              <a:t>Dialect: Megiar is a language with only one dialect</a:t>
            </a:r>
            <a:endParaRPr lang="en-AU" sz="2500" dirty="0" smtClean="0"/>
          </a:p>
          <a:p>
            <a:r>
              <a:rPr lang="en-US" sz="2500" dirty="0" smtClean="0"/>
              <a:t>Language use: Domains gradually diminishing, generally elderly people and middle aged people.</a:t>
            </a:r>
            <a:endParaRPr lang="en-AU" sz="2500" dirty="0" smtClean="0"/>
          </a:p>
          <a:p>
            <a:pPr>
              <a:buNone/>
            </a:pPr>
            <a:endParaRPr lang="en-AU" sz="2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728</Words>
  <Application>Microsoft Office PowerPoint</Application>
  <PresentationFormat>On-screen Show (4:3)</PresentationFormat>
  <Paragraphs>122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MEGIAR LANGUAGE </vt:lpstr>
      <vt:lpstr>Overview </vt:lpstr>
      <vt:lpstr>Introduction </vt:lpstr>
      <vt:lpstr>Slide 4</vt:lpstr>
      <vt:lpstr>Sociolinguistics</vt:lpstr>
      <vt:lpstr>Slide 6</vt:lpstr>
      <vt:lpstr>The migration of the Megiar people</vt:lpstr>
      <vt:lpstr>Introduction of the Bel  language </vt:lpstr>
      <vt:lpstr>Classification of  the Megiar language</vt:lpstr>
      <vt:lpstr>Phonology in the Megiar language</vt:lpstr>
      <vt:lpstr>Consonants in  the Megiar language</vt:lpstr>
      <vt:lpstr>Vowels in the Megiar language</vt:lpstr>
      <vt:lpstr>Syllable Structure </vt:lpstr>
      <vt:lpstr>Suprasegmental (stress) </vt:lpstr>
      <vt:lpstr>Morphology of the Megiar language</vt:lpstr>
      <vt:lpstr>Pronouns in Megiar language</vt:lpstr>
      <vt:lpstr>Use of affixes in the Megiar language</vt:lpstr>
      <vt:lpstr>Syntax in the Megiar language </vt:lpstr>
      <vt:lpstr>Vocabularies in Megiar language compare to Takia language.</vt:lpstr>
      <vt:lpstr>Conclusion</vt:lpstr>
      <vt:lpstr>The end of my presentation THANK-YOU!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MEGIAR LINGUAGE/DAILECT</dc:title>
  <dc:creator>Owner</dc:creator>
  <cp:lastModifiedBy>Guest</cp:lastModifiedBy>
  <cp:revision>49</cp:revision>
  <dcterms:created xsi:type="dcterms:W3CDTF">2012-09-19T22:52:42Z</dcterms:created>
  <dcterms:modified xsi:type="dcterms:W3CDTF">2012-09-27T03:25:15Z</dcterms:modified>
</cp:coreProperties>
</file>