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65" r:id="rId2"/>
    <p:sldId id="300" r:id="rId3"/>
    <p:sldId id="318" r:id="rId4"/>
    <p:sldId id="303" r:id="rId5"/>
    <p:sldId id="305" r:id="rId6"/>
    <p:sldId id="304" r:id="rId7"/>
    <p:sldId id="306" r:id="rId8"/>
    <p:sldId id="301" r:id="rId9"/>
    <p:sldId id="316" r:id="rId10"/>
    <p:sldId id="266" r:id="rId11"/>
    <p:sldId id="307" r:id="rId12"/>
    <p:sldId id="271" r:id="rId13"/>
    <p:sldId id="308" r:id="rId14"/>
    <p:sldId id="314" r:id="rId15"/>
    <p:sldId id="315" r:id="rId16"/>
    <p:sldId id="317" r:id="rId17"/>
    <p:sldId id="310" r:id="rId18"/>
    <p:sldId id="311" r:id="rId19"/>
    <p:sldId id="273" r:id="rId20"/>
    <p:sldId id="275" r:id="rId21"/>
    <p:sldId id="261" r:id="rId22"/>
    <p:sldId id="264" r:id="rId23"/>
    <p:sldId id="390" r:id="rId24"/>
    <p:sldId id="391" r:id="rId25"/>
    <p:sldId id="392" r:id="rId26"/>
    <p:sldId id="393" r:id="rId27"/>
    <p:sldId id="394" r:id="rId28"/>
    <p:sldId id="277" r:id="rId29"/>
    <p:sldId id="407" r:id="rId30"/>
    <p:sldId id="400" r:id="rId31"/>
    <p:sldId id="409" r:id="rId32"/>
    <p:sldId id="401" r:id="rId33"/>
    <p:sldId id="402" r:id="rId34"/>
    <p:sldId id="278" r:id="rId35"/>
    <p:sldId id="405" r:id="rId36"/>
    <p:sldId id="406" r:id="rId37"/>
    <p:sldId id="444" r:id="rId38"/>
    <p:sldId id="410" r:id="rId39"/>
    <p:sldId id="437" r:id="rId40"/>
    <p:sldId id="413" r:id="rId41"/>
    <p:sldId id="414" r:id="rId42"/>
    <p:sldId id="419" r:id="rId43"/>
    <p:sldId id="420" r:id="rId44"/>
    <p:sldId id="441" r:id="rId45"/>
    <p:sldId id="425" r:id="rId46"/>
    <p:sldId id="426" r:id="rId47"/>
    <p:sldId id="439" r:id="rId48"/>
    <p:sldId id="438" r:id="rId49"/>
    <p:sldId id="436" r:id="rId50"/>
    <p:sldId id="427" r:id="rId51"/>
    <p:sldId id="440" r:id="rId52"/>
    <p:sldId id="442" r:id="rId53"/>
    <p:sldId id="443" r:id="rId54"/>
    <p:sldId id="446" r:id="rId55"/>
    <p:sldId id="449" r:id="rId56"/>
    <p:sldId id="454" r:id="rId57"/>
    <p:sldId id="371" r:id="rId58"/>
    <p:sldId id="372" r:id="rId59"/>
    <p:sldId id="461" r:id="rId60"/>
    <p:sldId id="462" r:id="rId61"/>
    <p:sldId id="463" r:id="rId62"/>
    <p:sldId id="464" r:id="rId63"/>
    <p:sldId id="465" r:id="rId64"/>
    <p:sldId id="467" r:id="rId65"/>
    <p:sldId id="380" r:id="rId66"/>
    <p:sldId id="381" r:id="rId67"/>
    <p:sldId id="382" r:id="rId68"/>
    <p:sldId id="384" r:id="rId69"/>
    <p:sldId id="385" r:id="rId70"/>
    <p:sldId id="386" r:id="rId71"/>
    <p:sldId id="387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41" y="-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8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D3C31-9A52-445A-B065-698F391441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60A544-9197-4993-9B6E-8916415B9179}">
      <dgm:prSet phldrT="[Text]"/>
      <dgm:spPr/>
      <dgm:t>
        <a:bodyPr/>
        <a:lstStyle/>
        <a:p>
          <a:r>
            <a:rPr lang="hr-HR" dirty="0" smtClean="0"/>
            <a:t>VIRAL HEPATITIS</a:t>
          </a:r>
          <a:endParaRPr lang="en-GB" dirty="0"/>
        </a:p>
      </dgm:t>
    </dgm:pt>
    <dgm:pt modelId="{58946C59-34E5-451F-9598-0E47E35072BD}" type="parTrans" cxnId="{AB88AB92-3C04-483B-90C9-FC595F7E5A38}">
      <dgm:prSet/>
      <dgm:spPr/>
      <dgm:t>
        <a:bodyPr/>
        <a:lstStyle/>
        <a:p>
          <a:endParaRPr lang="en-GB"/>
        </a:p>
      </dgm:t>
    </dgm:pt>
    <dgm:pt modelId="{160102BA-B985-4E37-B73B-8C6EEA67DBA3}" type="sibTrans" cxnId="{AB88AB92-3C04-483B-90C9-FC595F7E5A38}">
      <dgm:prSet/>
      <dgm:spPr/>
      <dgm:t>
        <a:bodyPr/>
        <a:lstStyle/>
        <a:p>
          <a:endParaRPr lang="en-GB"/>
        </a:p>
      </dgm:t>
    </dgm:pt>
    <dgm:pt modelId="{7CE19F97-28CC-4C27-88B4-978CCB1E0DA1}" type="asst">
      <dgm:prSet phldrT="[Text]"/>
      <dgm:spPr/>
      <dgm:t>
        <a:bodyPr/>
        <a:lstStyle/>
        <a:p>
          <a:r>
            <a:rPr lang="hr-HR" dirty="0" smtClean="0"/>
            <a:t>Infectious hepatitis A</a:t>
          </a:r>
          <a:endParaRPr lang="en-GB" dirty="0"/>
        </a:p>
      </dgm:t>
    </dgm:pt>
    <dgm:pt modelId="{B690EAE6-C5F6-4C5F-8272-4D0814D46179}" type="parTrans" cxnId="{080E21E4-AFB6-4AF7-AD1D-E09A3776625E}">
      <dgm:prSet/>
      <dgm:spPr/>
      <dgm:t>
        <a:bodyPr/>
        <a:lstStyle/>
        <a:p>
          <a:endParaRPr lang="en-GB"/>
        </a:p>
      </dgm:t>
    </dgm:pt>
    <dgm:pt modelId="{7A4C9855-8810-46E8-9E4E-9EA93FB74B44}" type="sibTrans" cxnId="{080E21E4-AFB6-4AF7-AD1D-E09A3776625E}">
      <dgm:prSet/>
      <dgm:spPr/>
      <dgm:t>
        <a:bodyPr/>
        <a:lstStyle/>
        <a:p>
          <a:endParaRPr lang="en-GB"/>
        </a:p>
      </dgm:t>
    </dgm:pt>
    <dgm:pt modelId="{C536BF7A-8943-4058-A3F6-C68E2ED916C8}" type="asst">
      <dgm:prSet phldrT="[Text]"/>
      <dgm:spPr/>
      <dgm:t>
        <a:bodyPr/>
        <a:lstStyle/>
        <a:p>
          <a:r>
            <a:rPr lang="hr-HR" dirty="0" smtClean="0"/>
            <a:t>Serum hepatitis  B</a:t>
          </a:r>
          <a:endParaRPr lang="en-GB" dirty="0"/>
        </a:p>
      </dgm:t>
    </dgm:pt>
    <dgm:pt modelId="{12C79773-62D0-4FA4-BB0F-8BBEAD3A6C9C}" type="parTrans" cxnId="{D1758A69-CCF4-495F-B517-4701CE576FE6}">
      <dgm:prSet/>
      <dgm:spPr/>
      <dgm:t>
        <a:bodyPr/>
        <a:lstStyle/>
        <a:p>
          <a:endParaRPr lang="en-GB"/>
        </a:p>
      </dgm:t>
    </dgm:pt>
    <dgm:pt modelId="{51704EF4-63B1-4795-AC7A-A401B8E2F727}" type="sibTrans" cxnId="{D1758A69-CCF4-495F-B517-4701CE576FE6}">
      <dgm:prSet/>
      <dgm:spPr/>
      <dgm:t>
        <a:bodyPr/>
        <a:lstStyle/>
        <a:p>
          <a:endParaRPr lang="en-GB"/>
        </a:p>
      </dgm:t>
    </dgm:pt>
    <dgm:pt modelId="{78CEA538-E94D-44B2-83C1-CCEC65E67121}" type="asst">
      <dgm:prSet phldrT="[Text]"/>
      <dgm:spPr/>
      <dgm:t>
        <a:bodyPr/>
        <a:lstStyle/>
        <a:p>
          <a:r>
            <a:rPr lang="hr-HR" dirty="0" smtClean="0"/>
            <a:t>NANB</a:t>
          </a:r>
          <a:endParaRPr lang="en-GB" dirty="0"/>
        </a:p>
      </dgm:t>
    </dgm:pt>
    <dgm:pt modelId="{6413A56A-6BC0-4845-B380-8874C49AC506}" type="parTrans" cxnId="{294D4910-A794-4505-A65A-9D8230FA1ABD}">
      <dgm:prSet/>
      <dgm:spPr/>
      <dgm:t>
        <a:bodyPr/>
        <a:lstStyle/>
        <a:p>
          <a:endParaRPr lang="en-GB"/>
        </a:p>
      </dgm:t>
    </dgm:pt>
    <dgm:pt modelId="{2A575916-7612-470F-B605-53D1F08987A2}" type="sibTrans" cxnId="{294D4910-A794-4505-A65A-9D8230FA1ABD}">
      <dgm:prSet/>
      <dgm:spPr/>
      <dgm:t>
        <a:bodyPr/>
        <a:lstStyle/>
        <a:p>
          <a:endParaRPr lang="en-GB"/>
        </a:p>
      </dgm:t>
    </dgm:pt>
    <dgm:pt modelId="{209DFD13-6368-4E73-A7AB-5B38C56C882A}" type="asst">
      <dgm:prSet phldrT="[Text]"/>
      <dgm:spPr/>
      <dgm:t>
        <a:bodyPr/>
        <a:lstStyle/>
        <a:p>
          <a:r>
            <a:rPr lang="hr-HR" dirty="0" smtClean="0"/>
            <a:t>Enteral  E</a:t>
          </a:r>
          <a:endParaRPr lang="en-GB" dirty="0"/>
        </a:p>
      </dgm:t>
    </dgm:pt>
    <dgm:pt modelId="{1926C82E-282C-401F-8CB3-68DD1658B94C}" type="parTrans" cxnId="{1A9D6A25-DAF3-48DA-868D-E4359E68DBAE}">
      <dgm:prSet/>
      <dgm:spPr/>
      <dgm:t>
        <a:bodyPr/>
        <a:lstStyle/>
        <a:p>
          <a:endParaRPr lang="en-GB"/>
        </a:p>
      </dgm:t>
    </dgm:pt>
    <dgm:pt modelId="{0EEB8C43-6BDF-4174-9E7C-3756E72D9A7B}" type="sibTrans" cxnId="{1A9D6A25-DAF3-48DA-868D-E4359E68DBAE}">
      <dgm:prSet/>
      <dgm:spPr/>
      <dgm:t>
        <a:bodyPr/>
        <a:lstStyle/>
        <a:p>
          <a:endParaRPr lang="en-GB"/>
        </a:p>
      </dgm:t>
    </dgm:pt>
    <dgm:pt modelId="{2C38AC20-451A-497F-BA56-08C90485439D}" type="asst">
      <dgm:prSet phldrT="[Text]"/>
      <dgm:spPr/>
      <dgm:t>
        <a:bodyPr/>
        <a:lstStyle/>
        <a:p>
          <a:r>
            <a:rPr lang="hr-HR" dirty="0" smtClean="0"/>
            <a:t>Parenteral C</a:t>
          </a:r>
          <a:endParaRPr lang="en-GB" dirty="0"/>
        </a:p>
      </dgm:t>
    </dgm:pt>
    <dgm:pt modelId="{B7204062-EA0C-4022-9907-81402113BDCB}" type="parTrans" cxnId="{E5890A29-A727-4CF7-BB9F-CA0A6F392378}">
      <dgm:prSet/>
      <dgm:spPr/>
      <dgm:t>
        <a:bodyPr/>
        <a:lstStyle/>
        <a:p>
          <a:endParaRPr lang="en-GB"/>
        </a:p>
      </dgm:t>
    </dgm:pt>
    <dgm:pt modelId="{80B4ACFF-FF8F-4908-A5FF-4EE55457685E}" type="sibTrans" cxnId="{E5890A29-A727-4CF7-BB9F-CA0A6F392378}">
      <dgm:prSet/>
      <dgm:spPr/>
      <dgm:t>
        <a:bodyPr/>
        <a:lstStyle/>
        <a:p>
          <a:endParaRPr lang="en-GB"/>
        </a:p>
      </dgm:t>
    </dgm:pt>
    <dgm:pt modelId="{B6F12003-AAD6-460D-A201-1F9D28B15378}" type="asst">
      <dgm:prSet phldrT="[Text]"/>
      <dgm:spPr/>
      <dgm:t>
        <a:bodyPr/>
        <a:lstStyle/>
        <a:p>
          <a:r>
            <a:rPr lang="hr-HR" dirty="0" smtClean="0"/>
            <a:t>F, G, TTV (transfusion transmitted)</a:t>
          </a:r>
          <a:endParaRPr lang="en-GB" dirty="0"/>
        </a:p>
      </dgm:t>
    </dgm:pt>
    <dgm:pt modelId="{2E2E4CAA-3C80-4DB2-AE60-05AA92E4447D}" type="parTrans" cxnId="{FDE8D981-B7DB-4165-A9F8-A45F036C5103}">
      <dgm:prSet/>
      <dgm:spPr/>
      <dgm:t>
        <a:bodyPr/>
        <a:lstStyle/>
        <a:p>
          <a:endParaRPr lang="en-GB"/>
        </a:p>
      </dgm:t>
    </dgm:pt>
    <dgm:pt modelId="{D2760265-7E35-4B6D-9C7D-7D21F080984F}" type="sibTrans" cxnId="{FDE8D981-B7DB-4165-A9F8-A45F036C5103}">
      <dgm:prSet/>
      <dgm:spPr/>
      <dgm:t>
        <a:bodyPr/>
        <a:lstStyle/>
        <a:p>
          <a:endParaRPr lang="en-GB"/>
        </a:p>
      </dgm:t>
    </dgm:pt>
    <dgm:pt modelId="{B539A221-DCA5-48E0-BE88-BA417F3C8851}" type="pres">
      <dgm:prSet presAssocID="{89DD3C31-9A52-445A-B065-698F391441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EA66782-6343-4D06-A127-778F2DEDDAAA}" type="pres">
      <dgm:prSet presAssocID="{A560A544-9197-4993-9B6E-8916415B9179}" presName="hierRoot1" presStyleCnt="0"/>
      <dgm:spPr/>
    </dgm:pt>
    <dgm:pt modelId="{9EFA639C-BF0D-42F0-9420-4B5B3C054032}" type="pres">
      <dgm:prSet presAssocID="{A560A544-9197-4993-9B6E-8916415B9179}" presName="composite" presStyleCnt="0"/>
      <dgm:spPr/>
    </dgm:pt>
    <dgm:pt modelId="{18EACD07-84CB-4E78-99A6-309D29D94C61}" type="pres">
      <dgm:prSet presAssocID="{A560A544-9197-4993-9B6E-8916415B9179}" presName="background" presStyleLbl="node0" presStyleIdx="0" presStyleCnt="1"/>
      <dgm:spPr/>
    </dgm:pt>
    <dgm:pt modelId="{10F3E017-09AB-415F-9891-BEBE7C6C5034}" type="pres">
      <dgm:prSet presAssocID="{A560A544-9197-4993-9B6E-8916415B917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2BE102-F292-4CE0-974D-EB29DE4CF9B4}" type="pres">
      <dgm:prSet presAssocID="{A560A544-9197-4993-9B6E-8916415B9179}" presName="hierChild2" presStyleCnt="0"/>
      <dgm:spPr/>
    </dgm:pt>
    <dgm:pt modelId="{717E7576-9BA7-44D7-9208-E88CE2D6A5C9}" type="pres">
      <dgm:prSet presAssocID="{B690EAE6-C5F6-4C5F-8272-4D0814D46179}" presName="Name10" presStyleLbl="parChTrans1D2" presStyleIdx="0" presStyleCnt="3"/>
      <dgm:spPr/>
      <dgm:t>
        <a:bodyPr/>
        <a:lstStyle/>
        <a:p>
          <a:endParaRPr lang="en-GB"/>
        </a:p>
      </dgm:t>
    </dgm:pt>
    <dgm:pt modelId="{A42BEC9F-9642-4E7A-965F-6B4CF77EDDA5}" type="pres">
      <dgm:prSet presAssocID="{7CE19F97-28CC-4C27-88B4-978CCB1E0DA1}" presName="hierRoot2" presStyleCnt="0"/>
      <dgm:spPr/>
    </dgm:pt>
    <dgm:pt modelId="{0F0D9954-F48B-485A-AC11-B535CF8AF1FF}" type="pres">
      <dgm:prSet presAssocID="{7CE19F97-28CC-4C27-88B4-978CCB1E0DA1}" presName="composite2" presStyleCnt="0"/>
      <dgm:spPr/>
    </dgm:pt>
    <dgm:pt modelId="{BFFC67D3-D350-4653-8CAB-41FACA192DEB}" type="pres">
      <dgm:prSet presAssocID="{7CE19F97-28CC-4C27-88B4-978CCB1E0DA1}" presName="background2" presStyleLbl="asst1" presStyleIdx="0" presStyleCnt="6"/>
      <dgm:spPr/>
    </dgm:pt>
    <dgm:pt modelId="{19879527-EAD6-46FB-AE1E-659A08A5A36A}" type="pres">
      <dgm:prSet presAssocID="{7CE19F97-28CC-4C27-88B4-978CCB1E0DA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B652B06-B91F-435A-9AE8-0BB6FF81C20F}" type="pres">
      <dgm:prSet presAssocID="{7CE19F97-28CC-4C27-88B4-978CCB1E0DA1}" presName="hierChild3" presStyleCnt="0"/>
      <dgm:spPr/>
    </dgm:pt>
    <dgm:pt modelId="{D6A3FEB8-86EE-45CA-99AB-6FA3B44CF60C}" type="pres">
      <dgm:prSet presAssocID="{6413A56A-6BC0-4845-B380-8874C49AC506}" presName="Name10" presStyleLbl="parChTrans1D2" presStyleIdx="1" presStyleCnt="3"/>
      <dgm:spPr/>
      <dgm:t>
        <a:bodyPr/>
        <a:lstStyle/>
        <a:p>
          <a:endParaRPr lang="en-GB"/>
        </a:p>
      </dgm:t>
    </dgm:pt>
    <dgm:pt modelId="{0466AD72-5BE8-40F2-9689-E2C0BEC631E5}" type="pres">
      <dgm:prSet presAssocID="{78CEA538-E94D-44B2-83C1-CCEC65E67121}" presName="hierRoot2" presStyleCnt="0"/>
      <dgm:spPr/>
    </dgm:pt>
    <dgm:pt modelId="{7A49EF83-5C12-4177-A112-38F42CB37E82}" type="pres">
      <dgm:prSet presAssocID="{78CEA538-E94D-44B2-83C1-CCEC65E67121}" presName="composite2" presStyleCnt="0"/>
      <dgm:spPr/>
    </dgm:pt>
    <dgm:pt modelId="{F7CE70EB-9E58-4C55-AD0B-1B3590CB2D48}" type="pres">
      <dgm:prSet presAssocID="{78CEA538-E94D-44B2-83C1-CCEC65E67121}" presName="background2" presStyleLbl="asst1" presStyleIdx="1" presStyleCnt="6"/>
      <dgm:spPr/>
    </dgm:pt>
    <dgm:pt modelId="{B59AEF0B-DF5B-4576-A559-7BA5CC329508}" type="pres">
      <dgm:prSet presAssocID="{78CEA538-E94D-44B2-83C1-CCEC65E6712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1FF351-E6F2-4C83-BB44-126D8274C0F3}" type="pres">
      <dgm:prSet presAssocID="{78CEA538-E94D-44B2-83C1-CCEC65E67121}" presName="hierChild3" presStyleCnt="0"/>
      <dgm:spPr/>
    </dgm:pt>
    <dgm:pt modelId="{939E8EC8-D097-4F89-83FF-9C3CAE5DCB5F}" type="pres">
      <dgm:prSet presAssocID="{1926C82E-282C-401F-8CB3-68DD1658B94C}" presName="Name17" presStyleLbl="parChTrans1D3" presStyleIdx="0" presStyleCnt="3"/>
      <dgm:spPr/>
      <dgm:t>
        <a:bodyPr/>
        <a:lstStyle/>
        <a:p>
          <a:endParaRPr lang="en-GB"/>
        </a:p>
      </dgm:t>
    </dgm:pt>
    <dgm:pt modelId="{13404BBA-FE07-4B3B-9860-1090296B80C3}" type="pres">
      <dgm:prSet presAssocID="{209DFD13-6368-4E73-A7AB-5B38C56C882A}" presName="hierRoot3" presStyleCnt="0"/>
      <dgm:spPr/>
    </dgm:pt>
    <dgm:pt modelId="{F62B6945-D586-4593-95E6-21151F84A432}" type="pres">
      <dgm:prSet presAssocID="{209DFD13-6368-4E73-A7AB-5B38C56C882A}" presName="composite3" presStyleCnt="0"/>
      <dgm:spPr/>
    </dgm:pt>
    <dgm:pt modelId="{57D92DE2-CBF0-476B-A570-F7F51101F2FC}" type="pres">
      <dgm:prSet presAssocID="{209DFD13-6368-4E73-A7AB-5B38C56C882A}" presName="background3" presStyleLbl="asst1" presStyleIdx="2" presStyleCnt="6"/>
      <dgm:spPr/>
    </dgm:pt>
    <dgm:pt modelId="{87F64A34-A36B-4620-9FAB-15C54DA93000}" type="pres">
      <dgm:prSet presAssocID="{209DFD13-6368-4E73-A7AB-5B38C56C882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FAC480-9E23-46B6-A0F1-13DAB8562A72}" type="pres">
      <dgm:prSet presAssocID="{209DFD13-6368-4E73-A7AB-5B38C56C882A}" presName="hierChild4" presStyleCnt="0"/>
      <dgm:spPr/>
    </dgm:pt>
    <dgm:pt modelId="{90C95791-E35F-438A-A3B2-54DDA4FED4F7}" type="pres">
      <dgm:prSet presAssocID="{B7204062-EA0C-4022-9907-81402113BDCB}" presName="Name17" presStyleLbl="parChTrans1D3" presStyleIdx="1" presStyleCnt="3"/>
      <dgm:spPr/>
      <dgm:t>
        <a:bodyPr/>
        <a:lstStyle/>
        <a:p>
          <a:endParaRPr lang="en-GB"/>
        </a:p>
      </dgm:t>
    </dgm:pt>
    <dgm:pt modelId="{8236CCC1-FD15-4708-BDD5-954EC8A70692}" type="pres">
      <dgm:prSet presAssocID="{2C38AC20-451A-497F-BA56-08C90485439D}" presName="hierRoot3" presStyleCnt="0"/>
      <dgm:spPr/>
    </dgm:pt>
    <dgm:pt modelId="{BBB096B9-C655-4E6C-A412-4DB239C8CAD1}" type="pres">
      <dgm:prSet presAssocID="{2C38AC20-451A-497F-BA56-08C90485439D}" presName="composite3" presStyleCnt="0"/>
      <dgm:spPr/>
    </dgm:pt>
    <dgm:pt modelId="{B42E0C08-3889-4337-8F2C-20FB93A75EA4}" type="pres">
      <dgm:prSet presAssocID="{2C38AC20-451A-497F-BA56-08C90485439D}" presName="background3" presStyleLbl="asst1" presStyleIdx="3" presStyleCnt="6"/>
      <dgm:spPr/>
    </dgm:pt>
    <dgm:pt modelId="{FC85F672-82F6-41CD-A7F8-30E7B726AFBE}" type="pres">
      <dgm:prSet presAssocID="{2C38AC20-451A-497F-BA56-08C90485439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33FB6A-F5EA-4076-92AB-790D730DF01E}" type="pres">
      <dgm:prSet presAssocID="{2C38AC20-451A-497F-BA56-08C90485439D}" presName="hierChild4" presStyleCnt="0"/>
      <dgm:spPr/>
    </dgm:pt>
    <dgm:pt modelId="{F552CAD9-7807-4707-9EEB-FBA021FA8443}" type="pres">
      <dgm:prSet presAssocID="{2E2E4CAA-3C80-4DB2-AE60-05AA92E4447D}" presName="Name17" presStyleLbl="parChTrans1D3" presStyleIdx="2" presStyleCnt="3"/>
      <dgm:spPr/>
      <dgm:t>
        <a:bodyPr/>
        <a:lstStyle/>
        <a:p>
          <a:endParaRPr lang="en-GB"/>
        </a:p>
      </dgm:t>
    </dgm:pt>
    <dgm:pt modelId="{8C6D3B05-10C2-4AB9-BFCF-DFDA2D1979E3}" type="pres">
      <dgm:prSet presAssocID="{B6F12003-AAD6-460D-A201-1F9D28B15378}" presName="hierRoot3" presStyleCnt="0"/>
      <dgm:spPr/>
    </dgm:pt>
    <dgm:pt modelId="{2BC3FD05-5A53-44BD-9251-5F9407803B99}" type="pres">
      <dgm:prSet presAssocID="{B6F12003-AAD6-460D-A201-1F9D28B15378}" presName="composite3" presStyleCnt="0"/>
      <dgm:spPr/>
    </dgm:pt>
    <dgm:pt modelId="{69D89973-89CA-4BC1-AFB6-7B9696962D20}" type="pres">
      <dgm:prSet presAssocID="{B6F12003-AAD6-460D-A201-1F9D28B15378}" presName="background3" presStyleLbl="asst1" presStyleIdx="4" presStyleCnt="6"/>
      <dgm:spPr/>
    </dgm:pt>
    <dgm:pt modelId="{E0C14D20-5255-44BA-859A-21BEB636B989}" type="pres">
      <dgm:prSet presAssocID="{B6F12003-AAD6-460D-A201-1F9D28B1537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0051CF-746A-471E-9F1C-EFDE515DD736}" type="pres">
      <dgm:prSet presAssocID="{B6F12003-AAD6-460D-A201-1F9D28B15378}" presName="hierChild4" presStyleCnt="0"/>
      <dgm:spPr/>
    </dgm:pt>
    <dgm:pt modelId="{9D33FCF8-41D7-497D-8D39-9CECB8912587}" type="pres">
      <dgm:prSet presAssocID="{12C79773-62D0-4FA4-BB0F-8BBEAD3A6C9C}" presName="Name10" presStyleLbl="parChTrans1D2" presStyleIdx="2" presStyleCnt="3"/>
      <dgm:spPr/>
      <dgm:t>
        <a:bodyPr/>
        <a:lstStyle/>
        <a:p>
          <a:endParaRPr lang="en-GB"/>
        </a:p>
      </dgm:t>
    </dgm:pt>
    <dgm:pt modelId="{1F6F3FBA-C233-4897-A3C4-E6A6D61C3290}" type="pres">
      <dgm:prSet presAssocID="{C536BF7A-8943-4058-A3F6-C68E2ED916C8}" presName="hierRoot2" presStyleCnt="0"/>
      <dgm:spPr/>
    </dgm:pt>
    <dgm:pt modelId="{A715F25E-D798-4CDE-85A3-F7B05F3CEE72}" type="pres">
      <dgm:prSet presAssocID="{C536BF7A-8943-4058-A3F6-C68E2ED916C8}" presName="composite2" presStyleCnt="0"/>
      <dgm:spPr/>
    </dgm:pt>
    <dgm:pt modelId="{5C4A3888-00DC-4993-A542-B871E5C87EB5}" type="pres">
      <dgm:prSet presAssocID="{C536BF7A-8943-4058-A3F6-C68E2ED916C8}" presName="background2" presStyleLbl="asst1" presStyleIdx="5" presStyleCnt="6"/>
      <dgm:spPr/>
    </dgm:pt>
    <dgm:pt modelId="{2B254F21-66F4-48EB-B003-78EF4D3D73EA}" type="pres">
      <dgm:prSet presAssocID="{C536BF7A-8943-4058-A3F6-C68E2ED916C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0C12EF7-6A47-4328-A90F-0877C1A89E7F}" type="pres">
      <dgm:prSet presAssocID="{C536BF7A-8943-4058-A3F6-C68E2ED916C8}" presName="hierChild3" presStyleCnt="0"/>
      <dgm:spPr/>
    </dgm:pt>
  </dgm:ptLst>
  <dgm:cxnLst>
    <dgm:cxn modelId="{36C279E5-F7B3-4F9E-BEF4-87180F134645}" type="presOf" srcId="{1926C82E-282C-401F-8CB3-68DD1658B94C}" destId="{939E8EC8-D097-4F89-83FF-9C3CAE5DCB5F}" srcOrd="0" destOrd="0" presId="urn:microsoft.com/office/officeart/2005/8/layout/hierarchy1"/>
    <dgm:cxn modelId="{F4F33CDC-0A8C-478A-8D80-833625678B64}" type="presOf" srcId="{2E2E4CAA-3C80-4DB2-AE60-05AA92E4447D}" destId="{F552CAD9-7807-4707-9EEB-FBA021FA8443}" srcOrd="0" destOrd="0" presId="urn:microsoft.com/office/officeart/2005/8/layout/hierarchy1"/>
    <dgm:cxn modelId="{CC0C608D-B541-417B-A787-228A11150835}" type="presOf" srcId="{B6F12003-AAD6-460D-A201-1F9D28B15378}" destId="{E0C14D20-5255-44BA-859A-21BEB636B989}" srcOrd="0" destOrd="0" presId="urn:microsoft.com/office/officeart/2005/8/layout/hierarchy1"/>
    <dgm:cxn modelId="{DB8BD05C-B8E6-4772-822A-F19E6543F9DF}" type="presOf" srcId="{2C38AC20-451A-497F-BA56-08C90485439D}" destId="{FC85F672-82F6-41CD-A7F8-30E7B726AFBE}" srcOrd="0" destOrd="0" presId="urn:microsoft.com/office/officeart/2005/8/layout/hierarchy1"/>
    <dgm:cxn modelId="{294D4910-A794-4505-A65A-9D8230FA1ABD}" srcId="{A560A544-9197-4993-9B6E-8916415B9179}" destId="{78CEA538-E94D-44B2-83C1-CCEC65E67121}" srcOrd="1" destOrd="0" parTransId="{6413A56A-6BC0-4845-B380-8874C49AC506}" sibTransId="{2A575916-7612-470F-B605-53D1F08987A2}"/>
    <dgm:cxn modelId="{1A9D6A25-DAF3-48DA-868D-E4359E68DBAE}" srcId="{78CEA538-E94D-44B2-83C1-CCEC65E67121}" destId="{209DFD13-6368-4E73-A7AB-5B38C56C882A}" srcOrd="0" destOrd="0" parTransId="{1926C82E-282C-401F-8CB3-68DD1658B94C}" sibTransId="{0EEB8C43-6BDF-4174-9E7C-3756E72D9A7B}"/>
    <dgm:cxn modelId="{120BA933-B3CB-4422-9F7F-C653971AA5B9}" type="presOf" srcId="{89DD3C31-9A52-445A-B065-698F39144104}" destId="{B539A221-DCA5-48E0-BE88-BA417F3C8851}" srcOrd="0" destOrd="0" presId="urn:microsoft.com/office/officeart/2005/8/layout/hierarchy1"/>
    <dgm:cxn modelId="{5E596A50-E36D-4285-8B9B-C5363F8A3246}" type="presOf" srcId="{A560A544-9197-4993-9B6E-8916415B9179}" destId="{10F3E017-09AB-415F-9891-BEBE7C6C5034}" srcOrd="0" destOrd="0" presId="urn:microsoft.com/office/officeart/2005/8/layout/hierarchy1"/>
    <dgm:cxn modelId="{27DE3C37-2D55-4B43-AA6E-AD2452EAE2D3}" type="presOf" srcId="{7CE19F97-28CC-4C27-88B4-978CCB1E0DA1}" destId="{19879527-EAD6-46FB-AE1E-659A08A5A36A}" srcOrd="0" destOrd="0" presId="urn:microsoft.com/office/officeart/2005/8/layout/hierarchy1"/>
    <dgm:cxn modelId="{D17A4329-AF29-4C52-9F47-84D741635074}" type="presOf" srcId="{B690EAE6-C5F6-4C5F-8272-4D0814D46179}" destId="{717E7576-9BA7-44D7-9208-E88CE2D6A5C9}" srcOrd="0" destOrd="0" presId="urn:microsoft.com/office/officeart/2005/8/layout/hierarchy1"/>
    <dgm:cxn modelId="{4DCFCF18-466D-49C5-BA35-BDE3EDDB0686}" type="presOf" srcId="{6413A56A-6BC0-4845-B380-8874C49AC506}" destId="{D6A3FEB8-86EE-45CA-99AB-6FA3B44CF60C}" srcOrd="0" destOrd="0" presId="urn:microsoft.com/office/officeart/2005/8/layout/hierarchy1"/>
    <dgm:cxn modelId="{51388C5A-3B22-47D8-A75B-A2D9172E5D14}" type="presOf" srcId="{209DFD13-6368-4E73-A7AB-5B38C56C882A}" destId="{87F64A34-A36B-4620-9FAB-15C54DA93000}" srcOrd="0" destOrd="0" presId="urn:microsoft.com/office/officeart/2005/8/layout/hierarchy1"/>
    <dgm:cxn modelId="{FDE8D981-B7DB-4165-A9F8-A45F036C5103}" srcId="{78CEA538-E94D-44B2-83C1-CCEC65E67121}" destId="{B6F12003-AAD6-460D-A201-1F9D28B15378}" srcOrd="2" destOrd="0" parTransId="{2E2E4CAA-3C80-4DB2-AE60-05AA92E4447D}" sibTransId="{D2760265-7E35-4B6D-9C7D-7D21F080984F}"/>
    <dgm:cxn modelId="{080E21E4-AFB6-4AF7-AD1D-E09A3776625E}" srcId="{A560A544-9197-4993-9B6E-8916415B9179}" destId="{7CE19F97-28CC-4C27-88B4-978CCB1E0DA1}" srcOrd="0" destOrd="0" parTransId="{B690EAE6-C5F6-4C5F-8272-4D0814D46179}" sibTransId="{7A4C9855-8810-46E8-9E4E-9EA93FB74B44}"/>
    <dgm:cxn modelId="{E5890A29-A727-4CF7-BB9F-CA0A6F392378}" srcId="{78CEA538-E94D-44B2-83C1-CCEC65E67121}" destId="{2C38AC20-451A-497F-BA56-08C90485439D}" srcOrd="1" destOrd="0" parTransId="{B7204062-EA0C-4022-9907-81402113BDCB}" sibTransId="{80B4ACFF-FF8F-4908-A5FF-4EE55457685E}"/>
    <dgm:cxn modelId="{D1758A69-CCF4-495F-B517-4701CE576FE6}" srcId="{A560A544-9197-4993-9B6E-8916415B9179}" destId="{C536BF7A-8943-4058-A3F6-C68E2ED916C8}" srcOrd="2" destOrd="0" parTransId="{12C79773-62D0-4FA4-BB0F-8BBEAD3A6C9C}" sibTransId="{51704EF4-63B1-4795-AC7A-A401B8E2F727}"/>
    <dgm:cxn modelId="{AC189DE0-4DFB-4B28-AFCA-C6B5AA7E00B2}" type="presOf" srcId="{B7204062-EA0C-4022-9907-81402113BDCB}" destId="{90C95791-E35F-438A-A3B2-54DDA4FED4F7}" srcOrd="0" destOrd="0" presId="urn:microsoft.com/office/officeart/2005/8/layout/hierarchy1"/>
    <dgm:cxn modelId="{022EC412-A902-4EAA-9EEC-668405752196}" type="presOf" srcId="{12C79773-62D0-4FA4-BB0F-8BBEAD3A6C9C}" destId="{9D33FCF8-41D7-497D-8D39-9CECB8912587}" srcOrd="0" destOrd="0" presId="urn:microsoft.com/office/officeart/2005/8/layout/hierarchy1"/>
    <dgm:cxn modelId="{9860919C-ED1C-42E6-B218-3FD9B3D55292}" type="presOf" srcId="{C536BF7A-8943-4058-A3F6-C68E2ED916C8}" destId="{2B254F21-66F4-48EB-B003-78EF4D3D73EA}" srcOrd="0" destOrd="0" presId="urn:microsoft.com/office/officeart/2005/8/layout/hierarchy1"/>
    <dgm:cxn modelId="{6C3FB88B-3C03-4451-91A6-942A94EB2C81}" type="presOf" srcId="{78CEA538-E94D-44B2-83C1-CCEC65E67121}" destId="{B59AEF0B-DF5B-4576-A559-7BA5CC329508}" srcOrd="0" destOrd="0" presId="urn:microsoft.com/office/officeart/2005/8/layout/hierarchy1"/>
    <dgm:cxn modelId="{AB88AB92-3C04-483B-90C9-FC595F7E5A38}" srcId="{89DD3C31-9A52-445A-B065-698F39144104}" destId="{A560A544-9197-4993-9B6E-8916415B9179}" srcOrd="0" destOrd="0" parTransId="{58946C59-34E5-451F-9598-0E47E35072BD}" sibTransId="{160102BA-B985-4E37-B73B-8C6EEA67DBA3}"/>
    <dgm:cxn modelId="{AD515052-2124-495A-97DE-B875626CE1D0}" type="presParOf" srcId="{B539A221-DCA5-48E0-BE88-BA417F3C8851}" destId="{BEA66782-6343-4D06-A127-778F2DEDDAAA}" srcOrd="0" destOrd="0" presId="urn:microsoft.com/office/officeart/2005/8/layout/hierarchy1"/>
    <dgm:cxn modelId="{79EF036E-DB4E-4C47-B68C-E6E850F209A4}" type="presParOf" srcId="{BEA66782-6343-4D06-A127-778F2DEDDAAA}" destId="{9EFA639C-BF0D-42F0-9420-4B5B3C054032}" srcOrd="0" destOrd="0" presId="urn:microsoft.com/office/officeart/2005/8/layout/hierarchy1"/>
    <dgm:cxn modelId="{E5F1CFD0-8BAB-48CA-9486-9687E7212199}" type="presParOf" srcId="{9EFA639C-BF0D-42F0-9420-4B5B3C054032}" destId="{18EACD07-84CB-4E78-99A6-309D29D94C61}" srcOrd="0" destOrd="0" presId="urn:microsoft.com/office/officeart/2005/8/layout/hierarchy1"/>
    <dgm:cxn modelId="{15C6E071-E39F-46AA-889D-6990A298FCA9}" type="presParOf" srcId="{9EFA639C-BF0D-42F0-9420-4B5B3C054032}" destId="{10F3E017-09AB-415F-9891-BEBE7C6C5034}" srcOrd="1" destOrd="0" presId="urn:microsoft.com/office/officeart/2005/8/layout/hierarchy1"/>
    <dgm:cxn modelId="{2F12B946-591A-4C60-B635-F02A7616E8AF}" type="presParOf" srcId="{BEA66782-6343-4D06-A127-778F2DEDDAAA}" destId="{952BE102-F292-4CE0-974D-EB29DE4CF9B4}" srcOrd="1" destOrd="0" presId="urn:microsoft.com/office/officeart/2005/8/layout/hierarchy1"/>
    <dgm:cxn modelId="{5A870725-CB75-4CF6-BAE4-D55F6B13FBB7}" type="presParOf" srcId="{952BE102-F292-4CE0-974D-EB29DE4CF9B4}" destId="{717E7576-9BA7-44D7-9208-E88CE2D6A5C9}" srcOrd="0" destOrd="0" presId="urn:microsoft.com/office/officeart/2005/8/layout/hierarchy1"/>
    <dgm:cxn modelId="{4930CE31-5B84-4B65-A0D8-45454AA1240B}" type="presParOf" srcId="{952BE102-F292-4CE0-974D-EB29DE4CF9B4}" destId="{A42BEC9F-9642-4E7A-965F-6B4CF77EDDA5}" srcOrd="1" destOrd="0" presId="urn:microsoft.com/office/officeart/2005/8/layout/hierarchy1"/>
    <dgm:cxn modelId="{E5F267A8-4EC1-4E08-B806-BA2ADAB32B49}" type="presParOf" srcId="{A42BEC9F-9642-4E7A-965F-6B4CF77EDDA5}" destId="{0F0D9954-F48B-485A-AC11-B535CF8AF1FF}" srcOrd="0" destOrd="0" presId="urn:microsoft.com/office/officeart/2005/8/layout/hierarchy1"/>
    <dgm:cxn modelId="{63AF833E-8207-4023-A43C-54E4547E9B99}" type="presParOf" srcId="{0F0D9954-F48B-485A-AC11-B535CF8AF1FF}" destId="{BFFC67D3-D350-4653-8CAB-41FACA192DEB}" srcOrd="0" destOrd="0" presId="urn:microsoft.com/office/officeart/2005/8/layout/hierarchy1"/>
    <dgm:cxn modelId="{9D5CA368-9429-4147-90E3-B9838C063057}" type="presParOf" srcId="{0F0D9954-F48B-485A-AC11-B535CF8AF1FF}" destId="{19879527-EAD6-46FB-AE1E-659A08A5A36A}" srcOrd="1" destOrd="0" presId="urn:microsoft.com/office/officeart/2005/8/layout/hierarchy1"/>
    <dgm:cxn modelId="{B7E8B094-AC28-4E46-9EFA-B03C4D2829F4}" type="presParOf" srcId="{A42BEC9F-9642-4E7A-965F-6B4CF77EDDA5}" destId="{EB652B06-B91F-435A-9AE8-0BB6FF81C20F}" srcOrd="1" destOrd="0" presId="urn:microsoft.com/office/officeart/2005/8/layout/hierarchy1"/>
    <dgm:cxn modelId="{CB8F497C-A70A-4741-A706-121D1AEBC016}" type="presParOf" srcId="{952BE102-F292-4CE0-974D-EB29DE4CF9B4}" destId="{D6A3FEB8-86EE-45CA-99AB-6FA3B44CF60C}" srcOrd="2" destOrd="0" presId="urn:microsoft.com/office/officeart/2005/8/layout/hierarchy1"/>
    <dgm:cxn modelId="{F1B83BC8-A49B-465F-AA59-13AF4CABD916}" type="presParOf" srcId="{952BE102-F292-4CE0-974D-EB29DE4CF9B4}" destId="{0466AD72-5BE8-40F2-9689-E2C0BEC631E5}" srcOrd="3" destOrd="0" presId="urn:microsoft.com/office/officeart/2005/8/layout/hierarchy1"/>
    <dgm:cxn modelId="{6D86F8EE-D22C-4D4A-A31D-743E0C5C3473}" type="presParOf" srcId="{0466AD72-5BE8-40F2-9689-E2C0BEC631E5}" destId="{7A49EF83-5C12-4177-A112-38F42CB37E82}" srcOrd="0" destOrd="0" presId="urn:microsoft.com/office/officeart/2005/8/layout/hierarchy1"/>
    <dgm:cxn modelId="{9CFC4FD4-1C9C-4361-8BE7-997F0D61DB91}" type="presParOf" srcId="{7A49EF83-5C12-4177-A112-38F42CB37E82}" destId="{F7CE70EB-9E58-4C55-AD0B-1B3590CB2D48}" srcOrd="0" destOrd="0" presId="urn:microsoft.com/office/officeart/2005/8/layout/hierarchy1"/>
    <dgm:cxn modelId="{616C05F4-3EA5-40E6-BCE1-F4C7F821556B}" type="presParOf" srcId="{7A49EF83-5C12-4177-A112-38F42CB37E82}" destId="{B59AEF0B-DF5B-4576-A559-7BA5CC329508}" srcOrd="1" destOrd="0" presId="urn:microsoft.com/office/officeart/2005/8/layout/hierarchy1"/>
    <dgm:cxn modelId="{5B4B8F6E-4557-416B-A8F2-2E706674042E}" type="presParOf" srcId="{0466AD72-5BE8-40F2-9689-E2C0BEC631E5}" destId="{391FF351-E6F2-4C83-BB44-126D8274C0F3}" srcOrd="1" destOrd="0" presId="urn:microsoft.com/office/officeart/2005/8/layout/hierarchy1"/>
    <dgm:cxn modelId="{814CCD84-8035-458D-B5AD-61D8AB591E4A}" type="presParOf" srcId="{391FF351-E6F2-4C83-BB44-126D8274C0F3}" destId="{939E8EC8-D097-4F89-83FF-9C3CAE5DCB5F}" srcOrd="0" destOrd="0" presId="urn:microsoft.com/office/officeart/2005/8/layout/hierarchy1"/>
    <dgm:cxn modelId="{5EE44A54-FEF7-4F9F-B972-4D366D04A1F4}" type="presParOf" srcId="{391FF351-E6F2-4C83-BB44-126D8274C0F3}" destId="{13404BBA-FE07-4B3B-9860-1090296B80C3}" srcOrd="1" destOrd="0" presId="urn:microsoft.com/office/officeart/2005/8/layout/hierarchy1"/>
    <dgm:cxn modelId="{AF82ED24-FBA5-49B5-89BB-6CA8FD7E8702}" type="presParOf" srcId="{13404BBA-FE07-4B3B-9860-1090296B80C3}" destId="{F62B6945-D586-4593-95E6-21151F84A432}" srcOrd="0" destOrd="0" presId="urn:microsoft.com/office/officeart/2005/8/layout/hierarchy1"/>
    <dgm:cxn modelId="{EC2A3B37-31B5-484B-BC96-0008FDCC70A0}" type="presParOf" srcId="{F62B6945-D586-4593-95E6-21151F84A432}" destId="{57D92DE2-CBF0-476B-A570-F7F51101F2FC}" srcOrd="0" destOrd="0" presId="urn:microsoft.com/office/officeart/2005/8/layout/hierarchy1"/>
    <dgm:cxn modelId="{90B8C436-BC47-4073-BEC6-A488335DE7C6}" type="presParOf" srcId="{F62B6945-D586-4593-95E6-21151F84A432}" destId="{87F64A34-A36B-4620-9FAB-15C54DA93000}" srcOrd="1" destOrd="0" presId="urn:microsoft.com/office/officeart/2005/8/layout/hierarchy1"/>
    <dgm:cxn modelId="{1C90D179-B55D-4258-8D06-88A5087AACC0}" type="presParOf" srcId="{13404BBA-FE07-4B3B-9860-1090296B80C3}" destId="{B7FAC480-9E23-46B6-A0F1-13DAB8562A72}" srcOrd="1" destOrd="0" presId="urn:microsoft.com/office/officeart/2005/8/layout/hierarchy1"/>
    <dgm:cxn modelId="{C84DE9FF-7613-4699-865C-56CB74AFAB63}" type="presParOf" srcId="{391FF351-E6F2-4C83-BB44-126D8274C0F3}" destId="{90C95791-E35F-438A-A3B2-54DDA4FED4F7}" srcOrd="2" destOrd="0" presId="urn:microsoft.com/office/officeart/2005/8/layout/hierarchy1"/>
    <dgm:cxn modelId="{2043C173-612E-435E-9C2F-3F0363AA5E2A}" type="presParOf" srcId="{391FF351-E6F2-4C83-BB44-126D8274C0F3}" destId="{8236CCC1-FD15-4708-BDD5-954EC8A70692}" srcOrd="3" destOrd="0" presId="urn:microsoft.com/office/officeart/2005/8/layout/hierarchy1"/>
    <dgm:cxn modelId="{01216CEF-7306-4802-9118-CD0EE9C78640}" type="presParOf" srcId="{8236CCC1-FD15-4708-BDD5-954EC8A70692}" destId="{BBB096B9-C655-4E6C-A412-4DB239C8CAD1}" srcOrd="0" destOrd="0" presId="urn:microsoft.com/office/officeart/2005/8/layout/hierarchy1"/>
    <dgm:cxn modelId="{983C0D37-7BB2-4C6B-ADF0-AD88CD33913B}" type="presParOf" srcId="{BBB096B9-C655-4E6C-A412-4DB239C8CAD1}" destId="{B42E0C08-3889-4337-8F2C-20FB93A75EA4}" srcOrd="0" destOrd="0" presId="urn:microsoft.com/office/officeart/2005/8/layout/hierarchy1"/>
    <dgm:cxn modelId="{DB4211D8-539A-4908-B86E-C972658755BA}" type="presParOf" srcId="{BBB096B9-C655-4E6C-A412-4DB239C8CAD1}" destId="{FC85F672-82F6-41CD-A7F8-30E7B726AFBE}" srcOrd="1" destOrd="0" presId="urn:microsoft.com/office/officeart/2005/8/layout/hierarchy1"/>
    <dgm:cxn modelId="{EC38CD8B-1A10-4CAF-8BEF-A34E5E99A988}" type="presParOf" srcId="{8236CCC1-FD15-4708-BDD5-954EC8A70692}" destId="{D833FB6A-F5EA-4076-92AB-790D730DF01E}" srcOrd="1" destOrd="0" presId="urn:microsoft.com/office/officeart/2005/8/layout/hierarchy1"/>
    <dgm:cxn modelId="{1322B7A8-AF0C-430E-9E06-6167ACE6671D}" type="presParOf" srcId="{391FF351-E6F2-4C83-BB44-126D8274C0F3}" destId="{F552CAD9-7807-4707-9EEB-FBA021FA8443}" srcOrd="4" destOrd="0" presId="urn:microsoft.com/office/officeart/2005/8/layout/hierarchy1"/>
    <dgm:cxn modelId="{91935214-89B4-41D8-9E63-091A37838E56}" type="presParOf" srcId="{391FF351-E6F2-4C83-BB44-126D8274C0F3}" destId="{8C6D3B05-10C2-4AB9-BFCF-DFDA2D1979E3}" srcOrd="5" destOrd="0" presId="urn:microsoft.com/office/officeart/2005/8/layout/hierarchy1"/>
    <dgm:cxn modelId="{FF7FA0E1-6093-434C-94B0-0BE971186007}" type="presParOf" srcId="{8C6D3B05-10C2-4AB9-BFCF-DFDA2D1979E3}" destId="{2BC3FD05-5A53-44BD-9251-5F9407803B99}" srcOrd="0" destOrd="0" presId="urn:microsoft.com/office/officeart/2005/8/layout/hierarchy1"/>
    <dgm:cxn modelId="{9442EF4E-403E-4E7F-B913-1C3349847F63}" type="presParOf" srcId="{2BC3FD05-5A53-44BD-9251-5F9407803B99}" destId="{69D89973-89CA-4BC1-AFB6-7B9696962D20}" srcOrd="0" destOrd="0" presId="urn:microsoft.com/office/officeart/2005/8/layout/hierarchy1"/>
    <dgm:cxn modelId="{FE902E4D-38CB-4F60-90BB-7C0DE4A42756}" type="presParOf" srcId="{2BC3FD05-5A53-44BD-9251-5F9407803B99}" destId="{E0C14D20-5255-44BA-859A-21BEB636B989}" srcOrd="1" destOrd="0" presId="urn:microsoft.com/office/officeart/2005/8/layout/hierarchy1"/>
    <dgm:cxn modelId="{801F2196-41F2-4EE9-A4F2-A58552476569}" type="presParOf" srcId="{8C6D3B05-10C2-4AB9-BFCF-DFDA2D1979E3}" destId="{EC0051CF-746A-471E-9F1C-EFDE515DD736}" srcOrd="1" destOrd="0" presId="urn:microsoft.com/office/officeart/2005/8/layout/hierarchy1"/>
    <dgm:cxn modelId="{07A196E0-2C74-44EC-AB0C-6DD20DAA705E}" type="presParOf" srcId="{952BE102-F292-4CE0-974D-EB29DE4CF9B4}" destId="{9D33FCF8-41D7-497D-8D39-9CECB8912587}" srcOrd="4" destOrd="0" presId="urn:microsoft.com/office/officeart/2005/8/layout/hierarchy1"/>
    <dgm:cxn modelId="{02EFBD24-A184-4231-B74C-A7D5ADBD3A64}" type="presParOf" srcId="{952BE102-F292-4CE0-974D-EB29DE4CF9B4}" destId="{1F6F3FBA-C233-4897-A3C4-E6A6D61C3290}" srcOrd="5" destOrd="0" presId="urn:microsoft.com/office/officeart/2005/8/layout/hierarchy1"/>
    <dgm:cxn modelId="{AE13B6C2-861D-4490-A7A2-F795920A9B1E}" type="presParOf" srcId="{1F6F3FBA-C233-4897-A3C4-E6A6D61C3290}" destId="{A715F25E-D798-4CDE-85A3-F7B05F3CEE72}" srcOrd="0" destOrd="0" presId="urn:microsoft.com/office/officeart/2005/8/layout/hierarchy1"/>
    <dgm:cxn modelId="{84E2E9CF-676F-4B29-9AE0-A5665A2D760F}" type="presParOf" srcId="{A715F25E-D798-4CDE-85A3-F7B05F3CEE72}" destId="{5C4A3888-00DC-4993-A542-B871E5C87EB5}" srcOrd="0" destOrd="0" presId="urn:microsoft.com/office/officeart/2005/8/layout/hierarchy1"/>
    <dgm:cxn modelId="{056D74D1-6C5F-4B72-BDA9-04502E72CB98}" type="presParOf" srcId="{A715F25E-D798-4CDE-85A3-F7B05F3CEE72}" destId="{2B254F21-66F4-48EB-B003-78EF4D3D73EA}" srcOrd="1" destOrd="0" presId="urn:microsoft.com/office/officeart/2005/8/layout/hierarchy1"/>
    <dgm:cxn modelId="{2A41D899-BD28-4C9C-A0CF-5D2697BDBCFB}" type="presParOf" srcId="{1F6F3FBA-C233-4897-A3C4-E6A6D61C3290}" destId="{60C12EF7-6A47-4328-A90F-0877C1A89E7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D3810F-D71A-4524-AE28-3B03409CF0D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4AACC-EED4-466D-B975-49C89739FC97}" type="slidenum">
              <a:rPr lang="hr-HR"/>
              <a:pPr/>
              <a:t>10</a:t>
            </a:fld>
            <a:endParaRPr lang="hr-H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49374-F18D-457C-AD6C-26C23ABB3EEB}" type="slidenum">
              <a:rPr lang="hr-HR"/>
              <a:pPr/>
              <a:t>34</a:t>
            </a:fld>
            <a:endParaRPr lang="hr-HR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48134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481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4800"/>
          </a:xfrm>
          <a:noFill/>
          <a:ln/>
        </p:spPr>
        <p:txBody>
          <a:bodyPr lIns="90463" tIns="44437" rIns="90463" bIns="44437"/>
          <a:lstStyle/>
          <a:p>
            <a:pPr algn="just" eaLnBrk="1" hangingPunct="1"/>
            <a:endParaRPr lang="sr-Latn-C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9E07-A1A5-4ED8-BA65-F9B98236E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1F4A-C978-41F6-828C-65B640957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ACFD6-E8EF-4A7C-8EB8-6AD03EE5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7524-E0F4-43B4-8CAB-8251648D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8FC77-0832-4319-A47E-B062582F4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89078-C2B9-4878-B803-998B3E0A2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D63E-5542-4E26-A707-B5CA05EC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B18E-8AA8-48DD-A8D0-BB12B328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C8281-30C7-4597-975E-54C124F1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4D4C-63A4-4E53-B741-042A1801F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47D5-44E5-4134-8BBF-1DF0C41FB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D5C4-32F3-4127-97BA-E2024E0A1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41B4-CF83-4847-B139-CFBE004DE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5FB19-F70D-4F5B-9A96-33E579A52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0C0-128F-40AE-B45E-E3185542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AAF662A-B596-40EF-956E-6B053D691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/>
          <a:lstStyle/>
          <a:p>
            <a:pPr algn="l" eaLnBrk="1" hangingPunct="1"/>
            <a:r>
              <a:rPr lang="en-US" dirty="0" smtClean="0"/>
              <a:t>Serological diagnosis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</a:t>
            </a:r>
            <a:r>
              <a:rPr lang="en-US" dirty="0" err="1" smtClean="0"/>
              <a:t>iagnosis</a:t>
            </a:r>
            <a:r>
              <a:rPr lang="en-US" dirty="0" smtClean="0"/>
              <a:t> of</a:t>
            </a:r>
            <a:r>
              <a:rPr lang="hr-HR" dirty="0" smtClean="0"/>
              <a:t> </a:t>
            </a:r>
            <a:r>
              <a:rPr lang="en-US" dirty="0" smtClean="0"/>
              <a:t>hepatitis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32_10Figure-L"/>
          <p:cNvPicPr>
            <a:picLocks noChangeAspect="1" noChangeArrowheads="1"/>
          </p:cNvPicPr>
          <p:nvPr/>
        </p:nvPicPr>
        <p:blipFill>
          <a:blip r:embed="rId3"/>
          <a:srcRect b="2690"/>
          <a:stretch>
            <a:fillRect/>
          </a:stretch>
        </p:blipFill>
        <p:spPr bwMode="auto">
          <a:xfrm>
            <a:off x="1285852" y="192731"/>
            <a:ext cx="7143800" cy="665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203575" y="2708275"/>
            <a:ext cx="1944688" cy="366713"/>
          </a:xfrm>
          <a:prstGeom prst="rect">
            <a:avLst/>
          </a:prstGeom>
          <a:noFill/>
          <a:ln w="9525">
            <a:solidFill>
              <a:srgbClr val="FD4C2A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hr-HR" altLang="ko-KR" b="1" dirty="0" smtClean="0">
                <a:ea typeface="굴림" pitchFamily="34" charset="-127"/>
              </a:rPr>
              <a:t>Acute phase</a:t>
            </a:r>
            <a:endParaRPr lang="ko-KR" altLang="en-US" b="1" dirty="0">
              <a:ea typeface="굴림" pitchFamily="34" charset="-127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5435600" y="2698750"/>
            <a:ext cx="2665413" cy="366713"/>
          </a:xfrm>
          <a:prstGeom prst="rect">
            <a:avLst/>
          </a:prstGeom>
          <a:noFill/>
          <a:ln w="9525">
            <a:solidFill>
              <a:srgbClr val="FD4C2A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hr-HR" altLang="ko-KR" b="1" dirty="0" smtClean="0"/>
              <a:t>Rec</a:t>
            </a:r>
            <a:r>
              <a:rPr lang="en-US" altLang="ko-KR" b="1" dirty="0" err="1" smtClean="0">
                <a:ea typeface="굴림" pitchFamily="34" charset="-127"/>
              </a:rPr>
              <a:t>onvalesce</a:t>
            </a:r>
            <a:r>
              <a:rPr lang="hr-HR" altLang="ko-KR" b="1" dirty="0" smtClean="0"/>
              <a:t>nt phase</a:t>
            </a:r>
            <a:endParaRPr lang="ko-KR" altLang="en-US" b="1" dirty="0">
              <a:ea typeface="굴림" pitchFamily="34" charset="-127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148263" y="2924175"/>
            <a:ext cx="0" cy="1081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logs-images.forbes.com/davidkroll/files/2014/09/Blood-to-serum-Imupro-Internat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4389151" cy="257176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Serologic diagnosis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5786" y="1500175"/>
            <a:ext cx="7429552" cy="1357321"/>
          </a:xfrm>
        </p:spPr>
        <p:txBody>
          <a:bodyPr/>
          <a:lstStyle/>
          <a:p>
            <a:r>
              <a:rPr lang="hr-HR" dirty="0" smtClean="0"/>
              <a:t>Detection of specific antibodies</a:t>
            </a:r>
            <a:endParaRPr lang="en-GB" dirty="0" smtClean="0"/>
          </a:p>
          <a:p>
            <a:r>
              <a:rPr lang="hr-HR" dirty="0" smtClean="0"/>
              <a:t>Specimen </a:t>
            </a:r>
            <a:r>
              <a:rPr lang="hr-HR" dirty="0" smtClean="0"/>
              <a:t>= </a:t>
            </a:r>
            <a:r>
              <a:rPr lang="hr-HR" b="1" dirty="0" smtClean="0">
                <a:solidFill>
                  <a:srgbClr val="FF0000"/>
                </a:solidFill>
              </a:rPr>
              <a:t>serum </a:t>
            </a:r>
            <a:r>
              <a:rPr lang="hr-HR" dirty="0" smtClean="0"/>
              <a:t>(+4°C, -20°C)</a:t>
            </a:r>
          </a:p>
        </p:txBody>
      </p:sp>
      <p:pic>
        <p:nvPicPr>
          <p:cNvPr id="29700" name="Picture 4" descr="http://thumbs.dreamstime.com/thumblarge_4130/41307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detection</a:t>
            </a:r>
            <a:endParaRPr lang="en-US" sz="4000" b="1" dirty="0" smtClean="0">
              <a:solidFill>
                <a:srgbClr val="0000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15350" cy="209073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None/>
              <a:defRPr/>
            </a:pPr>
            <a:r>
              <a:rPr lang="en-US" sz="2800" b="1" u="sng" dirty="0" err="1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Precipita</a:t>
            </a:r>
            <a:r>
              <a:rPr lang="hr-HR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tion</a:t>
            </a:r>
            <a:r>
              <a:rPr lang="en-US" sz="2800" dirty="0" smtClean="0">
                <a:solidFill>
                  <a:srgbClr val="0000C6"/>
                </a:solidFill>
              </a:rPr>
              <a:t>: </a:t>
            </a:r>
            <a:endParaRPr lang="hr-HR" sz="2800" dirty="0" smtClean="0">
              <a:solidFill>
                <a:srgbClr val="0000C6"/>
              </a:solidFill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800" dirty="0" err="1" smtClean="0"/>
              <a:t>Solubl</a:t>
            </a:r>
            <a:r>
              <a:rPr lang="hr-HR" sz="2800" dirty="0" smtClean="0"/>
              <a:t>e</a:t>
            </a:r>
            <a:r>
              <a:rPr lang="en-US" sz="2800" dirty="0" smtClean="0"/>
              <a:t> antigen</a:t>
            </a:r>
            <a:r>
              <a:rPr lang="hr-HR" sz="2800" dirty="0" smtClean="0"/>
              <a:t>s; equivalence zone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r-HR" sz="2800" dirty="0" smtClean="0"/>
              <a:t>Fungal antigen and antibody</a:t>
            </a:r>
          </a:p>
          <a:p>
            <a:pPr eaLnBrk="1" hangingPunct="1">
              <a:lnSpc>
                <a:spcPct val="130000"/>
              </a:lnSpc>
              <a:defRPr/>
            </a:pPr>
            <a:endParaRPr lang="hr-HR" sz="2800" dirty="0" smtClean="0"/>
          </a:p>
          <a:p>
            <a:pPr eaLnBrk="1" hangingPunct="1">
              <a:lnSpc>
                <a:spcPct val="130000"/>
              </a:lnSpc>
              <a:defRPr/>
            </a:pPr>
            <a:endParaRPr lang="en-US" sz="2800" dirty="0" smtClean="0"/>
          </a:p>
        </p:txBody>
      </p:sp>
      <p:pic>
        <p:nvPicPr>
          <p:cNvPr id="70664" name="Picture 8" descr="http://www.snv.jussieu.fr/bmedia/ATP/images/ouch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43314"/>
            <a:ext cx="2762250" cy="2647951"/>
          </a:xfrm>
          <a:prstGeom prst="rect">
            <a:avLst/>
          </a:prstGeom>
          <a:noFill/>
        </p:spPr>
      </p:pic>
      <p:pic>
        <p:nvPicPr>
          <p:cNvPr id="70666" name="Picture 10" descr="http://classes.midlandstech.edu/carterp/Courses/bio225/chap18/Slide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190966" cy="31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detection</a:t>
            </a:r>
            <a:endParaRPr lang="en-US" sz="4000" b="1" dirty="0" smtClean="0">
              <a:solidFill>
                <a:srgbClr val="0000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15350" cy="309086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None/>
              <a:defRPr/>
            </a:pPr>
            <a:r>
              <a:rPr lang="en-US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</a:t>
            </a:r>
            <a:r>
              <a:rPr lang="hr-HR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2800" b="1" u="sng" dirty="0" err="1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lutina</a:t>
            </a:r>
            <a:r>
              <a:rPr lang="hr-HR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tion</a:t>
            </a:r>
            <a:r>
              <a:rPr lang="en-US" sz="2800" dirty="0" smtClean="0">
                <a:solidFill>
                  <a:srgbClr val="0000C6"/>
                </a:solidFill>
              </a:rPr>
              <a:t>: </a:t>
            </a:r>
            <a:r>
              <a:rPr lang="hr-HR" sz="2800" dirty="0" smtClean="0"/>
              <a:t>particles = bacteria </a:t>
            </a: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hr-HR" sz="2800" dirty="0" smtClean="0"/>
              <a:t>Widal </a:t>
            </a:r>
            <a:r>
              <a:rPr lang="hr-HR" sz="2800" dirty="0" smtClean="0"/>
              <a:t>agglutination test - typhoid </a:t>
            </a:r>
            <a:r>
              <a:rPr lang="hr-HR" sz="2800" dirty="0" smtClean="0"/>
              <a:t>fever dg.</a:t>
            </a: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en-US" sz="2800" dirty="0" smtClean="0"/>
              <a:t>Wright </a:t>
            </a:r>
            <a:r>
              <a:rPr lang="en-US" sz="2800" dirty="0" smtClean="0"/>
              <a:t>agglutination </a:t>
            </a:r>
            <a:r>
              <a:rPr lang="en-US" sz="2800" dirty="0" smtClean="0"/>
              <a:t>test </a:t>
            </a:r>
            <a:r>
              <a:rPr lang="hr-HR" sz="2800" dirty="0" smtClean="0"/>
              <a:t>– </a:t>
            </a:r>
            <a:r>
              <a:rPr lang="en-US" sz="2800" dirty="0" smtClean="0"/>
              <a:t>brucellosis</a:t>
            </a:r>
            <a:endParaRPr lang="hr-HR" sz="2800" dirty="0" smtClean="0"/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hr-HR" sz="2800" dirty="0" smtClean="0"/>
              <a:t>Heterophile agglutination Weil-Felix test </a:t>
            </a:r>
            <a:r>
              <a:rPr lang="hr-HR" sz="2800" dirty="0" smtClean="0"/>
              <a:t>– rickettsial</a:t>
            </a:r>
          </a:p>
          <a:p>
            <a:pPr eaLnBrk="1" hangingPunct="1">
              <a:lnSpc>
                <a:spcPct val="130000"/>
              </a:lnSpc>
              <a:buNone/>
              <a:defRPr/>
            </a:pPr>
            <a:r>
              <a:rPr lang="hr-HR" sz="2800" dirty="0" smtClean="0"/>
              <a:t>infections</a:t>
            </a:r>
            <a:endParaRPr lang="hr-HR" sz="2800" dirty="0" smtClean="0"/>
          </a:p>
        </p:txBody>
      </p:sp>
      <p:pic>
        <p:nvPicPr>
          <p:cNvPr id="78850" name="Picture 2" descr="https://c1.staticflickr.com/5/4033/4208668955_a7d611065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444" y="4143380"/>
            <a:ext cx="3361172" cy="2287830"/>
          </a:xfrm>
          <a:prstGeom prst="rect">
            <a:avLst/>
          </a:prstGeom>
          <a:noFill/>
        </p:spPr>
      </p:pic>
      <p:pic>
        <p:nvPicPr>
          <p:cNvPr id="78852" name="Picture 4" descr="http://2.bp.blogspot.com/_cCU1vJAsuTc/S80ffufgK2I/AAAAAAAAAeA/tC8gPgp__Rk/s1600/New+Picture+(5).png"/>
          <p:cNvPicPr>
            <a:picLocks noChangeAspect="1" noChangeArrowheads="1"/>
          </p:cNvPicPr>
          <p:nvPr/>
        </p:nvPicPr>
        <p:blipFill>
          <a:blip r:embed="rId3"/>
          <a:srcRect r="3946" b="20000"/>
          <a:stretch>
            <a:fillRect/>
          </a:stretch>
        </p:blipFill>
        <p:spPr bwMode="auto">
          <a:xfrm>
            <a:off x="357158" y="4143380"/>
            <a:ext cx="421484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detection</a:t>
            </a:r>
            <a:endParaRPr lang="en-US" sz="4000" b="1" dirty="0" smtClean="0">
              <a:solidFill>
                <a:srgbClr val="0000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15350" cy="130491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</a:t>
            </a:r>
            <a:r>
              <a:rPr lang="hr-HR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2800" b="1" u="sng" dirty="0" err="1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lutina</a:t>
            </a:r>
            <a:r>
              <a:rPr lang="hr-HR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tion</a:t>
            </a:r>
            <a:r>
              <a:rPr lang="en-US" sz="2800" dirty="0" smtClean="0">
                <a:solidFill>
                  <a:srgbClr val="0000C6"/>
                </a:solidFill>
              </a:rPr>
              <a:t>: </a:t>
            </a:r>
            <a:r>
              <a:rPr lang="hr-HR" sz="2800" dirty="0" smtClean="0"/>
              <a:t>particles = erythrocytes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r-HR" sz="2800" dirty="0" smtClean="0"/>
              <a:t>hemagglutination </a:t>
            </a:r>
            <a:endParaRPr lang="hr-HR" sz="2800" dirty="0" smtClean="0"/>
          </a:p>
        </p:txBody>
      </p:sp>
      <p:pic>
        <p:nvPicPr>
          <p:cNvPr id="2050" name="Picture 2" descr="http://www.medicine.mcgill.ca/physio/vlab/immun/images/hemagg_expl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28934"/>
            <a:ext cx="2857500" cy="2857500"/>
          </a:xfrm>
          <a:prstGeom prst="rect">
            <a:avLst/>
          </a:prstGeom>
          <a:noFill/>
        </p:spPr>
      </p:pic>
      <p:pic>
        <p:nvPicPr>
          <p:cNvPr id="2052" name="Picture 4" descr="http://jaim.in/articles/2014/5/3/images/JAyurvedaIntegrMed_2014_5_3_154_140472_f1.jpg"/>
          <p:cNvPicPr>
            <a:picLocks noChangeAspect="1" noChangeArrowheads="1"/>
          </p:cNvPicPr>
          <p:nvPr/>
        </p:nvPicPr>
        <p:blipFill>
          <a:blip r:embed="rId3"/>
          <a:srcRect l="7095" t="8654" r="7770" b="69317"/>
          <a:stretch>
            <a:fillRect/>
          </a:stretch>
        </p:blipFill>
        <p:spPr bwMode="auto">
          <a:xfrm>
            <a:off x="357158" y="4643446"/>
            <a:ext cx="4714908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detection</a:t>
            </a:r>
            <a:endParaRPr lang="en-US" sz="4000" b="1" dirty="0" smtClean="0">
              <a:solidFill>
                <a:srgbClr val="0000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15350" cy="216217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</a:t>
            </a:r>
            <a:r>
              <a:rPr lang="hr-HR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2800" b="1" u="sng" dirty="0" err="1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lutina</a:t>
            </a:r>
            <a:r>
              <a:rPr lang="hr-HR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tion</a:t>
            </a:r>
            <a:r>
              <a:rPr lang="en-US" sz="2800" dirty="0" smtClean="0">
                <a:solidFill>
                  <a:srgbClr val="0000C6"/>
                </a:solidFill>
              </a:rPr>
              <a:t>: </a:t>
            </a:r>
            <a:r>
              <a:rPr lang="hr-HR" sz="2800" dirty="0" smtClean="0"/>
              <a:t>particles = </a:t>
            </a:r>
            <a:r>
              <a:rPr lang="en-US" sz="2800" dirty="0" smtClean="0"/>
              <a:t>latex beads coated with a specific antibody or </a:t>
            </a:r>
            <a:r>
              <a:rPr lang="en-US" sz="2800" dirty="0" smtClean="0"/>
              <a:t>antigen</a:t>
            </a:r>
            <a:endParaRPr lang="hr-HR" sz="2800" dirty="0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hr-HR" sz="2800" dirty="0" smtClean="0"/>
              <a:t>Latex agglutination</a:t>
            </a:r>
            <a:endParaRPr lang="hr-HR" sz="2800" dirty="0" smtClean="0"/>
          </a:p>
        </p:txBody>
      </p:sp>
      <p:pic>
        <p:nvPicPr>
          <p:cNvPr id="1026" name="Picture 2" descr="http://www.bioserv-diagnostics.com/uploads/pics/spermtes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4402867" cy="1714512"/>
          </a:xfrm>
          <a:prstGeom prst="rect">
            <a:avLst/>
          </a:prstGeom>
          <a:noFill/>
        </p:spPr>
      </p:pic>
      <p:pic>
        <p:nvPicPr>
          <p:cNvPr id="1028" name="Picture 4" descr="http://www.thermoscientific.com/content/dam/tfs/SDG/MBD/MBD%20Product%20Images/Diagnostic%20Testing%20Reagents/Diagnostic%20Testing%20Kits/Wellcogen-Neisseria-meningitidis-BE-R30859502.jpg/jcr:content/renditions/cq5dam.thumbnail.250.2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1475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mg.docstoccdn.com/thumb/orig/525098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59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detection</a:t>
            </a:r>
            <a:endParaRPr lang="en-US" sz="4000" b="1" dirty="0" smtClean="0">
              <a:solidFill>
                <a:srgbClr val="0000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4338638" cy="101916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hr-HR" sz="2800" b="1" u="sng" dirty="0" err="1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800" b="1" u="sng" dirty="0" err="1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mmunofluorescence</a:t>
            </a:r>
            <a:endParaRPr lang="hr-HR" sz="2800" b="1" dirty="0" smtClean="0">
              <a:solidFill>
                <a:srgbClr val="0000C6"/>
              </a:solidFill>
            </a:endParaRPr>
          </a:p>
        </p:txBody>
      </p:sp>
      <p:pic>
        <p:nvPicPr>
          <p:cNvPr id="45058" name="Picture 2" descr="http://img.tfd.com/mk/I/X2604-I-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4051606" cy="4071966"/>
          </a:xfrm>
          <a:prstGeom prst="rect">
            <a:avLst/>
          </a:prstGeom>
          <a:noFill/>
        </p:spPr>
      </p:pic>
      <p:pic>
        <p:nvPicPr>
          <p:cNvPr id="45060" name="Picture 4" descr="http://www.cve.saude.sp.gov.br/gif/agencia/bepa67_f5lvas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3481381" cy="2398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b="1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detection</a:t>
            </a:r>
            <a:endParaRPr lang="en-US" sz="4000" b="1" dirty="0" smtClean="0">
              <a:solidFill>
                <a:srgbClr val="0000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4767266" cy="2305049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800" b="1" u="sng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ELISA</a:t>
            </a:r>
            <a:r>
              <a:rPr lang="en-US" sz="2800" dirty="0" smtClean="0">
                <a:solidFill>
                  <a:srgbClr val="0000C6"/>
                </a:solidFill>
              </a:rPr>
              <a:t>:</a:t>
            </a:r>
            <a:r>
              <a:rPr lang="hr-HR" sz="2800" dirty="0" smtClean="0">
                <a:solidFill>
                  <a:srgbClr val="0000C6"/>
                </a:solidFill>
              </a:rPr>
              <a:t> </a:t>
            </a:r>
            <a:r>
              <a:rPr lang="en-US" sz="2800" dirty="0" smtClean="0"/>
              <a:t>enzyme-linked </a:t>
            </a:r>
            <a:r>
              <a:rPr lang="en-US" sz="2800" dirty="0" err="1" smtClean="0"/>
              <a:t>immunosorbent</a:t>
            </a:r>
            <a:r>
              <a:rPr lang="en-US" sz="2800" dirty="0" smtClean="0"/>
              <a:t> assay</a:t>
            </a:r>
            <a:endParaRPr lang="en-US" sz="2800" dirty="0" smtClean="0"/>
          </a:p>
        </p:txBody>
      </p:sp>
      <p:pic>
        <p:nvPicPr>
          <p:cNvPr id="44034" name="Picture 2" descr="http://www.rockland-inc.com/uploadedImages/Support/Protocols/Colormetric-ELISA-ass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6334125" cy="2895601"/>
          </a:xfrm>
          <a:prstGeom prst="rect">
            <a:avLst/>
          </a:prstGeom>
          <a:noFill/>
        </p:spPr>
      </p:pic>
      <p:pic>
        <p:nvPicPr>
          <p:cNvPr id="44036" name="Picture 4" descr="https://imannooor.files.wordpress.com/2010/09/el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35167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4290"/>
            <a:ext cx="8610600" cy="313851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hr-HR" sz="2400" dirty="0" smtClean="0">
                <a:solidFill>
                  <a:srgbClr val="FF0000"/>
                </a:solidFill>
              </a:rPr>
              <a:t>Q</a:t>
            </a:r>
            <a:r>
              <a:rPr lang="en-US" sz="2400" dirty="0" err="1" smtClean="0">
                <a:solidFill>
                  <a:srgbClr val="FF0000"/>
                </a:solidFill>
              </a:rPr>
              <a:t>uantitative</a:t>
            </a:r>
            <a:r>
              <a:rPr lang="en-US" sz="2400" dirty="0" smtClean="0"/>
              <a:t> </a:t>
            </a:r>
            <a:r>
              <a:rPr lang="en-US" sz="2400" dirty="0" smtClean="0"/>
              <a:t>information from an analytical procedure that inherently only evaluates as positive or </a:t>
            </a:r>
            <a:r>
              <a:rPr lang="en-US" sz="2400" dirty="0" smtClean="0"/>
              <a:t>negative</a:t>
            </a:r>
            <a:r>
              <a:rPr lang="hr-HR" sz="2400" dirty="0" smtClean="0"/>
              <a:t> = </a:t>
            </a:r>
            <a:r>
              <a:rPr lang="hr-HR" sz="2800" b="1" dirty="0" smtClean="0">
                <a:solidFill>
                  <a:srgbClr val="FF0000"/>
                </a:solidFill>
              </a:rPr>
              <a:t>titer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2400" dirty="0" smtClean="0"/>
              <a:t>The </a:t>
            </a:r>
            <a:r>
              <a:rPr lang="en-US" sz="2400" dirty="0" smtClean="0"/>
              <a:t>titer corresponds to the </a:t>
            </a:r>
            <a:r>
              <a:rPr lang="en-US" sz="2400" dirty="0" smtClean="0">
                <a:solidFill>
                  <a:srgbClr val="FF0000"/>
                </a:solidFill>
              </a:rPr>
              <a:t>highest </a:t>
            </a:r>
            <a:r>
              <a:rPr lang="hr-HR" sz="2400" dirty="0" smtClean="0">
                <a:solidFill>
                  <a:srgbClr val="FF0000"/>
                </a:solidFill>
              </a:rPr>
              <a:t>serum </a:t>
            </a:r>
            <a:r>
              <a:rPr lang="en-US" sz="2400" dirty="0" smtClean="0">
                <a:solidFill>
                  <a:srgbClr val="FF0000"/>
                </a:solidFill>
              </a:rPr>
              <a:t>dilution </a:t>
            </a:r>
            <a:r>
              <a:rPr lang="en-US" sz="2400" dirty="0" smtClean="0"/>
              <a:t>that </a:t>
            </a:r>
            <a:r>
              <a:rPr lang="en-US" sz="2400" dirty="0" smtClean="0"/>
              <a:t>still yields a </a:t>
            </a:r>
            <a:r>
              <a:rPr lang="en-US" sz="2400" dirty="0" smtClean="0">
                <a:solidFill>
                  <a:srgbClr val="FF0000"/>
                </a:solidFill>
              </a:rPr>
              <a:t>positive</a:t>
            </a:r>
            <a:r>
              <a:rPr lang="en-US" sz="2400" dirty="0" smtClean="0"/>
              <a:t> </a:t>
            </a:r>
            <a:r>
              <a:rPr lang="en-US" sz="2400" dirty="0" smtClean="0"/>
              <a:t>reading</a:t>
            </a:r>
            <a:r>
              <a:rPr lang="hr-HR" sz="2400" dirty="0" smtClean="0"/>
              <a:t>.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2400" dirty="0" smtClean="0"/>
              <a:t>Titer testing employs </a:t>
            </a:r>
            <a:r>
              <a:rPr lang="en-US" sz="2400" dirty="0" smtClean="0">
                <a:solidFill>
                  <a:srgbClr val="FF0000"/>
                </a:solidFill>
              </a:rPr>
              <a:t>serial dilution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8914" name="Picture 2" descr="http://users.rcn.com/jkimball.ma.ultranet/BiologyPages/S/Serial_dilu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00438"/>
            <a:ext cx="5762625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Serologic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/>
          <a:lstStyle/>
          <a:p>
            <a:r>
              <a:rPr lang="hr-HR" dirty="0" smtClean="0"/>
              <a:t>Specificity of the </a:t>
            </a:r>
            <a:r>
              <a:rPr lang="hr-HR" b="1" dirty="0" smtClean="0">
                <a:solidFill>
                  <a:srgbClr val="FF0000"/>
                </a:solidFill>
              </a:rPr>
              <a:t>antibody-antigen reaction</a:t>
            </a:r>
          </a:p>
          <a:p>
            <a:r>
              <a:rPr lang="hr-HR" dirty="0" smtClean="0"/>
              <a:t>Sensitivity of tests </a:t>
            </a:r>
            <a:endParaRPr lang="en-GB" dirty="0"/>
          </a:p>
        </p:txBody>
      </p:sp>
      <p:pic>
        <p:nvPicPr>
          <p:cNvPr id="26626" name="Picture 2" descr="http://upload.wikimedia.org/wikipedia/commons/thumb/2/2d/Antibody.svg/725px-Antibod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71612"/>
            <a:ext cx="2780361" cy="3927021"/>
          </a:xfrm>
          <a:prstGeom prst="rect">
            <a:avLst/>
          </a:prstGeom>
          <a:noFill/>
        </p:spPr>
      </p:pic>
      <p:pic>
        <p:nvPicPr>
          <p:cNvPr id="26628" name="Picture 4" descr="http://oncologypro.esmo.org/var/esmo/storage/images/media/images-op/essentials-for-clinicians/lymphomas/immunoglobulins-and-b-cell-development-figure-2/320712-2-eng-GB/Immunoglobulins-and-B-cell-Development-Figure-2_very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5405422" cy="188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115889"/>
            <a:ext cx="8501122" cy="49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200" b="1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Paired specimens compared</a:t>
            </a:r>
            <a:endParaRPr lang="en-US" sz="3200" b="1" dirty="0">
              <a:solidFill>
                <a:srgbClr val="0000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C6"/>
              </a:solidFill>
              <a:cs typeface="Arial" pitchFamily="34" charset="0"/>
            </a:endParaRPr>
          </a:p>
          <a:p>
            <a:pPr marL="457200" lvl="4" eaLnBrk="0" hangingPunct="0">
              <a:buFontTx/>
              <a:buChar char="•"/>
              <a:defRPr/>
            </a:pPr>
            <a:r>
              <a:rPr lang="hr-H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Antibodies may indicate current, recent or past infection. </a:t>
            </a:r>
          </a:p>
          <a:p>
            <a:pPr marL="457200" lvl="4" eaLnBrk="0" hangingPunct="0">
              <a:buFontTx/>
              <a:buChar char="•"/>
              <a:defRPr/>
            </a:pPr>
            <a:endParaRPr lang="hr-H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57200" lvl="4" eaLnBrk="0" hangingPunct="0">
              <a:buFontTx/>
              <a:buChar char="•"/>
              <a:defRPr/>
            </a:pPr>
            <a:endParaRPr lang="hr-H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57200" lvl="4" eaLnBrk="0" hangingPunct="0">
              <a:defRPr/>
            </a:pPr>
            <a:r>
              <a:rPr lang="hr-HR" sz="2400" b="1" dirty="0" smtClean="0">
                <a:solidFill>
                  <a:srgbClr val="0000C6"/>
                </a:solidFill>
                <a:cs typeface="Arial" pitchFamily="34" charset="0"/>
              </a:rPr>
              <a:t> </a:t>
            </a:r>
            <a:endParaRPr lang="en-US" sz="2400" b="1" dirty="0">
              <a:solidFill>
                <a:srgbClr val="0000C6"/>
              </a:solidFill>
              <a:cs typeface="Arial" pitchFamily="34" charset="0"/>
            </a:endParaRPr>
          </a:p>
          <a:p>
            <a:pPr marL="457200" lvl="4" eaLnBrk="0" hangingPunct="0">
              <a:lnSpc>
                <a:spcPct val="130000"/>
              </a:lnSpc>
              <a:buFontTx/>
              <a:buChar char="•"/>
              <a:defRPr/>
            </a:pPr>
            <a:endParaRPr lang="en-US" sz="2800" b="1" dirty="0">
              <a:solidFill>
                <a:srgbClr val="0000C6"/>
              </a:solidFill>
              <a:cs typeface="Arial" pitchFamily="34" charset="0"/>
            </a:endParaRPr>
          </a:p>
          <a:p>
            <a:pPr marL="457200" lvl="4" eaLnBrk="0" hangingPunct="0">
              <a:defRPr/>
            </a:pPr>
            <a:endParaRPr lang="en-US" sz="3200" b="1" dirty="0">
              <a:solidFill>
                <a:srgbClr val="0000C6"/>
              </a:solidFill>
              <a:cs typeface="Arial" pitchFamily="34" charset="0"/>
            </a:endParaRPr>
          </a:p>
          <a:p>
            <a:pPr eaLnBrk="0" hangingPunct="0">
              <a:defRPr/>
            </a:pPr>
            <a:endParaRPr lang="en-US" sz="3200" b="1" dirty="0">
              <a:solidFill>
                <a:srgbClr val="0000C6"/>
              </a:solidFill>
            </a:endParaRPr>
          </a:p>
        </p:txBody>
      </p:sp>
      <p:pic>
        <p:nvPicPr>
          <p:cNvPr id="36866" name="Picture 2" descr="https://ehs.uc.edu/lams/data/ratsmice/9044/images/lg/44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5864"/>
            <a:ext cx="6788650" cy="456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4000" b="1" dirty="0" smtClean="0">
                <a:solidFill>
                  <a:srgbClr val="0000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Paired specimens compared</a:t>
            </a:r>
            <a:endParaRPr lang="en-US" sz="4000" b="1" dirty="0">
              <a:solidFill>
                <a:srgbClr val="0000C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4">
              <a:buNone/>
              <a:defRPr/>
            </a:pPr>
            <a:r>
              <a:rPr lang="hr-H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Significant antibody responses:</a:t>
            </a:r>
          </a:p>
          <a:p>
            <a:pPr marL="457200" lvl="4">
              <a:buFontTx/>
              <a:buChar char="•"/>
              <a:defRPr/>
            </a:pPr>
            <a:r>
              <a:rPr lang="hr-H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Seroconversion: </a:t>
            </a:r>
            <a:r>
              <a:rPr lang="hr-HR" sz="3200" dirty="0" smtClean="0">
                <a:solidFill>
                  <a:srgbClr val="0000C6"/>
                </a:solidFill>
                <a:cs typeface="Arial" pitchFamily="34" charset="0"/>
              </a:rPr>
              <a:t>specific Ab absent from the acute serum (pre-illness serum) but present in the convalescent serum</a:t>
            </a:r>
            <a:endParaRPr lang="hr-H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57200" lvl="4">
              <a:buFontTx/>
              <a:buChar char="•"/>
              <a:defRPr/>
            </a:pPr>
            <a:r>
              <a:rPr lang="hr-H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</a:t>
            </a:r>
            <a:r>
              <a:rPr lang="hr-H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ourfold or greater increase in antibody titer </a:t>
            </a:r>
            <a:r>
              <a:rPr lang="hr-HR" sz="3200" dirty="0" smtClean="0">
                <a:solidFill>
                  <a:srgbClr val="0000C6"/>
                </a:solidFill>
                <a:cs typeface="Arial" pitchFamily="34" charset="0"/>
              </a:rPr>
              <a:t>supports a diagnosis of recent infection</a:t>
            </a:r>
            <a:endParaRPr lang="hr-HR" sz="3200" dirty="0">
              <a:solidFill>
                <a:srgbClr val="0000C6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714512"/>
          </a:xfrm>
        </p:spPr>
        <p:txBody>
          <a:bodyPr/>
          <a:lstStyle/>
          <a:p>
            <a:pPr eaLnBrk="1" hangingPunct="1"/>
            <a:r>
              <a:rPr lang="hr-HR" dirty="0" smtClean="0">
                <a:solidFill>
                  <a:srgbClr val="000099"/>
                </a:solidFill>
              </a:rPr>
              <a:t>Single </a:t>
            </a:r>
            <a:r>
              <a:rPr lang="hr-HR" dirty="0" smtClean="0">
                <a:solidFill>
                  <a:srgbClr val="000099"/>
                </a:solidFill>
              </a:rPr>
              <a:t>serum may </a:t>
            </a:r>
            <a:r>
              <a:rPr lang="hr-HR" dirty="0" smtClean="0">
                <a:solidFill>
                  <a:srgbClr val="000099"/>
                </a:solidFill>
              </a:rPr>
              <a:t>be useful in some circumstances</a:t>
            </a:r>
          </a:p>
          <a:p>
            <a:pPr eaLnBrk="1" hangingPunct="1"/>
            <a:r>
              <a:rPr lang="hr-HR" dirty="0" smtClean="0">
                <a:solidFill>
                  <a:srgbClr val="000099"/>
                </a:solidFill>
              </a:rPr>
              <a:t>IgM resposes indicate acute infection</a:t>
            </a:r>
            <a:endParaRPr lang="en-GB" dirty="0"/>
          </a:p>
        </p:txBody>
      </p:sp>
      <p:graphicFrame>
        <p:nvGraphicFramePr>
          <p:cNvPr id="10244" name="Group 4"/>
          <p:cNvGraphicFramePr>
            <a:graphicFrameLocks noGrp="1"/>
          </p:cNvGraphicFramePr>
          <p:nvPr/>
        </p:nvGraphicFramePr>
        <p:xfrm>
          <a:off x="468313" y="2786057"/>
          <a:ext cx="8280400" cy="3643339"/>
        </p:xfrm>
        <a:graphic>
          <a:graphicData uri="http://schemas.openxmlformats.org/drawingml/2006/table">
            <a:tbl>
              <a:tblPr/>
              <a:tblGrid>
                <a:gridCol w="884237"/>
                <a:gridCol w="946150"/>
                <a:gridCol w="2692400"/>
                <a:gridCol w="3757613"/>
              </a:tblGrid>
              <a:tr h="475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IgM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IgG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Dg.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notes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6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Susceptible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sample t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early </a:t>
                      </a: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collected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repeat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6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Early acute inf.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6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Acute infection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Past infection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ctrTitle"/>
          </p:nvPr>
        </p:nvSpPr>
        <p:spPr>
          <a:xfrm>
            <a:off x="468313" y="692150"/>
            <a:ext cx="7772400" cy="1470025"/>
          </a:xfrm>
        </p:spPr>
        <p:txBody>
          <a:bodyPr/>
          <a:lstStyle/>
          <a:p>
            <a:r>
              <a:rPr lang="hr-HR" sz="6000" smtClean="0"/>
              <a:t>Hepatitis Viruses</a:t>
            </a:r>
            <a:endParaRPr lang="en-GB" sz="6000" smtClean="0"/>
          </a:p>
        </p:txBody>
      </p:sp>
      <p:pic>
        <p:nvPicPr>
          <p:cNvPr id="83974" name="Picture 6" descr="ANd9GcT_nc_d8IZ-NWtxYgyjqOS3JKEpDjcnwZJq_8kW1YVnYjTCSr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349500"/>
            <a:ext cx="5040313" cy="342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625" y="357188"/>
          <a:ext cx="8072493" cy="53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5"/>
                <a:gridCol w="3133113"/>
                <a:gridCol w="2286015"/>
              </a:tblGrid>
              <a:tr h="878915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Family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Genus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Virus</a:t>
                      </a:r>
                      <a:endParaRPr lang="en-GB" sz="2400" dirty="0"/>
                    </a:p>
                  </a:txBody>
                  <a:tcPr/>
                </a:tc>
              </a:tr>
              <a:tr h="878915"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Picornaviridae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Hepatovirus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Hepatitis A</a:t>
                      </a:r>
                      <a:endParaRPr lang="en-GB" sz="2400" dirty="0"/>
                    </a:p>
                  </a:txBody>
                  <a:tcPr/>
                </a:tc>
              </a:tr>
              <a:tr h="900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1" dirty="0" smtClean="0"/>
                        <a:t>Hepadnaviridae</a:t>
                      </a:r>
                      <a:endParaRPr lang="en-GB" sz="2400" i="1" dirty="0" smtClean="0"/>
                    </a:p>
                    <a:p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Orthohepadnavirus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Hepatitis B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  <a:tr h="900004"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Flaviviridae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Hepacivirus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Hepatitis C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  <a:tr h="900004"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Unclasified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Deltavirus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Hepatitis D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  <a:tr h="900004"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Hepeviridae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 smtClean="0"/>
                        <a:t>Hepevirus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Hepatitis E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88" y="1143000"/>
          <a:ext cx="8643999" cy="469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024"/>
                <a:gridCol w="1416395"/>
                <a:gridCol w="1416395"/>
                <a:gridCol w="1416395"/>
                <a:gridCol w="1416395"/>
                <a:gridCol w="1416395"/>
              </a:tblGrid>
              <a:tr h="73162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B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E</a:t>
                      </a:r>
                      <a:endParaRPr lang="en-GB" sz="2400" dirty="0"/>
                    </a:p>
                  </a:txBody>
                  <a:tcPr/>
                </a:tc>
              </a:tr>
              <a:tr h="918896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VIRION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27 nm, icosahedral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42 nm, spherical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60 nm, spherical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35 nm, spherical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30-32 nm, icosahedral</a:t>
                      </a:r>
                      <a:endParaRPr lang="en-GB" sz="2000" dirty="0" smtClean="0"/>
                    </a:p>
                  </a:txBody>
                  <a:tcPr/>
                </a:tc>
              </a:tr>
              <a:tr h="1085968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ENVELOPE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Yes (HBsAg)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Yes (HBsAg)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</a:tr>
              <a:tr h="423879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GENOME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smtClean="0"/>
                        <a:t>ss </a:t>
                      </a:r>
                      <a:r>
                        <a:rPr lang="hr-HR" sz="2400" dirty="0" smtClean="0"/>
                        <a:t>RNA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smtClean="0"/>
                        <a:t>ds </a:t>
                      </a:r>
                      <a:r>
                        <a:rPr lang="hr-HR" sz="2400" dirty="0" smtClean="0"/>
                        <a:t>DNA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ss RNA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ss RNA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ss RNA</a:t>
                      </a:r>
                      <a:endParaRPr lang="en-GB" sz="2400" dirty="0"/>
                    </a:p>
                  </a:txBody>
                  <a:tcPr/>
                </a:tc>
              </a:tr>
              <a:tr h="119735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STABILITY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Heat and acid stabile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Acid sensitive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Ether sensitive, acid sensitive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Acid sensitive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Heat stabile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0" y="428625"/>
          <a:ext cx="8718600" cy="492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428760"/>
                <a:gridCol w="1428760"/>
                <a:gridCol w="1428760"/>
                <a:gridCol w="1428760"/>
                <a:gridCol w="1428760"/>
              </a:tblGrid>
              <a:tr h="475341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B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E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Transmission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Fecal-oral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Parenteral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Parenteral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Parenteral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/>
                        <a:t>Fecal-oral</a:t>
                      </a:r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Prevalence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High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High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Moderate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Low, regional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Regional</a:t>
                      </a:r>
                      <a:endParaRPr lang="en-GB" sz="2000" dirty="0"/>
                    </a:p>
                  </a:txBody>
                  <a:tcPr/>
                </a:tc>
              </a:tr>
              <a:tr h="1172074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Fulminant </a:t>
                      </a:r>
                    </a:p>
                    <a:p>
                      <a:r>
                        <a:rPr lang="hr-HR" sz="2000" dirty="0" smtClean="0"/>
                        <a:t>disease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Rare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Frequent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In pregnancy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Chronic </a:t>
                      </a:r>
                    </a:p>
                    <a:p>
                      <a:r>
                        <a:rPr lang="hr-HR" sz="2000" dirty="0" smtClean="0"/>
                        <a:t>disease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Never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Often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Never</a:t>
                      </a:r>
                      <a:endParaRPr lang="en-GB" sz="2000" dirty="0"/>
                    </a:p>
                  </a:txBody>
                  <a:tcPr/>
                </a:tc>
              </a:tr>
              <a:tr h="82045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Oncogenic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Yes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Yes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?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No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epat A cik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628775"/>
            <a:ext cx="3816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47813" y="188913"/>
            <a:ext cx="7056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3200" b="1"/>
              <a:t>HEPATITIS A VIRUS</a:t>
            </a:r>
          </a:p>
          <a:p>
            <a:pPr algn="ctr">
              <a:spcBef>
                <a:spcPct val="50000"/>
              </a:spcBef>
            </a:pPr>
            <a:r>
              <a:rPr lang="hr-HR" sz="3200" b="1" i="1"/>
              <a:t>Picornaviridae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424973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/>
              <a:t>HAV –fekalno oralni put širenja</a:t>
            </a:r>
          </a:p>
          <a:p>
            <a:pPr>
              <a:spcBef>
                <a:spcPct val="50000"/>
              </a:spcBef>
            </a:pPr>
            <a:r>
              <a:rPr lang="hr-HR" sz="2800" b="1"/>
              <a:t>Izvor: </a:t>
            </a:r>
            <a:r>
              <a:rPr lang="hr-HR" sz="2800" b="1">
                <a:solidFill>
                  <a:schemeClr val="accent2"/>
                </a:solidFill>
              </a:rPr>
              <a:t>školjke, plodovi mora, kontaminirana voda</a:t>
            </a:r>
          </a:p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0000"/>
                </a:solidFill>
              </a:rPr>
              <a:t>Inaktivacija tek nakon &gt;10 min  pri 100°C</a:t>
            </a:r>
            <a:r>
              <a:rPr lang="hr-HR" sz="2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sz="4000" smtClean="0">
                <a:solidFill>
                  <a:srgbClr val="000000"/>
                </a:solidFill>
              </a:rPr>
              <a:t>Hepatitis A</a:t>
            </a:r>
            <a:r>
              <a:rPr lang="hr-HR" sz="4000" smtClean="0">
                <a:solidFill>
                  <a:srgbClr val="000000"/>
                </a:solidFill>
                <a:latin typeface="Arial" pitchFamily="34" charset="0"/>
              </a:rPr>
              <a:t> virus (HAV)</a:t>
            </a:r>
            <a:endParaRPr lang="en-US" sz="4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r>
              <a:rPr lang="hr-HR" sz="2400" dirty="0" smtClean="0">
                <a:latin typeface="Arial" pitchFamily="34" charset="0"/>
              </a:rPr>
              <a:t>Enterovirus 72</a:t>
            </a:r>
          </a:p>
          <a:p>
            <a:r>
              <a:rPr lang="hr-HR" sz="2400" dirty="0" smtClean="0">
                <a:latin typeface="Arial" pitchFamily="34" charset="0"/>
              </a:rPr>
              <a:t>Family </a:t>
            </a:r>
            <a:r>
              <a:rPr lang="hr-HR" sz="2400" i="1" dirty="0" smtClean="0">
                <a:latin typeface="Arial" pitchFamily="34" charset="0"/>
              </a:rPr>
              <a:t>Picornaviridae</a:t>
            </a:r>
            <a:endParaRPr lang="hr-HR" sz="2400" dirty="0" smtClean="0">
              <a:latin typeface="Arial" pitchFamily="34" charset="0"/>
            </a:endParaRPr>
          </a:p>
          <a:p>
            <a:r>
              <a:rPr lang="hr-HR" sz="2400" dirty="0" smtClean="0">
                <a:latin typeface="Arial" pitchFamily="34" charset="0"/>
              </a:rPr>
              <a:t>Genus </a:t>
            </a:r>
            <a:r>
              <a:rPr lang="hr-HR" sz="2400" i="1" dirty="0" smtClean="0">
                <a:latin typeface="Arial" pitchFamily="34" charset="0"/>
              </a:rPr>
              <a:t>Hepatovirus</a:t>
            </a:r>
          </a:p>
          <a:p>
            <a:r>
              <a:rPr lang="hr-HR" sz="2400" dirty="0" smtClean="0">
                <a:latin typeface="Arial" pitchFamily="34" charset="0"/>
              </a:rPr>
              <a:t>Positive sense, ss RNA</a:t>
            </a:r>
          </a:p>
          <a:p>
            <a:r>
              <a:rPr lang="hr-HR" sz="2400" dirty="0" smtClean="0">
                <a:latin typeface="Arial" pitchFamily="34" charset="0"/>
              </a:rPr>
              <a:t>Naked icosahedral capsid (27 nm)</a:t>
            </a:r>
            <a:endParaRPr lang="en-US" sz="2400" dirty="0" smtClean="0">
              <a:latin typeface="Arial" pitchFamily="34" charset="0"/>
            </a:endParaRPr>
          </a:p>
          <a:p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90117" name="Picture 5" descr="ANd9GcSJFOzRb1JDy_tTAof3XZcVPnEED0LwjniENS9w-l6VWu7KtKAyre1o1V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1889111" cy="1831179"/>
          </a:xfrm>
          <a:prstGeom prst="rect">
            <a:avLst/>
          </a:prstGeom>
          <a:noFill/>
        </p:spPr>
      </p:pic>
      <p:pic>
        <p:nvPicPr>
          <p:cNvPr id="5" name="Picture 5" descr="hepatitisA_635x2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14818"/>
            <a:ext cx="5253055" cy="242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bioatla.com/wp-content/uploads/antibodyisotype.jpg"/>
          <p:cNvPicPr>
            <a:picLocks noChangeAspect="1" noChangeArrowheads="1"/>
          </p:cNvPicPr>
          <p:nvPr/>
        </p:nvPicPr>
        <p:blipFill>
          <a:blip r:embed="rId2"/>
          <a:srcRect t="2171" r="-304" b="3225"/>
          <a:stretch>
            <a:fillRect/>
          </a:stretch>
        </p:blipFill>
        <p:spPr bwMode="auto">
          <a:xfrm>
            <a:off x="1071538" y="86777"/>
            <a:ext cx="7072362" cy="6692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hav-life-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349500"/>
            <a:ext cx="5400675" cy="4029075"/>
          </a:xfrm>
          <a:prstGeom prst="rect">
            <a:avLst/>
          </a:prstGeom>
          <a:noFill/>
        </p:spPr>
      </p:pic>
      <p:sp>
        <p:nvSpPr>
          <p:cNvPr id="11264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HAV replication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12647" name="Rectangle 7"/>
          <p:cNvSpPr>
            <a:spLocks noGrp="1"/>
          </p:cNvSpPr>
          <p:nvPr>
            <p:ph type="body" sz="half" idx="1"/>
          </p:nvPr>
        </p:nvSpPr>
        <p:spPr>
          <a:xfrm>
            <a:off x="395288" y="2636838"/>
            <a:ext cx="2736850" cy="2952750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Released by exocytosis</a:t>
            </a:r>
          </a:p>
          <a:p>
            <a:r>
              <a:rPr lang="hr-HR" smtClean="0">
                <a:latin typeface="Arial" pitchFamily="34" charset="0"/>
              </a:rPr>
              <a:t>No apparent cytopathic effect in liver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12648" name="Rectangle 8"/>
          <p:cNvSpPr>
            <a:spLocks noGrp="1"/>
          </p:cNvSpPr>
          <p:nvPr>
            <p:ph type="body" sz="half" idx="2"/>
          </p:nvPr>
        </p:nvSpPr>
        <p:spPr>
          <a:xfrm>
            <a:off x="611188" y="1600200"/>
            <a:ext cx="8075612" cy="892175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Unlike other picornaviruses HAV is not citolytic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smtClean="0">
                <a:latin typeface="Arial" pitchFamily="34" charset="0"/>
              </a:rPr>
              <a:t>Characteristics of Hepatitis A virus</a:t>
            </a:r>
            <a:endParaRPr lang="en-US" sz="4000" smtClean="0">
              <a:latin typeface="Arial" pitchFamily="34" charset="0"/>
            </a:endParaRPr>
          </a:p>
        </p:txBody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hr-HR" sz="2800" b="1" u="sng" smtClean="0">
                <a:latin typeface="Arial" pitchFamily="34" charset="0"/>
              </a:rPr>
              <a:t>Stabile to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Acid at pH 1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Solvents (ether, chloroform)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Detergents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Salt water, groundwater (months)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Drying (stabile)</a:t>
            </a:r>
          </a:p>
          <a:p>
            <a:pPr>
              <a:lnSpc>
                <a:spcPct val="90000"/>
              </a:lnSpc>
            </a:pPr>
            <a:r>
              <a:rPr lang="hr-HR" sz="2800" smtClean="0">
                <a:latin typeface="Arial" pitchFamily="34" charset="0"/>
              </a:rPr>
              <a:t>Temperature</a:t>
            </a:r>
          </a:p>
          <a:p>
            <a:pPr lvl="1">
              <a:lnSpc>
                <a:spcPct val="90000"/>
              </a:lnSpc>
            </a:pPr>
            <a:r>
              <a:rPr lang="hr-HR" sz="2400" smtClean="0">
                <a:latin typeface="Arial" pitchFamily="34" charset="0"/>
              </a:rPr>
              <a:t>4°C. weeks</a:t>
            </a:r>
          </a:p>
          <a:p>
            <a:pPr lvl="1">
              <a:lnSpc>
                <a:spcPct val="90000"/>
              </a:lnSpc>
            </a:pPr>
            <a:r>
              <a:rPr lang="hr-HR" sz="2400" smtClean="0">
                <a:latin typeface="Arial" pitchFamily="34" charset="0"/>
              </a:rPr>
              <a:t>56°C for 30 min: stabile</a:t>
            </a:r>
          </a:p>
          <a:p>
            <a:pPr lvl="1">
              <a:lnSpc>
                <a:spcPct val="90000"/>
              </a:lnSpc>
            </a:pPr>
            <a:r>
              <a:rPr lang="hr-HR" sz="2400" smtClean="0">
                <a:latin typeface="Arial" pitchFamily="34" charset="0"/>
              </a:rPr>
              <a:t>61°C for 20 min: partial inactivation</a:t>
            </a:r>
            <a:endParaRPr lang="en-US" sz="24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HAV-sp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8424862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jaund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25583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blum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7200900" cy="603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54102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228600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/>
              <a:t>The </a:t>
            </a:r>
            <a:r>
              <a:rPr lang="en-US" sz="2800" b="1" dirty="0" smtClean="0"/>
              <a:t>hepatitis </a:t>
            </a:r>
            <a:r>
              <a:rPr lang="en-US" sz="2800" b="1" dirty="0" smtClean="0"/>
              <a:t>A virus concentration </a:t>
            </a:r>
            <a:r>
              <a:rPr lang="en-US" sz="2800" b="1" dirty="0" smtClean="0"/>
              <a:t>in </a:t>
            </a:r>
            <a:r>
              <a:rPr lang="en-US" sz="2800" b="1" dirty="0" smtClean="0"/>
              <a:t>different body fluids</a:t>
            </a:r>
            <a:endParaRPr lang="en-US" sz="2800" b="1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6675" y="5605463"/>
            <a:ext cx="450532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	V</a:t>
            </a:r>
            <a:r>
              <a:rPr lang="hr-HR" sz="1400"/>
              <a:t>iral</a:t>
            </a:r>
            <a:r>
              <a:rPr lang="en-US" sz="1400"/>
              <a:t> Hepatitis and Liver Disease 1984;9-22</a:t>
            </a:r>
          </a:p>
          <a:p>
            <a:pPr eaLnBrk="0" hangingPunct="0"/>
            <a:r>
              <a:rPr lang="en-US" sz="1400"/>
              <a:t>	J Infect Dis 1989;160:887-890</a:t>
            </a:r>
          </a:p>
        </p:txBody>
      </p:sp>
      <p:sp useBgFill="1">
        <p:nvSpPr>
          <p:cNvPr id="22534" name="Freeform 6"/>
          <p:cNvSpPr>
            <a:spLocks/>
          </p:cNvSpPr>
          <p:nvPr/>
        </p:nvSpPr>
        <p:spPr bwMode="auto">
          <a:xfrm>
            <a:off x="1905000" y="1447800"/>
            <a:ext cx="6262688" cy="2978150"/>
          </a:xfrm>
          <a:custGeom>
            <a:avLst/>
            <a:gdLst>
              <a:gd name="T0" fmla="*/ 4941 w 4942"/>
              <a:gd name="T1" fmla="*/ 0 h 2037"/>
              <a:gd name="T2" fmla="*/ 0 w 4942"/>
              <a:gd name="T3" fmla="*/ 0 h 2037"/>
              <a:gd name="T4" fmla="*/ 0 w 4942"/>
              <a:gd name="T5" fmla="*/ 2036 h 2037"/>
              <a:gd name="T6" fmla="*/ 4941 w 4942"/>
              <a:gd name="T7" fmla="*/ 2036 h 2037"/>
              <a:gd name="T8" fmla="*/ 4941 w 4942"/>
              <a:gd name="T9" fmla="*/ 0 h 20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2"/>
              <a:gd name="T16" fmla="*/ 0 h 2037"/>
              <a:gd name="T17" fmla="*/ 4942 w 4942"/>
              <a:gd name="T18" fmla="*/ 2037 h 20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2" h="2037">
                <a:moveTo>
                  <a:pt x="4941" y="0"/>
                </a:moveTo>
                <a:lnTo>
                  <a:pt x="0" y="0"/>
                </a:lnTo>
                <a:lnTo>
                  <a:pt x="0" y="2036"/>
                </a:lnTo>
                <a:lnTo>
                  <a:pt x="4941" y="2036"/>
                </a:lnTo>
                <a:lnTo>
                  <a:pt x="4941" y="0"/>
                </a:lnTo>
              </a:path>
            </a:pathLst>
          </a:custGeom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1912938" y="1447800"/>
            <a:ext cx="6270625" cy="2986088"/>
          </a:xfrm>
          <a:custGeom>
            <a:avLst/>
            <a:gdLst>
              <a:gd name="T0" fmla="*/ 4947 w 4948"/>
              <a:gd name="T1" fmla="*/ 0 h 2043"/>
              <a:gd name="T2" fmla="*/ 0 w 4948"/>
              <a:gd name="T3" fmla="*/ 0 h 2043"/>
              <a:gd name="T4" fmla="*/ 0 w 4948"/>
              <a:gd name="T5" fmla="*/ 2042 h 2043"/>
              <a:gd name="T6" fmla="*/ 4947 w 4948"/>
              <a:gd name="T7" fmla="*/ 2042 h 2043"/>
              <a:gd name="T8" fmla="*/ 4947 w 4948"/>
              <a:gd name="T9" fmla="*/ 0 h 2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8"/>
              <a:gd name="T16" fmla="*/ 0 h 2043"/>
              <a:gd name="T17" fmla="*/ 4948 w 4948"/>
              <a:gd name="T18" fmla="*/ 2043 h 20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8" h="2043">
                <a:moveTo>
                  <a:pt x="4947" y="0"/>
                </a:moveTo>
                <a:lnTo>
                  <a:pt x="0" y="0"/>
                </a:lnTo>
                <a:lnTo>
                  <a:pt x="0" y="2042"/>
                </a:lnTo>
                <a:lnTo>
                  <a:pt x="4947" y="2042"/>
                </a:lnTo>
                <a:lnTo>
                  <a:pt x="494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1912938" y="1628775"/>
            <a:ext cx="5635625" cy="525463"/>
          </a:xfrm>
          <a:custGeom>
            <a:avLst/>
            <a:gdLst>
              <a:gd name="T0" fmla="*/ 0 w 4447"/>
              <a:gd name="T1" fmla="*/ 358 h 359"/>
              <a:gd name="T2" fmla="*/ 4446 w 4447"/>
              <a:gd name="T3" fmla="*/ 358 h 359"/>
              <a:gd name="T4" fmla="*/ 4446 w 4447"/>
              <a:gd name="T5" fmla="*/ 0 h 359"/>
              <a:gd name="T6" fmla="*/ 0 w 4447"/>
              <a:gd name="T7" fmla="*/ 0 h 359"/>
              <a:gd name="T8" fmla="*/ 0 w 4447"/>
              <a:gd name="T9" fmla="*/ 358 h 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7"/>
              <a:gd name="T16" fmla="*/ 0 h 359"/>
              <a:gd name="T17" fmla="*/ 4447 w 4447"/>
              <a:gd name="T18" fmla="*/ 359 h 3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7" h="359">
                <a:moveTo>
                  <a:pt x="0" y="358"/>
                </a:moveTo>
                <a:lnTo>
                  <a:pt x="4446" y="358"/>
                </a:lnTo>
                <a:lnTo>
                  <a:pt x="4446" y="0"/>
                </a:lnTo>
                <a:lnTo>
                  <a:pt x="0" y="0"/>
                </a:lnTo>
                <a:lnTo>
                  <a:pt x="0" y="358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1912938" y="1628775"/>
            <a:ext cx="5643562" cy="533400"/>
          </a:xfrm>
          <a:custGeom>
            <a:avLst/>
            <a:gdLst>
              <a:gd name="T0" fmla="*/ 0 w 4453"/>
              <a:gd name="T1" fmla="*/ 364 h 365"/>
              <a:gd name="T2" fmla="*/ 4452 w 4453"/>
              <a:gd name="T3" fmla="*/ 364 h 365"/>
              <a:gd name="T4" fmla="*/ 4452 w 4453"/>
              <a:gd name="T5" fmla="*/ 0 h 365"/>
              <a:gd name="T6" fmla="*/ 0 w 4453"/>
              <a:gd name="T7" fmla="*/ 0 h 365"/>
              <a:gd name="T8" fmla="*/ 0 w 4453"/>
              <a:gd name="T9" fmla="*/ 364 h 3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53"/>
              <a:gd name="T16" fmla="*/ 0 h 365"/>
              <a:gd name="T17" fmla="*/ 4453 w 4453"/>
              <a:gd name="T18" fmla="*/ 365 h 3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53" h="365">
                <a:moveTo>
                  <a:pt x="0" y="364"/>
                </a:moveTo>
                <a:lnTo>
                  <a:pt x="4452" y="364"/>
                </a:lnTo>
                <a:lnTo>
                  <a:pt x="4452" y="0"/>
                </a:lnTo>
                <a:lnTo>
                  <a:pt x="0" y="0"/>
                </a:lnTo>
                <a:lnTo>
                  <a:pt x="0" y="36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912938" y="1628775"/>
            <a:ext cx="5643562" cy="533400"/>
          </a:xfrm>
          <a:custGeom>
            <a:avLst/>
            <a:gdLst>
              <a:gd name="T0" fmla="*/ 0 w 4453"/>
              <a:gd name="T1" fmla="*/ 364 h 365"/>
              <a:gd name="T2" fmla="*/ 4452 w 4453"/>
              <a:gd name="T3" fmla="*/ 364 h 365"/>
              <a:gd name="T4" fmla="*/ 4452 w 4453"/>
              <a:gd name="T5" fmla="*/ 0 h 365"/>
              <a:gd name="T6" fmla="*/ 0 w 4453"/>
              <a:gd name="T7" fmla="*/ 0 h 365"/>
              <a:gd name="T8" fmla="*/ 0 w 4453"/>
              <a:gd name="T9" fmla="*/ 364 h 3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53"/>
              <a:gd name="T16" fmla="*/ 0 h 365"/>
              <a:gd name="T17" fmla="*/ 4453 w 4453"/>
              <a:gd name="T18" fmla="*/ 365 h 3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53" h="365">
                <a:moveTo>
                  <a:pt x="0" y="364"/>
                </a:moveTo>
                <a:lnTo>
                  <a:pt x="4452" y="364"/>
                </a:lnTo>
                <a:lnTo>
                  <a:pt x="4452" y="0"/>
                </a:lnTo>
                <a:lnTo>
                  <a:pt x="0" y="0"/>
                </a:lnTo>
                <a:lnTo>
                  <a:pt x="0" y="36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1912938" y="2336800"/>
            <a:ext cx="2941637" cy="520700"/>
          </a:xfrm>
          <a:custGeom>
            <a:avLst/>
            <a:gdLst>
              <a:gd name="T0" fmla="*/ 0 w 2321"/>
              <a:gd name="T1" fmla="*/ 355 h 356"/>
              <a:gd name="T2" fmla="*/ 2320 w 2321"/>
              <a:gd name="T3" fmla="*/ 355 h 356"/>
              <a:gd name="T4" fmla="*/ 2320 w 2321"/>
              <a:gd name="T5" fmla="*/ 0 h 356"/>
              <a:gd name="T6" fmla="*/ 0 w 2321"/>
              <a:gd name="T7" fmla="*/ 0 h 356"/>
              <a:gd name="T8" fmla="*/ 0 w 2321"/>
              <a:gd name="T9" fmla="*/ 355 h 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1"/>
              <a:gd name="T16" fmla="*/ 0 h 356"/>
              <a:gd name="T17" fmla="*/ 2321 w 2321"/>
              <a:gd name="T18" fmla="*/ 356 h 3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1" h="356">
                <a:moveTo>
                  <a:pt x="0" y="355"/>
                </a:moveTo>
                <a:lnTo>
                  <a:pt x="2320" y="355"/>
                </a:lnTo>
                <a:lnTo>
                  <a:pt x="2320" y="0"/>
                </a:lnTo>
                <a:lnTo>
                  <a:pt x="0" y="0"/>
                </a:lnTo>
                <a:lnTo>
                  <a:pt x="0" y="355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>
            <a:off x="1912938" y="2336800"/>
            <a:ext cx="2947987" cy="528638"/>
          </a:xfrm>
          <a:custGeom>
            <a:avLst/>
            <a:gdLst>
              <a:gd name="T0" fmla="*/ 0 w 2327"/>
              <a:gd name="T1" fmla="*/ 361 h 362"/>
              <a:gd name="T2" fmla="*/ 2326 w 2327"/>
              <a:gd name="T3" fmla="*/ 361 h 362"/>
              <a:gd name="T4" fmla="*/ 2326 w 2327"/>
              <a:gd name="T5" fmla="*/ 0 h 362"/>
              <a:gd name="T6" fmla="*/ 0 w 2327"/>
              <a:gd name="T7" fmla="*/ 0 h 362"/>
              <a:gd name="T8" fmla="*/ 0 w 2327"/>
              <a:gd name="T9" fmla="*/ 361 h 3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7"/>
              <a:gd name="T16" fmla="*/ 0 h 362"/>
              <a:gd name="T17" fmla="*/ 2327 w 2327"/>
              <a:gd name="T18" fmla="*/ 362 h 3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7" h="362">
                <a:moveTo>
                  <a:pt x="0" y="361"/>
                </a:moveTo>
                <a:lnTo>
                  <a:pt x="2326" y="361"/>
                </a:lnTo>
                <a:lnTo>
                  <a:pt x="2326" y="0"/>
                </a:lnTo>
                <a:lnTo>
                  <a:pt x="0" y="0"/>
                </a:lnTo>
                <a:lnTo>
                  <a:pt x="0" y="36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1912938" y="2336800"/>
            <a:ext cx="2947987" cy="528638"/>
          </a:xfrm>
          <a:custGeom>
            <a:avLst/>
            <a:gdLst>
              <a:gd name="T0" fmla="*/ 0 w 2327"/>
              <a:gd name="T1" fmla="*/ 361 h 362"/>
              <a:gd name="T2" fmla="*/ 2326 w 2327"/>
              <a:gd name="T3" fmla="*/ 361 h 362"/>
              <a:gd name="T4" fmla="*/ 2326 w 2327"/>
              <a:gd name="T5" fmla="*/ 0 h 362"/>
              <a:gd name="T6" fmla="*/ 0 w 2327"/>
              <a:gd name="T7" fmla="*/ 0 h 362"/>
              <a:gd name="T8" fmla="*/ 0 w 2327"/>
              <a:gd name="T9" fmla="*/ 361 h 3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7"/>
              <a:gd name="T16" fmla="*/ 0 h 362"/>
              <a:gd name="T17" fmla="*/ 2327 w 2327"/>
              <a:gd name="T18" fmla="*/ 362 h 3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7" h="362">
                <a:moveTo>
                  <a:pt x="0" y="361"/>
                </a:moveTo>
                <a:lnTo>
                  <a:pt x="2326" y="361"/>
                </a:lnTo>
                <a:lnTo>
                  <a:pt x="2326" y="0"/>
                </a:lnTo>
                <a:lnTo>
                  <a:pt x="0" y="0"/>
                </a:lnTo>
                <a:lnTo>
                  <a:pt x="0" y="36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1912938" y="3044825"/>
            <a:ext cx="1687512" cy="520700"/>
          </a:xfrm>
          <a:custGeom>
            <a:avLst/>
            <a:gdLst>
              <a:gd name="T0" fmla="*/ 0 w 1333"/>
              <a:gd name="T1" fmla="*/ 355 h 356"/>
              <a:gd name="T2" fmla="*/ 1332 w 1333"/>
              <a:gd name="T3" fmla="*/ 355 h 356"/>
              <a:gd name="T4" fmla="*/ 1332 w 1333"/>
              <a:gd name="T5" fmla="*/ 0 h 356"/>
              <a:gd name="T6" fmla="*/ 0 w 1333"/>
              <a:gd name="T7" fmla="*/ 0 h 356"/>
              <a:gd name="T8" fmla="*/ 0 w 1333"/>
              <a:gd name="T9" fmla="*/ 355 h 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3"/>
              <a:gd name="T16" fmla="*/ 0 h 356"/>
              <a:gd name="T17" fmla="*/ 1333 w 1333"/>
              <a:gd name="T18" fmla="*/ 356 h 3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3" h="356">
                <a:moveTo>
                  <a:pt x="0" y="355"/>
                </a:moveTo>
                <a:lnTo>
                  <a:pt x="1332" y="355"/>
                </a:lnTo>
                <a:lnTo>
                  <a:pt x="1332" y="0"/>
                </a:lnTo>
                <a:lnTo>
                  <a:pt x="0" y="0"/>
                </a:lnTo>
                <a:lnTo>
                  <a:pt x="0" y="355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1912938" y="3044825"/>
            <a:ext cx="1697037" cy="530225"/>
          </a:xfrm>
          <a:custGeom>
            <a:avLst/>
            <a:gdLst>
              <a:gd name="T0" fmla="*/ 0 w 1339"/>
              <a:gd name="T1" fmla="*/ 361 h 362"/>
              <a:gd name="T2" fmla="*/ 1338 w 1339"/>
              <a:gd name="T3" fmla="*/ 361 h 362"/>
              <a:gd name="T4" fmla="*/ 1338 w 1339"/>
              <a:gd name="T5" fmla="*/ 0 h 362"/>
              <a:gd name="T6" fmla="*/ 0 w 1339"/>
              <a:gd name="T7" fmla="*/ 0 h 362"/>
              <a:gd name="T8" fmla="*/ 0 w 1339"/>
              <a:gd name="T9" fmla="*/ 361 h 3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9"/>
              <a:gd name="T16" fmla="*/ 0 h 362"/>
              <a:gd name="T17" fmla="*/ 1339 w 1339"/>
              <a:gd name="T18" fmla="*/ 362 h 3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9" h="362">
                <a:moveTo>
                  <a:pt x="0" y="361"/>
                </a:moveTo>
                <a:lnTo>
                  <a:pt x="1338" y="361"/>
                </a:lnTo>
                <a:lnTo>
                  <a:pt x="1338" y="0"/>
                </a:lnTo>
                <a:lnTo>
                  <a:pt x="0" y="0"/>
                </a:lnTo>
                <a:lnTo>
                  <a:pt x="0" y="36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1912938" y="3044825"/>
            <a:ext cx="1697037" cy="530225"/>
          </a:xfrm>
          <a:custGeom>
            <a:avLst/>
            <a:gdLst>
              <a:gd name="T0" fmla="*/ 0 w 1339"/>
              <a:gd name="T1" fmla="*/ 361 h 362"/>
              <a:gd name="T2" fmla="*/ 1338 w 1339"/>
              <a:gd name="T3" fmla="*/ 361 h 362"/>
              <a:gd name="T4" fmla="*/ 1338 w 1339"/>
              <a:gd name="T5" fmla="*/ 0 h 362"/>
              <a:gd name="T6" fmla="*/ 0 w 1339"/>
              <a:gd name="T7" fmla="*/ 0 h 362"/>
              <a:gd name="T8" fmla="*/ 0 w 1339"/>
              <a:gd name="T9" fmla="*/ 361 h 3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9"/>
              <a:gd name="T16" fmla="*/ 0 h 362"/>
              <a:gd name="T17" fmla="*/ 1339 w 1339"/>
              <a:gd name="T18" fmla="*/ 362 h 3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9" h="362">
                <a:moveTo>
                  <a:pt x="0" y="361"/>
                </a:moveTo>
                <a:lnTo>
                  <a:pt x="1338" y="361"/>
                </a:lnTo>
                <a:lnTo>
                  <a:pt x="1338" y="0"/>
                </a:lnTo>
                <a:lnTo>
                  <a:pt x="0" y="0"/>
                </a:lnTo>
                <a:lnTo>
                  <a:pt x="0" y="36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3167063" y="4287838"/>
            <a:ext cx="0" cy="134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419600" y="4287838"/>
            <a:ext cx="0" cy="134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5675313" y="4287838"/>
            <a:ext cx="0" cy="134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6926263" y="4287838"/>
            <a:ext cx="0" cy="134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9" name="Freeform 21"/>
          <p:cNvSpPr>
            <a:spLocks/>
          </p:cNvSpPr>
          <p:nvPr/>
        </p:nvSpPr>
        <p:spPr bwMode="auto">
          <a:xfrm>
            <a:off x="1912938" y="1447800"/>
            <a:ext cx="6270625" cy="2986088"/>
          </a:xfrm>
          <a:custGeom>
            <a:avLst/>
            <a:gdLst>
              <a:gd name="T0" fmla="*/ 4947 w 4948"/>
              <a:gd name="T1" fmla="*/ 0 h 2043"/>
              <a:gd name="T2" fmla="*/ 0 w 4948"/>
              <a:gd name="T3" fmla="*/ 0 h 2043"/>
              <a:gd name="T4" fmla="*/ 0 w 4948"/>
              <a:gd name="T5" fmla="*/ 2042 h 2043"/>
              <a:gd name="T6" fmla="*/ 4947 w 4948"/>
              <a:gd name="T7" fmla="*/ 2042 h 2043"/>
              <a:gd name="T8" fmla="*/ 4947 w 4948"/>
              <a:gd name="T9" fmla="*/ 0 h 20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8"/>
              <a:gd name="T16" fmla="*/ 0 h 2043"/>
              <a:gd name="T17" fmla="*/ 4948 w 4948"/>
              <a:gd name="T18" fmla="*/ 2043 h 20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8" h="2043">
                <a:moveTo>
                  <a:pt x="4947" y="0"/>
                </a:moveTo>
                <a:lnTo>
                  <a:pt x="0" y="0"/>
                </a:lnTo>
                <a:lnTo>
                  <a:pt x="0" y="2042"/>
                </a:lnTo>
                <a:lnTo>
                  <a:pt x="4947" y="2042"/>
                </a:lnTo>
                <a:lnTo>
                  <a:pt x="494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1090613" y="1700213"/>
            <a:ext cx="841375" cy="376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Feces</a:t>
            </a: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1041400" y="2471738"/>
            <a:ext cx="904875" cy="376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Serum</a:t>
            </a: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1082675" y="3082925"/>
            <a:ext cx="854075" cy="376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Saliva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1143000" y="3873500"/>
            <a:ext cx="650875" cy="376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Urin</a:t>
            </a: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1727200" y="4546600"/>
            <a:ext cx="646113" cy="466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10</a:t>
            </a:r>
            <a:r>
              <a:rPr lang="en-US" sz="2400" b="1" baseline="30000"/>
              <a:t>0</a:t>
            </a: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2914650" y="4541838"/>
            <a:ext cx="646113" cy="466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10</a:t>
            </a:r>
            <a:r>
              <a:rPr lang="en-US" sz="2400" b="1" baseline="30000"/>
              <a:t>2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4175125" y="4541838"/>
            <a:ext cx="646113" cy="466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10</a:t>
            </a:r>
            <a:r>
              <a:rPr lang="en-US" sz="2400" b="1" baseline="30000"/>
              <a:t>4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5422900" y="4546600"/>
            <a:ext cx="646113" cy="466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10</a:t>
            </a:r>
            <a:r>
              <a:rPr lang="en-US" sz="2400" b="1" baseline="30000"/>
              <a:t>6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6677025" y="4552950"/>
            <a:ext cx="646113" cy="466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10</a:t>
            </a:r>
            <a:r>
              <a:rPr lang="en-US" sz="2400" b="1" baseline="30000"/>
              <a:t>8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7889875" y="4556125"/>
            <a:ext cx="758825" cy="466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10</a:t>
            </a:r>
            <a:r>
              <a:rPr lang="en-US" sz="2400" b="1" baseline="30000"/>
              <a:t>10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597275" y="5162550"/>
            <a:ext cx="1794081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 smtClean="0"/>
              <a:t>Infe</a:t>
            </a:r>
            <a:r>
              <a:rPr lang="hr-HR" sz="1400" b="1" dirty="0" smtClean="0"/>
              <a:t>ctive d</a:t>
            </a:r>
            <a:r>
              <a:rPr lang="en-US" sz="1400" b="1" dirty="0" smtClean="0"/>
              <a:t>o</a:t>
            </a:r>
            <a:r>
              <a:rPr lang="hr-HR" sz="1400" b="1" dirty="0" smtClean="0"/>
              <a:t>se</a:t>
            </a:r>
            <a:r>
              <a:rPr lang="en-US" sz="1400" b="1" dirty="0" smtClean="0"/>
              <a:t> </a:t>
            </a:r>
            <a:r>
              <a:rPr lang="hr-HR" sz="1400" b="1" dirty="0" smtClean="0"/>
              <a:t>/ </a:t>
            </a:r>
            <a:r>
              <a:rPr lang="en-US" sz="1400" b="1" dirty="0" err="1" smtClean="0"/>
              <a:t>mL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6" descr="Laboratory Findings and Diagnosis of Acute H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345363" cy="3925887"/>
          </a:xfrm>
          <a:prstGeom prst="rect">
            <a:avLst/>
          </a:prstGeom>
          <a:noFill/>
        </p:spPr>
      </p:pic>
      <p:sp>
        <p:nvSpPr>
          <p:cNvPr id="104455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HAV – laboratory diagnosis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HAV – laboratory diagnosis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3414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Clinical symptoms</a:t>
            </a:r>
          </a:p>
          <a:p>
            <a:r>
              <a:rPr lang="hr-HR" dirty="0" smtClean="0">
                <a:latin typeface="Arial" pitchFamily="34" charset="0"/>
              </a:rPr>
              <a:t>Specific serologic tests</a:t>
            </a:r>
          </a:p>
          <a:p>
            <a:pPr lvl="1"/>
            <a:r>
              <a:rPr lang="hr-HR" b="1" dirty="0" smtClean="0">
                <a:solidFill>
                  <a:srgbClr val="FF0000"/>
                </a:solidFill>
                <a:latin typeface="Arial" pitchFamily="34" charset="0"/>
              </a:rPr>
              <a:t>Anti-HAV IgM </a:t>
            </a:r>
            <a:r>
              <a:rPr lang="hr-HR" dirty="0" smtClean="0">
                <a:latin typeface="Arial" pitchFamily="34" charset="0"/>
              </a:rPr>
              <a:t>(ELISA, RIA)</a:t>
            </a:r>
          </a:p>
          <a:p>
            <a:r>
              <a:rPr lang="hr-HR" dirty="0" smtClean="0">
                <a:latin typeface="Arial" pitchFamily="34" charset="0"/>
              </a:rPr>
              <a:t>Isolation – not routinely </a:t>
            </a:r>
            <a:r>
              <a:rPr lang="hr-HR" dirty="0" smtClean="0">
                <a:latin typeface="Arial" pitchFamily="34" charset="0"/>
              </a:rPr>
              <a:t>performed</a:t>
            </a:r>
          </a:p>
          <a:p>
            <a:endParaRPr lang="hr-HR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smtClean="0">
                <a:latin typeface="Arial" pitchFamily="34" charset="0"/>
              </a:rPr>
              <a:t>HAV – Treatment, Prevention and Control</a:t>
            </a:r>
            <a:endParaRPr lang="en-US" sz="3200" smtClean="0">
              <a:latin typeface="Arial" pitchFamily="34" charset="0"/>
            </a:endParaRPr>
          </a:p>
        </p:txBody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8488" cy="3341688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Hand washing, chlorine treatment of drinking water</a:t>
            </a:r>
          </a:p>
          <a:p>
            <a:r>
              <a:rPr lang="hr-HR" smtClean="0">
                <a:latin typeface="Arial" pitchFamily="34" charset="0"/>
              </a:rPr>
              <a:t>Prophylaxis with immune serum globuline (less than 2 weeks after exposure)</a:t>
            </a:r>
          </a:p>
          <a:p>
            <a:r>
              <a:rPr lang="hr-HR" smtClean="0">
                <a:latin typeface="Arial" pitchFamily="34" charset="0"/>
              </a:rPr>
              <a:t>A killed HAV vaccine</a:t>
            </a:r>
          </a:p>
          <a:p>
            <a:r>
              <a:rPr lang="hr-HR" smtClean="0">
                <a:latin typeface="Arial" pitchFamily="34" charset="0"/>
              </a:rPr>
              <a:t>A live vaccine (China)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36197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136201" name="Picture 9" descr="havr144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090988"/>
            <a:ext cx="3471863" cy="242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Hepatitis B Virus (HBV)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Genus:</a:t>
            </a:r>
            <a:endParaRPr lang="en-US" dirty="0" smtClean="0">
              <a:latin typeface="Arial" pitchFamily="34" charset="0"/>
            </a:endParaRPr>
          </a:p>
          <a:p>
            <a:pPr lvl="1"/>
            <a:r>
              <a:rPr lang="en-US" b="1" i="1" dirty="0" err="1" smtClean="0"/>
              <a:t>Orthohepadnavirus</a:t>
            </a:r>
            <a:endParaRPr lang="en-US" b="1" i="1" dirty="0" smtClean="0"/>
          </a:p>
          <a:p>
            <a:pPr lvl="1"/>
            <a:r>
              <a:rPr lang="en-US" i="1" dirty="0" err="1" smtClean="0"/>
              <a:t>Avihepadnavirus</a:t>
            </a:r>
            <a:endParaRPr lang="hr-HR" i="1" dirty="0" smtClean="0">
              <a:latin typeface="Arial" pitchFamily="34" charset="0"/>
            </a:endParaRPr>
          </a:p>
          <a:p>
            <a:r>
              <a:rPr lang="hr-HR" dirty="0" smtClean="0">
                <a:latin typeface="Arial" pitchFamily="34" charset="0"/>
              </a:rPr>
              <a:t>Family:</a:t>
            </a:r>
          </a:p>
          <a:p>
            <a:pPr lvl="1"/>
            <a:r>
              <a:rPr lang="hr-HR" b="1" i="1" dirty="0" smtClean="0">
                <a:solidFill>
                  <a:srgbClr val="000000"/>
                </a:solidFill>
              </a:rPr>
              <a:t>Hepadnaviridae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Virion (Dane particle), unusually stabile for enveloped virus: </a:t>
            </a:r>
            <a:r>
              <a:rPr lang="en-US" b="1" dirty="0" smtClean="0">
                <a:latin typeface="Arial" pitchFamily="34" charset="0"/>
              </a:rPr>
              <a:t>resist treatment with ether, low pH, </a:t>
            </a:r>
            <a:r>
              <a:rPr lang="en-US" b="1" dirty="0" smtClean="0">
                <a:latin typeface="Arial" pitchFamily="34" charset="0"/>
              </a:rPr>
              <a:t>freezing</a:t>
            </a:r>
            <a:r>
              <a:rPr lang="hr-HR" b="1" dirty="0" smtClean="0">
                <a:latin typeface="Arial" pitchFamily="34" charset="0"/>
              </a:rPr>
              <a:t>, drying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</a:rPr>
              <a:t>and moderate heating</a:t>
            </a:r>
          </a:p>
          <a:p>
            <a:pPr lvl="1"/>
            <a:endParaRPr lang="en-US" b="1" dirty="0" smtClean="0">
              <a:latin typeface="Arial" pitchFamily="34" charset="0"/>
            </a:endParaRPr>
          </a:p>
          <a:p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BV_PEP_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8642350" cy="577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img2.tfd.com/mk/A/X2604-A-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5214974" cy="638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HBV - </a:t>
            </a:r>
            <a:r>
              <a:rPr lang="en-US" dirty="0" smtClean="0"/>
              <a:t>structure</a:t>
            </a:r>
          </a:p>
        </p:txBody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75761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envelope containing </a:t>
            </a:r>
            <a:r>
              <a:rPr lang="en-US" sz="2800" b="1" dirty="0" err="1" smtClean="0"/>
              <a:t>HBsAg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HBcAg</a:t>
            </a:r>
            <a:r>
              <a:rPr lang="en-US" sz="2800" dirty="0" smtClean="0"/>
              <a:t> </a:t>
            </a:r>
            <a:r>
              <a:rPr lang="en-US" sz="2800" dirty="0" smtClean="0"/>
              <a:t>hepatitis core antigen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HBeAg</a:t>
            </a:r>
            <a:r>
              <a:rPr lang="en-US" sz="2800" dirty="0" smtClean="0"/>
              <a:t> minor component of the virion, does not self assemble like </a:t>
            </a:r>
            <a:r>
              <a:rPr lang="en-US" sz="2800" dirty="0" err="1" smtClean="0"/>
              <a:t>HBcAg</a:t>
            </a:r>
            <a:r>
              <a:rPr lang="en-US" sz="2800" dirty="0" smtClean="0"/>
              <a:t>, is primarily secreted into serum</a:t>
            </a:r>
          </a:p>
          <a:p>
            <a:pPr>
              <a:lnSpc>
                <a:spcPct val="90000"/>
              </a:lnSpc>
            </a:pPr>
            <a:endParaRPr lang="en-US" sz="2800" b="1" dirty="0" smtClean="0"/>
          </a:p>
        </p:txBody>
      </p:sp>
      <p:pic>
        <p:nvPicPr>
          <p:cNvPr id="4" name="Picture 4" descr="HB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1" y="1428736"/>
            <a:ext cx="430982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hb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209626" cy="49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7" name="Rectangle 7"/>
          <p:cNvSpPr>
            <a:spLocks noGrp="1"/>
          </p:cNvSpPr>
          <p:nvPr>
            <p:ph type="body" sz="half" idx="2"/>
          </p:nvPr>
        </p:nvSpPr>
        <p:spPr>
          <a:xfrm>
            <a:off x="5724525" y="404813"/>
            <a:ext cx="2962275" cy="5721350"/>
          </a:xfrm>
        </p:spPr>
        <p:txBody>
          <a:bodyPr/>
          <a:lstStyle/>
          <a:p>
            <a:r>
              <a:rPr lang="hr-HR" smtClean="0">
                <a:latin typeface="Arial" pitchFamily="34" charset="0"/>
              </a:rPr>
              <a:t>Schematic represantation of three HBsAg containing forms present in serum from HBV carriers</a:t>
            </a:r>
          </a:p>
          <a:p>
            <a:r>
              <a:rPr lang="hr-HR" smtClean="0">
                <a:latin typeface="Arial" pitchFamily="34" charset="0"/>
              </a:rPr>
              <a:t>S, M, L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HBV-chronic"/>
          <p:cNvPicPr>
            <a:picLocks noChangeAspect="1" noChangeArrowheads="1"/>
          </p:cNvPicPr>
          <p:nvPr/>
        </p:nvPicPr>
        <p:blipFill>
          <a:blip r:embed="rId2"/>
          <a:srcRect t="3127" r="34066" b="17658"/>
          <a:stretch>
            <a:fillRect/>
          </a:stretch>
        </p:blipFill>
        <p:spPr bwMode="auto">
          <a:xfrm>
            <a:off x="1714480" y="214290"/>
            <a:ext cx="5143536" cy="65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 descr="hbv-clinical-out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7175522" cy="565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HBV vaccination</a:t>
            </a:r>
            <a:endParaRPr lang="en-US" smtClean="0">
              <a:latin typeface="Arial" pitchFamily="34" charset="0"/>
            </a:endParaRPr>
          </a:p>
        </p:txBody>
      </p:sp>
      <p:pic>
        <p:nvPicPr>
          <p:cNvPr id="167942" name="Picture 6" descr="hepatitis-b-vaccine-130786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060825" cy="4895850"/>
          </a:xfrm>
          <a:prstGeom prst="rect">
            <a:avLst/>
          </a:prstGeom>
          <a:noFill/>
        </p:spPr>
      </p:pic>
      <p:pic>
        <p:nvPicPr>
          <p:cNvPr id="167946" name="Picture 10" descr="81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4321175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Clinical symptoms and presence of liver enzymes in the blood</a:t>
            </a:r>
          </a:p>
          <a:p>
            <a:r>
              <a:rPr lang="hr-HR" b="1" dirty="0" smtClean="0"/>
              <a:t>Serologic tests </a:t>
            </a:r>
          </a:p>
          <a:p>
            <a:pPr lvl="1"/>
            <a:r>
              <a:rPr lang="hr-HR" b="1" dirty="0" smtClean="0">
                <a:solidFill>
                  <a:srgbClr val="FF0000"/>
                </a:solidFill>
              </a:rPr>
              <a:t>ELISA for HBV Ag and Ab</a:t>
            </a:r>
          </a:p>
          <a:p>
            <a:r>
              <a:rPr lang="hr-HR" b="1" dirty="0" smtClean="0"/>
              <a:t>PCR for viral DNA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HBsAg</a:t>
            </a:r>
            <a:r>
              <a:rPr lang="hr-HR" dirty="0" smtClean="0"/>
              <a:t> and </a:t>
            </a:r>
            <a:r>
              <a:rPr lang="hr-HR" b="1" dirty="0" smtClean="0">
                <a:solidFill>
                  <a:srgbClr val="FF0000"/>
                </a:solidFill>
              </a:rPr>
              <a:t>HBeAg</a:t>
            </a:r>
            <a:r>
              <a:rPr lang="hr-HR" dirty="0" smtClean="0"/>
              <a:t> are secreted into the blood during viral replication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HBeAg</a:t>
            </a:r>
            <a:r>
              <a:rPr lang="hr-HR" b="1" dirty="0" smtClean="0"/>
              <a:t> </a:t>
            </a:r>
            <a:r>
              <a:rPr lang="hr-HR" dirty="0" smtClean="0"/>
              <a:t>–correlate to the presence of infectious </a:t>
            </a:r>
            <a:r>
              <a:rPr lang="hr-HR" dirty="0" smtClean="0"/>
              <a:t>virus</a:t>
            </a:r>
          </a:p>
          <a:p>
            <a:r>
              <a:rPr lang="hr-HR" b="1" dirty="0" smtClean="0"/>
              <a:t>HBV-DNA </a:t>
            </a:r>
            <a:r>
              <a:rPr lang="hr-HR" dirty="0" smtClean="0"/>
              <a:t>– marker of active replication of the virus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Anti-HBs</a:t>
            </a:r>
            <a:r>
              <a:rPr lang="hr-HR" b="1" dirty="0" smtClean="0"/>
              <a:t> </a:t>
            </a:r>
            <a:r>
              <a:rPr lang="hr-HR" b="1" dirty="0" smtClean="0"/>
              <a:t>– </a:t>
            </a:r>
            <a:r>
              <a:rPr lang="hr-HR" dirty="0" smtClean="0"/>
              <a:t>correlated with protection against and/or resolution of disease; marker of past infection or vaccination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Anti-HBe</a:t>
            </a:r>
            <a:r>
              <a:rPr lang="hr-HR" b="1" dirty="0" smtClean="0"/>
              <a:t> </a:t>
            </a:r>
            <a:r>
              <a:rPr lang="hr-HR" b="1" dirty="0" smtClean="0"/>
              <a:t>– </a:t>
            </a:r>
            <a:r>
              <a:rPr lang="hr-HR" dirty="0" smtClean="0"/>
              <a:t>virus is no longer replicating, but patient can still be positive for HBsAg (produced by integrated virus)</a:t>
            </a:r>
          </a:p>
          <a:p>
            <a:pPr>
              <a:buNone/>
            </a:pPr>
            <a:endParaRPr lang="hr-HR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Anti-HBc</a:t>
            </a:r>
            <a:r>
              <a:rPr lang="hr-HR" b="1" dirty="0" smtClean="0"/>
              <a:t> </a:t>
            </a:r>
            <a:r>
              <a:rPr lang="hr-HR" b="1" dirty="0" smtClean="0"/>
              <a:t>– </a:t>
            </a:r>
            <a:r>
              <a:rPr lang="hr-HR" dirty="0" smtClean="0"/>
              <a:t>seen in acute infection and chronic carriers</a:t>
            </a:r>
          </a:p>
          <a:p>
            <a:endParaRPr lang="hr-HR" dirty="0" smtClean="0"/>
          </a:p>
          <a:p>
            <a:r>
              <a:rPr lang="hr-HR" b="1" dirty="0" smtClean="0"/>
              <a:t>Anti-HBc</a:t>
            </a:r>
            <a:r>
              <a:rPr lang="hr-HR" b="1" dirty="0" smtClean="0">
                <a:solidFill>
                  <a:srgbClr val="FF0000"/>
                </a:solidFill>
              </a:rPr>
              <a:t> IgM </a:t>
            </a:r>
            <a:r>
              <a:rPr lang="hr-HR" dirty="0" smtClean="0"/>
              <a:t>indicator of acute infection</a:t>
            </a:r>
          </a:p>
          <a:p>
            <a:endParaRPr lang="hr-HR" dirty="0" smtClean="0"/>
          </a:p>
          <a:p>
            <a:r>
              <a:rPr lang="hr-HR" b="1" dirty="0" smtClean="0"/>
              <a:t>Anti-HBc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b="1" dirty="0" smtClean="0">
                <a:solidFill>
                  <a:srgbClr val="FF0000"/>
                </a:solidFill>
              </a:rPr>
              <a:t>IgG </a:t>
            </a:r>
            <a:r>
              <a:rPr lang="hr-HR" dirty="0" smtClean="0"/>
              <a:t>marker of past or chronic infection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 descr="Hepatitis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208963" cy="572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course1.winona.edu/kbates/Immunology/images/figure_10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69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 descr="hep-b-serology"/>
          <p:cNvPicPr>
            <a:picLocks noChangeAspect="1" noChangeArrowheads="1"/>
          </p:cNvPicPr>
          <p:nvPr/>
        </p:nvPicPr>
        <p:blipFill>
          <a:blip r:embed="rId2"/>
          <a:srcRect r="897" b="53901"/>
          <a:stretch>
            <a:fillRect/>
          </a:stretch>
        </p:blipFill>
        <p:spPr bwMode="auto">
          <a:xfrm>
            <a:off x="395287" y="260350"/>
            <a:ext cx="8557929" cy="424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 descr="hep-b-serology"/>
          <p:cNvPicPr>
            <a:picLocks noChangeAspect="1" noChangeArrowheads="1"/>
          </p:cNvPicPr>
          <p:nvPr/>
        </p:nvPicPr>
        <p:blipFill>
          <a:blip r:embed="rId2"/>
          <a:srcRect l="1741" t="44984"/>
          <a:stretch>
            <a:fillRect/>
          </a:stretch>
        </p:blipFill>
        <p:spPr bwMode="auto">
          <a:xfrm>
            <a:off x="357158" y="785794"/>
            <a:ext cx="8547087" cy="509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://depts.washington.edu/hepstudy/images/hepB/HBV_Serologic_d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0966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depts.washington.edu/hepstudy/images/hepB/HBV_Serologic_d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9986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Hepatitis D virus</a:t>
            </a:r>
          </a:p>
        </p:txBody>
      </p:sp>
      <p:sp>
        <p:nvSpPr>
          <p:cNvPr id="173063" name="Rectangle 7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4603753" cy="4713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responsible </a:t>
            </a:r>
            <a:r>
              <a:rPr lang="en-US" sz="2800" dirty="0" smtClean="0"/>
              <a:t>for 40% of </a:t>
            </a:r>
            <a:r>
              <a:rPr lang="en-US" sz="2800" dirty="0" err="1" smtClean="0"/>
              <a:t>fulminant</a:t>
            </a:r>
            <a:r>
              <a:rPr lang="en-US" sz="2800" dirty="0" smtClean="0"/>
              <a:t> hepatitis infections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viral parasite</a:t>
            </a:r>
            <a:endParaRPr lang="hr-HR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uses HBV and target cell proteins to replicate, </a:t>
            </a:r>
            <a:endParaRPr lang="hr-HR" sz="24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HBsAg</a:t>
            </a:r>
            <a:r>
              <a:rPr lang="en-US" sz="2400" dirty="0" smtClean="0"/>
              <a:t> essential for packaging the virus</a:t>
            </a:r>
          </a:p>
        </p:txBody>
      </p:sp>
      <p:pic>
        <p:nvPicPr>
          <p:cNvPr id="5" name="Picture 7" descr="hepati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0" name="Picture 6" descr="microsoft-powerpoint-02manns-hepdart2007-hdv-finalppt-4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643966" cy="668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latin typeface="Arial" pitchFamily="34" charset="0"/>
              </a:rPr>
              <a:t>HDV - Prevention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>
          <a:xfrm>
            <a:off x="2916238" y="2708275"/>
            <a:ext cx="5770562" cy="3417888"/>
          </a:xfrm>
        </p:spPr>
        <p:txBody>
          <a:bodyPr/>
          <a:lstStyle/>
          <a:p>
            <a:r>
              <a:rPr lang="hr-HR" b="1" smtClean="0">
                <a:latin typeface="Arial" pitchFamily="34" charset="0"/>
              </a:rPr>
              <a:t>HBV vaccine!</a:t>
            </a:r>
            <a:endParaRPr lang="en-US" b="1" smtClean="0">
              <a:latin typeface="Arial" pitchFamily="34" charset="0"/>
            </a:endParaRPr>
          </a:p>
        </p:txBody>
      </p:sp>
      <p:pic>
        <p:nvPicPr>
          <p:cNvPr id="188420" name="Picture 4" descr="t10235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1844675"/>
            <a:ext cx="2214563" cy="2590800"/>
          </a:xfrm>
          <a:prstGeom prst="rect">
            <a:avLst/>
          </a:prstGeom>
          <a:noFill/>
        </p:spPr>
      </p:pic>
      <p:pic>
        <p:nvPicPr>
          <p:cNvPr id="188422" name="Picture 6" descr="ISDH_Hepatitis_bb3_rdax_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05263"/>
            <a:ext cx="5327650" cy="237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Hepatitis C virus (HCV)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r>
              <a:rPr lang="hr-HR" dirty="0" smtClean="0"/>
              <a:t>Family </a:t>
            </a:r>
          </a:p>
          <a:p>
            <a:pPr lvl="1"/>
            <a:r>
              <a:rPr lang="en-GB" sz="3600" b="1" i="1" dirty="0" err="1" smtClean="0"/>
              <a:t>Flaviviridae</a:t>
            </a:r>
            <a:endParaRPr lang="en-GB" sz="3600" b="1" i="1" dirty="0" smtClean="0"/>
          </a:p>
          <a:p>
            <a:r>
              <a:rPr lang="hr-HR" dirty="0" smtClean="0"/>
              <a:t>Genus </a:t>
            </a:r>
          </a:p>
          <a:p>
            <a:pPr lvl="1"/>
            <a:r>
              <a:rPr lang="en-GB" sz="3200" b="1" i="1" dirty="0" err="1" smtClean="0"/>
              <a:t>Hepacivirus</a:t>
            </a:r>
            <a:endParaRPr lang="en-GB" sz="3200" b="1" i="1" dirty="0" smtClean="0"/>
          </a:p>
          <a:p>
            <a:endParaRPr lang="en-GB" dirty="0"/>
          </a:p>
        </p:txBody>
      </p:sp>
      <p:pic>
        <p:nvPicPr>
          <p:cNvPr id="4" name="Picture 4" descr="hcv-stru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7838" y="1624013"/>
            <a:ext cx="3886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2.hawaii.edu/~dewolfe/HC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754342" cy="621508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3636" y="357166"/>
            <a:ext cx="2543164" cy="5768997"/>
          </a:xfrm>
        </p:spPr>
        <p:txBody>
          <a:bodyPr/>
          <a:lstStyle/>
          <a:p>
            <a:r>
              <a:rPr lang="en-US" sz="2400" b="1" dirty="0" smtClean="0"/>
              <a:t>enveloped</a:t>
            </a:r>
            <a:r>
              <a:rPr lang="en-US" sz="2400" dirty="0" smtClean="0"/>
              <a:t>, </a:t>
            </a:r>
            <a:r>
              <a:rPr lang="en-US" sz="2400" b="1" dirty="0" smtClean="0"/>
              <a:t>positive sense RNA</a:t>
            </a:r>
            <a:r>
              <a:rPr lang="en-US" sz="2400" dirty="0" smtClean="0"/>
              <a:t> genome</a:t>
            </a:r>
          </a:p>
          <a:p>
            <a:r>
              <a:rPr lang="en-US" sz="2400" dirty="0" err="1" smtClean="0"/>
              <a:t>hypervariabile</a:t>
            </a:r>
            <a:r>
              <a:rPr lang="en-US" sz="2400" dirty="0" smtClean="0"/>
              <a:t> regions of the </a:t>
            </a:r>
            <a:r>
              <a:rPr lang="en-US" sz="2400" dirty="0" err="1" smtClean="0"/>
              <a:t>glycoproteins</a:t>
            </a:r>
            <a:r>
              <a:rPr lang="en-US" sz="2400" dirty="0" smtClean="0"/>
              <a:t> (E1, E2) genes – variations during infection six major groups of variants (</a:t>
            </a:r>
            <a:r>
              <a:rPr lang="en-US" sz="2400" dirty="0" err="1" smtClean="0"/>
              <a:t>clades</a:t>
            </a:r>
            <a:r>
              <a:rPr lang="en-US" sz="2400" dirty="0" smtClean="0"/>
              <a:t>) in the world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HCV -Pathogenesis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HCV proteins </a:t>
            </a:r>
            <a:r>
              <a:rPr lang="en-US" b="1" dirty="0" smtClean="0"/>
              <a:t>inhibit apoptosis and INF-α action</a:t>
            </a:r>
            <a:r>
              <a:rPr lang="en-US" dirty="0" smtClean="0"/>
              <a:t> which prevents host cell death and promote </a:t>
            </a:r>
            <a:r>
              <a:rPr lang="en-US" b="1" dirty="0" smtClean="0"/>
              <a:t>persistent infection</a:t>
            </a:r>
          </a:p>
          <a:p>
            <a:r>
              <a:rPr lang="en-US" dirty="0" smtClean="0"/>
              <a:t>Liver disease later in the life – </a:t>
            </a:r>
            <a:r>
              <a:rPr lang="en-US" b="1" dirty="0" smtClean="0"/>
              <a:t>high incidence of chronic asymptomatic infections</a:t>
            </a:r>
          </a:p>
          <a:p>
            <a:r>
              <a:rPr lang="hr-HR" dirty="0" smtClean="0"/>
              <a:t>T</a:t>
            </a:r>
            <a:r>
              <a:rPr lang="en-US" dirty="0" smtClean="0"/>
              <a:t>issue damage result of </a:t>
            </a:r>
            <a:r>
              <a:rPr lang="en-US" b="1" dirty="0" smtClean="0"/>
              <a:t>cell-mediated </a:t>
            </a:r>
            <a:r>
              <a:rPr lang="en-US" b="1" dirty="0" err="1" smtClean="0"/>
              <a:t>immunopathology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classroom.sdmesa.edu/eschmid/Chapt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1506"/>
            <a:ext cx="7805753" cy="5957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HCV - </a:t>
            </a:r>
            <a:r>
              <a:rPr lang="en-US" dirty="0" smtClean="0"/>
              <a:t>Clinical syndromes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Acute hepatitis </a:t>
            </a:r>
            <a:r>
              <a:rPr lang="en-US" dirty="0" smtClean="0"/>
              <a:t>with resolution of the infection and recovery (15%)</a:t>
            </a:r>
          </a:p>
          <a:p>
            <a:r>
              <a:rPr lang="en-US" b="1" dirty="0" smtClean="0"/>
              <a:t>Chronic persistent infection </a:t>
            </a:r>
            <a:r>
              <a:rPr lang="en-US" dirty="0" smtClean="0"/>
              <a:t>with possible progression to disease much later in life (70%)</a:t>
            </a:r>
          </a:p>
          <a:p>
            <a:r>
              <a:rPr lang="en-US" b="1" dirty="0" smtClean="0"/>
              <a:t>Severe rapid </a:t>
            </a:r>
            <a:r>
              <a:rPr lang="en-US" dirty="0" smtClean="0"/>
              <a:t>progression to </a:t>
            </a:r>
            <a:r>
              <a:rPr lang="en-US" b="1" dirty="0" smtClean="0"/>
              <a:t>cirrhosis</a:t>
            </a:r>
            <a:r>
              <a:rPr lang="en-US" dirty="0" smtClean="0"/>
              <a:t>  (15%)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r>
              <a:rPr lang="hr-HR" b="1" dirty="0" smtClean="0"/>
              <a:t>Anti-HCV Ab </a:t>
            </a:r>
            <a:r>
              <a:rPr lang="hr-HR" dirty="0" smtClean="0"/>
              <a:t>(ELISA, Wb)</a:t>
            </a:r>
          </a:p>
          <a:p>
            <a:r>
              <a:rPr lang="en-GB" b="1" dirty="0" smtClean="0"/>
              <a:t>HCV-RNA</a:t>
            </a:r>
            <a:r>
              <a:rPr lang="en-GB" dirty="0" smtClean="0"/>
              <a:t> </a:t>
            </a:r>
            <a:r>
              <a:rPr lang="hr-HR" dirty="0" smtClean="0"/>
              <a:t>(RT-</a:t>
            </a:r>
            <a:r>
              <a:rPr lang="en-GB" dirty="0" smtClean="0"/>
              <a:t>PCR</a:t>
            </a:r>
            <a:r>
              <a:rPr lang="hr-HR" dirty="0" smtClean="0"/>
              <a:t>; </a:t>
            </a:r>
            <a:r>
              <a:rPr lang="en-GB" dirty="0" smtClean="0"/>
              <a:t>branched</a:t>
            </a:r>
            <a:r>
              <a:rPr lang="hr-HR" dirty="0" smtClean="0"/>
              <a:t>-chain</a:t>
            </a:r>
            <a:r>
              <a:rPr lang="en-GB" dirty="0" smtClean="0"/>
              <a:t> DNA</a:t>
            </a:r>
            <a:r>
              <a:rPr lang="hr-HR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3778" name="Picture 2" descr="http://i00.i.aliimg.com/photo/v1/213599788/Diagnostic_Kit_for_Anti_HCV_EL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4476728" cy="3357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depts.washington.edu/hepstudy/images/hepC/HCV_Acute_d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153410" cy="63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depts.washington.edu/hepstudy/images/hepC/HCV_Acute_d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20099" cy="6480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s://www.medicinescomplete.com/mc/kucers/2010/ch253/gr2.jpg"/>
          <p:cNvPicPr>
            <a:picLocks noChangeAspect="1" noChangeArrowheads="1"/>
          </p:cNvPicPr>
          <p:nvPr/>
        </p:nvPicPr>
        <p:blipFill>
          <a:blip r:embed="rId2"/>
          <a:srcRect r="-933" b="4109"/>
          <a:stretch>
            <a:fillRect/>
          </a:stretch>
        </p:blipFill>
        <p:spPr bwMode="auto">
          <a:xfrm>
            <a:off x="170008" y="785794"/>
            <a:ext cx="875971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Hepatitis E Virus (HEV)</a:t>
            </a:r>
            <a:endParaRPr lang="en-US" dirty="0" smtClean="0">
              <a:latin typeface="Arial" pitchFamily="34" charset="0"/>
            </a:endParaRPr>
          </a:p>
        </p:txBody>
      </p:sp>
      <p:graphicFrame>
        <p:nvGraphicFramePr>
          <p:cNvPr id="120839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5984" y="1928802"/>
          <a:ext cx="6072230" cy="4572032"/>
        </p:xfrm>
        <a:graphic>
          <a:graphicData uri="http://schemas.openxmlformats.org/presentationml/2006/ole">
            <p:oleObj spid="_x0000_s81922" r:id="rId3" imgW="7508520" imgH="5074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</a:rPr>
              <a:t>Hepatitis E Virus (HEV)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 stands for enteric or epidemic</a:t>
            </a:r>
          </a:p>
          <a:p>
            <a:r>
              <a:rPr lang="hr-HR" dirty="0" smtClean="0"/>
              <a:t>Spread by feco-oral route (contaminated water)</a:t>
            </a:r>
          </a:p>
          <a:p>
            <a:r>
              <a:rPr lang="hr-HR" dirty="0" smtClean="0"/>
              <a:t>Family </a:t>
            </a:r>
            <a:r>
              <a:rPr lang="hr-HR" b="1" i="1" dirty="0" smtClean="0"/>
              <a:t>Hepeviridae</a:t>
            </a:r>
            <a:r>
              <a:rPr lang="hr-HR" dirty="0" smtClean="0"/>
              <a:t>; </a:t>
            </a:r>
          </a:p>
          <a:p>
            <a:r>
              <a:rPr lang="hr-HR" dirty="0" smtClean="0"/>
              <a:t>Genus </a:t>
            </a:r>
            <a:r>
              <a:rPr lang="hr-HR" b="1" i="1" dirty="0" smtClean="0"/>
              <a:t>Hepevirus</a:t>
            </a:r>
          </a:p>
          <a:p>
            <a:r>
              <a:rPr lang="hr-HR" dirty="0" smtClean="0"/>
              <a:t>Resembles caliciviruses</a:t>
            </a:r>
          </a:p>
          <a:p>
            <a:endParaRPr lang="hr-HR" dirty="0" smtClean="0"/>
          </a:p>
        </p:txBody>
      </p:sp>
      <p:pic>
        <p:nvPicPr>
          <p:cNvPr id="3" name="Picture 6" descr="hepatit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256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1143008"/>
          </a:xfrm>
        </p:spPr>
        <p:txBody>
          <a:bodyPr/>
          <a:lstStyle/>
          <a:p>
            <a:r>
              <a:rPr lang="hr-HR" dirty="0" smtClean="0"/>
              <a:t>Virion icosahedral, no envelope, ss (+) RNA</a:t>
            </a:r>
            <a:endParaRPr lang="en-GB" dirty="0"/>
          </a:p>
        </p:txBody>
      </p:sp>
      <p:pic>
        <p:nvPicPr>
          <p:cNvPr id="212994" name="Picture 2" descr="http://3dciencia.com/blog/wp-content/uploads/2011/03/HEV-hepatitis-e-virus-structure-symmetry-capsid-cutaway-rna-viruse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940" y="1714488"/>
            <a:ext cx="863606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journals.cambridge.org/fulltext_content/ERM/ERM1_18/S1462399499001271sup0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608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V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3837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r>
              <a:rPr lang="hr-HR" dirty="0" smtClean="0"/>
              <a:t>HEV infection is especially serious in pregnant women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b"/>
          <a:lstStyle/>
          <a:p>
            <a:pPr algn="r"/>
            <a:endParaRPr lang="sr-Latn-CS" sz="1200">
              <a:solidFill>
                <a:srgbClr val="3F3F3F"/>
              </a:solidFill>
              <a:latin typeface="Tahoma" pitchFamily="34" charset="0"/>
            </a:endParaRPr>
          </a:p>
        </p:txBody>
      </p:sp>
      <p:sp>
        <p:nvSpPr>
          <p:cNvPr id="6149" name="Content Placeholder 6"/>
          <p:cNvSpPr>
            <a:spLocks noGrp="1"/>
          </p:cNvSpPr>
          <p:nvPr>
            <p:ph sz="half" idx="4294967295"/>
          </p:nvPr>
        </p:nvSpPr>
        <p:spPr>
          <a:xfrm>
            <a:off x="571472" y="333375"/>
            <a:ext cx="7500990" cy="6264275"/>
          </a:xfrm>
        </p:spPr>
        <p:txBody>
          <a:bodyPr lIns="54864" tIns="91440"/>
          <a:lstStyle/>
          <a:p>
            <a:pPr marL="438150" indent="-319088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Primary</a:t>
            </a:r>
            <a:r>
              <a:rPr lang="hr-HR" sz="2400" b="1" dirty="0" smtClean="0">
                <a:solidFill>
                  <a:srgbClr val="FF0000"/>
                </a:solidFill>
              </a:rPr>
              <a:t> Response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38150" indent="-319088" eaLnBrk="1" hangingPunct="1"/>
            <a:r>
              <a:rPr lang="hr-HR" sz="2400" b="1" dirty="0" smtClean="0"/>
              <a:t>Occurs after a lag period</a:t>
            </a:r>
          </a:p>
          <a:p>
            <a:pPr marL="438150" indent="-319088" eaLnBrk="1" hangingPunct="1"/>
            <a:r>
              <a:rPr lang="hr-HR" sz="2400" b="1" dirty="0" smtClean="0"/>
              <a:t>Initial production of </a:t>
            </a:r>
            <a:r>
              <a:rPr lang="en-US" sz="2400" b="1" dirty="0" err="1" smtClean="0"/>
              <a:t>IgM</a:t>
            </a:r>
            <a:endParaRPr lang="en-US" sz="2400" b="1" dirty="0" smtClean="0"/>
          </a:p>
          <a:p>
            <a:pPr marL="438150" indent="-319088" eaLnBrk="1" hangingPunct="1">
              <a:buFontTx/>
              <a:buNone/>
            </a:pPr>
            <a:endParaRPr lang="hr-HR" sz="2400" b="1" dirty="0" smtClean="0">
              <a:solidFill>
                <a:srgbClr val="FF0000"/>
              </a:solidFill>
            </a:endParaRPr>
          </a:p>
          <a:p>
            <a:pPr marL="438150" indent="-319088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Secondary</a:t>
            </a:r>
            <a:r>
              <a:rPr lang="hr-HR" sz="2400" b="1" dirty="0" smtClean="0">
                <a:solidFill>
                  <a:srgbClr val="FF0000"/>
                </a:solidFill>
              </a:rPr>
              <a:t> Response (Anamnestic)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38150" indent="-319088" eaLnBrk="1" hangingPunct="1"/>
            <a:r>
              <a:rPr lang="en-US" sz="2400" b="1" dirty="0" smtClean="0"/>
              <a:t>Repeated contact with the same antigen enhances and speeds up the immune response</a:t>
            </a:r>
          </a:p>
          <a:p>
            <a:pPr marL="438150" indent="-319088" eaLnBrk="1" hangingPunct="1"/>
            <a:r>
              <a:rPr lang="hr-HR" sz="2400" b="1" dirty="0" smtClean="0"/>
              <a:t>Higher titer, lasts longer, consists predominately of IgG</a:t>
            </a:r>
          </a:p>
          <a:p>
            <a:pPr marL="438150" indent="-319088" eaLnBrk="1" hangingPunct="1"/>
            <a:endParaRPr lang="hr-HR" sz="2400" b="1" dirty="0" smtClean="0"/>
          </a:p>
          <a:p>
            <a:pPr marL="438150" indent="-319088" eaLnBrk="1" hangingPunct="1"/>
            <a:endParaRPr lang="hr-HR" sz="2400" b="1" dirty="0" smtClean="0"/>
          </a:p>
          <a:p>
            <a:pPr marL="438150" indent="-319088" eaLnBrk="1" hangingPunct="1">
              <a:buNone/>
            </a:pPr>
            <a:r>
              <a:rPr lang="en-US" sz="2400" b="1" i="1" dirty="0" smtClean="0"/>
              <a:t>The presence and level of antibodies is not</a:t>
            </a:r>
            <a:endParaRPr lang="hr-HR" sz="2400" b="1" i="1" dirty="0" smtClean="0"/>
          </a:p>
          <a:p>
            <a:pPr marL="438150" indent="-319088" eaLnBrk="1" hangingPunct="1">
              <a:buNone/>
            </a:pPr>
            <a:r>
              <a:rPr lang="en-US" sz="2400" b="1" i="1" dirty="0" smtClean="0"/>
              <a:t>equivalent to illness</a:t>
            </a:r>
          </a:p>
          <a:p>
            <a:pPr marL="438150" indent="-319088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0" y="4763"/>
          <a:ext cx="9144000" cy="6851650"/>
        </p:xfrm>
        <a:graphic>
          <a:graphicData uri="http://schemas.openxmlformats.org/presentationml/2006/ole">
            <p:oleObj spid="_x0000_s82946" name="PhotoSuite Image" r:id="rId3" imgW="10277640" imgH="6848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 smtClean="0"/>
              <a:t>Hepatitis G Virus </a:t>
            </a:r>
            <a:endParaRPr lang="de-CH" b="1" dirty="0" smtClean="0"/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58138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/>
              <a:t>Resembles HCV</a:t>
            </a:r>
          </a:p>
          <a:p>
            <a:pPr eaLnBrk="1" hangingPunct="1">
              <a:defRPr/>
            </a:pPr>
            <a:r>
              <a:rPr lang="hr-HR" dirty="0" smtClean="0"/>
              <a:t>Family </a:t>
            </a:r>
            <a:r>
              <a:rPr lang="hr-HR" i="1" dirty="0" smtClean="0"/>
              <a:t>Flaviviridae</a:t>
            </a:r>
          </a:p>
          <a:p>
            <a:pPr eaLnBrk="1" hangingPunct="1">
              <a:defRPr/>
            </a:pPr>
            <a:r>
              <a:rPr lang="hr-HR" dirty="0" smtClean="0"/>
              <a:t>Predilection for chronic hepatitis disease</a:t>
            </a:r>
          </a:p>
          <a:p>
            <a:pPr eaLnBrk="1" hangingPunct="1">
              <a:defRPr/>
            </a:pPr>
            <a:r>
              <a:rPr lang="hr-HR" dirty="0" smtClean="0"/>
              <a:t>Its role in causing significant liver disease is still controversial</a:t>
            </a:r>
          </a:p>
          <a:p>
            <a:pPr eaLnBrk="1" hangingPunct="1">
              <a:defRPr/>
            </a:pPr>
            <a:r>
              <a:rPr lang="hr-HR" dirty="0" smtClean="0"/>
              <a:t>Lab. dg. </a:t>
            </a:r>
          </a:p>
          <a:p>
            <a:pPr lvl="1">
              <a:defRPr/>
            </a:pPr>
            <a:r>
              <a:rPr lang="hr-HR" dirty="0" smtClean="0"/>
              <a:t>serology, </a:t>
            </a:r>
          </a:p>
          <a:p>
            <a:pPr lvl="1">
              <a:defRPr/>
            </a:pPr>
            <a:r>
              <a:rPr lang="hr-HR" dirty="0" smtClean="0"/>
              <a:t>PCR</a:t>
            </a:r>
            <a:endParaRPr lang="de-CH" dirty="0" smtClean="0"/>
          </a:p>
        </p:txBody>
      </p:sp>
      <p:pic>
        <p:nvPicPr>
          <p:cNvPr id="223234" name="Picture 2" descr="http://pic.ccn.mofcom.gov.cn/duomeiti/10236737/0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14818"/>
            <a:ext cx="28575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uic.edu/classes/bios/bios100/lecturesf04am/antibody01.jpg"/>
          <p:cNvPicPr>
            <a:picLocks noChangeAspect="1" noChangeArrowheads="1"/>
          </p:cNvPicPr>
          <p:nvPr/>
        </p:nvPicPr>
        <p:blipFill>
          <a:blip r:embed="rId2"/>
          <a:srcRect l="22472" t="1248" r="22284" b="2662"/>
          <a:stretch>
            <a:fillRect/>
          </a:stretch>
        </p:blipFill>
        <p:spPr bwMode="auto">
          <a:xfrm>
            <a:off x="4214810" y="714356"/>
            <a:ext cx="4214842" cy="55007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43296" cy="1162050"/>
          </a:xfrm>
        </p:spPr>
        <p:txBody>
          <a:bodyPr/>
          <a:lstStyle/>
          <a:p>
            <a:r>
              <a:rPr lang="hr-HR" dirty="0" smtClean="0"/>
              <a:t>Antimicrobial action og antibodies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hr-HR" sz="1800" b="1" dirty="0" smtClean="0">
                <a:solidFill>
                  <a:srgbClr val="FF0000"/>
                </a:solidFill>
              </a:rPr>
              <a:t>Opsonisation</a:t>
            </a:r>
            <a:r>
              <a:rPr lang="hr-HR" sz="1800" dirty="0" smtClean="0"/>
              <a:t> – promote ingestion and killing by phagocytic cells</a:t>
            </a:r>
          </a:p>
          <a:p>
            <a:endParaRPr lang="hr-HR" sz="1800" dirty="0" smtClean="0"/>
          </a:p>
          <a:p>
            <a:r>
              <a:rPr lang="hr-HR" sz="1800" b="1" dirty="0" smtClean="0">
                <a:solidFill>
                  <a:srgbClr val="FF0000"/>
                </a:solidFill>
              </a:rPr>
              <a:t>Neutralization</a:t>
            </a:r>
            <a:r>
              <a:rPr lang="hr-HR" sz="1800" dirty="0" smtClean="0"/>
              <a:t> – (block attachment) </a:t>
            </a:r>
            <a:r>
              <a:rPr lang="hr-HR" sz="1800" dirty="0" smtClean="0"/>
              <a:t>toxines, </a:t>
            </a:r>
            <a:r>
              <a:rPr lang="hr-HR" sz="1800" dirty="0" smtClean="0"/>
              <a:t>viruses</a:t>
            </a:r>
          </a:p>
          <a:p>
            <a:endParaRPr lang="hr-HR" sz="1800" dirty="0" smtClean="0"/>
          </a:p>
          <a:p>
            <a:r>
              <a:rPr lang="hr-HR" sz="1800" b="1" dirty="0" smtClean="0">
                <a:solidFill>
                  <a:srgbClr val="FF0000"/>
                </a:solidFill>
              </a:rPr>
              <a:t>Agglutination</a:t>
            </a:r>
            <a:r>
              <a:rPr lang="hr-HR" sz="1800" dirty="0" smtClean="0"/>
              <a:t> – bacteria</a:t>
            </a:r>
          </a:p>
          <a:p>
            <a:endParaRPr lang="hr-HR" sz="1800" dirty="0" smtClean="0"/>
          </a:p>
          <a:p>
            <a:r>
              <a:rPr lang="hr-HR" sz="1800" b="1" dirty="0" smtClean="0">
                <a:solidFill>
                  <a:srgbClr val="FF0000"/>
                </a:solidFill>
              </a:rPr>
              <a:t>Combinig with Ag - </a:t>
            </a:r>
            <a:r>
              <a:rPr lang="hr-HR" sz="1800" dirty="0" smtClean="0"/>
              <a:t>Complement cascade activation: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/>
              <a:t>membrane attack complex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/>
              <a:t>Inflammatory response</a:t>
            </a:r>
          </a:p>
          <a:p>
            <a:endParaRPr lang="hr-HR" sz="1800" dirty="0" smtClean="0"/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mg2.tfd.com/mk/C/X2604-C-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6438"/>
            <a:ext cx="7286676" cy="619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1165</Words>
  <Application>Microsoft Office PowerPoint</Application>
  <PresentationFormat>On-screen Show (4:3)</PresentationFormat>
  <Paragraphs>304</Paragraphs>
  <Slides>71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Default Design</vt:lpstr>
      <vt:lpstr>PhotoSuite Image</vt:lpstr>
      <vt:lpstr>Serological diagnosis  Diagnosis of hepatitis</vt:lpstr>
      <vt:lpstr>Serologic diagnosis</vt:lpstr>
      <vt:lpstr>Slide 3</vt:lpstr>
      <vt:lpstr>Slide 4</vt:lpstr>
      <vt:lpstr>Slide 5</vt:lpstr>
      <vt:lpstr>Slide 6</vt:lpstr>
      <vt:lpstr>Slide 7</vt:lpstr>
      <vt:lpstr>Antimicrobial action og antibodies</vt:lpstr>
      <vt:lpstr>Slide 9</vt:lpstr>
      <vt:lpstr>Slide 10</vt:lpstr>
      <vt:lpstr>Serologic diagnosis</vt:lpstr>
      <vt:lpstr>Methods of detection</vt:lpstr>
      <vt:lpstr>Methods of detection</vt:lpstr>
      <vt:lpstr>Methods of detection</vt:lpstr>
      <vt:lpstr>Methods of detection</vt:lpstr>
      <vt:lpstr>Slide 16</vt:lpstr>
      <vt:lpstr>Methods of detection</vt:lpstr>
      <vt:lpstr>Methods of detection</vt:lpstr>
      <vt:lpstr>Slide 19</vt:lpstr>
      <vt:lpstr>Slide 20</vt:lpstr>
      <vt:lpstr>Paired specimens compared</vt:lpstr>
      <vt:lpstr>Slide 22</vt:lpstr>
      <vt:lpstr>Hepatitis Viruses</vt:lpstr>
      <vt:lpstr>Slide 24</vt:lpstr>
      <vt:lpstr>Slide 25</vt:lpstr>
      <vt:lpstr>Slide 26</vt:lpstr>
      <vt:lpstr>Slide 27</vt:lpstr>
      <vt:lpstr>Slide 28</vt:lpstr>
      <vt:lpstr>Hepatitis A virus (HAV)</vt:lpstr>
      <vt:lpstr>HAV replication</vt:lpstr>
      <vt:lpstr>Characteristics of Hepatitis A virus</vt:lpstr>
      <vt:lpstr>Slide 32</vt:lpstr>
      <vt:lpstr>Slide 33</vt:lpstr>
      <vt:lpstr>Slide 34</vt:lpstr>
      <vt:lpstr>HAV – laboratory diagnosis</vt:lpstr>
      <vt:lpstr>HAV – laboratory diagnosis</vt:lpstr>
      <vt:lpstr>HAV – Treatment, Prevention and Control</vt:lpstr>
      <vt:lpstr>Hepatitis B Virus (HBV)</vt:lpstr>
      <vt:lpstr>Slide 39</vt:lpstr>
      <vt:lpstr>HBV - structure</vt:lpstr>
      <vt:lpstr>Slide 41</vt:lpstr>
      <vt:lpstr>Slide 42</vt:lpstr>
      <vt:lpstr>Slide 43</vt:lpstr>
      <vt:lpstr>HBV vaccination</vt:lpstr>
      <vt:lpstr>Laboratory diagnosis</vt:lpstr>
      <vt:lpstr>Laboratory diagnosis</vt:lpstr>
      <vt:lpstr>Laboratory diagnosis</vt:lpstr>
      <vt:lpstr>Laboratory diagnosis</vt:lpstr>
      <vt:lpstr>Slide 49</vt:lpstr>
      <vt:lpstr>Slide 50</vt:lpstr>
      <vt:lpstr>Slide 51</vt:lpstr>
      <vt:lpstr>Slide 52</vt:lpstr>
      <vt:lpstr>Slide 53</vt:lpstr>
      <vt:lpstr>Hepatitis D virus</vt:lpstr>
      <vt:lpstr>Slide 55</vt:lpstr>
      <vt:lpstr>HDV - Prevention</vt:lpstr>
      <vt:lpstr>Hepatitis C virus (HCV)</vt:lpstr>
      <vt:lpstr>Slide 58</vt:lpstr>
      <vt:lpstr>HCV -Pathogenesis</vt:lpstr>
      <vt:lpstr>HCV - Clinical syndromes</vt:lpstr>
      <vt:lpstr>Laboratory diagnosis</vt:lpstr>
      <vt:lpstr>Slide 62</vt:lpstr>
      <vt:lpstr>Slide 63</vt:lpstr>
      <vt:lpstr>Slide 64</vt:lpstr>
      <vt:lpstr>Hepatitis E Virus (HEV)</vt:lpstr>
      <vt:lpstr>Hepatitis E Virus (HEV)</vt:lpstr>
      <vt:lpstr>Slide 67</vt:lpstr>
      <vt:lpstr>Slide 68</vt:lpstr>
      <vt:lpstr>Slide 69</vt:lpstr>
      <vt:lpstr>Slide 70</vt:lpstr>
      <vt:lpstr>Hepatitis G Virus </vt:lpstr>
    </vt:vector>
  </TitlesOfParts>
  <Company>KBC Split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Serologija</dc:title>
  <dc:creator>Prof.V. Punda - Polic</dc:creator>
  <cp:lastModifiedBy>Lucija</cp:lastModifiedBy>
  <cp:revision>56</cp:revision>
  <dcterms:created xsi:type="dcterms:W3CDTF">2012-03-09T13:18:50Z</dcterms:created>
  <dcterms:modified xsi:type="dcterms:W3CDTF">2015-06-04T15:58:06Z</dcterms:modified>
</cp:coreProperties>
</file>