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4"/>
  </p:notesMasterIdLst>
  <p:handoutMasterIdLst>
    <p:handoutMasterId r:id="rId35"/>
  </p:handoutMasterIdLst>
  <p:sldIdLst>
    <p:sldId id="257" r:id="rId2"/>
    <p:sldId id="258" r:id="rId3"/>
    <p:sldId id="262" r:id="rId4"/>
    <p:sldId id="259" r:id="rId5"/>
    <p:sldId id="299" r:id="rId6"/>
    <p:sldId id="300" r:id="rId7"/>
    <p:sldId id="260" r:id="rId8"/>
    <p:sldId id="256" r:id="rId9"/>
    <p:sldId id="261" r:id="rId10"/>
    <p:sldId id="303" r:id="rId11"/>
    <p:sldId id="285" r:id="rId12"/>
    <p:sldId id="311" r:id="rId13"/>
    <p:sldId id="320" r:id="rId14"/>
    <p:sldId id="319" r:id="rId15"/>
    <p:sldId id="305" r:id="rId16"/>
    <p:sldId id="312" r:id="rId17"/>
    <p:sldId id="318" r:id="rId18"/>
    <p:sldId id="314" r:id="rId19"/>
    <p:sldId id="317" r:id="rId20"/>
    <p:sldId id="288" r:id="rId21"/>
    <p:sldId id="315" r:id="rId22"/>
    <p:sldId id="316" r:id="rId23"/>
    <p:sldId id="293" r:id="rId24"/>
    <p:sldId id="294" r:id="rId25"/>
    <p:sldId id="298" r:id="rId26"/>
    <p:sldId id="310" r:id="rId27"/>
    <p:sldId id="302" r:id="rId28"/>
    <p:sldId id="276" r:id="rId29"/>
    <p:sldId id="296" r:id="rId30"/>
    <p:sldId id="308" r:id="rId31"/>
    <p:sldId id="309"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4694"/>
  </p:normalViewPr>
  <p:slideViewPr>
    <p:cSldViewPr>
      <p:cViewPr varScale="1">
        <p:scale>
          <a:sx n="121" d="100"/>
          <a:sy n="121" d="100"/>
        </p:scale>
        <p:origin x="1888" y="176"/>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8601B3-0521-487B-861B-5670D3503F34}" type="datetimeFigureOut">
              <a:rPr lang="en-US" smtClean="0"/>
              <a:pPr/>
              <a:t>6/19/20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5669AD-0F08-43A5-AA54-2B256E910B23}"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BB7B5-45EF-424F-A17D-7BBEC0A9A5F4}" type="datetimeFigureOut">
              <a:rPr lang="en-US" smtClean="0"/>
              <a:pPr/>
              <a:t>6/19/20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97E4B-18D2-4BCE-86F7-7FC51C80942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2BB557-4D4B-4C3C-B29F-5D8FD2233195}" type="datetime1">
              <a:rPr lang="en-US" smtClean="0"/>
              <a:pPr/>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8DF04-DDE3-46A0-B3D6-3A6145D4365D}" type="datetime1">
              <a:rPr lang="en-US" smtClean="0"/>
              <a:pPr/>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844F1-86B3-4C97-9AC0-1FC483543BFC}" type="datetime1">
              <a:rPr lang="en-US" smtClean="0"/>
              <a:pPr/>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8E142-4177-4940-9669-4BA8018938FA}" type="datetime1">
              <a:rPr lang="en-US" smtClean="0"/>
              <a:pPr/>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102E3-0CEF-4F90-A38D-90A577142AB2}" type="datetime1">
              <a:rPr lang="en-US" smtClean="0"/>
              <a:pPr/>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B54D5D-74D8-48F0-A52B-38F03B29A64C}" type="datetime1">
              <a:rPr lang="en-US" smtClean="0"/>
              <a:pPr/>
              <a:t>6/19/20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37B499-ADA1-4E0F-A9AF-050315643826}" type="datetime1">
              <a:rPr lang="en-US" smtClean="0"/>
              <a:pPr/>
              <a:t>6/19/20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4D71B-64A5-4C35-8822-CD1B8482042E}" type="datetime1">
              <a:rPr lang="en-US" smtClean="0"/>
              <a:pPr/>
              <a:t>6/19/20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1DA10-635B-4F54-8E7F-D56BACB052D1}" type="datetime1">
              <a:rPr lang="en-US" smtClean="0"/>
              <a:pPr/>
              <a:t>6/19/20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26344-18D2-402B-A018-3F0BAD5C49F8}" type="datetime1">
              <a:rPr lang="en-US" smtClean="0"/>
              <a:pPr/>
              <a:t>6/19/20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95006-A5CB-4E8F-A093-AD1C6FAA00CA}" type="datetime1">
              <a:rPr lang="en-US" smtClean="0"/>
              <a:pPr/>
              <a:t>6/19/20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ECC6F-0F65-4F73-9EB8-8EC501DC040F}" type="datetime1">
              <a:rPr lang="en-US" smtClean="0"/>
              <a:pPr/>
              <a:t>6/19/20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mailto:cme@ibm.gov.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610600" cy="1470025"/>
          </a:xfrm>
          <a:solidFill>
            <a:srgbClr val="FFFF00"/>
          </a:solidFill>
          <a:ln>
            <a:solidFill>
              <a:srgbClr val="FF0000"/>
            </a:solidFill>
          </a:ln>
        </p:spPr>
        <p:txBody>
          <a:bodyPr>
            <a:noAutofit/>
          </a:bodyPr>
          <a:lstStyle/>
          <a:p>
            <a:r>
              <a:rPr lang="en-US" sz="3200" b="1" dirty="0">
                <a:solidFill>
                  <a:srgbClr val="0070C0"/>
                </a:solidFill>
                <a:latin typeface="Times New Roman" pitchFamily="18" charset="0"/>
                <a:cs typeface="Times New Roman" pitchFamily="18" charset="0"/>
              </a:rPr>
              <a:t>An Introduction to Mineral Economics &amp; </a:t>
            </a:r>
            <a:br>
              <a:rPr lang="en-US" sz="32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Role of Geologist</a:t>
            </a:r>
            <a:endParaRPr lang="en-SG" sz="3200" b="1"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990600" y="4343400"/>
            <a:ext cx="7772400" cy="1600200"/>
          </a:xfrm>
        </p:spPr>
        <p:txBody>
          <a:bodyPr>
            <a:normAutofit fontScale="70000" lnSpcReduction="20000"/>
          </a:bodyPr>
          <a:lstStyle/>
          <a:p>
            <a:pPr>
              <a:spcBef>
                <a:spcPts val="0"/>
              </a:spcBef>
            </a:pPr>
            <a:r>
              <a:rPr lang="en-US" sz="3400" b="1" dirty="0">
                <a:solidFill>
                  <a:schemeClr val="accent2">
                    <a:lumMod val="75000"/>
                  </a:schemeClr>
                </a:solidFill>
                <a:latin typeface="Times New Roman" pitchFamily="18" charset="0"/>
                <a:cs typeface="Times New Roman" pitchFamily="18" charset="0"/>
              </a:rPr>
              <a:t>Dr. P.K. Jain</a:t>
            </a:r>
          </a:p>
          <a:p>
            <a:pPr>
              <a:spcBef>
                <a:spcPts val="0"/>
              </a:spcBef>
            </a:pPr>
            <a:r>
              <a:rPr lang="en-US" dirty="0">
                <a:solidFill>
                  <a:schemeClr val="accent2">
                    <a:lumMod val="75000"/>
                  </a:schemeClr>
                </a:solidFill>
                <a:latin typeface="Times New Roman" pitchFamily="18" charset="0"/>
                <a:cs typeface="Times New Roman" pitchFamily="18" charset="0"/>
              </a:rPr>
              <a:t>Chief Mineral Economist</a:t>
            </a:r>
          </a:p>
          <a:p>
            <a:pPr>
              <a:spcBef>
                <a:spcPts val="0"/>
              </a:spcBef>
            </a:pPr>
            <a:r>
              <a:rPr lang="en-US" dirty="0">
                <a:solidFill>
                  <a:schemeClr val="accent2">
                    <a:lumMod val="75000"/>
                  </a:schemeClr>
                </a:solidFill>
                <a:latin typeface="Times New Roman" pitchFamily="18" charset="0"/>
                <a:cs typeface="Times New Roman" pitchFamily="18" charset="0"/>
              </a:rPr>
              <a:t>Indian Bureau of Mines</a:t>
            </a:r>
          </a:p>
          <a:p>
            <a:pPr>
              <a:spcBef>
                <a:spcPts val="0"/>
              </a:spcBef>
            </a:pPr>
            <a:r>
              <a:rPr lang="en-US" sz="2600" dirty="0">
                <a:solidFill>
                  <a:schemeClr val="accent2">
                    <a:lumMod val="75000"/>
                  </a:schemeClr>
                </a:solidFill>
                <a:latin typeface="Times New Roman" pitchFamily="18" charset="0"/>
                <a:cs typeface="Times New Roman" pitchFamily="18" charset="0"/>
              </a:rPr>
              <a:t>22</a:t>
            </a:r>
            <a:r>
              <a:rPr lang="en-US" sz="2600" baseline="30000" dirty="0">
                <a:solidFill>
                  <a:schemeClr val="accent2">
                    <a:lumMod val="75000"/>
                  </a:schemeClr>
                </a:solidFill>
                <a:latin typeface="Times New Roman" pitchFamily="18" charset="0"/>
                <a:cs typeface="Times New Roman" pitchFamily="18" charset="0"/>
              </a:rPr>
              <a:t>nd</a:t>
            </a:r>
            <a:r>
              <a:rPr lang="en-US" sz="2600" dirty="0">
                <a:solidFill>
                  <a:schemeClr val="accent2">
                    <a:lumMod val="75000"/>
                  </a:schemeClr>
                </a:solidFill>
                <a:latin typeface="Times New Roman" pitchFamily="18" charset="0"/>
                <a:cs typeface="Times New Roman" pitchFamily="18" charset="0"/>
              </a:rPr>
              <a:t> June, 2020 </a:t>
            </a:r>
          </a:p>
          <a:p>
            <a:pPr>
              <a:spcBef>
                <a:spcPts val="0"/>
              </a:spcBef>
            </a:pPr>
            <a:r>
              <a:rPr lang="en-CA" sz="2800" dirty="0"/>
              <a:t>e-Training on “Basic course on Resource Estimation for Mineral Deposits” </a:t>
            </a:r>
            <a:r>
              <a:rPr lang="en-CA" sz="2300" dirty="0"/>
              <a:t>RTD, GSI,  CR, Nagpur</a:t>
            </a:r>
            <a:endParaRPr lang="en-SG" sz="2300" dirty="0">
              <a:solidFill>
                <a:schemeClr val="accent2">
                  <a:lumMod val="75000"/>
                </a:schemeClr>
              </a:solidFill>
              <a:latin typeface="Times New Roman" pitchFamily="18" charset="0"/>
              <a:cs typeface="Times New Roman" pitchFamily="18" charset="0"/>
            </a:endParaRPr>
          </a:p>
        </p:txBody>
      </p:sp>
      <p:pic>
        <p:nvPicPr>
          <p:cNvPr id="1026" name="Picture 2" descr="H:\IBM LogoBig.jpg"/>
          <p:cNvPicPr>
            <a:picLocks noChangeAspect="1" noChangeArrowheads="1"/>
          </p:cNvPicPr>
          <p:nvPr/>
        </p:nvPicPr>
        <p:blipFill>
          <a:blip r:embed="rId2" cstate="print"/>
          <a:srcRect/>
          <a:stretch>
            <a:fillRect/>
          </a:stretch>
        </p:blipFill>
        <p:spPr bwMode="auto">
          <a:xfrm>
            <a:off x="3886200" y="2291462"/>
            <a:ext cx="1317016" cy="2051938"/>
          </a:xfrm>
          <a:prstGeom prst="rect">
            <a:avLst/>
          </a:prstGeom>
          <a:noFill/>
        </p:spPr>
      </p:pic>
      <p:sp>
        <p:nvSpPr>
          <p:cNvPr id="4" name="TextBox 3">
            <a:extLst>
              <a:ext uri="{FF2B5EF4-FFF2-40B4-BE49-F238E27FC236}">
                <a16:creationId xmlns:a16="http://schemas.microsoft.com/office/drawing/2014/main" id="{E019A40E-B848-2547-8332-481A6342F477}"/>
              </a:ext>
            </a:extLst>
          </p:cNvPr>
          <p:cNvSpPr txBox="1"/>
          <p:nvPr/>
        </p:nvSpPr>
        <p:spPr>
          <a:xfrm>
            <a:off x="0" y="6172200"/>
            <a:ext cx="9144000" cy="492443"/>
          </a:xfrm>
          <a:prstGeom prst="rect">
            <a:avLst/>
          </a:prstGeom>
          <a:noFill/>
        </p:spPr>
        <p:txBody>
          <a:bodyPr wrap="square" rtlCol="0">
            <a:spAutoFit/>
          </a:bodyPr>
          <a:lstStyle/>
          <a:p>
            <a:pPr algn="ctr"/>
            <a:r>
              <a:rPr lang="en-CA" sz="1400" i="1" dirty="0"/>
              <a:t>Disclaimer</a:t>
            </a:r>
          </a:p>
          <a:p>
            <a:pPr algn="ctr"/>
            <a:r>
              <a:rPr lang="en-CA" sz="1200" i="1" dirty="0"/>
              <a:t>The views expressed in this presentation are the author own and not necessarily those of the organization for whom he is working.</a:t>
            </a:r>
            <a:endParaRPr lang="en-US" sz="1200" i="1" dirty="0"/>
          </a:p>
        </p:txBody>
      </p:sp>
      <p:cxnSp>
        <p:nvCxnSpPr>
          <p:cNvPr id="6" name="Straight Connector 5">
            <a:extLst>
              <a:ext uri="{FF2B5EF4-FFF2-40B4-BE49-F238E27FC236}">
                <a16:creationId xmlns:a16="http://schemas.microsoft.com/office/drawing/2014/main" id="{BDCA95A5-FA1F-0848-B391-523750CFF036}"/>
              </a:ext>
            </a:extLst>
          </p:cNvPr>
          <p:cNvCxnSpPr/>
          <p:nvPr/>
        </p:nvCxnSpPr>
        <p:spPr>
          <a:xfrm>
            <a:off x="0" y="61722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rot="5400000">
            <a:off x="1134329" y="1362929"/>
            <a:ext cx="6722941" cy="4267200"/>
          </a:xfrm>
          <a:prstGeom prst="rect">
            <a:avLst/>
          </a:prstGeom>
          <a:noFill/>
          <a:ln w="9525">
            <a:noFill/>
            <a:miter lim="800000"/>
            <a:headEnd/>
            <a:tailEnd/>
          </a:ln>
          <a:effectLst/>
        </p:spPr>
      </p:pic>
      <p:sp>
        <p:nvSpPr>
          <p:cNvPr id="2" name="Title 1"/>
          <p:cNvSpPr>
            <a:spLocks noGrp="1"/>
          </p:cNvSpPr>
          <p:nvPr>
            <p:ph type="title"/>
          </p:nvPr>
        </p:nvSpPr>
        <p:spPr>
          <a:xfrm>
            <a:off x="533400" y="228600"/>
            <a:ext cx="7772400" cy="1524000"/>
          </a:xfrm>
        </p:spPr>
        <p:txBody>
          <a:bodyPr>
            <a:normAutofit fontScale="90000"/>
          </a:bodyPr>
          <a:lstStyle/>
          <a:p>
            <a:r>
              <a:rPr lang="en-US" sz="5300" b="1" dirty="0">
                <a:solidFill>
                  <a:srgbClr val="FF0000"/>
                </a:solidFill>
                <a:latin typeface="Times New Roman" pitchFamily="18" charset="0"/>
                <a:cs typeface="Times New Roman" pitchFamily="18" charset="0"/>
              </a:rPr>
              <a:t>National Mineral Inventory</a:t>
            </a:r>
            <a:br>
              <a:rPr lang="en-US" b="1" dirty="0">
                <a:solidFill>
                  <a:srgbClr val="FF0000"/>
                </a:solidFill>
              </a:rPr>
            </a:b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685800"/>
          </a:xfrm>
        </p:spPr>
        <p:txBody>
          <a:bodyPr>
            <a:normAutofit/>
          </a:bodyPr>
          <a:lstStyle/>
          <a:p>
            <a:r>
              <a:rPr lang="en-IN" sz="2400" b="1" dirty="0">
                <a:latin typeface="Times New Roman" pitchFamily="18" charset="0"/>
                <a:cs typeface="Times New Roman" pitchFamily="18" charset="0"/>
              </a:rPr>
              <a:t>    NATIONAL MINERAL INVENTORY (NMI)</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914400"/>
            <a:ext cx="8153400" cy="5638800"/>
          </a:xfrm>
        </p:spPr>
        <p:txBody>
          <a:bodyPr>
            <a:noAutofit/>
          </a:bodyPr>
          <a:lstStyle/>
          <a:p>
            <a:pPr algn="just"/>
            <a:r>
              <a:rPr lang="en-IN" sz="2200" dirty="0" err="1">
                <a:latin typeface="Times New Roman" pitchFamily="18" charset="0"/>
                <a:cs typeface="Times New Roman" pitchFamily="18" charset="0"/>
              </a:rPr>
              <a:t>Quinquennial</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updation</a:t>
            </a:r>
            <a:r>
              <a:rPr lang="en-IN" sz="2200" dirty="0">
                <a:latin typeface="Times New Roman" pitchFamily="18" charset="0"/>
                <a:cs typeface="Times New Roman" pitchFamily="18" charset="0"/>
              </a:rPr>
              <a:t> of inventories of mineral resources in the country, covering mineral deposits in leasehold and freehold areas. </a:t>
            </a:r>
          </a:p>
          <a:p>
            <a:pPr algn="just"/>
            <a:r>
              <a:rPr lang="en-IN" sz="2200" dirty="0">
                <a:latin typeface="Times New Roman" pitchFamily="18" charset="0"/>
                <a:cs typeface="Times New Roman" pitchFamily="18" charset="0"/>
              </a:rPr>
              <a:t>The NMI is fully computerized and the requisite information is available to interested persons/agencies on charge basis. </a:t>
            </a:r>
          </a:p>
          <a:p>
            <a:pPr algn="just"/>
            <a:r>
              <a:rPr lang="en-IN" sz="2200" dirty="0">
                <a:latin typeface="Times New Roman" pitchFamily="18" charset="0"/>
                <a:cs typeface="Times New Roman" pitchFamily="18" charset="0"/>
              </a:rPr>
              <a:t>NMI in its present form covers - location of Mineral deposits/lease, nature of land, infrastructure, geology, exploration, physical and chemical properties, beneficiation, resources, reserves, status of freehold/leasehold, etc. along with the primary source of information.</a:t>
            </a:r>
          </a:p>
          <a:p>
            <a:pPr algn="just"/>
            <a:r>
              <a:rPr lang="en-IN" sz="2200" dirty="0">
                <a:latin typeface="Times New Roman" pitchFamily="18" charset="0"/>
                <a:cs typeface="Times New Roman" pitchFamily="18" charset="0"/>
              </a:rPr>
              <a:t>Classification of quantities as per their end-use grade were accommodated.</a:t>
            </a:r>
          </a:p>
          <a:p>
            <a:pPr algn="just"/>
            <a:r>
              <a:rPr lang="en-IN" sz="2200" dirty="0">
                <a:latin typeface="Times New Roman" pitchFamily="18" charset="0"/>
                <a:cs typeface="Times New Roman" pitchFamily="18" charset="0"/>
              </a:rPr>
              <a:t>The United Nations Framework Classification (UNFC), has been introduced successfully in the NMI since 01-04-2000.</a:t>
            </a:r>
          </a:p>
          <a:p>
            <a:pPr algn="just"/>
            <a:r>
              <a:rPr lang="en-IN" sz="2200" dirty="0">
                <a:latin typeface="Times New Roman" pitchFamily="18" charset="0"/>
                <a:cs typeface="Times New Roman" pitchFamily="18" charset="0"/>
              </a:rPr>
              <a:t>At present, </a:t>
            </a:r>
            <a:r>
              <a:rPr lang="en-IN" sz="2200" dirty="0" err="1">
                <a:latin typeface="Times New Roman" pitchFamily="18" charset="0"/>
                <a:cs typeface="Times New Roman" pitchFamily="18" charset="0"/>
              </a:rPr>
              <a:t>updation</a:t>
            </a:r>
            <a:r>
              <a:rPr lang="en-IN" sz="2200" dirty="0">
                <a:latin typeface="Times New Roman" pitchFamily="18" charset="0"/>
                <a:cs typeface="Times New Roman" pitchFamily="18" charset="0"/>
              </a:rPr>
              <a:t>  of “NMI as on 01.04.2015”  is  successfully completed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8153400" cy="685800"/>
          </a:xfrm>
        </p:spPr>
        <p:txBody>
          <a:bodyPr>
            <a:normAutofit/>
          </a:bodyPr>
          <a:lstStyle/>
          <a:p>
            <a:r>
              <a:rPr lang="en-IN" sz="2400" b="1" dirty="0">
                <a:latin typeface="Times New Roman" pitchFamily="18" charset="0"/>
                <a:cs typeface="Times New Roman" pitchFamily="18" charset="0"/>
              </a:rPr>
              <a:t>    NATIONAL MINERAL INVENTORY (NMI)</a:t>
            </a:r>
            <a:endParaRPr lang="en-IN" sz="2400" dirty="0">
              <a:latin typeface="Times New Roman" pitchFamily="18" charset="0"/>
              <a:cs typeface="Times New Roman" pitchFamily="18" charset="0"/>
            </a:endParaRPr>
          </a:p>
        </p:txBody>
      </p:sp>
      <p:sp>
        <p:nvSpPr>
          <p:cNvPr id="8" name="Rounded Rectangle 7"/>
          <p:cNvSpPr/>
          <p:nvPr/>
        </p:nvSpPr>
        <p:spPr>
          <a:xfrm>
            <a:off x="3352800" y="914400"/>
            <a:ext cx="1828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71 Minerals</a:t>
            </a:r>
          </a:p>
        </p:txBody>
      </p:sp>
      <p:sp>
        <p:nvSpPr>
          <p:cNvPr id="15" name="Down Arrow 14"/>
          <p:cNvSpPr/>
          <p:nvPr/>
        </p:nvSpPr>
        <p:spPr>
          <a:xfrm>
            <a:off x="4114800" y="1295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Minus 15"/>
          <p:cNvSpPr/>
          <p:nvPr/>
        </p:nvSpPr>
        <p:spPr>
          <a:xfrm>
            <a:off x="838200" y="1524000"/>
            <a:ext cx="73152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own Arrow 16"/>
          <p:cNvSpPr/>
          <p:nvPr/>
        </p:nvSpPr>
        <p:spPr>
          <a:xfrm>
            <a:off x="1752600" y="1600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Down Arrow 17"/>
          <p:cNvSpPr/>
          <p:nvPr/>
        </p:nvSpPr>
        <p:spPr>
          <a:xfrm>
            <a:off x="7010400" y="1600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ounded Rectangle 19"/>
          <p:cNvSpPr/>
          <p:nvPr/>
        </p:nvSpPr>
        <p:spPr>
          <a:xfrm>
            <a:off x="914400" y="1981200"/>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a:p>
            <a:pPr algn="ctr"/>
            <a:r>
              <a:rPr lang="en-IN" b="1" dirty="0">
                <a:solidFill>
                  <a:schemeClr val="tx1"/>
                </a:solidFill>
                <a:latin typeface="Times New Roman" pitchFamily="18" charset="0"/>
                <a:cs typeface="Times New Roman" pitchFamily="18" charset="0"/>
              </a:rPr>
              <a:t>Free Hold Deposits</a:t>
            </a:r>
          </a:p>
          <a:p>
            <a:pPr algn="ctr"/>
            <a:r>
              <a:rPr lang="en-IN" b="1" dirty="0">
                <a:solidFill>
                  <a:schemeClr val="tx1"/>
                </a:solidFill>
                <a:latin typeface="Times New Roman" pitchFamily="18" charset="0"/>
                <a:cs typeface="Times New Roman" pitchFamily="18" charset="0"/>
              </a:rPr>
              <a:t>(About 8,252 deposits)</a:t>
            </a:r>
            <a:r>
              <a:rPr lang="en-IN" dirty="0"/>
              <a:t>	</a:t>
            </a:r>
          </a:p>
        </p:txBody>
      </p:sp>
      <p:sp>
        <p:nvSpPr>
          <p:cNvPr id="22" name="Down Arrow 21"/>
          <p:cNvSpPr/>
          <p:nvPr/>
        </p:nvSpPr>
        <p:spPr>
          <a:xfrm>
            <a:off x="1752600" y="2667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7010400" y="2667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Minus 23"/>
          <p:cNvSpPr/>
          <p:nvPr/>
        </p:nvSpPr>
        <p:spPr>
          <a:xfrm>
            <a:off x="914400" y="2895600"/>
            <a:ext cx="71628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Down Arrow 24"/>
          <p:cNvSpPr/>
          <p:nvPr/>
        </p:nvSpPr>
        <p:spPr>
          <a:xfrm>
            <a:off x="4114800" y="3048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Down Arrow 26"/>
          <p:cNvSpPr/>
          <p:nvPr/>
        </p:nvSpPr>
        <p:spPr>
          <a:xfrm>
            <a:off x="4114800" y="3810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7"/>
          <p:cNvSpPr/>
          <p:nvPr/>
        </p:nvSpPr>
        <p:spPr>
          <a:xfrm>
            <a:off x="3505200" y="4191000"/>
            <a:ext cx="1371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Deposits</a:t>
            </a:r>
          </a:p>
        </p:txBody>
      </p:sp>
      <p:sp>
        <p:nvSpPr>
          <p:cNvPr id="29" name="Down Arrow 28"/>
          <p:cNvSpPr/>
          <p:nvPr/>
        </p:nvSpPr>
        <p:spPr>
          <a:xfrm>
            <a:off x="4038600" y="45720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p:cNvSpPr txBox="1"/>
          <p:nvPr/>
        </p:nvSpPr>
        <p:spPr>
          <a:xfrm>
            <a:off x="4953000" y="4191000"/>
            <a:ext cx="3124200" cy="369332"/>
          </a:xfrm>
          <a:prstGeom prst="rect">
            <a:avLst/>
          </a:prstGeom>
          <a:noFill/>
        </p:spPr>
        <p:txBody>
          <a:bodyPr wrap="square" rtlCol="0">
            <a:spAutoFit/>
          </a:bodyPr>
          <a:lstStyle/>
          <a:p>
            <a:r>
              <a:rPr lang="en-IN" b="1" dirty="0"/>
              <a:t>Total 20,000 deposits (approx.)</a:t>
            </a:r>
          </a:p>
        </p:txBody>
      </p:sp>
      <p:sp>
        <p:nvSpPr>
          <p:cNvPr id="31" name="Rounded Rectangle 30"/>
          <p:cNvSpPr/>
          <p:nvPr/>
        </p:nvSpPr>
        <p:spPr>
          <a:xfrm>
            <a:off x="3429000" y="4876800"/>
            <a:ext cx="1371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Districts</a:t>
            </a:r>
          </a:p>
        </p:txBody>
      </p:sp>
      <p:sp>
        <p:nvSpPr>
          <p:cNvPr id="32" name="Rounded Rectangle 31"/>
          <p:cNvSpPr/>
          <p:nvPr/>
        </p:nvSpPr>
        <p:spPr>
          <a:xfrm>
            <a:off x="3200400" y="5486400"/>
            <a:ext cx="2209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States &amp; U.T.</a:t>
            </a:r>
          </a:p>
        </p:txBody>
      </p:sp>
      <p:sp>
        <p:nvSpPr>
          <p:cNvPr id="33" name="Down Arrow 32"/>
          <p:cNvSpPr/>
          <p:nvPr/>
        </p:nvSpPr>
        <p:spPr>
          <a:xfrm>
            <a:off x="3962400" y="51816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Down Arrow 33"/>
          <p:cNvSpPr/>
          <p:nvPr/>
        </p:nvSpPr>
        <p:spPr>
          <a:xfrm>
            <a:off x="3962400" y="57912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ounded Rectangle 34"/>
          <p:cNvSpPr/>
          <p:nvPr/>
        </p:nvSpPr>
        <p:spPr>
          <a:xfrm>
            <a:off x="2590800" y="6096000"/>
            <a:ext cx="3657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All India Mineral Inventory </a:t>
            </a:r>
          </a:p>
        </p:txBody>
      </p:sp>
      <p:sp>
        <p:nvSpPr>
          <p:cNvPr id="36" name="Rounded Rectangle 35"/>
          <p:cNvSpPr/>
          <p:nvPr/>
        </p:nvSpPr>
        <p:spPr>
          <a:xfrm>
            <a:off x="5867400" y="1981200"/>
            <a:ext cx="29718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Lease Hold Deposits</a:t>
            </a:r>
          </a:p>
          <a:p>
            <a:pPr algn="ctr"/>
            <a:r>
              <a:rPr lang="en-IN" b="1" dirty="0">
                <a:solidFill>
                  <a:schemeClr val="tx1"/>
                </a:solidFill>
                <a:latin typeface="Times New Roman" pitchFamily="18" charset="0"/>
                <a:cs typeface="Times New Roman" pitchFamily="18" charset="0"/>
              </a:rPr>
              <a:t>(About 11,792 deposits)</a:t>
            </a:r>
          </a:p>
        </p:txBody>
      </p:sp>
      <p:sp>
        <p:nvSpPr>
          <p:cNvPr id="37" name="Rounded Rectangle 36"/>
          <p:cNvSpPr/>
          <p:nvPr/>
        </p:nvSpPr>
        <p:spPr>
          <a:xfrm>
            <a:off x="3581400" y="3429000"/>
            <a:ext cx="1371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itchFamily="18" charset="0"/>
                <a:cs typeface="Times New Roman" pitchFamily="18" charset="0"/>
              </a:rPr>
              <a:t>Blocks</a:t>
            </a:r>
          </a:p>
        </p:txBody>
      </p:sp>
      <p:sp>
        <p:nvSpPr>
          <p:cNvPr id="38" name="TextBox 37"/>
          <p:cNvSpPr txBox="1"/>
          <p:nvPr/>
        </p:nvSpPr>
        <p:spPr>
          <a:xfrm>
            <a:off x="4953000" y="3276600"/>
            <a:ext cx="3276600" cy="646331"/>
          </a:xfrm>
          <a:prstGeom prst="rect">
            <a:avLst/>
          </a:prstGeom>
          <a:noFill/>
        </p:spPr>
        <p:txBody>
          <a:bodyPr wrap="square" rtlCol="0">
            <a:spAutoFit/>
          </a:bodyPr>
          <a:lstStyle/>
          <a:p>
            <a:r>
              <a:rPr lang="en-IN" b="1" dirty="0">
                <a:latin typeface="Times New Roman" pitchFamily="18" charset="0"/>
                <a:cs typeface="Times New Roman" pitchFamily="18" charset="0"/>
              </a:rPr>
              <a:t>About 200 field parameters</a:t>
            </a:r>
          </a:p>
          <a:p>
            <a:r>
              <a:rPr lang="en-IN" b="1" dirty="0">
                <a:latin typeface="Times New Roman" pitchFamily="18" charset="0"/>
                <a:cs typeface="Times New Roman" pitchFamily="18" charset="0"/>
              </a:rPr>
              <a:t> for each block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685800"/>
          </a:xfrm>
        </p:spPr>
        <p:txBody>
          <a:bodyPr>
            <a:noAutofit/>
          </a:bodyPr>
          <a:lstStyle/>
          <a:p>
            <a:r>
              <a:rPr lang="en-US" sz="3600" b="1" dirty="0">
                <a:solidFill>
                  <a:srgbClr val="FF0000"/>
                </a:solidFill>
                <a:latin typeface="Times New Roman" pitchFamily="18" charset="0"/>
                <a:cs typeface="Times New Roman" pitchFamily="18" charset="0"/>
              </a:rPr>
              <a:t>Indian Mineral Yearbook</a:t>
            </a:r>
          </a:p>
        </p:txBody>
      </p:sp>
      <p:pic>
        <p:nvPicPr>
          <p:cNvPr id="1026" name="Picture 2" descr="C:\Users\RAKESH\Desktop\20180503_202639.jpg"/>
          <p:cNvPicPr>
            <a:picLocks noChangeAspect="1" noChangeArrowheads="1"/>
          </p:cNvPicPr>
          <p:nvPr/>
        </p:nvPicPr>
        <p:blipFill>
          <a:blip r:embed="rId2" cstate="print"/>
          <a:srcRect/>
          <a:stretch>
            <a:fillRect/>
          </a:stretch>
        </p:blipFill>
        <p:spPr bwMode="auto">
          <a:xfrm>
            <a:off x="223820" y="1087994"/>
            <a:ext cx="2671780" cy="3525515"/>
          </a:xfrm>
          <a:prstGeom prst="rect">
            <a:avLst/>
          </a:prstGeom>
          <a:noFill/>
        </p:spPr>
      </p:pic>
      <p:sp>
        <p:nvSpPr>
          <p:cNvPr id="4" name="Rectangle 3"/>
          <p:cNvSpPr/>
          <p:nvPr/>
        </p:nvSpPr>
        <p:spPr>
          <a:xfrm>
            <a:off x="3048000" y="948690"/>
            <a:ext cx="5791200" cy="5847755"/>
          </a:xfrm>
          <a:prstGeom prst="rect">
            <a:avLst/>
          </a:prstGeom>
        </p:spPr>
        <p:txBody>
          <a:bodyPr wrap="square">
            <a:spAutoFit/>
          </a:bodyPr>
          <a:lstStyle/>
          <a:p>
            <a:pPr algn="just"/>
            <a:r>
              <a:rPr lang="en-IN" sz="2200" dirty="0">
                <a:latin typeface="Times New Roman" pitchFamily="18" charset="0"/>
                <a:cs typeface="Times New Roman" pitchFamily="18" charset="0"/>
              </a:rPr>
              <a:t>Indian Minerals Year Book" (IMYB) depicts entire "gamut" of minerals and mineral based industries of India.  It has over about last 50 years.</a:t>
            </a:r>
          </a:p>
          <a:p>
            <a:pPr algn="just"/>
            <a:r>
              <a:rPr lang="en-IN" sz="2200" dirty="0">
                <a:latin typeface="Times New Roman" pitchFamily="18" charset="0"/>
                <a:cs typeface="Times New Roman" pitchFamily="18" charset="0"/>
              </a:rPr>
              <a:t>Preparation of IMYB involves correspondence for obtaining data/information on non-statutory basis from nearly 3000 parties engaged in mineral industries including State Directorates of Mines &amp; Geology, R&amp;D Institutions, Mineral Producers, Users, Traders, etc. </a:t>
            </a:r>
          </a:p>
          <a:p>
            <a:pPr algn="just"/>
            <a:r>
              <a:rPr lang="en-IN" sz="2200" dirty="0">
                <a:latin typeface="Times New Roman" pitchFamily="18" charset="0"/>
                <a:cs typeface="Times New Roman" pitchFamily="18" charset="0"/>
              </a:rPr>
              <a:t>The data received are analysed and based on this data, consumption tables are prepared.</a:t>
            </a:r>
          </a:p>
          <a:p>
            <a:pPr algn="just">
              <a:buNone/>
            </a:pPr>
            <a:r>
              <a:rPr lang="en-IN" sz="2200" dirty="0">
                <a:latin typeface="Times New Roman" pitchFamily="18" charset="0"/>
                <a:cs typeface="Times New Roman" pitchFamily="18" charset="0"/>
              </a:rPr>
              <a:t>		</a:t>
            </a:r>
          </a:p>
          <a:p>
            <a:pPr algn="just"/>
            <a:r>
              <a:rPr lang="en-IN" sz="2200" dirty="0">
                <a:latin typeface="Times New Roman" pitchFamily="18" charset="0"/>
                <a:cs typeface="Times New Roman" pitchFamily="18" charset="0"/>
              </a:rPr>
              <a:t>IMYB provides a status report of Mining and Mineral Industry in India on an annual basis as per Rule 45 of MCDR 2017. This publication has wide readership- both National and International.</a:t>
            </a:r>
            <a:endParaRPr lang="en-IN"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838200"/>
          </a:xfrm>
        </p:spPr>
        <p:txBody>
          <a:bodyPr>
            <a:normAutofit/>
          </a:bodyPr>
          <a:lstStyle/>
          <a:p>
            <a:r>
              <a:rPr lang="en-IN" sz="2800" b="1" dirty="0">
                <a:latin typeface="Times New Roman" pitchFamily="18" charset="0"/>
                <a:cs typeface="Times New Roman" pitchFamily="18" charset="0"/>
              </a:rPr>
              <a:t>    </a:t>
            </a:r>
            <a:r>
              <a:rPr lang="en-IN" sz="2800" b="1" dirty="0">
                <a:solidFill>
                  <a:srgbClr val="FF0000"/>
                </a:solidFill>
                <a:latin typeface="Times New Roman" pitchFamily="18" charset="0"/>
                <a:cs typeface="Times New Roman" pitchFamily="18" charset="0"/>
              </a:rPr>
              <a:t>INDIAN MINERALS YEARBOOK (IMYB)</a:t>
            </a:r>
            <a:endParaRPr lang="en-IN"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2057400"/>
            <a:ext cx="8458200" cy="4191000"/>
          </a:xfrm>
        </p:spPr>
        <p:txBody>
          <a:bodyPr numCol="2">
            <a:noAutofit/>
          </a:bodyPr>
          <a:lstStyle/>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Introduction</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Resources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Exploration and Development</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Mineral Inventory</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Production &amp; Stocks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Grade Analysis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Employment</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Producers of Minerals/ Metals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Mining &amp; Milling Process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Recycling</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Consumption/ End Use Pattern</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Substitute/Technical Possibilities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Policy &amp; Standards</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World Review</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Foreign Trade</a:t>
            </a:r>
          </a:p>
          <a:p>
            <a:pPr marL="514350" indent="-514350" algn="just">
              <a:buFont typeface="+mj-lt"/>
              <a:buAutoNum type="arabicPeriod"/>
            </a:pPr>
            <a:r>
              <a:rPr lang="en-IN" sz="2000" b="1" dirty="0">
                <a:solidFill>
                  <a:srgbClr val="CC3300"/>
                </a:solidFill>
                <a:latin typeface="Times New Roman" pitchFamily="18" charset="0"/>
                <a:cs typeface="Times New Roman" pitchFamily="18" charset="0"/>
              </a:rPr>
              <a:t>Future Outlook</a:t>
            </a:r>
          </a:p>
        </p:txBody>
      </p:sp>
      <p:sp>
        <p:nvSpPr>
          <p:cNvPr id="4" name="Rectangle 3"/>
          <p:cNvSpPr/>
          <p:nvPr/>
        </p:nvSpPr>
        <p:spPr>
          <a:xfrm>
            <a:off x="381000" y="762000"/>
            <a:ext cx="8382000" cy="1323439"/>
          </a:xfrm>
          <a:prstGeom prst="rect">
            <a:avLst/>
          </a:prstGeom>
        </p:spPr>
        <p:txBody>
          <a:bodyPr wrap="square">
            <a:spAutoFit/>
          </a:bodyPr>
          <a:lstStyle/>
          <a:p>
            <a:pPr algn="just"/>
            <a:r>
              <a:rPr lang="en-IN" sz="2000" b="1" dirty="0">
                <a:solidFill>
                  <a:srgbClr val="7030A0"/>
                </a:solidFill>
                <a:latin typeface="Times New Roman" pitchFamily="18" charset="0"/>
                <a:cs typeface="Times New Roman" pitchFamily="18" charset="0"/>
              </a:rPr>
              <a:t>IMYB consists of three volumes, </a:t>
            </a:r>
          </a:p>
          <a:p>
            <a:pPr algn="just">
              <a:buNone/>
            </a:pPr>
            <a:r>
              <a:rPr lang="en-IN" sz="2000" b="1" dirty="0">
                <a:solidFill>
                  <a:srgbClr val="7030A0"/>
                </a:solidFill>
                <a:latin typeface="Times New Roman" pitchFamily="18" charset="0"/>
                <a:cs typeface="Times New Roman" pitchFamily="18" charset="0"/>
              </a:rPr>
              <a:t>		Volume-I  consist of General Review and State Reviews, </a:t>
            </a:r>
          </a:p>
          <a:p>
            <a:pPr algn="just">
              <a:buNone/>
            </a:pPr>
            <a:r>
              <a:rPr lang="en-IN" sz="2000" b="1" dirty="0">
                <a:solidFill>
                  <a:srgbClr val="7030A0"/>
                </a:solidFill>
                <a:latin typeface="Times New Roman" pitchFamily="18" charset="0"/>
                <a:cs typeface="Times New Roman" pitchFamily="18" charset="0"/>
              </a:rPr>
              <a:t>		Volume –II consist of Metals &amp; Alloys Reviews</a:t>
            </a:r>
          </a:p>
          <a:p>
            <a:pPr algn="just">
              <a:buNone/>
            </a:pPr>
            <a:r>
              <a:rPr lang="en-IN" sz="2000" b="1" dirty="0">
                <a:solidFill>
                  <a:srgbClr val="7030A0"/>
                </a:solidFill>
                <a:latin typeface="Times New Roman" pitchFamily="18" charset="0"/>
                <a:cs typeface="Times New Roman" pitchFamily="18" charset="0"/>
              </a:rPr>
              <a:t>		Volume-III consist of Mineral Reviews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rot="5400000">
            <a:off x="1143000" y="-914400"/>
            <a:ext cx="6781800" cy="8762999"/>
          </a:xfrm>
          <a:prstGeom prst="rect">
            <a:avLst/>
          </a:prstGeom>
          <a:noFill/>
          <a:ln w="9525">
            <a:noFill/>
            <a:miter lim="800000"/>
            <a:headEnd/>
            <a:tailEnd/>
          </a:ln>
          <a:effectLst/>
        </p:spPr>
      </p:pic>
      <p:sp>
        <p:nvSpPr>
          <p:cNvPr id="2" name="Title 1"/>
          <p:cNvSpPr>
            <a:spLocks noGrp="1"/>
          </p:cNvSpPr>
          <p:nvPr>
            <p:ph type="title"/>
          </p:nvPr>
        </p:nvSpPr>
        <p:spPr>
          <a:xfrm>
            <a:off x="304800" y="2438400"/>
            <a:ext cx="8229600" cy="1143000"/>
          </a:xfrm>
        </p:spPr>
        <p:txBody>
          <a:bodyPr>
            <a:noAutofit/>
          </a:bodyPr>
          <a:lstStyle/>
          <a:p>
            <a:r>
              <a:rPr lang="en-US" sz="7000" b="1" dirty="0">
                <a:solidFill>
                  <a:srgbClr val="C00000"/>
                </a:solidFill>
                <a:latin typeface="Times New Roman" pitchFamily="18" charset="0"/>
                <a:cs typeface="Times New Roman" pitchFamily="18" charset="0"/>
              </a:rPr>
              <a:t>Market Survey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Market Survey</a:t>
            </a:r>
          </a:p>
        </p:txBody>
      </p:sp>
      <p:sp>
        <p:nvSpPr>
          <p:cNvPr id="3" name="Content Placeholder 2"/>
          <p:cNvSpPr>
            <a:spLocks noGrp="1"/>
          </p:cNvSpPr>
          <p:nvPr>
            <p:ph idx="1"/>
          </p:nvPr>
        </p:nvSpPr>
        <p:spPr/>
        <p:txBody>
          <a:bodyPr>
            <a:normAutofit fontScale="92500" lnSpcReduction="20000"/>
          </a:bodyPr>
          <a:lstStyle/>
          <a:p>
            <a:r>
              <a:rPr lang="en-US" dirty="0"/>
              <a:t>Chapter 1 Introduction</a:t>
            </a:r>
          </a:p>
          <a:p>
            <a:r>
              <a:rPr lang="en-US" dirty="0"/>
              <a:t>Chapter 2 Uses &amp; Specifications</a:t>
            </a:r>
          </a:p>
          <a:p>
            <a:r>
              <a:rPr lang="en-US" dirty="0"/>
              <a:t>Chapter 3 Supply</a:t>
            </a:r>
          </a:p>
          <a:p>
            <a:r>
              <a:rPr lang="en-US" dirty="0"/>
              <a:t>Chapter 4 Foreign Trade</a:t>
            </a:r>
          </a:p>
          <a:p>
            <a:r>
              <a:rPr lang="en-US" dirty="0"/>
              <a:t>Chapter 5 Prices</a:t>
            </a:r>
          </a:p>
          <a:p>
            <a:r>
              <a:rPr lang="en-US" dirty="0"/>
              <a:t>Chapter 6 Demand &amp; Supply</a:t>
            </a:r>
          </a:p>
          <a:p>
            <a:r>
              <a:rPr lang="en-US" dirty="0"/>
              <a:t>Chapter 7 Summary</a:t>
            </a:r>
          </a:p>
          <a:p>
            <a:pPr>
              <a:buNone/>
            </a:pPr>
            <a:r>
              <a:rPr lang="en-US" dirty="0"/>
              <a:t>     List of Annexure</a:t>
            </a:r>
          </a:p>
          <a:p>
            <a:pPr>
              <a:buNone/>
            </a:pPr>
            <a:r>
              <a:rPr lang="en-US" dirty="0"/>
              <a:t>     List of Figures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b="1" dirty="0">
                <a:solidFill>
                  <a:srgbClr val="FF0000"/>
                </a:solidFill>
                <a:latin typeface="Times New Roman" pitchFamily="18" charset="0"/>
                <a:cs typeface="Times New Roman" pitchFamily="18" charset="0"/>
              </a:rPr>
              <a:t>Bulletin of Mineral Information</a:t>
            </a:r>
          </a:p>
        </p:txBody>
      </p:sp>
      <p:pic>
        <p:nvPicPr>
          <p:cNvPr id="3074" name="Picture 2"/>
          <p:cNvPicPr>
            <a:picLocks noChangeAspect="1" noChangeArrowheads="1"/>
          </p:cNvPicPr>
          <p:nvPr/>
        </p:nvPicPr>
        <p:blipFill>
          <a:blip r:embed="rId2" cstate="print"/>
          <a:srcRect/>
          <a:stretch>
            <a:fillRect/>
          </a:stretch>
        </p:blipFill>
        <p:spPr bwMode="auto">
          <a:xfrm>
            <a:off x="152400" y="1676400"/>
            <a:ext cx="2372676" cy="3048000"/>
          </a:xfrm>
          <a:prstGeom prst="rect">
            <a:avLst/>
          </a:prstGeom>
          <a:noFill/>
          <a:ln w="9525">
            <a:noFill/>
            <a:miter lim="800000"/>
            <a:headEnd/>
            <a:tailEnd/>
          </a:ln>
          <a:effectLst/>
        </p:spPr>
      </p:pic>
      <p:sp>
        <p:nvSpPr>
          <p:cNvPr id="4" name="Content Placeholder 2"/>
          <p:cNvSpPr>
            <a:spLocks noGrp="1"/>
          </p:cNvSpPr>
          <p:nvPr>
            <p:ph idx="1"/>
          </p:nvPr>
        </p:nvSpPr>
        <p:spPr>
          <a:xfrm>
            <a:off x="2590800" y="990600"/>
            <a:ext cx="6324600" cy="5638800"/>
          </a:xfrm>
        </p:spPr>
        <p:txBody>
          <a:bodyPr>
            <a:normAutofit fontScale="92500" lnSpcReduction="20000"/>
          </a:bodyPr>
          <a:lstStyle/>
          <a:p>
            <a:pPr algn="just"/>
            <a:r>
              <a:rPr lang="en-IN" sz="2200" b="1" dirty="0">
                <a:solidFill>
                  <a:srgbClr val="000099"/>
                </a:solidFill>
                <a:latin typeface="Times New Roman" pitchFamily="18" charset="0"/>
                <a:cs typeface="Times New Roman" pitchFamily="18" charset="0"/>
              </a:rPr>
              <a:t>The Bulletin of Mineral Information (BMI) is a Half Yearly Bulletin of Mineral Information in respect of returns and notices on grant of mining leases/prospecting licences, execution deeds, abstracts, renewal, amendments, revocation, surrender/determination etc. as per Rule 59(2) of MCR,2016.</a:t>
            </a:r>
          </a:p>
          <a:p>
            <a:pPr algn="just"/>
            <a:r>
              <a:rPr lang="en-IN" sz="2200" b="1" dirty="0">
                <a:solidFill>
                  <a:srgbClr val="000099"/>
                </a:solidFill>
                <a:latin typeface="Times New Roman" pitchFamily="18" charset="0"/>
                <a:cs typeface="Times New Roman" pitchFamily="18" charset="0"/>
              </a:rPr>
              <a:t>Besides, mine owners send notices in prescribed </a:t>
            </a:r>
            <a:r>
              <a:rPr lang="en-IN" sz="2200" b="1" dirty="0" err="1">
                <a:solidFill>
                  <a:srgbClr val="000099"/>
                </a:solidFill>
                <a:latin typeface="Times New Roman" pitchFamily="18" charset="0"/>
                <a:cs typeface="Times New Roman" pitchFamily="18" charset="0"/>
              </a:rPr>
              <a:t>proforma</a:t>
            </a:r>
            <a:r>
              <a:rPr lang="en-IN" sz="2200" b="1" dirty="0">
                <a:solidFill>
                  <a:srgbClr val="000099"/>
                </a:solidFill>
                <a:latin typeface="Times New Roman" pitchFamily="18" charset="0"/>
                <a:cs typeface="Times New Roman" pitchFamily="18" charset="0"/>
              </a:rPr>
              <a:t> /returns.</a:t>
            </a:r>
          </a:p>
          <a:p>
            <a:pPr algn="just"/>
            <a:r>
              <a:rPr lang="en-IN" sz="2200" b="1" dirty="0">
                <a:solidFill>
                  <a:srgbClr val="000099"/>
                </a:solidFill>
                <a:latin typeface="Times New Roman" pitchFamily="18" charset="0"/>
                <a:cs typeface="Times New Roman" pitchFamily="18" charset="0"/>
              </a:rPr>
              <a:t>Copies of PL / ML orders relating to approval / inclusion of additional mineral in the existing leases are received from the Central Government. </a:t>
            </a:r>
          </a:p>
          <a:p>
            <a:pPr algn="ctr">
              <a:buNone/>
            </a:pPr>
            <a:endParaRPr lang="en-IN" sz="2200" b="1" dirty="0">
              <a:solidFill>
                <a:srgbClr val="FF0066"/>
              </a:solidFill>
              <a:latin typeface="Times New Roman" pitchFamily="18" charset="0"/>
              <a:cs typeface="Times New Roman" pitchFamily="18" charset="0"/>
            </a:endParaRPr>
          </a:p>
          <a:p>
            <a:pPr algn="ctr">
              <a:buNone/>
            </a:pPr>
            <a:r>
              <a:rPr lang="en-IN" sz="2200" b="1" dirty="0">
                <a:solidFill>
                  <a:srgbClr val="FF0066"/>
                </a:solidFill>
                <a:latin typeface="Times New Roman" pitchFamily="18" charset="0"/>
                <a:cs typeface="Times New Roman" pitchFamily="18" charset="0"/>
              </a:rPr>
              <a:t>BMI Contents</a:t>
            </a:r>
          </a:p>
          <a:p>
            <a:pPr algn="just">
              <a:buNone/>
            </a:pPr>
            <a:endParaRPr lang="en-IN" sz="2200" dirty="0">
              <a:latin typeface="Times New Roman" pitchFamily="18" charset="0"/>
              <a:cs typeface="Times New Roman" pitchFamily="18" charset="0"/>
            </a:endParaRPr>
          </a:p>
          <a:p>
            <a:pPr algn="just"/>
            <a:r>
              <a:rPr lang="en-IN" sz="2200" b="1" dirty="0">
                <a:solidFill>
                  <a:srgbClr val="003399"/>
                </a:solidFill>
                <a:latin typeface="Times New Roman" pitchFamily="18" charset="0"/>
                <a:cs typeface="Times New Roman" pitchFamily="18" charset="0"/>
              </a:rPr>
              <a:t>Tables on trend in Mining &amp; Prospecting licences.</a:t>
            </a:r>
          </a:p>
          <a:p>
            <a:pPr algn="just"/>
            <a:r>
              <a:rPr lang="en-IN" sz="2200" b="1" dirty="0">
                <a:solidFill>
                  <a:srgbClr val="003399"/>
                </a:solidFill>
                <a:latin typeface="Times New Roman" pitchFamily="18" charset="0"/>
                <a:cs typeface="Times New Roman" pitchFamily="18" charset="0"/>
              </a:rPr>
              <a:t>Information on production of mineral based products.</a:t>
            </a:r>
          </a:p>
          <a:p>
            <a:pPr algn="just"/>
            <a:r>
              <a:rPr lang="en-IN" sz="2200" b="1" dirty="0">
                <a:solidFill>
                  <a:srgbClr val="003399"/>
                </a:solidFill>
                <a:latin typeface="Times New Roman" pitchFamily="18" charset="0"/>
                <a:cs typeface="Times New Roman" pitchFamily="18" charset="0"/>
              </a:rPr>
              <a:t>Highlights of minerals &amp; mining activities in domestic &amp; abroad</a:t>
            </a:r>
            <a:r>
              <a:rPr lang="en-IN" sz="2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74"/>
                                        </p:tgtEl>
                                      </p:cBhvr>
                                    </p:animEffect>
                                    <p:animScale>
                                      <p:cBhvr>
                                        <p:cTn id="7"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533400"/>
            <a:ext cx="5486400" cy="990600"/>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b="1" dirty="0">
                <a:latin typeface="Times New Roman" pitchFamily="18" charset="0"/>
                <a:cs typeface="Times New Roman" pitchFamily="18" charset="0"/>
              </a:rPr>
              <a:t>I                           </a:t>
            </a:r>
            <a:r>
              <a:rPr lang="en-US" sz="2000" b="1" u="sng" dirty="0">
                <a:solidFill>
                  <a:srgbClr val="FF0066"/>
                </a:solidFill>
                <a:latin typeface="Times New Roman" pitchFamily="18" charset="0"/>
                <a:cs typeface="Times New Roman" pitchFamily="18" charset="0"/>
              </a:rPr>
              <a:t>Section-I  </a:t>
            </a:r>
          </a:p>
          <a:p>
            <a:pPr algn="just"/>
            <a:r>
              <a:rPr lang="en-US" dirty="0">
                <a:solidFill>
                  <a:srgbClr val="003399"/>
                </a:solidFill>
                <a:latin typeface="Times New Roman" pitchFamily="18" charset="0"/>
                <a:cs typeface="Times New Roman" pitchFamily="18" charset="0"/>
              </a:rPr>
              <a:t>Abstracts of Notifications and court cases related to mines &amp; minerals.</a:t>
            </a:r>
          </a:p>
        </p:txBody>
      </p:sp>
      <p:sp>
        <p:nvSpPr>
          <p:cNvPr id="4" name="Rectangle 3"/>
          <p:cNvSpPr/>
          <p:nvPr/>
        </p:nvSpPr>
        <p:spPr>
          <a:xfrm>
            <a:off x="3429000" y="1676400"/>
            <a:ext cx="5486400" cy="2743200"/>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imes New Roman" pitchFamily="18" charset="0"/>
                <a:cs typeface="Times New Roman" pitchFamily="18" charset="0"/>
              </a:rPr>
              <a:t>                                   </a:t>
            </a:r>
            <a:r>
              <a:rPr lang="en-US" sz="2000" b="1" u="sng" dirty="0">
                <a:solidFill>
                  <a:srgbClr val="FF0066"/>
                </a:solidFill>
                <a:latin typeface="Times New Roman" pitchFamily="18" charset="0"/>
                <a:cs typeface="Times New Roman" pitchFamily="18" charset="0"/>
              </a:rPr>
              <a:t>Section-II</a:t>
            </a:r>
          </a:p>
          <a:p>
            <a:pPr algn="just"/>
            <a:r>
              <a:rPr lang="en-US" sz="2000" dirty="0">
                <a:solidFill>
                  <a:srgbClr val="000099"/>
                </a:solidFill>
                <a:latin typeface="Times New Roman" pitchFamily="18" charset="0"/>
                <a:cs typeface="Times New Roman" pitchFamily="18" charset="0"/>
              </a:rPr>
              <a:t>Information in the form of letters, returns and notices for grant of mining leases, its execution, lapse, extension of period, execution deeds, revocation, surrender, determination, transfer, opening, discontinue, re-open, abandon, grant of PL, its execution, renewal, revocation, etc. and trend of RP’s. </a:t>
            </a:r>
          </a:p>
        </p:txBody>
      </p:sp>
      <p:sp>
        <p:nvSpPr>
          <p:cNvPr id="5" name="Rectangle 4"/>
          <p:cNvSpPr/>
          <p:nvPr/>
        </p:nvSpPr>
        <p:spPr>
          <a:xfrm>
            <a:off x="3429000" y="4495800"/>
            <a:ext cx="5486400" cy="1219200"/>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66"/>
                </a:solidFill>
                <a:latin typeface="Times New Roman" pitchFamily="18" charset="0"/>
                <a:cs typeface="Times New Roman" pitchFamily="18" charset="0"/>
              </a:rPr>
              <a:t>                                </a:t>
            </a:r>
            <a:r>
              <a:rPr lang="en-US" sz="2000" b="1" u="sng" dirty="0">
                <a:solidFill>
                  <a:srgbClr val="FF0066"/>
                </a:solidFill>
                <a:latin typeface="Times New Roman" pitchFamily="18" charset="0"/>
                <a:cs typeface="Times New Roman" pitchFamily="18" charset="0"/>
              </a:rPr>
              <a:t>Section-III</a:t>
            </a:r>
          </a:p>
          <a:p>
            <a:pPr algn="just"/>
            <a:r>
              <a:rPr lang="en-US" sz="2000" dirty="0">
                <a:solidFill>
                  <a:srgbClr val="000099"/>
                </a:solidFill>
                <a:latin typeface="Times New Roman" pitchFamily="18" charset="0"/>
                <a:cs typeface="Times New Roman" pitchFamily="18" charset="0"/>
              </a:rPr>
              <a:t>Information on production of mineral based products. </a:t>
            </a:r>
          </a:p>
        </p:txBody>
      </p:sp>
      <p:sp>
        <p:nvSpPr>
          <p:cNvPr id="6" name="Rectangle 5"/>
          <p:cNvSpPr/>
          <p:nvPr/>
        </p:nvSpPr>
        <p:spPr>
          <a:xfrm>
            <a:off x="3429000" y="5867400"/>
            <a:ext cx="5486400" cy="685800"/>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66"/>
                </a:solidFill>
                <a:latin typeface="Times New Roman" pitchFamily="18" charset="0"/>
                <a:cs typeface="Times New Roman" pitchFamily="18" charset="0"/>
              </a:rPr>
              <a:t>                               </a:t>
            </a:r>
            <a:r>
              <a:rPr lang="en-US" sz="2000" b="1" dirty="0">
                <a:solidFill>
                  <a:srgbClr val="FF0066"/>
                </a:solidFill>
                <a:latin typeface="Times New Roman" pitchFamily="18" charset="0"/>
                <a:cs typeface="Times New Roman" pitchFamily="18" charset="0"/>
              </a:rPr>
              <a:t> </a:t>
            </a:r>
            <a:r>
              <a:rPr lang="en-US" sz="2000" b="1" u="sng" dirty="0">
                <a:solidFill>
                  <a:srgbClr val="FF0066"/>
                </a:solidFill>
                <a:latin typeface="Times New Roman" pitchFamily="18" charset="0"/>
                <a:cs typeface="Times New Roman" pitchFamily="18" charset="0"/>
              </a:rPr>
              <a:t>Section-IV</a:t>
            </a:r>
          </a:p>
          <a:p>
            <a:r>
              <a:rPr lang="en-US" sz="2000" dirty="0">
                <a:solidFill>
                  <a:srgbClr val="000099"/>
                </a:solidFill>
                <a:latin typeface="Times New Roman" pitchFamily="18" charset="0"/>
                <a:cs typeface="Times New Roman" pitchFamily="18" charset="0"/>
              </a:rPr>
              <a:t>Highlights of domestic and abroad news. </a:t>
            </a:r>
          </a:p>
        </p:txBody>
      </p:sp>
      <p:sp>
        <p:nvSpPr>
          <p:cNvPr id="7" name="Rectangle 6"/>
          <p:cNvSpPr/>
          <p:nvPr/>
        </p:nvSpPr>
        <p:spPr>
          <a:xfrm>
            <a:off x="152400" y="609600"/>
            <a:ext cx="2209799" cy="5755422"/>
          </a:xfrm>
          <a:prstGeom prst="rect">
            <a:avLst/>
          </a:prstGeom>
          <a:ln w="19050">
            <a:solidFill>
              <a:srgbClr val="C00000"/>
            </a:solidFill>
          </a:ln>
        </p:spPr>
        <p:txBody>
          <a:bodyPr vert="horz" wrap="square">
            <a:spAutoFit/>
          </a:bodyPr>
          <a:lstStyle/>
          <a:p>
            <a:pPr algn="ctr"/>
            <a:r>
              <a:rPr lang="en-US" sz="3000" b="1" dirty="0">
                <a:solidFill>
                  <a:srgbClr val="FF0000"/>
                </a:solidFill>
                <a:latin typeface="Times New Roman" pitchFamily="18" charset="0"/>
                <a:cs typeface="Times New Roman" pitchFamily="18" charset="0"/>
              </a:rPr>
              <a:t>Bulletin </a:t>
            </a:r>
          </a:p>
          <a:p>
            <a:pPr algn="ctr"/>
            <a:endParaRPr lang="en-US" sz="3000" b="1" dirty="0">
              <a:solidFill>
                <a:srgbClr val="FF0000"/>
              </a:solidFill>
              <a:latin typeface="Times New Roman" pitchFamily="18" charset="0"/>
              <a:cs typeface="Times New Roman" pitchFamily="18" charset="0"/>
            </a:endParaRPr>
          </a:p>
          <a:p>
            <a:pPr algn="ctr"/>
            <a:endParaRPr lang="en-US" sz="3000" b="1" dirty="0">
              <a:solidFill>
                <a:srgbClr val="FF0000"/>
              </a:solidFill>
              <a:latin typeface="Times New Roman" pitchFamily="18" charset="0"/>
              <a:cs typeface="Times New Roman" pitchFamily="18" charset="0"/>
            </a:endParaRPr>
          </a:p>
          <a:p>
            <a:pPr algn="ctr"/>
            <a:r>
              <a:rPr lang="en-US" sz="3000" b="1" dirty="0">
                <a:solidFill>
                  <a:srgbClr val="FF0000"/>
                </a:solidFill>
                <a:latin typeface="Times New Roman" pitchFamily="18" charset="0"/>
                <a:cs typeface="Times New Roman" pitchFamily="18" charset="0"/>
              </a:rPr>
              <a:t>of </a:t>
            </a:r>
          </a:p>
          <a:p>
            <a:pPr algn="ctr"/>
            <a:endParaRPr lang="en-US" sz="3000" b="1" dirty="0">
              <a:solidFill>
                <a:srgbClr val="FF0000"/>
              </a:solidFill>
              <a:latin typeface="Times New Roman" pitchFamily="18" charset="0"/>
              <a:cs typeface="Times New Roman" pitchFamily="18" charset="0"/>
            </a:endParaRPr>
          </a:p>
          <a:p>
            <a:pPr algn="ctr"/>
            <a:endParaRPr lang="en-US" sz="3000" b="1" dirty="0">
              <a:solidFill>
                <a:srgbClr val="FF0000"/>
              </a:solidFill>
              <a:latin typeface="Times New Roman" pitchFamily="18" charset="0"/>
              <a:cs typeface="Times New Roman" pitchFamily="18" charset="0"/>
            </a:endParaRPr>
          </a:p>
          <a:p>
            <a:pPr algn="ctr"/>
            <a:r>
              <a:rPr lang="en-US" sz="3000" b="1" dirty="0">
                <a:solidFill>
                  <a:srgbClr val="FF0000"/>
                </a:solidFill>
                <a:latin typeface="Times New Roman" pitchFamily="18" charset="0"/>
                <a:cs typeface="Times New Roman" pitchFamily="18" charset="0"/>
              </a:rPr>
              <a:t>Mineral </a:t>
            </a:r>
          </a:p>
          <a:p>
            <a:pPr algn="ctr"/>
            <a:endParaRPr lang="en-US" sz="3200" b="1" dirty="0">
              <a:solidFill>
                <a:srgbClr val="FF0000"/>
              </a:solidFill>
              <a:latin typeface="Times New Roman" pitchFamily="18" charset="0"/>
              <a:cs typeface="Times New Roman" pitchFamily="18" charset="0"/>
            </a:endParaRPr>
          </a:p>
          <a:p>
            <a:pPr algn="ctr"/>
            <a:endParaRPr lang="en-US" sz="3200" b="1" dirty="0">
              <a:solidFill>
                <a:srgbClr val="FF0000"/>
              </a:solidFill>
              <a:latin typeface="Times New Roman" pitchFamily="18" charset="0"/>
              <a:cs typeface="Times New Roman" pitchFamily="18" charset="0"/>
            </a:endParaRPr>
          </a:p>
          <a:p>
            <a:pPr algn="ctr"/>
            <a:r>
              <a:rPr lang="en-US" sz="3000" b="1" dirty="0">
                <a:solidFill>
                  <a:srgbClr val="FF0000"/>
                </a:solidFill>
                <a:latin typeface="Times New Roman" pitchFamily="18" charset="0"/>
                <a:cs typeface="Times New Roman" pitchFamily="18" charset="0"/>
              </a:rPr>
              <a:t>Information</a:t>
            </a:r>
          </a:p>
          <a:p>
            <a:pPr algn="ct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 ( BMI </a:t>
            </a:r>
            <a:r>
              <a:rPr lang="en-US" sz="3200" dirty="0">
                <a:solidFill>
                  <a:srgbClr val="FF0000"/>
                </a:solidFill>
                <a:latin typeface="Times New Roman" pitchFamily="18" charset="0"/>
                <a:cs typeface="Times New Roman" pitchFamily="18" charset="0"/>
              </a:rPr>
              <a:t>)</a:t>
            </a:r>
          </a:p>
        </p:txBody>
      </p:sp>
      <p:sp>
        <p:nvSpPr>
          <p:cNvPr id="8" name="Right Arrow 7"/>
          <p:cNvSpPr/>
          <p:nvPr/>
        </p:nvSpPr>
        <p:spPr>
          <a:xfrm>
            <a:off x="2362200" y="9144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2362200" y="27432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2362200" y="48006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2362200" y="60198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
          </a:xfrm>
        </p:spPr>
        <p:txBody>
          <a:bodyPr>
            <a:noAutofit/>
          </a:bodyPr>
          <a:lstStyle/>
          <a:p>
            <a:r>
              <a:rPr lang="en-US" sz="3200" b="1" dirty="0">
                <a:solidFill>
                  <a:srgbClr val="FF0000"/>
                </a:solidFill>
                <a:latin typeface="Times New Roman" pitchFamily="18" charset="0"/>
                <a:cs typeface="Times New Roman" pitchFamily="18" charset="0"/>
              </a:rPr>
              <a:t>Bulletin of Mining Leases &amp; Prospecting </a:t>
            </a:r>
            <a:r>
              <a:rPr lang="en-US" sz="3200" b="1" dirty="0" err="1">
                <a:solidFill>
                  <a:srgbClr val="FF0000"/>
                </a:solidFill>
                <a:latin typeface="Times New Roman" pitchFamily="18" charset="0"/>
                <a:cs typeface="Times New Roman" pitchFamily="18" charset="0"/>
              </a:rPr>
              <a:t>Licences</a:t>
            </a:r>
            <a:endParaRPr lang="en-US" sz="3200" b="1" dirty="0">
              <a:solidFill>
                <a:srgbClr val="FF0000"/>
              </a:solidFill>
              <a:latin typeface="Times New Roman" pitchFamily="18" charset="0"/>
              <a:cs typeface="Times New Roman" pitchFamily="18" charset="0"/>
            </a:endParaRPr>
          </a:p>
        </p:txBody>
      </p:sp>
      <p:pic>
        <p:nvPicPr>
          <p:cNvPr id="3074" name="Picture 2" descr="C:\Users\RAKESH\Desktop\20180503_203611.jpg"/>
          <p:cNvPicPr>
            <a:picLocks noChangeAspect="1" noChangeArrowheads="1"/>
          </p:cNvPicPr>
          <p:nvPr/>
        </p:nvPicPr>
        <p:blipFill>
          <a:blip r:embed="rId2" cstate="print"/>
          <a:srcRect/>
          <a:stretch>
            <a:fillRect/>
          </a:stretch>
        </p:blipFill>
        <p:spPr bwMode="auto">
          <a:xfrm>
            <a:off x="117876" y="838200"/>
            <a:ext cx="2269844" cy="3124200"/>
          </a:xfrm>
          <a:prstGeom prst="rect">
            <a:avLst/>
          </a:prstGeom>
          <a:noFill/>
        </p:spPr>
      </p:pic>
      <p:sp>
        <p:nvSpPr>
          <p:cNvPr id="5" name="Content Placeholder 2"/>
          <p:cNvSpPr>
            <a:spLocks noGrp="1"/>
          </p:cNvSpPr>
          <p:nvPr>
            <p:ph idx="1"/>
          </p:nvPr>
        </p:nvSpPr>
        <p:spPr>
          <a:xfrm>
            <a:off x="2362200" y="685800"/>
            <a:ext cx="6629400" cy="5943600"/>
          </a:xfrm>
        </p:spPr>
        <p:txBody>
          <a:bodyPr>
            <a:noAutofit/>
          </a:bodyPr>
          <a:lstStyle/>
          <a:p>
            <a:pPr algn="just"/>
            <a:r>
              <a:rPr lang="en-IN" sz="2200" b="1" dirty="0">
                <a:solidFill>
                  <a:srgbClr val="008000"/>
                </a:solidFill>
                <a:latin typeface="Times New Roman" pitchFamily="18" charset="0"/>
                <a:cs typeface="Times New Roman" pitchFamily="18" charset="0"/>
              </a:rPr>
              <a:t>The data received from respective state governments as per Rule 59(2) of Mineral Concession Rule 2016 used to prepare mining lease directory and other required data generation.</a:t>
            </a:r>
          </a:p>
          <a:p>
            <a:pPr algn="just"/>
            <a:r>
              <a:rPr lang="en-IN" sz="2200" b="1" dirty="0">
                <a:solidFill>
                  <a:srgbClr val="008000"/>
                </a:solidFill>
                <a:latin typeface="Times New Roman" pitchFamily="18" charset="0"/>
                <a:cs typeface="Times New Roman" pitchFamily="18" charset="0"/>
              </a:rPr>
              <a:t>ML Directory provides comprehensive overview of a mining lease like its location, lessee’s name and address, area, date of grant, execution, period of lease etc. </a:t>
            </a:r>
          </a:p>
          <a:p>
            <a:pPr algn="just"/>
            <a:r>
              <a:rPr lang="en-IN" sz="2200" b="1" dirty="0">
                <a:solidFill>
                  <a:srgbClr val="008000"/>
                </a:solidFill>
                <a:latin typeface="Times New Roman" pitchFamily="18" charset="0"/>
                <a:cs typeface="Times New Roman" pitchFamily="18" charset="0"/>
              </a:rPr>
              <a:t>40 Minerals covered for mining lease information after 31 minerals notified as minor  minerals </a:t>
            </a:r>
            <a:r>
              <a:rPr lang="en-IN" sz="2200" b="1" dirty="0" err="1">
                <a:solidFill>
                  <a:srgbClr val="008000"/>
                </a:solidFill>
                <a:latin typeface="Times New Roman" pitchFamily="18" charset="0"/>
                <a:cs typeface="Times New Roman" pitchFamily="18" charset="0"/>
              </a:rPr>
              <a:t>w.e.f</a:t>
            </a:r>
            <a:r>
              <a:rPr lang="en-IN" sz="2200" b="1" dirty="0">
                <a:solidFill>
                  <a:srgbClr val="008000"/>
                </a:solidFill>
                <a:latin typeface="Times New Roman" pitchFamily="18" charset="0"/>
                <a:cs typeface="Times New Roman" pitchFamily="18" charset="0"/>
              </a:rPr>
              <a:t>. 10.02.2015.</a:t>
            </a:r>
          </a:p>
          <a:p>
            <a:pPr algn="just"/>
            <a:r>
              <a:rPr lang="en-IN" sz="2200" b="1" dirty="0">
                <a:solidFill>
                  <a:srgbClr val="008000"/>
                </a:solidFill>
                <a:latin typeface="Times New Roman" pitchFamily="18" charset="0"/>
                <a:cs typeface="Times New Roman" pitchFamily="18" charset="0"/>
              </a:rPr>
              <a:t>There are 3,529 leases have been granted by state governments as on 31.03.2019  which covered 3,16,290 hectare area.</a:t>
            </a:r>
          </a:p>
          <a:p>
            <a:pPr algn="just"/>
            <a:r>
              <a:rPr lang="en-IN" sz="2200" b="1" dirty="0">
                <a:solidFill>
                  <a:srgbClr val="008000"/>
                </a:solidFill>
                <a:latin typeface="Times New Roman" pitchFamily="18" charset="0"/>
                <a:cs typeface="Times New Roman" pitchFamily="18" charset="0"/>
              </a:rPr>
              <a:t>31 minerals which are declared as minor minerals having  6000 leases (approx.).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80000"/>
              </a:lnSpc>
              <a:defRPr/>
            </a:pPr>
            <a:r>
              <a:rPr lang="en-US" dirty="0">
                <a:latin typeface="Times New Roman" pitchFamily="18" charset="0"/>
                <a:cs typeface="Times New Roman" pitchFamily="18" charset="0"/>
              </a:rPr>
              <a:t>Mineral Economics –branch of Applied Economics</a:t>
            </a:r>
          </a:p>
          <a:p>
            <a:pPr algn="just">
              <a:lnSpc>
                <a:spcPct val="80000"/>
              </a:lnSpc>
              <a:defRPr/>
            </a:pPr>
            <a:r>
              <a:rPr lang="en-US" dirty="0">
                <a:latin typeface="Times New Roman" pitchFamily="18" charset="0"/>
                <a:cs typeface="Times New Roman" pitchFamily="18" charset="0"/>
              </a:rPr>
              <a:t>Mineral Economics deals with minerals.</a:t>
            </a:r>
          </a:p>
          <a:p>
            <a:pPr algn="just">
              <a:lnSpc>
                <a:spcPct val="80000"/>
              </a:lnSpc>
              <a:defRPr/>
            </a:pPr>
            <a:r>
              <a:rPr lang="en-US" dirty="0">
                <a:latin typeface="Times New Roman" pitchFamily="18" charset="0"/>
                <a:cs typeface="Times New Roman" pitchFamily="18" charset="0"/>
              </a:rPr>
              <a:t>It deals with the application of economic principles to the various aspects of mineral industry.</a:t>
            </a:r>
          </a:p>
          <a:p>
            <a:pPr algn="just">
              <a:lnSpc>
                <a:spcPct val="80000"/>
              </a:lnSpc>
              <a:defRPr/>
            </a:pPr>
            <a:r>
              <a:rPr lang="en-US" dirty="0">
                <a:latin typeface="Times New Roman" pitchFamily="18" charset="0"/>
                <a:cs typeface="Times New Roman" pitchFamily="18" charset="0"/>
              </a:rPr>
              <a:t>Problems of minerals require different approach.</a:t>
            </a:r>
          </a:p>
          <a:p>
            <a:pPr algn="just">
              <a:lnSpc>
                <a:spcPct val="80000"/>
              </a:lnSpc>
              <a:defRPr/>
            </a:pPr>
            <a:r>
              <a:rPr lang="en-US" dirty="0">
                <a:latin typeface="Times New Roman" pitchFamily="18" charset="0"/>
                <a:cs typeface="Times New Roman" pitchFamily="18" charset="0"/>
              </a:rPr>
              <a:t>Specialties to make approach to analysis of facts and problems pertaining to minerals.</a:t>
            </a:r>
          </a:p>
          <a:p>
            <a:pPr algn="r">
              <a:buNone/>
            </a:pPr>
            <a:r>
              <a:rPr lang="en-SG" dirty="0">
                <a:latin typeface="Times New Roman" pitchFamily="18" charset="0"/>
                <a:cs typeface="Times New Roman" pitchFamily="18" charset="0"/>
              </a:rPr>
              <a:t>Contd.</a:t>
            </a:r>
          </a:p>
        </p:txBody>
      </p:sp>
      <p:sp>
        <p:nvSpPr>
          <p:cNvPr id="4" name="Rectangle 2"/>
          <p:cNvSpPr txBox="1">
            <a:spLocks noChangeArrowheads="1"/>
          </p:cNvSpPr>
          <p:nvPr/>
        </p:nvSpPr>
        <p:spPr>
          <a:xfrm>
            <a:off x="5334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itchFamily="18" charset="0"/>
                <a:ea typeface="+mj-ea"/>
                <a:cs typeface="Times New Roman" pitchFamily="18" charset="0"/>
              </a:rPr>
              <a:t>Mineral Economics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066800"/>
          </a:xfrm>
        </p:spPr>
        <p:txBody>
          <a:bodyPr>
            <a:normAutofit/>
          </a:bodyPr>
          <a:lstStyle/>
          <a:p>
            <a:r>
              <a:rPr lang="en-IN" sz="3200" b="1" dirty="0">
                <a:latin typeface="Times New Roman" pitchFamily="18" charset="0"/>
                <a:cs typeface="Times New Roman" pitchFamily="18" charset="0"/>
              </a:rPr>
              <a:t>     World Mineral </a:t>
            </a:r>
            <a:r>
              <a:rPr lang="en-IN" sz="3200" b="1" dirty="0" err="1">
                <a:latin typeface="Times New Roman" pitchFamily="18" charset="0"/>
                <a:cs typeface="Times New Roman" pitchFamily="18" charset="0"/>
              </a:rPr>
              <a:t>Intelligience</a:t>
            </a:r>
            <a:r>
              <a:rPr lang="en-IN" sz="3200" b="1" dirty="0">
                <a:latin typeface="Times New Roman" pitchFamily="18" charset="0"/>
                <a:cs typeface="Times New Roman" pitchFamily="18" charset="0"/>
              </a:rPr>
              <a:t> (WMI)</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8153400" cy="5410200"/>
          </a:xfrm>
        </p:spPr>
        <p:txBody>
          <a:bodyPr>
            <a:noAutofit/>
          </a:bodyPr>
          <a:lstStyle/>
          <a:p>
            <a:pPr algn="just"/>
            <a:r>
              <a:rPr lang="en-IN" sz="2200" dirty="0">
                <a:latin typeface="Times New Roman" pitchFamily="18" charset="0"/>
                <a:cs typeface="Times New Roman" pitchFamily="18" charset="0"/>
              </a:rPr>
              <a:t>Mineral Economics Division processes and maintain updated information on mineral reserves from USGS source and production data from BGS source for 60 minerals.</a:t>
            </a:r>
          </a:p>
          <a:p>
            <a:pPr algn="just"/>
            <a:r>
              <a:rPr lang="en-IN" sz="2200" dirty="0">
                <a:latin typeface="Times New Roman" pitchFamily="18" charset="0"/>
                <a:cs typeface="Times New Roman" pitchFamily="18" charset="0"/>
              </a:rPr>
              <a:t>Maintain updated information on trade data from DGCI&amp;S Kolkata source of different countries.  </a:t>
            </a:r>
          </a:p>
          <a:p>
            <a:pPr algn="just"/>
            <a:r>
              <a:rPr lang="en-IN" sz="2200" dirty="0">
                <a:latin typeface="Times New Roman" pitchFamily="18" charset="0"/>
                <a:cs typeface="Times New Roman" pitchFamily="18" charset="0"/>
              </a:rPr>
              <a:t>This information is essential to India keeping in view to assist government for bilateral co-operation treaty / agreement with different countries under global liberalized economic scenario.</a:t>
            </a:r>
          </a:p>
          <a:p>
            <a:pPr algn="just"/>
            <a:r>
              <a:rPr lang="en-IN" sz="2200" dirty="0">
                <a:latin typeface="Times New Roman" pitchFamily="18" charset="0"/>
                <a:cs typeface="Times New Roman" pitchFamily="18" charset="0"/>
              </a:rPr>
              <a:t>Technology innovation, discovery of new deposits, its potentiality, international trade in minerals, global economy and international prices of minerals &amp; metals can effect India’s import or export trade and interest in mineral sector of other countries of world.  </a:t>
            </a:r>
          </a:p>
          <a:p>
            <a:pPr algn="just"/>
            <a:r>
              <a:rPr lang="en-IN" sz="2200" dirty="0">
                <a:latin typeface="Times New Roman" pitchFamily="18" charset="0"/>
                <a:cs typeface="Times New Roman" pitchFamily="18" charset="0"/>
              </a:rPr>
              <a:t>Constant watch over world wide developments in mineral sector is required for proper utilization and long term planning of Indian mineral resources towards self sufficiency.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685800"/>
          </a:xfrm>
        </p:spPr>
        <p:txBody>
          <a:bodyPr>
            <a:normAutofit fontScale="90000"/>
          </a:bodyPr>
          <a:lstStyle/>
          <a:p>
            <a:pPr>
              <a:defRPr/>
            </a:pPr>
            <a:br>
              <a:rPr lang="en-US" b="1" dirty="0"/>
            </a:br>
            <a:r>
              <a:rPr lang="en-US" sz="3600" b="1" dirty="0"/>
              <a:t>MINERAL LEGISLATION UNIT</a:t>
            </a:r>
            <a:br>
              <a:rPr lang="en-US" dirty="0"/>
            </a:br>
            <a:endParaRPr lang="en-US" dirty="0"/>
          </a:p>
        </p:txBody>
      </p:sp>
      <p:sp>
        <p:nvSpPr>
          <p:cNvPr id="6147" name="Content Placeholder 2"/>
          <p:cNvSpPr>
            <a:spLocks noGrp="1"/>
          </p:cNvSpPr>
          <p:nvPr>
            <p:ph idx="1"/>
          </p:nvPr>
        </p:nvSpPr>
        <p:spPr>
          <a:xfrm>
            <a:off x="445770" y="762000"/>
            <a:ext cx="8393430" cy="5867400"/>
          </a:xfrm>
        </p:spPr>
        <p:txBody>
          <a:bodyPr>
            <a:normAutofit fontScale="25000" lnSpcReduction="20000"/>
          </a:bodyPr>
          <a:lstStyle/>
          <a:p>
            <a:pPr>
              <a:buFont typeface="Wingdings" pitchFamily="2" charset="2"/>
              <a:buChar char="Ø"/>
            </a:pPr>
            <a:r>
              <a:rPr lang="en-US" sz="6400" b="1" dirty="0">
                <a:solidFill>
                  <a:srgbClr val="FF0066"/>
                </a:solidFill>
                <a:latin typeface="Arial" pitchFamily="34" charset="0"/>
                <a:cs typeface="Arial" pitchFamily="34" charset="0"/>
              </a:rPr>
              <a:t>ACTIVITIES</a:t>
            </a:r>
          </a:p>
          <a:p>
            <a:pPr marL="800100" indent="-457200" algn="just">
              <a:lnSpc>
                <a:spcPct val="120000"/>
              </a:lnSpc>
              <a:spcBef>
                <a:spcPts val="0"/>
              </a:spcBef>
              <a:spcAft>
                <a:spcPts val="600"/>
              </a:spcAft>
              <a:buFont typeface="+mj-lt"/>
              <a:buAutoNum type="arabicPeriod"/>
            </a:pPr>
            <a:r>
              <a:rPr lang="en-US" sz="7200" dirty="0">
                <a:latin typeface="Times New Roman" pitchFamily="18" charset="0"/>
                <a:cs typeface="Times New Roman" pitchFamily="18" charset="0"/>
              </a:rPr>
              <a:t>Renders advisory services to the Central Government </a:t>
            </a:r>
            <a:r>
              <a:rPr lang="en-US" sz="7200" dirty="0" err="1">
                <a:latin typeface="Times New Roman" pitchFamily="18" charset="0"/>
                <a:cs typeface="Times New Roman" pitchFamily="18" charset="0"/>
              </a:rPr>
              <a:t>i.e</a:t>
            </a:r>
            <a:r>
              <a:rPr lang="en-US" sz="7200" dirty="0">
                <a:latin typeface="Times New Roman" pitchFamily="18" charset="0"/>
                <a:cs typeface="Times New Roman" pitchFamily="18" charset="0"/>
              </a:rPr>
              <a:t> Ministry of Mines /State Governments and private parties and/individual in respect of matter related to mines/mineral sector; matter related to MMDR Act  1957 and rule made there under, export/import policy, duty structure, mineral royalty, national mineral policy etc. </a:t>
            </a:r>
          </a:p>
          <a:p>
            <a:pPr marL="800100" indent="-457200" algn="just">
              <a:lnSpc>
                <a:spcPct val="120000"/>
              </a:lnSpc>
              <a:spcBef>
                <a:spcPts val="0"/>
              </a:spcBef>
              <a:spcAft>
                <a:spcPts val="600"/>
              </a:spcAft>
              <a:buFont typeface="+mj-lt"/>
              <a:buAutoNum type="arabicPeriod"/>
            </a:pPr>
            <a:r>
              <a:rPr lang="en-US" sz="7200" dirty="0">
                <a:latin typeface="Times New Roman" pitchFamily="18" charset="0"/>
                <a:cs typeface="Times New Roman" pitchFamily="18" charset="0"/>
              </a:rPr>
              <a:t>P</a:t>
            </a:r>
            <a:r>
              <a:rPr lang="en-US" sz="7200" b="1" dirty="0">
                <a:latin typeface="Times New Roman" pitchFamily="18" charset="0"/>
                <a:cs typeface="Times New Roman" pitchFamily="18" charset="0"/>
              </a:rPr>
              <a:t>arliament Questions/Ministry References/State Governments</a:t>
            </a:r>
            <a:r>
              <a:rPr lang="en-US" sz="7200" dirty="0">
                <a:latin typeface="Times New Roman" pitchFamily="18" charset="0"/>
                <a:cs typeface="Times New Roman" pitchFamily="18" charset="0"/>
              </a:rPr>
              <a:t>/  </a:t>
            </a:r>
            <a:r>
              <a:rPr lang="en-US" sz="7200" b="1" dirty="0">
                <a:latin typeface="Times New Roman" pitchFamily="18" charset="0"/>
                <a:cs typeface="Times New Roman" pitchFamily="18" charset="0"/>
              </a:rPr>
              <a:t>Private References</a:t>
            </a:r>
            <a:r>
              <a:rPr lang="en-US" sz="7200" dirty="0">
                <a:latin typeface="Times New Roman" pitchFamily="18" charset="0"/>
                <a:cs typeface="Times New Roman" pitchFamily="18" charset="0"/>
              </a:rPr>
              <a:t> regarding legislation and policy related to mineral sector.</a:t>
            </a:r>
          </a:p>
          <a:p>
            <a:pPr marL="800100" indent="-457200" algn="just">
              <a:lnSpc>
                <a:spcPct val="120000"/>
              </a:lnSpc>
              <a:spcBef>
                <a:spcPts val="0"/>
              </a:spcBef>
              <a:spcAft>
                <a:spcPts val="600"/>
              </a:spcAft>
              <a:buFont typeface="+mj-lt"/>
              <a:buAutoNum type="arabicPeriod"/>
            </a:pPr>
            <a:r>
              <a:rPr lang="en-US" sz="7200" dirty="0">
                <a:latin typeface="Times New Roman" pitchFamily="18" charset="0"/>
                <a:cs typeface="Times New Roman" pitchFamily="18" charset="0"/>
              </a:rPr>
              <a:t>Data Collection on  accrual of mineral royalty  &amp; NMET from  states through respective nodal officers/State </a:t>
            </a:r>
            <a:r>
              <a:rPr lang="en-US" sz="7200" dirty="0" err="1">
                <a:latin typeface="Times New Roman" pitchFamily="18" charset="0"/>
                <a:cs typeface="Times New Roman" pitchFamily="18" charset="0"/>
              </a:rPr>
              <a:t>Govts</a:t>
            </a:r>
            <a:r>
              <a:rPr lang="en-US" sz="7200" dirty="0">
                <a:latin typeface="Times New Roman" pitchFamily="18" charset="0"/>
                <a:cs typeface="Times New Roman" pitchFamily="18" charset="0"/>
              </a:rPr>
              <a:t>. and its endorsement to  NMET Secretariat, New Delhi periodically/as and when received.</a:t>
            </a:r>
          </a:p>
          <a:p>
            <a:pPr marL="800100" indent="-457200" algn="just">
              <a:lnSpc>
                <a:spcPct val="120000"/>
              </a:lnSpc>
              <a:spcBef>
                <a:spcPts val="0"/>
              </a:spcBef>
              <a:spcAft>
                <a:spcPts val="600"/>
              </a:spcAft>
              <a:buFont typeface="+mj-lt"/>
              <a:buAutoNum type="arabicPeriod"/>
            </a:pPr>
            <a:r>
              <a:rPr lang="en-US" sz="7200" b="1" dirty="0">
                <a:latin typeface="Times New Roman" pitchFamily="18" charset="0"/>
                <a:cs typeface="Times New Roman" pitchFamily="18" charset="0"/>
              </a:rPr>
              <a:t>Work related to information for  Bulletin of Mineral Information (Half Yearly Publication of IBM, Section-1) </a:t>
            </a:r>
            <a:r>
              <a:rPr lang="en-US" sz="7200" dirty="0">
                <a:latin typeface="Times New Roman" pitchFamily="18" charset="0"/>
                <a:cs typeface="Times New Roman" pitchFamily="18" charset="0"/>
              </a:rPr>
              <a:t>covering abstracts pertaining to decisions of the Supreme Court/High courts on cases relating to Indian Mineral Legislation/ Laws and changes in trade policy, customs duties,  and Notifications related  to mines and minerals, etc. are documented  and published.</a:t>
            </a:r>
          </a:p>
          <a:p>
            <a:pPr marL="800100" indent="-457200" algn="just">
              <a:lnSpc>
                <a:spcPct val="120000"/>
              </a:lnSpc>
              <a:spcBef>
                <a:spcPts val="0"/>
              </a:spcBef>
              <a:spcAft>
                <a:spcPts val="600"/>
              </a:spcAft>
              <a:buFont typeface="+mj-lt"/>
              <a:buAutoNum type="arabicPeriod"/>
            </a:pPr>
            <a:r>
              <a:rPr lang="en-US" sz="7200" dirty="0">
                <a:latin typeface="Times New Roman" pitchFamily="18" charset="0"/>
                <a:cs typeface="Times New Roman" pitchFamily="18" charset="0"/>
              </a:rPr>
              <a:t>Assist the Study Group constituted by Ministry of Mines to amend the Second Schedule to MMDR Act,1957.</a:t>
            </a:r>
          </a:p>
          <a:p>
            <a:pPr marL="0" indent="0" algn="just">
              <a:buNone/>
            </a:pPr>
            <a:endParaRPr lang="en-US" dirty="0">
              <a:latin typeface="Times New Roman" pitchFamily="18" charset="0"/>
              <a:cs typeface="Times New Roman" pitchFamily="18" charset="0"/>
            </a:endParaRPr>
          </a:p>
          <a:p>
            <a:pPr algn="just">
              <a:buNone/>
            </a:pPr>
            <a:endParaRPr lang="en-US" dirty="0"/>
          </a:p>
          <a:p>
            <a:pPr algn="just"/>
            <a:endParaRPr lang="en-US" dirty="0"/>
          </a:p>
          <a:p>
            <a:pPr algn="just">
              <a:buFontTx/>
              <a:buNone/>
            </a:pPr>
            <a:endParaRPr lang="en-US" dirty="0"/>
          </a:p>
        </p:txBody>
      </p:sp>
      <p:pic>
        <p:nvPicPr>
          <p:cNvPr id="61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
            <a:ext cx="423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7707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12775"/>
          </a:xfrm>
        </p:spPr>
        <p:txBody>
          <a:bodyPr>
            <a:normAutofit fontScale="90000"/>
          </a:bodyPr>
          <a:lstStyle/>
          <a:p>
            <a:r>
              <a:rPr lang="en-US" sz="3600" b="1" dirty="0">
                <a:solidFill>
                  <a:srgbClr val="FF0000"/>
                </a:solidFill>
                <a:latin typeface="Times New Roman" pitchFamily="18" charset="0"/>
                <a:ea typeface="Verdana" pitchFamily="34" charset="0"/>
                <a:cs typeface="Times New Roman" pitchFamily="18" charset="0"/>
              </a:rPr>
              <a:t>Mineral Information &amp; Advisory Service</a:t>
            </a:r>
          </a:p>
        </p:txBody>
      </p:sp>
      <p:sp>
        <p:nvSpPr>
          <p:cNvPr id="3" name="Subtitle 2"/>
          <p:cNvSpPr>
            <a:spLocks noGrp="1"/>
          </p:cNvSpPr>
          <p:nvPr>
            <p:ph type="subTitle" idx="1"/>
          </p:nvPr>
        </p:nvSpPr>
        <p:spPr>
          <a:xfrm>
            <a:off x="228600" y="685800"/>
            <a:ext cx="8534400" cy="6172200"/>
          </a:xfrm>
        </p:spPr>
        <p:txBody>
          <a:bodyPr>
            <a:noAutofit/>
          </a:bodyPr>
          <a:lstStyle/>
          <a:p>
            <a:pPr marL="284163" indent="-284163" algn="just">
              <a:spcBef>
                <a:spcPts val="0"/>
              </a:spcBef>
              <a:spcAft>
                <a:spcPts val="600"/>
              </a:spcAft>
              <a:buFont typeface="Wingdings" pitchFamily="2" charset="2"/>
              <a:buChar char="§"/>
            </a:pPr>
            <a:r>
              <a:rPr lang="en-US" sz="2400" b="1" dirty="0">
                <a:solidFill>
                  <a:srgbClr val="CC3300"/>
                </a:solidFill>
                <a:latin typeface="Times New Roman" pitchFamily="18" charset="0"/>
                <a:ea typeface="Verdana" pitchFamily="34" charset="0"/>
                <a:cs typeface="Times New Roman" pitchFamily="18" charset="0"/>
              </a:rPr>
              <a:t>Provides </a:t>
            </a:r>
            <a:r>
              <a:rPr lang="en-US" sz="2400" b="1" dirty="0">
                <a:solidFill>
                  <a:srgbClr val="CC3300"/>
                </a:solidFill>
                <a:latin typeface="Times New Roman" pitchFamily="18" charset="0"/>
                <a:cs typeface="Times New Roman" pitchFamily="18" charset="0"/>
              </a:rPr>
              <a:t>mineral related information including </a:t>
            </a:r>
            <a:r>
              <a:rPr lang="en-IN" sz="2400" b="1" dirty="0">
                <a:solidFill>
                  <a:srgbClr val="CC3300"/>
                </a:solidFill>
                <a:latin typeface="Times New Roman" pitchFamily="18" charset="0"/>
                <a:ea typeface="Verdana" pitchFamily="34" charset="0"/>
                <a:cs typeface="Times New Roman" pitchFamily="18" charset="0"/>
              </a:rPr>
              <a:t>reserves/resources, exploration, production, consumption, exports/imports of minerals/metals; mineral based industries; mining leases; prices; etc. </a:t>
            </a:r>
            <a:r>
              <a:rPr lang="en-US" sz="2400" b="1" dirty="0">
                <a:solidFill>
                  <a:srgbClr val="CC3300"/>
                </a:solidFill>
                <a:latin typeface="Times New Roman" pitchFamily="18" charset="0"/>
                <a:cs typeface="Times New Roman" pitchFamily="18" charset="0"/>
              </a:rPr>
              <a:t>to the central/state government, government  agencies and individuals</a:t>
            </a:r>
            <a:r>
              <a:rPr lang="en-US" sz="2400" b="1" dirty="0">
                <a:solidFill>
                  <a:schemeClr val="tx1"/>
                </a:solidFill>
                <a:latin typeface="Times New Roman" pitchFamily="18" charset="0"/>
                <a:cs typeface="Times New Roman" pitchFamily="18" charset="0"/>
              </a:rPr>
              <a:t>. </a:t>
            </a:r>
          </a:p>
          <a:p>
            <a:pPr marL="284163" indent="-284163" algn="just">
              <a:spcBef>
                <a:spcPts val="0"/>
              </a:spcBef>
              <a:spcAft>
                <a:spcPts val="600"/>
              </a:spcAft>
              <a:buFont typeface="Wingdings" pitchFamily="2" charset="2"/>
              <a:buChar char="§"/>
            </a:pPr>
            <a:r>
              <a:rPr lang="en-US" sz="2400" b="1" dirty="0">
                <a:solidFill>
                  <a:srgbClr val="000099"/>
                </a:solidFill>
                <a:latin typeface="Times New Roman" pitchFamily="18" charset="0"/>
                <a:cs typeface="Times New Roman" pitchFamily="18" charset="0"/>
              </a:rPr>
              <a:t>Advise to the government on different mineral related issues and examines the problems and policy issues for rendering comments to the Govt. from time to time.</a:t>
            </a:r>
            <a:endParaRPr lang="en-US" sz="2400" b="1" dirty="0">
              <a:solidFill>
                <a:srgbClr val="000099"/>
              </a:solidFill>
              <a:latin typeface="Times New Roman" pitchFamily="18" charset="0"/>
              <a:ea typeface="Verdana" pitchFamily="34" charset="0"/>
              <a:cs typeface="Times New Roman" pitchFamily="18" charset="0"/>
            </a:endParaRPr>
          </a:p>
          <a:p>
            <a:pPr marL="284163" indent="-284163" algn="just">
              <a:spcBef>
                <a:spcPts val="0"/>
              </a:spcBef>
              <a:spcAft>
                <a:spcPts val="600"/>
              </a:spcAft>
              <a:buFont typeface="Wingdings" pitchFamily="2" charset="2"/>
              <a:buChar char="§"/>
            </a:pPr>
            <a:r>
              <a:rPr lang="en-US" sz="2400" b="1" dirty="0">
                <a:solidFill>
                  <a:srgbClr val="FF0066"/>
                </a:solidFill>
                <a:latin typeface="Times New Roman" pitchFamily="18" charset="0"/>
                <a:ea typeface="Verdana" pitchFamily="34" charset="0"/>
                <a:cs typeface="Times New Roman" pitchFamily="18" charset="0"/>
              </a:rPr>
              <a:t>Provides information as and when required for Ministry references, Parliament Questions and also render assistance to Central and State Governments public and private agencies from time to time.</a:t>
            </a:r>
          </a:p>
          <a:p>
            <a:pPr marL="284163" indent="-284163" algn="just">
              <a:spcBef>
                <a:spcPts val="0"/>
              </a:spcBef>
              <a:spcAft>
                <a:spcPts val="600"/>
              </a:spcAft>
              <a:buFont typeface="Wingdings" pitchFamily="2" charset="2"/>
              <a:buChar char="§"/>
            </a:pPr>
            <a:r>
              <a:rPr lang="en-GB" sz="2400" b="1" dirty="0">
                <a:solidFill>
                  <a:srgbClr val="008000"/>
                </a:solidFill>
                <a:latin typeface="Times New Roman" pitchFamily="18" charset="0"/>
                <a:cs typeface="Times New Roman" pitchFamily="18" charset="0"/>
              </a:rPr>
              <a:t>Prepares talking points/notes on minerals &amp; other issues related thereto, keynote address/draft speeches/technical papers as and when required by the </a:t>
            </a:r>
            <a:r>
              <a:rPr lang="en-GB" sz="2400" b="1" dirty="0" err="1">
                <a:solidFill>
                  <a:srgbClr val="008000"/>
                </a:solidFill>
                <a:latin typeface="Times New Roman" pitchFamily="18" charset="0"/>
                <a:cs typeface="Times New Roman" pitchFamily="18" charset="0"/>
              </a:rPr>
              <a:t>Hon’ble</a:t>
            </a:r>
            <a:r>
              <a:rPr lang="en-GB" sz="2400" b="1" dirty="0">
                <a:solidFill>
                  <a:srgbClr val="008000"/>
                </a:solidFill>
                <a:latin typeface="Times New Roman" pitchFamily="18" charset="0"/>
                <a:cs typeface="Times New Roman" pitchFamily="18" charset="0"/>
              </a:rPr>
              <a:t> Minister, Secretary and Head of the Department</a:t>
            </a:r>
            <a:r>
              <a:rPr lang="en-GB" sz="2000" b="1" dirty="0">
                <a:solidFill>
                  <a:srgbClr val="008000"/>
                </a:solidFill>
                <a:latin typeface="Times New Roman" pitchFamily="18" charset="0"/>
                <a:cs typeface="Times New Roman" pitchFamily="18" charset="0"/>
              </a:rPr>
              <a:t>.</a:t>
            </a:r>
            <a:endParaRPr lang="en-US" sz="2000" b="1" dirty="0">
              <a:solidFill>
                <a:srgbClr val="008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normAutofit/>
          </a:bodyPr>
          <a:lstStyle/>
          <a:p>
            <a:r>
              <a:rPr lang="en-IN" sz="3200" b="1" dirty="0">
                <a:latin typeface="Times New Roman" pitchFamily="18" charset="0"/>
                <a:cs typeface="Times New Roman" pitchFamily="18" charset="0"/>
              </a:rPr>
              <a:t>   Central Library</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990600"/>
            <a:ext cx="8153400" cy="5562600"/>
          </a:xfrm>
        </p:spPr>
        <p:txBody>
          <a:bodyPr>
            <a:normAutofit/>
          </a:bodyPr>
          <a:lstStyle/>
          <a:p>
            <a:pPr algn="just"/>
            <a:r>
              <a:rPr lang="en-IN" sz="2800" dirty="0">
                <a:latin typeface="Times New Roman" pitchFamily="18" charset="0"/>
                <a:cs typeface="Times New Roman" pitchFamily="18" charset="0"/>
              </a:rPr>
              <a:t>IBM’s library at the headquarters has rich collection of books, journals, published and unpublished reports of IBM and GSI, Annual Reports of various Ministries, organizations, Industrial houses, etc. </a:t>
            </a:r>
          </a:p>
          <a:p>
            <a:pPr algn="just"/>
            <a:r>
              <a:rPr lang="en-IN" sz="2800" dirty="0">
                <a:latin typeface="Times New Roman" pitchFamily="18" charset="0"/>
                <a:cs typeface="Times New Roman" pitchFamily="18" charset="0"/>
              </a:rPr>
              <a:t>Mainly connected with mining and allied subjects. </a:t>
            </a:r>
          </a:p>
          <a:p>
            <a:pPr algn="just"/>
            <a:r>
              <a:rPr lang="en-IN" sz="2800" dirty="0">
                <a:latin typeface="Times New Roman" pitchFamily="18" charset="0"/>
                <a:cs typeface="Times New Roman" pitchFamily="18" charset="0"/>
              </a:rPr>
              <a:t>The number of periodicals received on the subscription as well as exchange/ complimentary basis was 175 including 30 foreign periodicals. For the benefit of the users, library compiles subject wise bibliographies, which have been computerized. </a:t>
            </a:r>
          </a:p>
          <a:p>
            <a:pPr algn="just"/>
            <a:r>
              <a:rPr lang="en-IN" sz="2800" dirty="0">
                <a:latin typeface="Times New Roman" pitchFamily="18" charset="0"/>
                <a:cs typeface="Times New Roman" pitchFamily="18" charset="0"/>
              </a:rPr>
              <a:t>Besides, it helps readers by providing Xeroxing services and information of reference enquiries.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838200"/>
          </a:xfrm>
        </p:spPr>
        <p:txBody>
          <a:bodyPr>
            <a:normAutofit/>
          </a:bodyPr>
          <a:lstStyle/>
          <a:p>
            <a:r>
              <a:rPr lang="en-IN" sz="2800" b="1" dirty="0"/>
              <a:t>    </a:t>
            </a:r>
            <a:r>
              <a:rPr lang="en-IN" sz="2800" b="1" dirty="0">
                <a:latin typeface="Times New Roman" pitchFamily="18" charset="0"/>
                <a:cs typeface="Times New Roman" pitchFamily="18" charset="0"/>
              </a:rPr>
              <a:t>Publication</a:t>
            </a:r>
            <a:r>
              <a:rPr lang="en-IN" sz="2800" b="1" dirty="0"/>
              <a:t> Section</a:t>
            </a:r>
            <a:endParaRPr lang="en-IN" sz="2800" dirty="0"/>
          </a:p>
        </p:txBody>
      </p:sp>
      <p:sp>
        <p:nvSpPr>
          <p:cNvPr id="3" name="Content Placeholder 2"/>
          <p:cNvSpPr>
            <a:spLocks noGrp="1"/>
          </p:cNvSpPr>
          <p:nvPr>
            <p:ph idx="1"/>
          </p:nvPr>
        </p:nvSpPr>
        <p:spPr>
          <a:xfrm>
            <a:off x="685800" y="762000"/>
            <a:ext cx="8153400" cy="5943600"/>
          </a:xfrm>
        </p:spPr>
        <p:txBody>
          <a:bodyPr>
            <a:normAutofit fontScale="70000" lnSpcReduction="20000"/>
          </a:bodyPr>
          <a:lstStyle/>
          <a:p>
            <a:pPr algn="just"/>
            <a:r>
              <a:rPr lang="en-IN" dirty="0">
                <a:latin typeface="Times New Roman" pitchFamily="18" charset="0"/>
                <a:cs typeface="Times New Roman" pitchFamily="18" charset="0"/>
              </a:rPr>
              <a:t>The Publication Section is an important wing of IBM that publishes Technical Publications and undertakes the works of dissemination of information for the Bureau to all external Academic, Scientific and Government bodies. Located at IBM’s Headquarters, the Publication Section is a composite organ that comprises Editorial, DTP, Production, Printing Press, Binding and Sales &amp; Distribution Units. </a:t>
            </a:r>
          </a:p>
          <a:p>
            <a:pPr algn="just"/>
            <a:r>
              <a:rPr lang="en-IN" dirty="0">
                <a:latin typeface="Times New Roman" pitchFamily="18" charset="0"/>
                <a:cs typeface="Times New Roman" pitchFamily="18" charset="0"/>
              </a:rPr>
              <a:t>All technical publications at IBM are routed through definitive stages of publication process from editorial scrutiny, formatting &amp; composing, production &amp; plate making, to the final stage of printing &amp; binding, which are undertaken under the single roof of Publication Section, before being finally released for distribution.  </a:t>
            </a:r>
          </a:p>
          <a:p>
            <a:pPr algn="just"/>
            <a:r>
              <a:rPr lang="en-IN" dirty="0">
                <a:latin typeface="Times New Roman" pitchFamily="18" charset="0"/>
                <a:cs typeface="Times New Roman" pitchFamily="18" charset="0"/>
              </a:rPr>
              <a:t>An approximate total of 30 publications including IBM’s flagship publication “Indian Minerals Yearbook” are brought out every year.</a:t>
            </a:r>
          </a:p>
          <a:p>
            <a:pPr algn="just"/>
            <a:r>
              <a:rPr lang="en-IN" dirty="0">
                <a:latin typeface="Times New Roman" pitchFamily="18" charset="0"/>
                <a:cs typeface="Times New Roman" pitchFamily="18" charset="0"/>
              </a:rPr>
              <a:t>The Publication Section handles complimentary distribution &amp; sales work of all publications.  </a:t>
            </a:r>
          </a:p>
          <a:p>
            <a:pPr algn="just"/>
            <a:r>
              <a:rPr lang="en-IN" dirty="0">
                <a:latin typeface="Times New Roman" pitchFamily="18" charset="0"/>
                <a:cs typeface="Times New Roman" pitchFamily="18" charset="0"/>
              </a:rPr>
              <a:t>A total of 3000 complimentary copies of IBM publications get distributed to an approximate 200 enlisted addresses (Indian &amp; Foreign) in the Mailing List every year and an approximate of Rs. 7 </a:t>
            </a:r>
            <a:r>
              <a:rPr lang="en-IN" dirty="0" err="1">
                <a:latin typeface="Times New Roman" pitchFamily="18" charset="0"/>
                <a:cs typeface="Times New Roman" pitchFamily="18" charset="0"/>
              </a:rPr>
              <a:t>lakhs</a:t>
            </a:r>
            <a:r>
              <a:rPr lang="en-IN" dirty="0">
                <a:latin typeface="Times New Roman" pitchFamily="18" charset="0"/>
                <a:cs typeface="Times New Roman" pitchFamily="18" charset="0"/>
              </a:rPr>
              <a:t> gets generated as sales revenue every year. </a:t>
            </a:r>
          </a:p>
          <a:p>
            <a:endParaRPr lang="en-IN"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85800"/>
          </a:xfrm>
        </p:spPr>
        <p:txBody>
          <a:bodyPr>
            <a:normAutofit fontScale="90000"/>
          </a:bodyPr>
          <a:lstStyle/>
          <a:p>
            <a:r>
              <a:rPr lang="en-IN" b="1" dirty="0">
                <a:latin typeface="Times New Roman" pitchFamily="18" charset="0"/>
                <a:cs typeface="Times New Roman" pitchFamily="18" charset="0"/>
              </a:rPr>
              <a:t>    Data base</a:t>
            </a:r>
          </a:p>
        </p:txBody>
      </p:sp>
      <p:sp>
        <p:nvSpPr>
          <p:cNvPr id="3" name="Content Placeholder 2"/>
          <p:cNvSpPr>
            <a:spLocks noGrp="1"/>
          </p:cNvSpPr>
          <p:nvPr>
            <p:ph idx="1"/>
          </p:nvPr>
        </p:nvSpPr>
        <p:spPr>
          <a:xfrm>
            <a:off x="685800" y="1295400"/>
            <a:ext cx="8153400" cy="762000"/>
          </a:xfrm>
        </p:spPr>
        <p:txBody>
          <a:bodyPr>
            <a:normAutofit/>
          </a:bodyPr>
          <a:lstStyle/>
          <a:p>
            <a:pPr>
              <a:buNone/>
            </a:pPr>
            <a:r>
              <a:rPr lang="en-US" sz="2200" b="1" dirty="0">
                <a:latin typeface="Times New Roman" pitchFamily="18" charset="0"/>
                <a:cs typeface="Times New Roman" pitchFamily="18" charset="0"/>
              </a:rPr>
              <a:t>The following four databases were established in Mineral Economics Division</a:t>
            </a:r>
          </a:p>
          <a:p>
            <a:endParaRPr lang="en-IN" sz="2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62000" y="1981200"/>
          <a:ext cx="8001001" cy="4160520"/>
        </p:xfrm>
        <a:graphic>
          <a:graphicData uri="http://schemas.openxmlformats.org/drawingml/2006/table">
            <a:tbl>
              <a:tblPr firstRow="1" bandRow="1">
                <a:tableStyleId>{2D5ABB26-0587-4C30-8999-92F81FD0307C}</a:tableStyleId>
              </a:tblPr>
              <a:tblGrid>
                <a:gridCol w="854476">
                  <a:extLst>
                    <a:ext uri="{9D8B030D-6E8A-4147-A177-3AD203B41FA5}">
                      <a16:colId xmlns:a16="http://schemas.microsoft.com/office/drawing/2014/main" val="20000"/>
                    </a:ext>
                  </a:extLst>
                </a:gridCol>
                <a:gridCol w="3650942">
                  <a:extLst>
                    <a:ext uri="{9D8B030D-6E8A-4147-A177-3AD203B41FA5}">
                      <a16:colId xmlns:a16="http://schemas.microsoft.com/office/drawing/2014/main" val="20001"/>
                    </a:ext>
                  </a:extLst>
                </a:gridCol>
                <a:gridCol w="3495583">
                  <a:extLst>
                    <a:ext uri="{9D8B030D-6E8A-4147-A177-3AD203B41FA5}">
                      <a16:colId xmlns:a16="http://schemas.microsoft.com/office/drawing/2014/main" val="20002"/>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Times New Roman" pitchFamily="18" charset="0"/>
                          <a:cs typeface="Times New Roman" pitchFamily="18" charset="0"/>
                        </a:rPr>
                        <a:t>Sr.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Times New Roman" pitchFamily="18" charset="0"/>
                          <a:cs typeface="Times New Roman" pitchFamily="18" charset="0"/>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Times New Roman" pitchFamily="18" charset="0"/>
                          <a:cs typeface="Times New Roman" pitchFamily="18" charset="0"/>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20">
                <a:tc>
                  <a:txBody>
                    <a:bodyPr/>
                    <a:lstStyle/>
                    <a:p>
                      <a:r>
                        <a:rPr lang="en-IN" sz="2200"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National Mineral Inventory (NMI)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information on mineral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7240">
                <a:tc>
                  <a:txBody>
                    <a:bodyPr/>
                    <a:lstStyle/>
                    <a:p>
                      <a:r>
                        <a:rPr lang="en-IN" sz="2200" dirty="0">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Mineral Consumption (MC)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information on mineral consumption by the  end 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560">
                <a:tc>
                  <a:txBody>
                    <a:bodyPr/>
                    <a:lstStyle/>
                    <a:p>
                      <a:r>
                        <a:rPr lang="en-IN" sz="2200" dirty="0">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Mining Leases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Information on mining leases of the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r>
                        <a:rPr lang="en-IN" sz="2200"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World Mineral Intelligence (WMI)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Times New Roman" pitchFamily="18" charset="0"/>
                          <a:cs typeface="Times New Roman" pitchFamily="18" charset="0"/>
                        </a:rPr>
                        <a:t>Information on world mineral resources and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71600"/>
            <a:ext cx="8229600" cy="5078313"/>
          </a:xfrm>
          <a:prstGeom prst="rect">
            <a:avLst/>
          </a:prstGeom>
        </p:spPr>
        <p:txBody>
          <a:bodyPr wrap="square">
            <a:spAutoFit/>
          </a:bodyPr>
          <a:lstStyle/>
          <a:p>
            <a:pPr algn="just"/>
            <a:r>
              <a:rPr lang="en-US" sz="3600" dirty="0">
                <a:latin typeface="Times New Roman" pitchFamily="18" charset="0"/>
                <a:cs typeface="Times New Roman" pitchFamily="18" charset="0"/>
              </a:rPr>
              <a:t>Mineral Economics division is to collect, collate, analyze various mineral related data and processing the same for dissemination to the industry, policymaker and all stake holders concerned with mineral/ mining activities in country and abroad.</a:t>
            </a:r>
          </a:p>
          <a:p>
            <a:pPr algn="just">
              <a:buFont typeface="Wingdings" pitchFamily="2" charset="2"/>
              <a:buNone/>
            </a:pPr>
            <a:r>
              <a:rPr lang="en-US" sz="3600" dirty="0">
                <a:solidFill>
                  <a:srgbClr val="FF0000"/>
                </a:solidFill>
                <a:latin typeface="Times New Roman" pitchFamily="18" charset="0"/>
                <a:cs typeface="Times New Roman" pitchFamily="18" charset="0"/>
              </a:rPr>
              <a:t>     Backbone of ME Division is </a:t>
            </a:r>
            <a:r>
              <a:rPr lang="en-US" sz="3600" u="sng" dirty="0">
                <a:solidFill>
                  <a:srgbClr val="FF0000"/>
                </a:solidFill>
                <a:latin typeface="Times New Roman" pitchFamily="18" charset="0"/>
                <a:cs typeface="Times New Roman" pitchFamily="18" charset="0"/>
              </a:rPr>
              <a:t>STRONG</a:t>
            </a:r>
            <a:r>
              <a:rPr lang="en-US" sz="3600" dirty="0">
                <a:solidFill>
                  <a:srgbClr val="FF0000"/>
                </a:solidFill>
                <a:latin typeface="Times New Roman" pitchFamily="18" charset="0"/>
                <a:cs typeface="Times New Roman" pitchFamily="18" charset="0"/>
              </a:rPr>
              <a:t> </a:t>
            </a:r>
            <a:r>
              <a:rPr lang="en-US" sz="3600" u="sng" dirty="0">
                <a:solidFill>
                  <a:srgbClr val="FF0000"/>
                </a:solidFill>
                <a:latin typeface="Times New Roman" pitchFamily="18" charset="0"/>
                <a:cs typeface="Times New Roman" pitchFamily="18" charset="0"/>
              </a:rPr>
              <a:t>DATABASE</a:t>
            </a:r>
          </a:p>
        </p:txBody>
      </p:sp>
      <p:sp>
        <p:nvSpPr>
          <p:cNvPr id="4" name="Title 1"/>
          <p:cNvSpPr>
            <a:spLocks noGrp="1"/>
          </p:cNvSpPr>
          <p:nvPr>
            <p:ph type="title"/>
          </p:nvPr>
        </p:nvSpPr>
        <p:spPr>
          <a:xfrm>
            <a:off x="533400" y="457200"/>
            <a:ext cx="8153400" cy="685800"/>
          </a:xfrm>
        </p:spPr>
        <p:txBody>
          <a:bodyPr>
            <a:normAutofit fontScale="90000"/>
          </a:bodyPr>
          <a:lstStyle/>
          <a:p>
            <a:r>
              <a:rPr lang="en-IN" b="1" dirty="0">
                <a:latin typeface="Times New Roman" pitchFamily="18" charset="0"/>
                <a:cs typeface="Times New Roman" pitchFamily="18" charset="0"/>
              </a:rPr>
              <a:t>    Data base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609600"/>
          </a:xfrm>
        </p:spPr>
        <p:txBody>
          <a:bodyPr>
            <a:noAutofit/>
          </a:bodyPr>
          <a:lstStyle/>
          <a:p>
            <a:pPr>
              <a:defRPr/>
            </a:pPr>
            <a:r>
              <a:rPr lang="en-US" sz="3200" b="1" dirty="0">
                <a:latin typeface="Times New Roman" pitchFamily="18" charset="0"/>
                <a:cs typeface="Times New Roman" pitchFamily="18" charset="0"/>
              </a:rPr>
              <a:t>Flow Chart to Prepare the database</a:t>
            </a:r>
            <a:endParaRPr lang="en-IN" sz="3200" b="1" dirty="0">
              <a:latin typeface="Times New Roman" pitchFamily="18" charset="0"/>
              <a:cs typeface="Times New Roman" pitchFamily="18" charset="0"/>
            </a:endParaRPr>
          </a:p>
        </p:txBody>
      </p:sp>
      <p:grpSp>
        <p:nvGrpSpPr>
          <p:cNvPr id="3" name="Group 12"/>
          <p:cNvGrpSpPr>
            <a:grpSpLocks/>
          </p:cNvGrpSpPr>
          <p:nvPr/>
        </p:nvGrpSpPr>
        <p:grpSpPr bwMode="auto">
          <a:xfrm>
            <a:off x="152400" y="914400"/>
            <a:ext cx="4038600" cy="5486400"/>
            <a:chOff x="2286000" y="914400"/>
            <a:chExt cx="4038600" cy="5486400"/>
          </a:xfrm>
        </p:grpSpPr>
        <p:sp>
          <p:nvSpPr>
            <p:cNvPr id="5" name="Oval 4"/>
            <p:cNvSpPr/>
            <p:nvPr/>
          </p:nvSpPr>
          <p:spPr bwMode="auto">
            <a:xfrm>
              <a:off x="3276600" y="914400"/>
              <a:ext cx="19812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Inflow</a:t>
              </a:r>
              <a:endParaRPr lang="en-IN" b="1" dirty="0">
                <a:solidFill>
                  <a:schemeClr val="tx1"/>
                </a:solidFill>
                <a:latin typeface="Times New Roman" pitchFamily="18" charset="0"/>
                <a:cs typeface="Times New Roman" pitchFamily="18" charset="0"/>
              </a:endParaRPr>
            </a:p>
          </p:txBody>
        </p:sp>
        <p:sp>
          <p:nvSpPr>
            <p:cNvPr id="7" name="Oval 6"/>
            <p:cNvSpPr/>
            <p:nvPr/>
          </p:nvSpPr>
          <p:spPr bwMode="auto">
            <a:xfrm>
              <a:off x="3200400" y="2362200"/>
              <a:ext cx="20574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Collate</a:t>
              </a:r>
              <a:endParaRPr lang="en-IN" b="1" dirty="0">
                <a:solidFill>
                  <a:schemeClr val="tx1"/>
                </a:solidFill>
                <a:latin typeface="Times New Roman" pitchFamily="18" charset="0"/>
                <a:cs typeface="Times New Roman" pitchFamily="18" charset="0"/>
              </a:endParaRPr>
            </a:p>
          </p:txBody>
        </p:sp>
        <p:sp>
          <p:nvSpPr>
            <p:cNvPr id="8" name="Oval 7"/>
            <p:cNvSpPr/>
            <p:nvPr/>
          </p:nvSpPr>
          <p:spPr bwMode="auto">
            <a:xfrm>
              <a:off x="3276600" y="3810000"/>
              <a:ext cx="20574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Analyze</a:t>
              </a:r>
              <a:endParaRPr lang="en-IN" b="1" dirty="0">
                <a:solidFill>
                  <a:schemeClr val="tx1"/>
                </a:solidFill>
                <a:latin typeface="Times New Roman" pitchFamily="18" charset="0"/>
                <a:cs typeface="Times New Roman" pitchFamily="18" charset="0"/>
              </a:endParaRPr>
            </a:p>
          </p:txBody>
        </p:sp>
        <p:sp>
          <p:nvSpPr>
            <p:cNvPr id="9" name="Oval 8"/>
            <p:cNvSpPr/>
            <p:nvPr/>
          </p:nvSpPr>
          <p:spPr bwMode="auto">
            <a:xfrm>
              <a:off x="2286000" y="5257800"/>
              <a:ext cx="40386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Processing &amp; Dissemination</a:t>
              </a:r>
              <a:endParaRPr lang="en-IN" b="1" dirty="0">
                <a:solidFill>
                  <a:schemeClr val="tx1"/>
                </a:solidFill>
                <a:latin typeface="Times New Roman" pitchFamily="18" charset="0"/>
                <a:cs typeface="Times New Roman" pitchFamily="18" charset="0"/>
              </a:endParaRPr>
            </a:p>
          </p:txBody>
        </p:sp>
        <p:sp>
          <p:nvSpPr>
            <p:cNvPr id="10" name="Down Arrow 9"/>
            <p:cNvSpPr/>
            <p:nvPr/>
          </p:nvSpPr>
          <p:spPr bwMode="auto">
            <a:xfrm>
              <a:off x="4114800" y="19812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sp>
          <p:nvSpPr>
            <p:cNvPr id="11" name="Down Arrow 10"/>
            <p:cNvSpPr/>
            <p:nvPr/>
          </p:nvSpPr>
          <p:spPr bwMode="auto">
            <a:xfrm>
              <a:off x="4114800" y="34290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sp>
          <p:nvSpPr>
            <p:cNvPr id="12" name="Down Arrow 11"/>
            <p:cNvSpPr/>
            <p:nvPr/>
          </p:nvSpPr>
          <p:spPr bwMode="auto">
            <a:xfrm>
              <a:off x="4114800" y="48768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grpSp>
      <p:sp>
        <p:nvSpPr>
          <p:cNvPr id="6148" name="TextBox 13"/>
          <p:cNvSpPr txBox="1">
            <a:spLocks noChangeArrowheads="1"/>
          </p:cNvSpPr>
          <p:nvPr/>
        </p:nvSpPr>
        <p:spPr bwMode="auto">
          <a:xfrm>
            <a:off x="3352800" y="1074738"/>
            <a:ext cx="5486400" cy="646331"/>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inflow: as per time schedule, in specified format, credible and complete. </a:t>
            </a:r>
            <a:endParaRPr lang="en-IN" b="1" dirty="0">
              <a:latin typeface="Times New Roman" pitchFamily="18" charset="0"/>
              <a:cs typeface="Times New Roman" pitchFamily="18" charset="0"/>
            </a:endParaRPr>
          </a:p>
        </p:txBody>
      </p:sp>
      <p:sp>
        <p:nvSpPr>
          <p:cNvPr id="6149" name="TextBox 14"/>
          <p:cNvSpPr txBox="1">
            <a:spLocks noChangeArrowheads="1"/>
          </p:cNvSpPr>
          <p:nvPr/>
        </p:nvSpPr>
        <p:spPr bwMode="auto">
          <a:xfrm>
            <a:off x="3352800" y="2446338"/>
            <a:ext cx="5562600" cy="646331"/>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Collate: tabulation, synthesis, Data entry, physical verification etc</a:t>
            </a:r>
            <a:endParaRPr lang="en-IN" b="1" dirty="0">
              <a:latin typeface="Times New Roman" pitchFamily="18" charset="0"/>
              <a:cs typeface="Times New Roman" pitchFamily="18" charset="0"/>
            </a:endParaRPr>
          </a:p>
        </p:txBody>
      </p:sp>
      <p:sp>
        <p:nvSpPr>
          <p:cNvPr id="6150" name="TextBox 15"/>
          <p:cNvSpPr txBox="1">
            <a:spLocks noChangeArrowheads="1"/>
          </p:cNvSpPr>
          <p:nvPr/>
        </p:nvSpPr>
        <p:spPr bwMode="auto">
          <a:xfrm>
            <a:off x="3352800" y="4033838"/>
            <a:ext cx="5486400" cy="369332"/>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Analyze: Validation, processing etc</a:t>
            </a:r>
            <a:endParaRPr lang="en-IN" b="1" dirty="0">
              <a:latin typeface="Times New Roman" pitchFamily="18" charset="0"/>
              <a:cs typeface="Times New Roman" pitchFamily="18" charset="0"/>
            </a:endParaRPr>
          </a:p>
        </p:txBody>
      </p:sp>
      <p:sp>
        <p:nvSpPr>
          <p:cNvPr id="6151" name="TextBox 16"/>
          <p:cNvSpPr txBox="1">
            <a:spLocks noChangeArrowheads="1"/>
          </p:cNvSpPr>
          <p:nvPr/>
        </p:nvSpPr>
        <p:spPr bwMode="auto">
          <a:xfrm>
            <a:off x="4267200" y="5341938"/>
            <a:ext cx="4572000" cy="646331"/>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Outflow in the form of publications, references, policy etc</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pic>
        <p:nvPicPr>
          <p:cNvPr id="6152" name="Picture 2"/>
          <p:cNvPicPr>
            <a:picLocks noChangeAspect="1" noChangeArrowheads="1"/>
          </p:cNvPicPr>
          <p:nvPr/>
        </p:nvPicPr>
        <p:blipFill>
          <a:blip r:embed="rId2" cstate="print"/>
          <a:srcRect/>
          <a:stretch>
            <a:fillRect/>
          </a:stretch>
        </p:blipFill>
        <p:spPr bwMode="auto">
          <a:xfrm>
            <a:off x="152400" y="3657600"/>
            <a:ext cx="838200" cy="1341438"/>
          </a:xfrm>
          <a:prstGeom prst="rect">
            <a:avLst/>
          </a:prstGeom>
          <a:noFill/>
          <a:ln w="9525">
            <a:noFill/>
            <a:miter lim="800000"/>
            <a:headEnd/>
            <a:tailEnd/>
          </a:ln>
        </p:spPr>
      </p:pic>
      <p:pic>
        <p:nvPicPr>
          <p:cNvPr id="6153" name="Picture 3"/>
          <p:cNvPicPr>
            <a:picLocks noChangeAspect="1" noChangeArrowheads="1"/>
          </p:cNvPicPr>
          <p:nvPr/>
        </p:nvPicPr>
        <p:blipFill>
          <a:blip r:embed="rId3" cstate="print"/>
          <a:srcRect/>
          <a:stretch>
            <a:fillRect/>
          </a:stretch>
        </p:blipFill>
        <p:spPr bwMode="auto">
          <a:xfrm>
            <a:off x="0" y="762000"/>
            <a:ext cx="1096963" cy="1295400"/>
          </a:xfrm>
          <a:prstGeom prst="rect">
            <a:avLst/>
          </a:prstGeom>
          <a:noFill/>
          <a:ln w="9525">
            <a:noFill/>
            <a:miter lim="800000"/>
            <a:headEnd/>
            <a:tailEnd/>
          </a:ln>
        </p:spPr>
      </p:pic>
      <p:pic>
        <p:nvPicPr>
          <p:cNvPr id="6154" name="Picture 4"/>
          <p:cNvPicPr>
            <a:picLocks noChangeAspect="1" noChangeArrowheads="1"/>
          </p:cNvPicPr>
          <p:nvPr/>
        </p:nvPicPr>
        <p:blipFill>
          <a:blip r:embed="rId4" cstate="print"/>
          <a:srcRect/>
          <a:stretch>
            <a:fillRect/>
          </a:stretch>
        </p:blipFill>
        <p:spPr bwMode="auto">
          <a:xfrm>
            <a:off x="0" y="2420938"/>
            <a:ext cx="1066800" cy="10842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err="1">
                <a:latin typeface="Times New Roman" pitchFamily="18" charset="0"/>
                <a:cs typeface="Times New Roman" pitchFamily="18" charset="0"/>
              </a:rPr>
              <a:t>Utilisation</a:t>
            </a:r>
            <a:r>
              <a:rPr lang="en-US" sz="3400" b="1" dirty="0">
                <a:latin typeface="Times New Roman" pitchFamily="18" charset="0"/>
                <a:cs typeface="Times New Roman" pitchFamily="18" charset="0"/>
              </a:rPr>
              <a:t> of Mineral Economics Division</a:t>
            </a:r>
            <a:endParaRPr lang="en-SG" sz="3400" b="1" dirty="0">
              <a:latin typeface="Times New Roman" pitchFamily="18" charset="0"/>
              <a:cs typeface="Times New Roman" pitchFamily="18" charset="0"/>
            </a:endParaRPr>
          </a:p>
        </p:txBody>
      </p:sp>
      <p:sp>
        <p:nvSpPr>
          <p:cNvPr id="3" name="Rectangle 2"/>
          <p:cNvSpPr/>
          <p:nvPr/>
        </p:nvSpPr>
        <p:spPr>
          <a:xfrm>
            <a:off x="0" y="1447800"/>
            <a:ext cx="8763000" cy="4893647"/>
          </a:xfrm>
          <a:prstGeom prst="rect">
            <a:avLst/>
          </a:prstGeom>
        </p:spPr>
        <p:txBody>
          <a:bodyPr wrap="square">
            <a:spAutoFit/>
          </a:bodyPr>
          <a:lstStyle/>
          <a:p>
            <a:pPr marL="342900" indent="-342900" algn="just">
              <a:buFont typeface="+mj-lt"/>
              <a:buAutoNum type="arabicPeriod"/>
            </a:pPr>
            <a:r>
              <a:rPr lang="en-IN" sz="2400" dirty="0">
                <a:latin typeface="Times New Roman" pitchFamily="18" charset="0"/>
                <a:cs typeface="Times New Roman" pitchFamily="18" charset="0"/>
              </a:rPr>
              <a:t>Inter-ministry, Intra Ministry &amp; </a:t>
            </a:r>
            <a:r>
              <a:rPr lang="en-IN" sz="2400" dirty="0" err="1">
                <a:latin typeface="Times New Roman" pitchFamily="18" charset="0"/>
                <a:cs typeface="Times New Roman" pitchFamily="18" charset="0"/>
              </a:rPr>
              <a:t>Niti</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Aayog</a:t>
            </a:r>
            <a:r>
              <a:rPr lang="en-IN" sz="2400" dirty="0">
                <a:latin typeface="Times New Roman" pitchFamily="18" charset="0"/>
                <a:cs typeface="Times New Roman" pitchFamily="18" charset="0"/>
              </a:rPr>
              <a:t> references regarding minerals, mineral based industries is dealt.</a:t>
            </a:r>
          </a:p>
          <a:p>
            <a:pPr marL="342900" indent="-342900" algn="just">
              <a:buFont typeface="+mj-lt"/>
              <a:buAutoNum type="arabicPeriod"/>
            </a:pPr>
            <a:r>
              <a:rPr lang="en-IN" sz="2400" dirty="0">
                <a:latin typeface="Times New Roman" pitchFamily="18" charset="0"/>
                <a:cs typeface="Times New Roman" pitchFamily="18" charset="0"/>
              </a:rPr>
              <a:t>Parliament Questions based on mining and minerals  is dealt.</a:t>
            </a:r>
          </a:p>
          <a:p>
            <a:pPr marL="342900" indent="-342900" algn="just">
              <a:buFont typeface="+mj-lt"/>
              <a:buAutoNum type="arabicPeriod"/>
            </a:pPr>
            <a:r>
              <a:rPr lang="en-IN" sz="2400" dirty="0">
                <a:latin typeface="Times New Roman" pitchFamily="18" charset="0"/>
                <a:cs typeface="Times New Roman" pitchFamily="18" charset="0"/>
              </a:rPr>
              <a:t>Mineral Policy and policies of other ministries like Steel, Labour, Commerce &amp; Industry, Employment, Foreign Trade Policy, etc. and examines the problems and policy issues for rendering comments to the Government from time to time.</a:t>
            </a:r>
          </a:p>
          <a:p>
            <a:pPr marL="342900" indent="-342900" algn="just">
              <a:buFont typeface="+mj-lt"/>
              <a:buAutoNum type="arabicPeriod"/>
            </a:pPr>
            <a:r>
              <a:rPr lang="en-IN" sz="2400" dirty="0">
                <a:latin typeface="Times New Roman" pitchFamily="18" charset="0"/>
                <a:cs typeface="Times New Roman" pitchFamily="18" charset="0"/>
              </a:rPr>
              <a:t>Offering comments on Court cases related to mining and mineral legislation.</a:t>
            </a:r>
          </a:p>
          <a:p>
            <a:pPr marL="342900" indent="-342900" algn="just">
              <a:buFont typeface="+mj-lt"/>
              <a:buAutoNum type="arabicPeriod"/>
            </a:pPr>
            <a:r>
              <a:rPr lang="en-IN" sz="2400" dirty="0">
                <a:latin typeface="Times New Roman" pitchFamily="18" charset="0"/>
                <a:cs typeface="Times New Roman" pitchFamily="18" charset="0"/>
              </a:rPr>
              <a:t>provides a status report of Mining and Mineral Industry in India on an annual basis through Indian Bureau of Mines</a:t>
            </a:r>
          </a:p>
          <a:p>
            <a:pPr marL="342900" indent="-342900" algn="just">
              <a:buFont typeface="+mj-lt"/>
              <a:buAutoNum type="arabicPeriod"/>
            </a:pPr>
            <a:r>
              <a:rPr lang="en-IN" sz="2400" dirty="0">
                <a:latin typeface="Times New Roman" pitchFamily="18" charset="0"/>
                <a:cs typeface="Times New Roman" pitchFamily="18" charset="0"/>
              </a:rPr>
              <a:t>Analysis and determine the future availability of minerals to end use industries through National Mineral Inventory.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Autofit/>
          </a:bodyPr>
          <a:lstStyle/>
          <a:p>
            <a:r>
              <a:rPr lang="en-US" sz="3200" b="1" dirty="0">
                <a:latin typeface="Times New Roman" pitchFamily="18" charset="0"/>
                <a:cs typeface="Times New Roman" pitchFamily="18" charset="0"/>
              </a:rPr>
              <a:t>   Future Aspect &amp; Vision of Mineral Economics</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8763000" cy="5867400"/>
          </a:xfrm>
        </p:spPr>
        <p:txBody>
          <a:bodyPr>
            <a:normAutofit fontScale="70000" lnSpcReduction="20000"/>
          </a:bodyPr>
          <a:lstStyle/>
          <a:p>
            <a:pPr algn="just"/>
            <a:r>
              <a:rPr lang="en-IN" dirty="0">
                <a:latin typeface="Times New Roman" pitchFamily="18" charset="0"/>
                <a:cs typeface="Times New Roman" pitchFamily="18" charset="0"/>
              </a:rPr>
              <a:t>Mining Tenements system(MTS) has been conceptualized by the ministry of mines, wherein Indian Bureau of Mines (IBM), is the nodal agency for executing this system.</a:t>
            </a:r>
          </a:p>
          <a:p>
            <a:pPr algn="just"/>
            <a:r>
              <a:rPr lang="en-IN" dirty="0">
                <a:latin typeface="Times New Roman" pitchFamily="18" charset="0"/>
                <a:cs typeface="Times New Roman" pitchFamily="18" charset="0"/>
              </a:rPr>
              <a:t>MTS primarily involves automating the entire mineral concession life-cycle, starting from identification of area and ending with closure of the mine; and connecting the various stakeholders for real-time transfer of electronic files and exchange of data. This shall enable effective management of mineral concession regime and transparency in mining operations. </a:t>
            </a:r>
          </a:p>
          <a:p>
            <a:pPr algn="just"/>
            <a:r>
              <a:rPr lang="en-IN" dirty="0">
                <a:latin typeface="Times New Roman" pitchFamily="18" charset="0"/>
                <a:cs typeface="Times New Roman" pitchFamily="18" charset="0"/>
              </a:rPr>
              <a:t>Process for selection of a implementation agency for design, development, maintenance and operation of mining tenements system has been completed and contract signed on 10</a:t>
            </a:r>
            <a:r>
              <a:rPr lang="en-IN" baseline="30000" dirty="0">
                <a:latin typeface="Times New Roman" pitchFamily="18" charset="0"/>
                <a:cs typeface="Times New Roman" pitchFamily="18" charset="0"/>
              </a:rPr>
              <a:t>th</a:t>
            </a:r>
            <a:r>
              <a:rPr lang="en-IN" dirty="0">
                <a:latin typeface="Times New Roman" pitchFamily="18" charset="0"/>
                <a:cs typeface="Times New Roman" pitchFamily="18" charset="0"/>
              </a:rPr>
              <a:t>  November,2016 with selected agency i.e. M/s Wipro Ltd.</a:t>
            </a:r>
          </a:p>
          <a:p>
            <a:pPr algn="just"/>
            <a:r>
              <a:rPr lang="en-IN" dirty="0">
                <a:latin typeface="Times New Roman" pitchFamily="18" charset="0"/>
                <a:cs typeface="Times New Roman" pitchFamily="18" charset="0"/>
              </a:rPr>
              <a:t>All the data related to current database will be automatically fetched up after implementation of MTS. </a:t>
            </a:r>
          </a:p>
          <a:p>
            <a:pPr algn="just"/>
            <a:r>
              <a:rPr lang="en-IN" dirty="0">
                <a:latin typeface="Times New Roman" pitchFamily="18" charset="0"/>
                <a:cs typeface="Times New Roman" pitchFamily="18" charset="0"/>
              </a:rPr>
              <a:t>The output of NMI database, ML-PL data base and consumption of minerals database will be  real time as on 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b="1" dirty="0">
                <a:latin typeface="Times New Roman" pitchFamily="18" charset="0"/>
                <a:cs typeface="Times New Roman" pitchFamily="18" charset="0"/>
              </a:rPr>
              <a:t>Mineral Economics</a:t>
            </a:r>
          </a:p>
        </p:txBody>
      </p:sp>
      <p:sp>
        <p:nvSpPr>
          <p:cNvPr id="17411" name="Rectangle 3"/>
          <p:cNvSpPr>
            <a:spLocks noGrp="1" noChangeArrowheads="1"/>
          </p:cNvSpPr>
          <p:nvPr>
            <p:ph type="body" idx="4294967295"/>
          </p:nvPr>
        </p:nvSpPr>
        <p:spPr>
          <a:xfrm>
            <a:off x="0" y="1219200"/>
            <a:ext cx="8229600" cy="4525963"/>
          </a:xfrm>
        </p:spPr>
        <p:txBody>
          <a:bodyPr>
            <a:noAutofit/>
          </a:bodyPr>
          <a:lstStyle/>
          <a:p>
            <a:pPr algn="just" eaLnBrk="1" hangingPunct="1"/>
            <a:r>
              <a:rPr lang="en-US" sz="2600" dirty="0">
                <a:latin typeface="Times New Roman" pitchFamily="18" charset="0"/>
                <a:cs typeface="Times New Roman" pitchFamily="18" charset="0"/>
              </a:rPr>
              <a:t>Mineral Economics is the academic discipline that investigates and promotes understanding of economic and policy issues associated with the production and use of mineral commodities </a:t>
            </a:r>
          </a:p>
          <a:p>
            <a:pPr algn="just" eaLnBrk="1" hangingPunct="1"/>
            <a:r>
              <a:rPr lang="en-US" sz="2600" dirty="0">
                <a:latin typeface="Times New Roman" pitchFamily="18" charset="0"/>
                <a:cs typeface="Times New Roman" pitchFamily="18" charset="0"/>
              </a:rPr>
              <a:t>It emerged as a separate academic field only after World War II </a:t>
            </a:r>
          </a:p>
          <a:p>
            <a:pPr algn="just"/>
            <a:r>
              <a:rPr lang="en-US" sz="2600" dirty="0">
                <a:latin typeface="Times New Roman" pitchFamily="18" charset="0"/>
                <a:cs typeface="Times New Roman" pitchFamily="18" charset="0"/>
              </a:rPr>
              <a:t>In the decades following World War II, after early fears of a new depression and excess capacity evaporated, mineral economics focused on the long-run availability of nonrenewable commodities and the threat of supply interruptions for strategic and critical minerals from the Middle East, the Soviet Union, and southern Africa, concerns that persisted at least through the 1980s.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Autofit/>
          </a:bodyPr>
          <a:lstStyle/>
          <a:p>
            <a:pPr>
              <a:defRPr/>
            </a:pPr>
            <a:r>
              <a:rPr lang="en-US" sz="4000" b="1" dirty="0">
                <a:latin typeface="Times New Roman" pitchFamily="18" charset="0"/>
                <a:cs typeface="Times New Roman" pitchFamily="18" charset="0"/>
              </a:rPr>
              <a:t>Flow Chart for database after implementation of MTS</a:t>
            </a:r>
            <a:endParaRPr lang="en-IN" sz="4000" b="1" dirty="0">
              <a:latin typeface="Times New Roman" pitchFamily="18" charset="0"/>
              <a:cs typeface="Times New Roman" pitchFamily="18" charset="0"/>
            </a:endParaRPr>
          </a:p>
        </p:txBody>
      </p:sp>
      <p:grpSp>
        <p:nvGrpSpPr>
          <p:cNvPr id="3" name="Group 12"/>
          <p:cNvGrpSpPr>
            <a:grpSpLocks/>
          </p:cNvGrpSpPr>
          <p:nvPr/>
        </p:nvGrpSpPr>
        <p:grpSpPr bwMode="auto">
          <a:xfrm>
            <a:off x="152400" y="1219200"/>
            <a:ext cx="4038600" cy="5486400"/>
            <a:chOff x="2286000" y="914400"/>
            <a:chExt cx="4038600" cy="5486400"/>
          </a:xfrm>
        </p:grpSpPr>
        <p:sp>
          <p:nvSpPr>
            <p:cNvPr id="5" name="Oval 4"/>
            <p:cNvSpPr/>
            <p:nvPr/>
          </p:nvSpPr>
          <p:spPr bwMode="auto">
            <a:xfrm>
              <a:off x="3276600" y="914400"/>
              <a:ext cx="1981200" cy="1219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Enter </a:t>
              </a:r>
            </a:p>
            <a:p>
              <a:pPr algn="ctr">
                <a:defRPr/>
              </a:pPr>
              <a:r>
                <a:rPr lang="en-US" b="1" dirty="0">
                  <a:solidFill>
                    <a:schemeClr val="tx1"/>
                  </a:solidFill>
                  <a:latin typeface="Times New Roman" pitchFamily="18" charset="0"/>
                  <a:cs typeface="Times New Roman" pitchFamily="18" charset="0"/>
                </a:rPr>
                <a:t>at Source</a:t>
              </a:r>
              <a:endParaRPr lang="en-IN" b="1" dirty="0">
                <a:solidFill>
                  <a:schemeClr val="tx1"/>
                </a:solidFill>
                <a:latin typeface="Times New Roman" pitchFamily="18" charset="0"/>
                <a:cs typeface="Times New Roman" pitchFamily="18" charset="0"/>
              </a:endParaRPr>
            </a:p>
          </p:txBody>
        </p:sp>
        <p:sp>
          <p:nvSpPr>
            <p:cNvPr id="7" name="Oval 6"/>
            <p:cNvSpPr/>
            <p:nvPr/>
          </p:nvSpPr>
          <p:spPr bwMode="auto">
            <a:xfrm>
              <a:off x="3200400" y="2362200"/>
              <a:ext cx="20574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Physical </a:t>
              </a:r>
            </a:p>
            <a:p>
              <a:pPr algn="ctr">
                <a:defRPr/>
              </a:pPr>
              <a:r>
                <a:rPr lang="en-US" b="1" dirty="0">
                  <a:solidFill>
                    <a:schemeClr val="tx1"/>
                  </a:solidFill>
                  <a:latin typeface="Times New Roman" pitchFamily="18" charset="0"/>
                  <a:cs typeface="Times New Roman" pitchFamily="18" charset="0"/>
                </a:rPr>
                <a:t>verification</a:t>
              </a:r>
              <a:endParaRPr lang="en-IN" b="1" dirty="0">
                <a:solidFill>
                  <a:schemeClr val="tx1"/>
                </a:solidFill>
                <a:latin typeface="Times New Roman" pitchFamily="18" charset="0"/>
                <a:cs typeface="Times New Roman" pitchFamily="18" charset="0"/>
              </a:endParaRPr>
            </a:p>
          </p:txBody>
        </p:sp>
        <p:sp>
          <p:nvSpPr>
            <p:cNvPr id="8" name="Oval 7"/>
            <p:cNvSpPr/>
            <p:nvPr/>
          </p:nvSpPr>
          <p:spPr bwMode="auto">
            <a:xfrm>
              <a:off x="3276600" y="3810000"/>
              <a:ext cx="20574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Analyze</a:t>
              </a:r>
              <a:endParaRPr lang="en-IN" b="1" dirty="0">
                <a:solidFill>
                  <a:schemeClr val="tx1"/>
                </a:solidFill>
                <a:latin typeface="Times New Roman" pitchFamily="18" charset="0"/>
                <a:cs typeface="Times New Roman" pitchFamily="18" charset="0"/>
              </a:endParaRPr>
            </a:p>
          </p:txBody>
        </p:sp>
        <p:sp>
          <p:nvSpPr>
            <p:cNvPr id="9" name="Oval 8"/>
            <p:cNvSpPr/>
            <p:nvPr/>
          </p:nvSpPr>
          <p:spPr bwMode="auto">
            <a:xfrm>
              <a:off x="2286000" y="5257800"/>
              <a:ext cx="40386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a:defRPr/>
              </a:pPr>
              <a:r>
                <a:rPr lang="en-US" b="1" dirty="0">
                  <a:solidFill>
                    <a:schemeClr val="tx1"/>
                  </a:solidFill>
                  <a:latin typeface="Times New Roman" pitchFamily="18" charset="0"/>
                  <a:cs typeface="Times New Roman" pitchFamily="18" charset="0"/>
                </a:rPr>
                <a:t>Data </a:t>
              </a:r>
            </a:p>
            <a:p>
              <a:pPr algn="ctr">
                <a:defRPr/>
              </a:pPr>
              <a:r>
                <a:rPr lang="en-US" b="1" dirty="0">
                  <a:solidFill>
                    <a:schemeClr val="tx1"/>
                  </a:solidFill>
                  <a:latin typeface="Times New Roman" pitchFamily="18" charset="0"/>
                  <a:cs typeface="Times New Roman" pitchFamily="18" charset="0"/>
                </a:rPr>
                <a:t>Processing &amp; Dissemination</a:t>
              </a:r>
              <a:endParaRPr lang="en-IN" b="1" dirty="0">
                <a:solidFill>
                  <a:schemeClr val="tx1"/>
                </a:solidFill>
                <a:latin typeface="Times New Roman" pitchFamily="18" charset="0"/>
                <a:cs typeface="Times New Roman" pitchFamily="18" charset="0"/>
              </a:endParaRPr>
            </a:p>
          </p:txBody>
        </p:sp>
        <p:sp>
          <p:nvSpPr>
            <p:cNvPr id="10" name="Down Arrow 9"/>
            <p:cNvSpPr/>
            <p:nvPr/>
          </p:nvSpPr>
          <p:spPr bwMode="auto">
            <a:xfrm>
              <a:off x="4114800" y="19812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sp>
          <p:nvSpPr>
            <p:cNvPr id="11" name="Down Arrow 10"/>
            <p:cNvSpPr/>
            <p:nvPr/>
          </p:nvSpPr>
          <p:spPr bwMode="auto">
            <a:xfrm>
              <a:off x="4114800" y="34290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sp>
          <p:nvSpPr>
            <p:cNvPr id="12" name="Down Arrow 11"/>
            <p:cNvSpPr/>
            <p:nvPr/>
          </p:nvSpPr>
          <p:spPr bwMode="auto">
            <a:xfrm>
              <a:off x="4114800" y="4876800"/>
              <a:ext cx="304800" cy="381000"/>
            </a:xfrm>
            <a:prstGeom prst="downArrow">
              <a:avLst/>
            </a:prstGeom>
            <a:solidFill>
              <a:schemeClr val="accent4"/>
            </a:solidFill>
            <a:ln w="9525" cap="flat" cmpd="sng" algn="ctr">
              <a:solidFill>
                <a:schemeClr val="bg2"/>
              </a:solidFill>
              <a:prstDash val="solid"/>
              <a:miter lim="800000"/>
              <a:headEnd type="none" w="med" len="med"/>
              <a:tailEnd type="none" w="med" len="med"/>
            </a:ln>
            <a:effectLst/>
          </p:spPr>
          <p:txBody>
            <a:bodyPr wrap="none"/>
            <a:lstStyle/>
            <a:p>
              <a:pPr>
                <a:defRPr/>
              </a:pPr>
              <a:endParaRPr lang="en-IN">
                <a:latin typeface="Times New Roman" pitchFamily="18" charset="0"/>
                <a:cs typeface="Times New Roman" pitchFamily="18" charset="0"/>
              </a:endParaRPr>
            </a:p>
          </p:txBody>
        </p:sp>
      </p:grpSp>
      <p:sp>
        <p:nvSpPr>
          <p:cNvPr id="6148" name="TextBox 13"/>
          <p:cNvSpPr txBox="1">
            <a:spLocks noChangeArrowheads="1"/>
          </p:cNvSpPr>
          <p:nvPr/>
        </p:nvSpPr>
        <p:spPr bwMode="auto">
          <a:xfrm>
            <a:off x="3352800" y="1143000"/>
            <a:ext cx="5486400" cy="646331"/>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entered at source as per time schedule, in specified format, credible and complete. </a:t>
            </a:r>
            <a:endParaRPr lang="en-IN" b="1" dirty="0">
              <a:latin typeface="Times New Roman" pitchFamily="18" charset="0"/>
              <a:cs typeface="Times New Roman" pitchFamily="18" charset="0"/>
            </a:endParaRPr>
          </a:p>
        </p:txBody>
      </p:sp>
      <p:sp>
        <p:nvSpPr>
          <p:cNvPr id="6149" name="TextBox 14"/>
          <p:cNvSpPr txBox="1">
            <a:spLocks noChangeArrowheads="1"/>
          </p:cNvSpPr>
          <p:nvPr/>
        </p:nvSpPr>
        <p:spPr bwMode="auto">
          <a:xfrm>
            <a:off x="3352800" y="2819400"/>
            <a:ext cx="5562600" cy="369332"/>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Physical verification</a:t>
            </a:r>
            <a:endParaRPr lang="en-IN" b="1" dirty="0">
              <a:latin typeface="Times New Roman" pitchFamily="18" charset="0"/>
              <a:cs typeface="Times New Roman" pitchFamily="18" charset="0"/>
            </a:endParaRPr>
          </a:p>
        </p:txBody>
      </p:sp>
      <p:sp>
        <p:nvSpPr>
          <p:cNvPr id="6150" name="TextBox 15"/>
          <p:cNvSpPr txBox="1">
            <a:spLocks noChangeArrowheads="1"/>
          </p:cNvSpPr>
          <p:nvPr/>
        </p:nvSpPr>
        <p:spPr bwMode="auto">
          <a:xfrm>
            <a:off x="3048000" y="4572000"/>
            <a:ext cx="5486400" cy="369332"/>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Analyze: Validation, processing etc</a:t>
            </a:r>
            <a:endParaRPr lang="en-IN" b="1" dirty="0">
              <a:latin typeface="Times New Roman" pitchFamily="18" charset="0"/>
              <a:cs typeface="Times New Roman" pitchFamily="18" charset="0"/>
            </a:endParaRPr>
          </a:p>
        </p:txBody>
      </p:sp>
      <p:sp>
        <p:nvSpPr>
          <p:cNvPr id="6151" name="TextBox 16"/>
          <p:cNvSpPr txBox="1">
            <a:spLocks noChangeArrowheads="1"/>
          </p:cNvSpPr>
          <p:nvPr/>
        </p:nvSpPr>
        <p:spPr bwMode="auto">
          <a:xfrm>
            <a:off x="4267200" y="5678269"/>
            <a:ext cx="4572000" cy="646331"/>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Data Outflow in the form of publications, references, policy etc</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pic>
        <p:nvPicPr>
          <p:cNvPr id="6152" name="Picture 2"/>
          <p:cNvPicPr>
            <a:picLocks noChangeAspect="1" noChangeArrowheads="1"/>
          </p:cNvPicPr>
          <p:nvPr/>
        </p:nvPicPr>
        <p:blipFill>
          <a:blip r:embed="rId2" cstate="print"/>
          <a:srcRect/>
          <a:stretch>
            <a:fillRect/>
          </a:stretch>
        </p:blipFill>
        <p:spPr bwMode="auto">
          <a:xfrm>
            <a:off x="228600" y="3962400"/>
            <a:ext cx="838200" cy="1341438"/>
          </a:xfrm>
          <a:prstGeom prst="rect">
            <a:avLst/>
          </a:prstGeom>
          <a:noFill/>
          <a:ln w="9525">
            <a:noFill/>
            <a:miter lim="800000"/>
            <a:headEnd/>
            <a:tailEnd/>
          </a:ln>
        </p:spPr>
      </p:pic>
      <p:pic>
        <p:nvPicPr>
          <p:cNvPr id="6154" name="Picture 4"/>
          <p:cNvPicPr>
            <a:picLocks noChangeAspect="1" noChangeArrowheads="1"/>
          </p:cNvPicPr>
          <p:nvPr/>
        </p:nvPicPr>
        <p:blipFill>
          <a:blip r:embed="rId3" cstate="print"/>
          <a:srcRect/>
          <a:stretch>
            <a:fillRect/>
          </a:stretch>
        </p:blipFill>
        <p:spPr bwMode="auto">
          <a:xfrm>
            <a:off x="0" y="1295400"/>
            <a:ext cx="1066800" cy="1084262"/>
          </a:xfrm>
          <a:prstGeom prst="rect">
            <a:avLst/>
          </a:prstGeom>
          <a:noFill/>
          <a:ln w="9525">
            <a:noFill/>
            <a:miter lim="800000"/>
            <a:headEnd/>
            <a:tailEnd/>
          </a:ln>
        </p:spPr>
      </p:pic>
      <p:pic>
        <p:nvPicPr>
          <p:cNvPr id="1026" name="Picture 2" descr="Image result for physical verification of data"/>
          <p:cNvPicPr>
            <a:picLocks noChangeAspect="1" noChangeArrowheads="1"/>
          </p:cNvPicPr>
          <p:nvPr/>
        </p:nvPicPr>
        <p:blipFill>
          <a:blip r:embed="rId4" cstate="print"/>
          <a:srcRect/>
          <a:stretch>
            <a:fillRect/>
          </a:stretch>
        </p:blipFill>
        <p:spPr bwMode="auto">
          <a:xfrm>
            <a:off x="0" y="2590801"/>
            <a:ext cx="975852" cy="990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onal Information Repository.jpg"/>
          <p:cNvPicPr>
            <a:picLocks noGrp="1" noChangeAspect="1"/>
          </p:cNvPicPr>
          <p:nvPr>
            <p:ph idx="1"/>
          </p:nvPr>
        </p:nvPicPr>
        <p:blipFill>
          <a:blip r:embed="rId2" cstate="print"/>
          <a:stretch>
            <a:fillRect/>
          </a:stretch>
        </p:blipFill>
        <p:spPr>
          <a:xfrm>
            <a:off x="1444143" y="1600200"/>
            <a:ext cx="6255713" cy="4525963"/>
          </a:xfrm>
        </p:spPr>
      </p:pic>
      <p:sp>
        <p:nvSpPr>
          <p:cNvPr id="5" name="TextBox 4"/>
          <p:cNvSpPr txBox="1"/>
          <p:nvPr/>
        </p:nvSpPr>
        <p:spPr>
          <a:xfrm>
            <a:off x="685800" y="228600"/>
            <a:ext cx="7772400" cy="584775"/>
          </a:xfrm>
          <a:prstGeom prst="rect">
            <a:avLst/>
          </a:prstGeom>
          <a:noFill/>
        </p:spPr>
        <p:txBody>
          <a:bodyPr wrap="square" rtlCol="0">
            <a:spAutoFit/>
          </a:bodyPr>
          <a:lstStyle/>
          <a:p>
            <a:r>
              <a:rPr lang="en-SG" sz="3200" b="1" dirty="0">
                <a:latin typeface="Times New Roman" pitchFamily="18" charset="0"/>
                <a:cs typeface="Times New Roman" pitchFamily="18" charset="0"/>
              </a:rPr>
              <a:t>National Mineral Information Repository</a:t>
            </a:r>
            <a:endParaRPr lang="en-IN" sz="3200" b="1" dirty="0">
              <a:latin typeface="Times New Roman" pitchFamily="18" charset="0"/>
              <a:cs typeface="Times New Roman" pitchFamily="18" charset="0"/>
            </a:endParaRPr>
          </a:p>
        </p:txBody>
      </p:sp>
      <p:sp>
        <p:nvSpPr>
          <p:cNvPr id="7" name="TextBox 6"/>
          <p:cNvSpPr txBox="1"/>
          <p:nvPr/>
        </p:nvSpPr>
        <p:spPr>
          <a:xfrm>
            <a:off x="7543800" y="2401669"/>
            <a:ext cx="1600200" cy="646331"/>
          </a:xfrm>
          <a:prstGeom prst="rect">
            <a:avLst/>
          </a:prstGeom>
          <a:noFill/>
        </p:spPr>
        <p:txBody>
          <a:bodyPr wrap="square" rtlCol="0">
            <a:spAutoFit/>
          </a:bodyPr>
          <a:lstStyle/>
          <a:p>
            <a:r>
              <a:rPr lang="en-IN" b="1" dirty="0">
                <a:solidFill>
                  <a:srgbClr val="C00000"/>
                </a:solidFill>
                <a:latin typeface="Times New Roman" pitchFamily="18" charset="0"/>
                <a:cs typeface="Times New Roman" pitchFamily="18" charset="0"/>
              </a:rPr>
              <a:t>State Governments</a:t>
            </a:r>
          </a:p>
        </p:txBody>
      </p:sp>
      <p:sp>
        <p:nvSpPr>
          <p:cNvPr id="8" name="TextBox 7"/>
          <p:cNvSpPr txBox="1"/>
          <p:nvPr/>
        </p:nvSpPr>
        <p:spPr>
          <a:xfrm>
            <a:off x="4876800" y="6336268"/>
            <a:ext cx="4038600" cy="369332"/>
          </a:xfrm>
          <a:prstGeom prst="rect">
            <a:avLst/>
          </a:prstGeom>
          <a:noFill/>
        </p:spPr>
        <p:txBody>
          <a:bodyPr wrap="square" rtlCol="0">
            <a:spAutoFit/>
          </a:bodyPr>
          <a:lstStyle/>
          <a:p>
            <a:r>
              <a:rPr lang="en-IN" b="1" dirty="0">
                <a:solidFill>
                  <a:srgbClr val="C00000"/>
                </a:solidFill>
              </a:rPr>
              <a:t>MECL &amp; other exploration agencies</a:t>
            </a:r>
          </a:p>
        </p:txBody>
      </p:sp>
      <p:sp>
        <p:nvSpPr>
          <p:cNvPr id="9" name="TextBox 8"/>
          <p:cNvSpPr txBox="1"/>
          <p:nvPr/>
        </p:nvSpPr>
        <p:spPr>
          <a:xfrm>
            <a:off x="7620000" y="4419600"/>
            <a:ext cx="685800" cy="369332"/>
          </a:xfrm>
          <a:prstGeom prst="rect">
            <a:avLst/>
          </a:prstGeom>
          <a:noFill/>
        </p:spPr>
        <p:txBody>
          <a:bodyPr wrap="square" rtlCol="0">
            <a:spAutoFit/>
          </a:bodyPr>
          <a:lstStyle/>
          <a:p>
            <a:r>
              <a:rPr lang="en-IN" b="1" dirty="0">
                <a:solidFill>
                  <a:srgbClr val="C00000"/>
                </a:solidFill>
              </a:rPr>
              <a:t>GSI</a:t>
            </a:r>
          </a:p>
        </p:txBody>
      </p:sp>
      <p:sp>
        <p:nvSpPr>
          <p:cNvPr id="11" name="TextBox 10"/>
          <p:cNvSpPr txBox="1"/>
          <p:nvPr/>
        </p:nvSpPr>
        <p:spPr>
          <a:xfrm>
            <a:off x="1143000" y="5867400"/>
            <a:ext cx="1295400" cy="646331"/>
          </a:xfrm>
          <a:prstGeom prst="rect">
            <a:avLst/>
          </a:prstGeom>
          <a:noFill/>
        </p:spPr>
        <p:txBody>
          <a:bodyPr wrap="square" rtlCol="0">
            <a:spAutoFit/>
          </a:bodyPr>
          <a:lstStyle/>
          <a:p>
            <a:r>
              <a:rPr lang="en-IN" b="1" dirty="0">
                <a:solidFill>
                  <a:srgbClr val="C00000"/>
                </a:solidFill>
              </a:rPr>
              <a:t>Mineral Industries</a:t>
            </a:r>
          </a:p>
        </p:txBody>
      </p:sp>
      <p:sp>
        <p:nvSpPr>
          <p:cNvPr id="12" name="TextBox 11"/>
          <p:cNvSpPr txBox="1"/>
          <p:nvPr/>
        </p:nvSpPr>
        <p:spPr>
          <a:xfrm>
            <a:off x="304800" y="4355068"/>
            <a:ext cx="2438400" cy="369332"/>
          </a:xfrm>
          <a:prstGeom prst="rect">
            <a:avLst/>
          </a:prstGeom>
          <a:noFill/>
        </p:spPr>
        <p:txBody>
          <a:bodyPr wrap="square" rtlCol="0">
            <a:spAutoFit/>
          </a:bodyPr>
          <a:lstStyle/>
          <a:p>
            <a:r>
              <a:rPr lang="en-IN" b="1" dirty="0">
                <a:solidFill>
                  <a:srgbClr val="C00000"/>
                </a:solidFill>
              </a:rPr>
              <a:t>Indian Bureau of Mines</a:t>
            </a:r>
          </a:p>
        </p:txBody>
      </p:sp>
      <p:sp>
        <p:nvSpPr>
          <p:cNvPr id="13" name="TextBox 12"/>
          <p:cNvSpPr txBox="1"/>
          <p:nvPr/>
        </p:nvSpPr>
        <p:spPr>
          <a:xfrm>
            <a:off x="457200" y="1219200"/>
            <a:ext cx="1905000" cy="369332"/>
          </a:xfrm>
          <a:prstGeom prst="rect">
            <a:avLst/>
          </a:prstGeom>
          <a:noFill/>
        </p:spPr>
        <p:txBody>
          <a:bodyPr wrap="square" rtlCol="0">
            <a:spAutoFit/>
          </a:bodyPr>
          <a:lstStyle/>
          <a:p>
            <a:r>
              <a:rPr lang="en-IN" b="1" dirty="0">
                <a:solidFill>
                  <a:srgbClr val="C00000"/>
                </a:solidFill>
              </a:rPr>
              <a:t>Ministry of Mines</a:t>
            </a:r>
          </a:p>
        </p:txBody>
      </p:sp>
      <p:sp>
        <p:nvSpPr>
          <p:cNvPr id="14" name="Rectangle 13"/>
          <p:cNvSpPr/>
          <p:nvPr/>
        </p:nvSpPr>
        <p:spPr>
          <a:xfrm>
            <a:off x="4267200" y="9144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noFill/>
            </a:endParaRPr>
          </a:p>
        </p:txBody>
      </p:sp>
      <p:sp>
        <p:nvSpPr>
          <p:cNvPr id="15" name="TextBox 14"/>
          <p:cNvSpPr txBox="1"/>
          <p:nvPr/>
        </p:nvSpPr>
        <p:spPr>
          <a:xfrm>
            <a:off x="7010400" y="1371600"/>
            <a:ext cx="1600200" cy="646331"/>
          </a:xfrm>
          <a:prstGeom prst="rect">
            <a:avLst/>
          </a:prstGeom>
          <a:noFill/>
        </p:spPr>
        <p:txBody>
          <a:bodyPr wrap="square" rtlCol="0">
            <a:spAutoFit/>
          </a:bodyPr>
          <a:lstStyle/>
          <a:p>
            <a:r>
              <a:rPr lang="en-IN" b="1" dirty="0">
                <a:solidFill>
                  <a:srgbClr val="C00000"/>
                </a:solidFill>
              </a:rPr>
              <a:t>Royalty, NMET, DMF data</a:t>
            </a:r>
          </a:p>
        </p:txBody>
      </p:sp>
      <p:sp>
        <p:nvSpPr>
          <p:cNvPr id="16" name="Rectangle 15"/>
          <p:cNvSpPr/>
          <p:nvPr/>
        </p:nvSpPr>
        <p:spPr>
          <a:xfrm>
            <a:off x="990600" y="914400"/>
            <a:ext cx="1676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BC\Desktop\thank-you-363565.jpg"/>
          <p:cNvPicPr>
            <a:picLocks noGrp="1" noChangeAspect="1" noChangeArrowheads="1"/>
          </p:cNvPicPr>
          <p:nvPr>
            <p:ph idx="1"/>
          </p:nvPr>
        </p:nvPicPr>
        <p:blipFill>
          <a:blip r:embed="rId2" cstate="print"/>
          <a:stretch>
            <a:fillRect/>
          </a:stretch>
        </p:blipFill>
        <p:spPr bwMode="auto">
          <a:xfrm>
            <a:off x="1800118" y="1600200"/>
            <a:ext cx="5543763" cy="4525963"/>
          </a:xfrm>
          <a:prstGeom prst="rect">
            <a:avLst/>
          </a:prstGeom>
          <a:noFill/>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0"/>
            <a:ext cx="9144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1828800" y="990600"/>
            <a:ext cx="3505200" cy="923330"/>
          </a:xfrm>
          <a:prstGeom prst="rect">
            <a:avLst/>
          </a:prstGeom>
          <a:noFill/>
        </p:spPr>
        <p:txBody>
          <a:bodyPr wrap="square" rtlCol="0">
            <a:spAutoFit/>
          </a:bodyPr>
          <a:lstStyle/>
          <a:p>
            <a:r>
              <a:rPr lang="en-US" dirty="0">
                <a:hlinkClick r:id="rId4"/>
              </a:rPr>
              <a:t>cme@ibm.gov.in</a:t>
            </a:r>
            <a:endParaRPr lang="en-US" dirty="0"/>
          </a:p>
          <a:p>
            <a:r>
              <a:rPr lang="en-US" dirty="0"/>
              <a:t>Ibm.gov.in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15962"/>
          </a:xfrm>
        </p:spPr>
        <p:txBody>
          <a:bodyPr>
            <a:noAutofit/>
          </a:bodyPr>
          <a:lstStyle/>
          <a:p>
            <a:r>
              <a:rPr lang="en-US" sz="3800" b="1" dirty="0">
                <a:latin typeface="Times New Roman" pitchFamily="18" charset="0"/>
                <a:cs typeface="Times New Roman" pitchFamily="18" charset="0"/>
              </a:rPr>
              <a:t>Mineral Economics v/s Pure Economics</a:t>
            </a:r>
            <a:endParaRPr lang="en-SG" sz="3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458200" cy="4830763"/>
          </a:xfrm>
        </p:spPr>
        <p:txBody>
          <a:bodyPr>
            <a:noAutofit/>
          </a:bodyPr>
          <a:lstStyle/>
          <a:p>
            <a:pPr marL="0" indent="0" algn="just">
              <a:buFont typeface="Monotype Sorts" pitchFamily="2" charset="2"/>
              <a:buNone/>
            </a:pPr>
            <a:r>
              <a:rPr lang="en-US" sz="2400" dirty="0">
                <a:latin typeface="Times New Roman" pitchFamily="18" charset="0"/>
                <a:cs typeface="Times New Roman" pitchFamily="18" charset="0"/>
              </a:rPr>
              <a:t>Generally it was referred as a branch of Economics but in reality the specialties associated with minerals &amp; mineral deposits make ‘Mineral Economics’ a very complex subject - quite apart  from pure economics	</a:t>
            </a:r>
          </a:p>
          <a:p>
            <a:pPr marL="0" indent="0">
              <a:buFont typeface="Monotype Sorts" pitchFamily="2" charset="2"/>
              <a:buNone/>
            </a:pPr>
            <a:r>
              <a:rPr lang="en-US" sz="2400" dirty="0">
                <a:latin typeface="Times New Roman" pitchFamily="18" charset="0"/>
                <a:cs typeface="Times New Roman" pitchFamily="18" charset="0"/>
              </a:rPr>
              <a:t> Specialties are:-</a:t>
            </a:r>
          </a:p>
          <a:p>
            <a:pPr marL="400050" lvl="1" indent="0"/>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indispensability to survival of mankind</a:t>
            </a:r>
          </a:p>
          <a:p>
            <a:pPr marL="400050" lvl="1" indent="0"/>
            <a:r>
              <a:rPr lang="en-US" sz="2400" dirty="0">
                <a:latin typeface="Times New Roman" pitchFamily="18" charset="0"/>
                <a:cs typeface="Times New Roman" pitchFamily="18" charset="0"/>
              </a:rPr>
              <a:t> finiteness &amp; non-renewability</a:t>
            </a:r>
          </a:p>
          <a:p>
            <a:pPr marL="400050" lvl="1" indent="0"/>
            <a:r>
              <a:rPr lang="en-US" sz="2400" dirty="0">
                <a:latin typeface="Times New Roman" pitchFamily="18" charset="0"/>
                <a:cs typeface="Times New Roman" pitchFamily="18" charset="0"/>
              </a:rPr>
              <a:t> hidden occurrence underground uncertainties of quality, quantity,    usability  hence       need for prospecting/exploration</a:t>
            </a:r>
          </a:p>
          <a:p>
            <a:pPr marL="400050" lvl="1" indent="0"/>
            <a:r>
              <a:rPr lang="en-US" sz="2400" dirty="0">
                <a:latin typeface="Times New Roman" pitchFamily="18" charset="0"/>
                <a:cs typeface="Times New Roman" pitchFamily="18" charset="0"/>
              </a:rPr>
              <a:t> unique to mineral resources</a:t>
            </a:r>
          </a:p>
          <a:p>
            <a:pPr marL="400050" lvl="1" indent="0"/>
            <a:r>
              <a:rPr lang="en-US" sz="2400" dirty="0">
                <a:latin typeface="Times New Roman" pitchFamily="18" charset="0"/>
                <a:cs typeface="Times New Roman" pitchFamily="18" charset="0"/>
              </a:rPr>
              <a:t>independence of political boundaries</a:t>
            </a:r>
          </a:p>
          <a:p>
            <a:pPr marL="400050" lvl="1" indent="0"/>
            <a:r>
              <a:rPr lang="en-US" sz="2400" dirty="0">
                <a:latin typeface="Times New Roman" pitchFamily="18" charset="0"/>
                <a:cs typeface="Times New Roman" pitchFamily="18" charset="0"/>
              </a:rPr>
              <a:t>location beyond human control</a:t>
            </a:r>
          </a:p>
          <a:p>
            <a:pPr marL="400050" lvl="1" indent="0"/>
            <a:r>
              <a:rPr lang="en-US" sz="2400" dirty="0">
                <a:latin typeface="Times New Roman" pitchFamily="18" charset="0"/>
                <a:cs typeface="Times New Roman" pitchFamily="18" charset="0"/>
              </a:rPr>
              <a:t>long gestation period</a:t>
            </a:r>
          </a:p>
          <a:p>
            <a:pPr marL="400050" lvl="1" indent="0"/>
            <a:r>
              <a:rPr lang="en-US" sz="2400" dirty="0">
                <a:latin typeface="Times New Roman" pitchFamily="18" charset="0"/>
                <a:cs typeface="Times New Roman" pitchFamily="18" charset="0"/>
              </a:rPr>
              <a:t>foundation of all economic activities directly or  indirectly</a:t>
            </a:r>
            <a:endParaRPr lang="en-US" sz="2200" dirty="0">
              <a:latin typeface="Times New Roman" pitchFamily="18" charset="0"/>
              <a:cs typeface="Times New Roman" pitchFamily="18" charset="0"/>
            </a:endParaRPr>
          </a:p>
          <a:p>
            <a:pPr marL="0" indent="0">
              <a:buFont typeface="Monotype Sorts" pitchFamily="2" charset="2"/>
              <a:buNone/>
            </a:pPr>
            <a:endParaRPr lang="en-SG" sz="2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28888" cy="685800"/>
          </a:xfrm>
        </p:spPr>
        <p:txBody>
          <a:bodyPr>
            <a:noAutofit/>
          </a:bodyPr>
          <a:lstStyle/>
          <a:p>
            <a:r>
              <a:rPr lang="en-US" sz="3400" b="1" dirty="0">
                <a:latin typeface="Times New Roman" pitchFamily="18" charset="0"/>
                <a:cs typeface="Times New Roman" pitchFamily="18" charset="0"/>
              </a:rPr>
              <a:t>Mineral Economics Education in world</a:t>
            </a:r>
            <a:endParaRPr lang="en-IN" sz="34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5334000"/>
          </a:xfrm>
        </p:spPr>
        <p:txBody>
          <a:bodyPr>
            <a:noAutofit/>
          </a:bodyPr>
          <a:lstStyle/>
          <a:p>
            <a:pPr marL="596646" indent="-514350" algn="just">
              <a:buFont typeface="+mj-lt"/>
              <a:buAutoNum type="arabicPeriod"/>
            </a:pPr>
            <a:r>
              <a:rPr lang="en-US" sz="1800" dirty="0">
                <a:latin typeface="Times New Roman" pitchFamily="18" charset="0"/>
                <a:cs typeface="Times New Roman" pitchFamily="18" charset="0"/>
              </a:rPr>
              <a:t>In USA, started as an </a:t>
            </a:r>
            <a:r>
              <a:rPr lang="en-US" sz="1800" dirty="0" err="1">
                <a:latin typeface="Times New Roman" pitchFamily="18" charset="0"/>
                <a:cs typeface="Times New Roman" pitchFamily="18" charset="0"/>
              </a:rPr>
              <a:t>organised</a:t>
            </a:r>
            <a:r>
              <a:rPr lang="en-US" sz="1800" dirty="0">
                <a:latin typeface="Times New Roman" pitchFamily="18" charset="0"/>
                <a:cs typeface="Times New Roman" pitchFamily="18" charset="0"/>
              </a:rPr>
              <a:t> discipline of USBM in early 1920’s  - just as in IBM in the 1950’s.</a:t>
            </a:r>
          </a:p>
          <a:p>
            <a:pPr marL="596646" indent="-514350" algn="just">
              <a:buFont typeface="+mj-lt"/>
              <a:buAutoNum type="arabicPeriod"/>
            </a:pPr>
            <a:r>
              <a:rPr lang="en-US" sz="1800" dirty="0">
                <a:latin typeface="Times New Roman" pitchFamily="18" charset="0"/>
                <a:cs typeface="Times New Roman" pitchFamily="18" charset="0"/>
              </a:rPr>
              <a:t>In 10 years, in 1932, Pennsylvania State University, USA  introduced a nucleus set-up for research in the field of  Mineral Economics.</a:t>
            </a:r>
          </a:p>
          <a:p>
            <a:pPr marL="596646" indent="-514350" algn="just">
              <a:buFont typeface="+mj-lt"/>
              <a:buAutoNum type="arabicPeriod"/>
            </a:pPr>
            <a:r>
              <a:rPr lang="en-US" sz="1800" dirty="0">
                <a:latin typeface="Times New Roman" pitchFamily="18" charset="0"/>
                <a:cs typeface="Times New Roman" pitchFamily="18" charset="0"/>
              </a:rPr>
              <a:t>In 1940, curriculum in Mineral Economics  introduced in that university to offer academic degree.</a:t>
            </a:r>
          </a:p>
          <a:p>
            <a:pPr marL="596646" indent="-514350" algn="just">
              <a:buFont typeface="+mj-lt"/>
              <a:buAutoNum type="arabicPeriod"/>
            </a:pPr>
            <a:r>
              <a:rPr lang="en-US" sz="1800" dirty="0">
                <a:latin typeface="Times New Roman" pitchFamily="18" charset="0"/>
                <a:cs typeface="Times New Roman" pitchFamily="18" charset="0"/>
              </a:rPr>
              <a:t>In 1946, its School of Mineral Industries (now the College of Earth and Mineral Sciences) created  a Department of Economics and began awarding B.S., M.S., and Ph.D. degree in field.</a:t>
            </a:r>
          </a:p>
          <a:p>
            <a:pPr marL="596646" indent="-514350" algn="just">
              <a:buFont typeface="+mj-lt"/>
              <a:buAutoNum type="arabicPeriod"/>
            </a:pPr>
            <a:r>
              <a:rPr lang="en-US" sz="1800" dirty="0">
                <a:latin typeface="Times New Roman" pitchFamily="18" charset="0"/>
                <a:cs typeface="Times New Roman" pitchFamily="18" charset="0"/>
              </a:rPr>
              <a:t>In 1968, in Colorado School of Mines, a separate  department created.</a:t>
            </a:r>
          </a:p>
          <a:p>
            <a:pPr marL="596646" indent="-514350" algn="just">
              <a:buFont typeface="+mj-lt"/>
              <a:buAutoNum type="arabicPeriod"/>
            </a:pPr>
            <a:r>
              <a:rPr lang="en-US" sz="1800" dirty="0">
                <a:latin typeface="Times New Roman" pitchFamily="18" charset="0"/>
                <a:cs typeface="Times New Roman" pitchFamily="18" charset="0"/>
              </a:rPr>
              <a:t>In 1970’s, W. Virginia University of USA, University of Arizona &amp; Michigan Technological University also introduced degree-granting programs at graduate level.</a:t>
            </a:r>
          </a:p>
          <a:p>
            <a:pPr marL="596646" indent="-514350" algn="just">
              <a:buFont typeface="+mj-lt"/>
              <a:buAutoNum type="arabicPeriod"/>
            </a:pPr>
            <a:r>
              <a:rPr lang="en-US" sz="1800" dirty="0">
                <a:latin typeface="Times New Roman" pitchFamily="18" charset="0"/>
                <a:cs typeface="Times New Roman" pitchFamily="18" charset="0"/>
              </a:rPr>
              <a:t>Stanford, Columbia, McGill University of Canada and Queens followed suit.</a:t>
            </a:r>
          </a:p>
          <a:p>
            <a:pPr marL="596646" indent="-514350" algn="just">
              <a:buFont typeface="+mj-lt"/>
              <a:buAutoNum type="arabicPeriod"/>
            </a:pPr>
            <a:r>
              <a:rPr lang="en-US" sz="1800" dirty="0">
                <a:latin typeface="Times New Roman" pitchFamily="18" charset="0"/>
                <a:cs typeface="Times New Roman" pitchFamily="18" charset="0"/>
              </a:rPr>
              <a:t>Curtin University of Technology in Australia, the University of the Witwatersrand in South Africa, the Catholic University of Chile –most of these programs have been initiated in 1993 .</a:t>
            </a:r>
          </a:p>
          <a:p>
            <a:pPr marL="596646" indent="-514350" algn="just">
              <a:buFont typeface="+mj-lt"/>
              <a:buAutoNum type="arabicPeriod"/>
            </a:pPr>
            <a:r>
              <a:rPr lang="en-US" sz="1800" dirty="0">
                <a:latin typeface="Times New Roman" pitchFamily="18" charset="0"/>
                <a:cs typeface="Times New Roman" pitchFamily="18" charset="0"/>
              </a:rPr>
              <a:t>Dundee in Scotland offer a program in mineral law with a focus on mineral economics.</a:t>
            </a:r>
          </a:p>
          <a:p>
            <a:pPr marL="596646" indent="-514350" algn="just">
              <a:buFont typeface="+mj-lt"/>
              <a:buAutoNum type="arabicPeriod"/>
            </a:pPr>
            <a:r>
              <a:rPr lang="en-US" sz="1800" dirty="0">
                <a:latin typeface="Times New Roman" pitchFamily="18" charset="0"/>
                <a:cs typeface="Times New Roman" pitchFamily="18" charset="0"/>
              </a:rPr>
              <a:t>Government agencies like IBM, Natural Resources Canada, the Australian Bureau of Agriculture and Resources (ABARE) &amp; Chilean Copper Commission (</a:t>
            </a:r>
            <a:r>
              <a:rPr lang="en-US" sz="1800" dirty="0" err="1">
                <a:latin typeface="Times New Roman" pitchFamily="18" charset="0"/>
                <a:cs typeface="Times New Roman" pitchFamily="18" charset="0"/>
              </a:rPr>
              <a:t>Cochilco</a:t>
            </a:r>
            <a:r>
              <a:rPr lang="en-US" sz="1800" dirty="0">
                <a:latin typeface="Times New Roman" pitchFamily="18" charset="0"/>
                <a:cs typeface="Times New Roman" pitchFamily="18" charset="0"/>
              </a:rPr>
              <a:t>) today support a wide agenda of research in the field.</a:t>
            </a:r>
          </a:p>
          <a:p>
            <a:pPr marL="596646" indent="-514350">
              <a:buFont typeface="+mj-lt"/>
              <a:buAutoNum type="arabicPeriod"/>
            </a:pPr>
            <a:endParaRPr lang="en-IN"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a:latin typeface="Times New Roman" pitchFamily="18" charset="0"/>
                <a:cs typeface="Times New Roman" pitchFamily="18" charset="0"/>
              </a:rPr>
              <a:t>Mineral Economics education in India</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382000" cy="4648200"/>
          </a:xfrm>
        </p:spPr>
        <p:txBody>
          <a:bodyPr>
            <a:noAutofit/>
          </a:bodyPr>
          <a:lstStyle/>
          <a:p>
            <a:pPr marL="514350" lvl="3" indent="-514350" algn="just">
              <a:buFont typeface="+mj-lt"/>
              <a:buAutoNum type="arabicPeriod"/>
            </a:pPr>
            <a:r>
              <a:rPr lang="en-US" sz="2400" dirty="0">
                <a:latin typeface="Times New Roman" pitchFamily="18" charset="0"/>
                <a:cs typeface="Times New Roman" pitchFamily="18" charset="0"/>
              </a:rPr>
              <a:t>No formal education.</a:t>
            </a:r>
          </a:p>
          <a:p>
            <a:pPr marL="514350" lvl="3" indent="-514350" algn="just">
              <a:buFont typeface="+mj-lt"/>
              <a:buAutoNum type="arabicPeriod"/>
            </a:pPr>
            <a:r>
              <a:rPr lang="en-US" sz="2400" dirty="0">
                <a:latin typeface="Times New Roman" pitchFamily="18" charset="0"/>
                <a:cs typeface="Times New Roman" pitchFamily="18" charset="0"/>
              </a:rPr>
              <a:t>Only a full or part paper in Post Graduate Applied Geology or  </a:t>
            </a:r>
            <a:r>
              <a:rPr lang="en-US" sz="2400" dirty="0" err="1">
                <a:latin typeface="Times New Roman" pitchFamily="18" charset="0"/>
                <a:cs typeface="Times New Roman" pitchFamily="18" charset="0"/>
              </a:rPr>
              <a:t>B.Tech</a:t>
            </a:r>
            <a:r>
              <a:rPr lang="en-US" sz="2400" dirty="0">
                <a:latin typeface="Times New Roman" pitchFamily="18" charset="0"/>
                <a:cs typeface="Times New Roman" pitchFamily="18" charset="0"/>
              </a:rPr>
              <a:t>. Mining  Engineering or MA (Economics).</a:t>
            </a:r>
          </a:p>
          <a:p>
            <a:pPr marL="514350" lvl="3" indent="-514350" algn="just">
              <a:buFont typeface="+mj-lt"/>
              <a:buAutoNum type="arabicPeriod"/>
            </a:pPr>
            <a:r>
              <a:rPr lang="en-US" sz="2400" dirty="0">
                <a:latin typeface="Times New Roman" pitchFamily="18" charset="0"/>
                <a:cs typeface="Times New Roman" pitchFamily="18" charset="0"/>
              </a:rPr>
              <a:t>Mineral Economists of IBM are  only   Geologists &amp; Mining Engineers by education who have  acquired on-the-job working experience in the field of mineral economics.</a:t>
            </a:r>
          </a:p>
          <a:p>
            <a:pPr marL="514350" lvl="3" indent="-514350" algn="just">
              <a:buFont typeface="+mj-lt"/>
              <a:buAutoNum type="arabicPeriod"/>
            </a:pPr>
            <a:r>
              <a:rPr lang="en-US" sz="2400" dirty="0">
                <a:latin typeface="Times New Roman" pitchFamily="18" charset="0"/>
                <a:cs typeface="Times New Roman" pitchFamily="18" charset="0"/>
              </a:rPr>
              <a:t>In sharp contrast to many other countries.</a:t>
            </a:r>
          </a:p>
          <a:p>
            <a:pPr marL="514350" lvl="3" indent="-514350" algn="just">
              <a:buFont typeface="+mj-lt"/>
              <a:buAutoNum type="arabicPeriod"/>
            </a:pPr>
            <a:r>
              <a:rPr lang="en-US" sz="2400" dirty="0" err="1">
                <a:latin typeface="Times New Roman" pitchFamily="18" charset="0"/>
                <a:cs typeface="Times New Roman" pitchFamily="18" charset="0"/>
              </a:rPr>
              <a:t>Specialised</a:t>
            </a:r>
            <a:r>
              <a:rPr lang="en-US" sz="2400" dirty="0">
                <a:latin typeface="Times New Roman" pitchFamily="18" charset="0"/>
                <a:cs typeface="Times New Roman" pitchFamily="18" charset="0"/>
              </a:rPr>
              <a:t> academic centers for regular study/research in Agricultural Economics, Environmental Economics exist.</a:t>
            </a:r>
          </a:p>
          <a:p>
            <a:pPr marL="514350" lvl="3" indent="-514350" algn="just">
              <a:buFont typeface="+mj-lt"/>
              <a:buAutoNum type="arabicPeriod"/>
            </a:pPr>
            <a:r>
              <a:rPr lang="en-US" sz="2400" dirty="0">
                <a:latin typeface="Times New Roman" pitchFamily="18" charset="0"/>
                <a:cs typeface="Times New Roman" pitchFamily="18" charset="0"/>
              </a:rPr>
              <a:t>Unlike in cases related to agriculture and environment, country is deprived of institutional back-up research on problems related to mineral sector.</a:t>
            </a:r>
          </a:p>
          <a:p>
            <a:pPr marL="514350" lvl="3" indent="-514350" algn="just">
              <a:buFont typeface="+mj-lt"/>
              <a:buAutoNum type="arabicPeriod"/>
            </a:pPr>
            <a:endParaRPr lang="en-US" sz="2400" dirty="0">
              <a:latin typeface="Times New Roman" pitchFamily="18" charset="0"/>
              <a:cs typeface="Times New Roman" pitchFamily="18" charset="0"/>
            </a:endParaRPr>
          </a:p>
          <a:p>
            <a:pPr marL="514350" lvl="3" indent="-514350" algn="just">
              <a:buFont typeface="+mj-lt"/>
              <a:buAutoNum type="arabicPeriod"/>
            </a:pPr>
            <a:endParaRPr lang="en-US" sz="2400" dirty="0">
              <a:latin typeface="Times New Roman" pitchFamily="18" charset="0"/>
              <a:cs typeface="Times New Roman" pitchFamily="18" charset="0"/>
            </a:endParaRPr>
          </a:p>
          <a:p>
            <a:pPr marL="514350" lvl="3" indent="-514350" algn="just">
              <a:buFont typeface="+mj-lt"/>
              <a:buAutoNum type="arabicPeriod"/>
            </a:pPr>
            <a:endParaRPr lang="en-US" sz="2400" dirty="0">
              <a:latin typeface="Times New Roman" pitchFamily="18" charset="0"/>
              <a:cs typeface="Times New Roman" pitchFamily="18" charset="0"/>
            </a:endParaRPr>
          </a:p>
          <a:p>
            <a:pPr marL="514350" lvl="3" indent="-514350" algn="just">
              <a:buFont typeface="+mj-lt"/>
              <a:buAutoNum type="arabicPeriod"/>
            </a:pPr>
            <a:endParaRPr lang="en-US" sz="2400" dirty="0">
              <a:latin typeface="Times New Roman" pitchFamily="18" charset="0"/>
              <a:cs typeface="Times New Roman" pitchFamily="18" charset="0"/>
            </a:endParaRPr>
          </a:p>
          <a:p>
            <a:pPr marL="514350" indent="-514350" algn="just">
              <a:buFont typeface="+mj-lt"/>
              <a:buAutoNum type="arabicPeriod"/>
            </a:pPr>
            <a:endParaRPr lang="en-IN"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4525963"/>
          </a:xfrm>
        </p:spPr>
        <p:txBody>
          <a:bodyPr>
            <a:noAutofit/>
          </a:bodyPr>
          <a:lstStyle/>
          <a:p>
            <a:pPr algn="just">
              <a:buNone/>
            </a:pPr>
            <a:r>
              <a:rPr lang="en-SG" sz="2200" dirty="0">
                <a:latin typeface="Times New Roman" pitchFamily="18" charset="0"/>
                <a:cs typeface="Times New Roman" pitchFamily="18" charset="0"/>
              </a:rPr>
              <a:t>	The objective of the IBM is to promote systematic and scientific development and optimum utilisation of mineral resources of the country (both on-shore and off-shore). </a:t>
            </a:r>
            <a:r>
              <a:rPr lang="en-SG" sz="2200" b="1" dirty="0">
                <a:latin typeface="Times New Roman" pitchFamily="18" charset="0"/>
                <a:cs typeface="Times New Roman" pitchFamily="18" charset="0"/>
              </a:rPr>
              <a:t>In order to achieve this objective the charter of functions of Indian Bureau of Mines is as follows: </a:t>
            </a:r>
            <a:r>
              <a:rPr lang="en-SG" sz="2200" dirty="0">
                <a:latin typeface="Times New Roman" pitchFamily="18" charset="0"/>
                <a:cs typeface="Times New Roman" pitchFamily="18" charset="0"/>
              </a:rPr>
              <a:t> </a:t>
            </a:r>
          </a:p>
          <a:p>
            <a:pPr algn="just"/>
            <a:r>
              <a:rPr lang="en-SG" sz="2200" dirty="0">
                <a:latin typeface="Times New Roman" pitchFamily="18" charset="0"/>
                <a:cs typeface="Times New Roman" pitchFamily="18" charset="0"/>
              </a:rPr>
              <a:t>To collect, collate and organise into a database, all information on exploration, prospecting, mines and minerals in the country in the shape of a National Mineral Information Repository and take steps to publish and disseminate the same;</a:t>
            </a:r>
          </a:p>
          <a:p>
            <a:pPr algn="just"/>
            <a:r>
              <a:rPr lang="en-SG" sz="2200" dirty="0">
                <a:latin typeface="Times New Roman" pitchFamily="18" charset="0"/>
                <a:cs typeface="Times New Roman" pitchFamily="18" charset="0"/>
              </a:rPr>
              <a:t>Function as the National Technical Regulator in respect of the mining sector and lay down regulations, procedures and systems to guide the State Governments (first tier of regulation);</a:t>
            </a:r>
          </a:p>
          <a:p>
            <a:pPr algn="just"/>
            <a:r>
              <a:rPr lang="en-SG" sz="2200" dirty="0">
                <a:latin typeface="Times New Roman" pitchFamily="18" charset="0"/>
                <a:cs typeface="Times New Roman" pitchFamily="18" charset="0"/>
              </a:rPr>
              <a:t>To build up capacity in the system, both for regulatory as well as the developmental work, at the central level as well as at the level of the States;</a:t>
            </a:r>
          </a:p>
          <a:p>
            <a:pPr>
              <a:buNone/>
            </a:pPr>
            <a:endParaRPr lang="en-SG" sz="2200" dirty="0">
              <a:latin typeface="Times New Roman" pitchFamily="18" charset="0"/>
              <a:cs typeface="Times New Roman" pitchFamily="18" charset="0"/>
            </a:endParaRPr>
          </a:p>
          <a:p>
            <a:pPr>
              <a:buNone/>
            </a:pPr>
            <a:endParaRPr lang="en-SG" sz="2200" dirty="0">
              <a:latin typeface="Times New Roman" pitchFamily="18" charset="0"/>
              <a:cs typeface="Times New Roman" pitchFamily="18" charset="0"/>
            </a:endParaRPr>
          </a:p>
        </p:txBody>
      </p:sp>
      <p:sp>
        <p:nvSpPr>
          <p:cNvPr id="5" name="Title 1"/>
          <p:cNvSpPr txBox="1">
            <a:spLocks/>
          </p:cNvSpPr>
          <p:nvPr/>
        </p:nvSpPr>
        <p:spPr>
          <a:xfrm>
            <a:off x="609600" y="304800"/>
            <a:ext cx="8229600" cy="1143000"/>
          </a:xfrm>
          <a:prstGeom prst="rect">
            <a:avLst/>
          </a:prstGeom>
        </p:spPr>
        <p:txBody>
          <a:bodyPr vert="horz" lIns="91440" tIns="45720" rIns="91440" bIns="45720" rtlCol="0" anchor="ctr">
            <a:normAutofit fontScale="97500"/>
          </a:bodyPr>
          <a:lstStyle/>
          <a:p>
            <a:pPr lvl="0" algn="ctr">
              <a:spcBef>
                <a:spcPct val="0"/>
              </a:spcBef>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Objective and Charter Functions of </a:t>
            </a:r>
          </a:p>
          <a:p>
            <a:pPr lvl="0" algn="ctr">
              <a:spcBef>
                <a:spcPct val="0"/>
              </a:spcBef>
              <a:defRPr/>
            </a:pPr>
            <a:r>
              <a:rPr lang="en-US" sz="3200" b="1" dirty="0">
                <a:latin typeface="Times New Roman" pitchFamily="18" charset="0"/>
                <a:cs typeface="Times New Roman" pitchFamily="18" charset="0"/>
              </a:rPr>
              <a:t>Indian Bureau of Mines</a:t>
            </a:r>
            <a:endParaRPr kumimoji="0" lang="en-SG"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458200" cy="5847755"/>
          </a:xfrm>
          <a:prstGeom prst="rect">
            <a:avLst/>
          </a:prstGeom>
        </p:spPr>
        <p:txBody>
          <a:bodyPr wrap="square">
            <a:spAutoFit/>
          </a:bodyPr>
          <a:lstStyle/>
          <a:p>
            <a:pPr algn="just"/>
            <a:br>
              <a:rPr lang="en-SG" sz="2200" dirty="0">
                <a:latin typeface="Times New Roman" pitchFamily="18" charset="0"/>
                <a:cs typeface="Times New Roman" pitchFamily="18" charset="0"/>
              </a:rPr>
            </a:br>
            <a:endParaRPr lang="en-SG" sz="2200" dirty="0">
              <a:latin typeface="Times New Roman" pitchFamily="18" charset="0"/>
              <a:cs typeface="Times New Roman" pitchFamily="18" charset="0"/>
            </a:endParaRPr>
          </a:p>
          <a:p>
            <a:pPr algn="just">
              <a:buFont typeface="Arial" pitchFamily="34" charset="0"/>
              <a:buChar char="•"/>
            </a:pPr>
            <a:r>
              <a:rPr lang="en-SG" sz="2200" dirty="0">
                <a:latin typeface="Times New Roman" pitchFamily="18" charset="0"/>
                <a:cs typeface="Times New Roman" pitchFamily="18" charset="0"/>
              </a:rPr>
              <a:t>To establish institutional mechanisms of coordination between the Centre, the States, mineral industry, research and academic institutions, and all stake holders, so as to proactively develop solutions to the demands and problems faced by the industry;</a:t>
            </a:r>
          </a:p>
          <a:p>
            <a:pPr algn="just">
              <a:buFont typeface="Arial" pitchFamily="34" charset="0"/>
              <a:buChar char="•"/>
            </a:pPr>
            <a:r>
              <a:rPr lang="en-SG" sz="2200" dirty="0">
                <a:latin typeface="Times New Roman" pitchFamily="18" charset="0"/>
                <a:cs typeface="Times New Roman" pitchFamily="18" charset="0"/>
              </a:rPr>
              <a:t>To promote research on all aspects of practical relevance to the industry and to act as a bridge between research institutions on the one hand and user industry on the other;</a:t>
            </a:r>
          </a:p>
          <a:p>
            <a:pPr algn="just">
              <a:buFont typeface="Arial" pitchFamily="34" charset="0"/>
              <a:buChar char="•"/>
            </a:pPr>
            <a:r>
              <a:rPr lang="en-SG" sz="2200" dirty="0">
                <a:latin typeface="Times New Roman" pitchFamily="18" charset="0"/>
                <a:cs typeface="Times New Roman" pitchFamily="18" charset="0"/>
              </a:rPr>
              <a:t>To provide technical consultancy services;</a:t>
            </a:r>
          </a:p>
          <a:p>
            <a:pPr algn="just">
              <a:buFont typeface="Arial" pitchFamily="34" charset="0"/>
              <a:buChar char="•"/>
            </a:pPr>
            <a:r>
              <a:rPr lang="en-SG" sz="2200" dirty="0">
                <a:latin typeface="Times New Roman" pitchFamily="18" charset="0"/>
                <a:cs typeface="Times New Roman" pitchFamily="18" charset="0"/>
              </a:rPr>
              <a:t>To participate in international collaborative projects in the area of regulation and development of the mineral sector;</a:t>
            </a:r>
          </a:p>
          <a:p>
            <a:pPr algn="just">
              <a:buFont typeface="Arial" pitchFamily="34" charset="0"/>
              <a:buChar char="•"/>
            </a:pPr>
            <a:r>
              <a:rPr lang="en-SG" sz="2200" dirty="0">
                <a:latin typeface="Times New Roman" pitchFamily="18" charset="0"/>
                <a:cs typeface="Times New Roman" pitchFamily="18" charset="0"/>
              </a:rPr>
              <a:t>To advise Government on all matters relating to the mineral industry; and</a:t>
            </a:r>
          </a:p>
          <a:p>
            <a:pPr algn="just">
              <a:buFont typeface="Arial" pitchFamily="34" charset="0"/>
              <a:buChar char="•"/>
            </a:pPr>
            <a:r>
              <a:rPr lang="en-SG" sz="2200" dirty="0">
                <a:latin typeface="Times New Roman" pitchFamily="18" charset="0"/>
                <a:cs typeface="Times New Roman" pitchFamily="18" charset="0"/>
              </a:rPr>
              <a:t>To undertake any such other activity as has become necessary in the light of developments in the field of geology, mining, mineral beneficiation and the environment</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lvl="0" algn="ctr">
              <a:spcBef>
                <a:spcPct val="0"/>
              </a:spcBef>
              <a:defRPr/>
            </a:pPr>
            <a:r>
              <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Objective and Charter Functions of </a:t>
            </a:r>
          </a:p>
          <a:p>
            <a:pPr lvl="0" algn="ctr">
              <a:spcBef>
                <a:spcPct val="0"/>
              </a:spcBef>
              <a:defRPr/>
            </a:pPr>
            <a:r>
              <a:rPr lang="en-US" sz="3200" b="1" dirty="0">
                <a:latin typeface="Times New Roman" pitchFamily="18" charset="0"/>
                <a:cs typeface="Times New Roman" pitchFamily="18" charset="0"/>
              </a:rPr>
              <a:t>Indian Bureau of Mines</a:t>
            </a:r>
            <a:endParaRPr kumimoji="0" lang="en-SG"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a:latin typeface="Times New Roman" pitchFamily="18" charset="0"/>
                <a:cs typeface="Times New Roman" pitchFamily="18" charset="0"/>
              </a:rPr>
              <a:t>Functions of Mineral Economics Division </a:t>
            </a:r>
            <a:br>
              <a:rPr lang="en-US" sz="3500" b="1" dirty="0">
                <a:latin typeface="Times New Roman" pitchFamily="18" charset="0"/>
                <a:cs typeface="Times New Roman" pitchFamily="18" charset="0"/>
              </a:rPr>
            </a:br>
            <a:r>
              <a:rPr lang="en-US" sz="3500" b="1" dirty="0">
                <a:latin typeface="Times New Roman" pitchFamily="18" charset="0"/>
                <a:cs typeface="Times New Roman" pitchFamily="18" charset="0"/>
              </a:rPr>
              <a:t>at Indian Bureau of Mines</a:t>
            </a:r>
            <a:endParaRPr lang="en-SG" sz="35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534400" cy="4525963"/>
          </a:xfrm>
        </p:spPr>
        <p:txBody>
          <a:bodyPr>
            <a:noAutofit/>
          </a:bodyPr>
          <a:lstStyle/>
          <a:p>
            <a:pPr marL="609600" indent="-609600">
              <a:lnSpc>
                <a:spcPct val="80000"/>
              </a:lnSpc>
              <a:buFont typeface="Monotype Sorts" pitchFamily="2" charset="2"/>
              <a:buNone/>
            </a:pPr>
            <a:r>
              <a:rPr lang="en-US" sz="2300" b="1" dirty="0">
                <a:latin typeface="Times New Roman" pitchFamily="18" charset="0"/>
                <a:cs typeface="Times New Roman" pitchFamily="18" charset="0"/>
              </a:rPr>
              <a:t>Functions of Mineral Economics Division in IBM are :</a:t>
            </a:r>
          </a:p>
          <a:p>
            <a:pPr marL="1371600" lvl="2" indent="-457200">
              <a:lnSpc>
                <a:spcPct val="170000"/>
              </a:lnSpc>
              <a:buFontTx/>
              <a:buNone/>
            </a:pPr>
            <a:r>
              <a:rPr lang="en-US" sz="2300" b="1" dirty="0">
                <a:latin typeface="Times New Roman" pitchFamily="18" charset="0"/>
                <a:cs typeface="Times New Roman" pitchFamily="18" charset="0"/>
              </a:rPr>
              <a:t>a) National Mineral Inventory (NMI) </a:t>
            </a:r>
          </a:p>
          <a:p>
            <a:pPr marL="1371600" lvl="2" indent="-457200">
              <a:buFontTx/>
              <a:buNone/>
            </a:pPr>
            <a:r>
              <a:rPr lang="en-US" sz="2300" b="1" dirty="0">
                <a:latin typeface="Times New Roman" pitchFamily="18" charset="0"/>
                <a:cs typeface="Times New Roman" pitchFamily="18" charset="0"/>
              </a:rPr>
              <a:t>b) Indian Mineral Yearbook </a:t>
            </a:r>
          </a:p>
          <a:p>
            <a:pPr marL="1371600" lvl="2" indent="-457200">
              <a:buFontTx/>
              <a:buNone/>
            </a:pPr>
            <a:r>
              <a:rPr lang="en-US" sz="2300" b="1" dirty="0">
                <a:latin typeface="Times New Roman" pitchFamily="18" charset="0"/>
                <a:cs typeface="Times New Roman" pitchFamily="18" charset="0"/>
              </a:rPr>
              <a:t>c) Market Survey Reports of Minerals &amp; Metals</a:t>
            </a:r>
          </a:p>
          <a:p>
            <a:pPr marL="1371600" lvl="2" indent="-457200">
              <a:buFontTx/>
              <a:buNone/>
            </a:pPr>
            <a:r>
              <a:rPr lang="en-US" sz="2300" b="1" dirty="0">
                <a:latin typeface="Times New Roman" pitchFamily="18" charset="0"/>
                <a:cs typeface="Times New Roman" pitchFamily="18" charset="0"/>
              </a:rPr>
              <a:t>d) Non-Ferrous Metal Consumption (Copper, Lead &amp; Zinc)</a:t>
            </a:r>
          </a:p>
          <a:p>
            <a:pPr marL="1371600" lvl="2" indent="-457200">
              <a:buFontTx/>
              <a:buNone/>
            </a:pPr>
            <a:r>
              <a:rPr lang="en-US" sz="2300" b="1" dirty="0">
                <a:latin typeface="Times New Roman" pitchFamily="18" charset="0"/>
                <a:cs typeface="Times New Roman" pitchFamily="18" charset="0"/>
              </a:rPr>
              <a:t>e) Mining Lease Directory </a:t>
            </a:r>
          </a:p>
          <a:p>
            <a:pPr marL="1371600" lvl="2" indent="-457200">
              <a:buFontTx/>
              <a:buNone/>
            </a:pPr>
            <a:r>
              <a:rPr lang="en-US" sz="2300" b="1" dirty="0">
                <a:latin typeface="Times New Roman" pitchFamily="18" charset="0"/>
                <a:cs typeface="Times New Roman" pitchFamily="18" charset="0"/>
              </a:rPr>
              <a:t>f) Bulletin of Mineral Information</a:t>
            </a:r>
          </a:p>
          <a:p>
            <a:pPr marL="1371600" lvl="2" indent="-457200">
              <a:buFontTx/>
              <a:buNone/>
            </a:pPr>
            <a:r>
              <a:rPr lang="en-US" sz="2300" b="1" dirty="0">
                <a:latin typeface="Times New Roman" pitchFamily="18" charset="0"/>
                <a:cs typeface="Times New Roman" pitchFamily="18" charset="0"/>
              </a:rPr>
              <a:t>g) World Mineral Intelligence </a:t>
            </a:r>
          </a:p>
          <a:p>
            <a:pPr marL="1371600" lvl="2" indent="-457200">
              <a:buFontTx/>
              <a:buNone/>
            </a:pPr>
            <a:r>
              <a:rPr lang="en-US" sz="2300" b="1" dirty="0">
                <a:latin typeface="Times New Roman" pitchFamily="18" charset="0"/>
                <a:cs typeface="Times New Roman" pitchFamily="18" charset="0"/>
              </a:rPr>
              <a:t>h) Mineral Information &amp; Advisory Services</a:t>
            </a:r>
          </a:p>
          <a:p>
            <a:pPr marL="1371600" lvl="2" indent="-457200">
              <a:buFontTx/>
              <a:buNone/>
            </a:pPr>
            <a:r>
              <a:rPr lang="en-US" sz="2300" b="1" dirty="0" err="1">
                <a:latin typeface="Times New Roman" pitchFamily="18" charset="0"/>
                <a:cs typeface="Times New Roman" pitchFamily="18" charset="0"/>
              </a:rPr>
              <a:t>i</a:t>
            </a:r>
            <a:r>
              <a:rPr lang="en-US" sz="2300" b="1" dirty="0">
                <a:latin typeface="Times New Roman" pitchFamily="18" charset="0"/>
                <a:cs typeface="Times New Roman" pitchFamily="18" charset="0"/>
              </a:rPr>
              <a:t>)  Mineral legislation, Trade, International cooperation</a:t>
            </a:r>
          </a:p>
          <a:p>
            <a:pPr marL="1371600" lvl="2" indent="-457200">
              <a:lnSpc>
                <a:spcPct val="80000"/>
              </a:lnSpc>
              <a:buFontTx/>
              <a:buNone/>
            </a:pPr>
            <a:endParaRPr lang="en-SG" sz="23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3259</Words>
  <Application>Microsoft Macintosh PowerPoint</Application>
  <PresentationFormat>On-screen Show (4:3)</PresentationFormat>
  <Paragraphs>274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Monotype Sorts</vt:lpstr>
      <vt:lpstr>Times New Roman</vt:lpstr>
      <vt:lpstr>Wingdings</vt:lpstr>
      <vt:lpstr>Office Theme</vt:lpstr>
      <vt:lpstr>An Introduction to Mineral Economics &amp;  Role of Geologist</vt:lpstr>
      <vt:lpstr>PowerPoint Presentation</vt:lpstr>
      <vt:lpstr>Mineral Economics</vt:lpstr>
      <vt:lpstr>Mineral Economics v/s Pure Economics</vt:lpstr>
      <vt:lpstr>Mineral Economics Education in world</vt:lpstr>
      <vt:lpstr>Mineral Economics education in India</vt:lpstr>
      <vt:lpstr>PowerPoint Presentation</vt:lpstr>
      <vt:lpstr>PowerPoint Presentation</vt:lpstr>
      <vt:lpstr>Functions of Mineral Economics Division  at Indian Bureau of Mines</vt:lpstr>
      <vt:lpstr>National Mineral Inventory </vt:lpstr>
      <vt:lpstr>    NATIONAL MINERAL INVENTORY (NMI)</vt:lpstr>
      <vt:lpstr>    NATIONAL MINERAL INVENTORY (NMI)</vt:lpstr>
      <vt:lpstr>Indian Mineral Yearbook</vt:lpstr>
      <vt:lpstr>    INDIAN MINERALS YEARBOOK (IMYB)</vt:lpstr>
      <vt:lpstr>Market Survey</vt:lpstr>
      <vt:lpstr>Contents of Market Survey</vt:lpstr>
      <vt:lpstr>Bulletin of Mineral Information</vt:lpstr>
      <vt:lpstr>PowerPoint Presentation</vt:lpstr>
      <vt:lpstr>Bulletin of Mining Leases &amp; Prospecting Licences</vt:lpstr>
      <vt:lpstr>     World Mineral Intelligience (WMI)</vt:lpstr>
      <vt:lpstr> MINERAL LEGISLATION UNIT </vt:lpstr>
      <vt:lpstr>Mineral Information &amp; Advisory Service</vt:lpstr>
      <vt:lpstr>   Central Library</vt:lpstr>
      <vt:lpstr>    Publication Section</vt:lpstr>
      <vt:lpstr>    Data base</vt:lpstr>
      <vt:lpstr>    Data base</vt:lpstr>
      <vt:lpstr>Flow Chart to Prepare the database</vt:lpstr>
      <vt:lpstr>Utilisation of Mineral Economics Division</vt:lpstr>
      <vt:lpstr>   Future Aspect &amp; Vision of Mineral Economics</vt:lpstr>
      <vt:lpstr>Flow Chart for database after implementation of MTS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dc:creator>
  <cp:lastModifiedBy>Dr PK Jain</cp:lastModifiedBy>
  <cp:revision>208</cp:revision>
  <dcterms:created xsi:type="dcterms:W3CDTF">2006-08-16T00:00:00Z</dcterms:created>
  <dcterms:modified xsi:type="dcterms:W3CDTF">2020-06-19T16:13:37Z</dcterms:modified>
</cp:coreProperties>
</file>