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8"/>
  </p:notesMasterIdLst>
  <p:handoutMasterIdLst>
    <p:handoutMasterId r:id="rId39"/>
  </p:handoutMasterIdLst>
  <p:sldIdLst>
    <p:sldId id="689" r:id="rId2"/>
    <p:sldId id="690" r:id="rId3"/>
    <p:sldId id="692" r:id="rId4"/>
    <p:sldId id="693" r:id="rId5"/>
    <p:sldId id="752" r:id="rId6"/>
    <p:sldId id="732" r:id="rId7"/>
    <p:sldId id="755" r:id="rId8"/>
    <p:sldId id="753" r:id="rId9"/>
    <p:sldId id="735" r:id="rId10"/>
    <p:sldId id="754" r:id="rId11"/>
    <p:sldId id="733" r:id="rId12"/>
    <p:sldId id="705" r:id="rId13"/>
    <p:sldId id="756" r:id="rId14"/>
    <p:sldId id="706" r:id="rId15"/>
    <p:sldId id="757" r:id="rId16"/>
    <p:sldId id="743" r:id="rId17"/>
    <p:sldId id="758" r:id="rId18"/>
    <p:sldId id="759" r:id="rId19"/>
    <p:sldId id="760" r:id="rId20"/>
    <p:sldId id="741" r:id="rId21"/>
    <p:sldId id="730" r:id="rId22"/>
    <p:sldId id="761" r:id="rId23"/>
    <p:sldId id="715" r:id="rId24"/>
    <p:sldId id="716" r:id="rId25"/>
    <p:sldId id="731" r:id="rId26"/>
    <p:sldId id="719" r:id="rId27"/>
    <p:sldId id="720" r:id="rId28"/>
    <p:sldId id="722" r:id="rId29"/>
    <p:sldId id="723" r:id="rId30"/>
    <p:sldId id="725" r:id="rId31"/>
    <p:sldId id="726" r:id="rId32"/>
    <p:sldId id="727" r:id="rId33"/>
    <p:sldId id="728" r:id="rId34"/>
    <p:sldId id="762" r:id="rId35"/>
    <p:sldId id="764" r:id="rId36"/>
    <p:sldId id="76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990099"/>
    <a:srgbClr val="FF33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6" autoAdjust="0"/>
    <p:restoredTop sz="94698" autoAdjust="0"/>
  </p:normalViewPr>
  <p:slideViewPr>
    <p:cSldViewPr>
      <p:cViewPr>
        <p:scale>
          <a:sx n="100" d="100"/>
          <a:sy n="100" d="100"/>
        </p:scale>
        <p:origin x="-10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23.xml"/><Relationship Id="rId18" Type="http://schemas.openxmlformats.org/officeDocument/2006/relationships/slide" Target="slides/slide29.xml"/><Relationship Id="rId3" Type="http://schemas.openxmlformats.org/officeDocument/2006/relationships/slide" Target="slides/slide3.xml"/><Relationship Id="rId21" Type="http://schemas.openxmlformats.org/officeDocument/2006/relationships/slide" Target="slides/slide32.xml"/><Relationship Id="rId7" Type="http://schemas.openxmlformats.org/officeDocument/2006/relationships/slide" Target="slides/slide7.xml"/><Relationship Id="rId12" Type="http://schemas.openxmlformats.org/officeDocument/2006/relationships/slide" Target="slides/slide20.xml"/><Relationship Id="rId17" Type="http://schemas.openxmlformats.org/officeDocument/2006/relationships/slide" Target="slides/slide28.xml"/><Relationship Id="rId2" Type="http://schemas.openxmlformats.org/officeDocument/2006/relationships/slide" Target="slides/slide2.xml"/><Relationship Id="rId16" Type="http://schemas.openxmlformats.org/officeDocument/2006/relationships/slide" Target="slides/slide27.xml"/><Relationship Id="rId20" Type="http://schemas.openxmlformats.org/officeDocument/2006/relationships/slide" Target="slides/slide3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6.xml"/><Relationship Id="rId24" Type="http://schemas.openxmlformats.org/officeDocument/2006/relationships/slide" Target="slides/slide36.xml"/><Relationship Id="rId5" Type="http://schemas.openxmlformats.org/officeDocument/2006/relationships/slide" Target="slides/slide5.xml"/><Relationship Id="rId15" Type="http://schemas.openxmlformats.org/officeDocument/2006/relationships/slide" Target="slides/slide26.xml"/><Relationship Id="rId23" Type="http://schemas.openxmlformats.org/officeDocument/2006/relationships/slide" Target="slides/slide34.xml"/><Relationship Id="rId10" Type="http://schemas.openxmlformats.org/officeDocument/2006/relationships/slide" Target="slides/slide14.xml"/><Relationship Id="rId19" Type="http://schemas.openxmlformats.org/officeDocument/2006/relationships/slide" Target="slides/slide30.xml"/><Relationship Id="rId4" Type="http://schemas.openxmlformats.org/officeDocument/2006/relationships/slide" Target="slides/slide4.xml"/><Relationship Id="rId9" Type="http://schemas.openxmlformats.org/officeDocument/2006/relationships/slide" Target="slides/slide12.xml"/><Relationship Id="rId14" Type="http://schemas.openxmlformats.org/officeDocument/2006/relationships/slide" Target="slides/slide24.xml"/><Relationship Id="rId22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11C775C-D66D-4761-AE63-02E18DA1E59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61856-177C-432F-934A-311616A3A3E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CBD21-5815-409D-AFB3-CE816EF26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Platelet</a:t>
            </a:r>
            <a:r>
              <a:rPr lang="hr-HR" dirty="0" smtClean="0"/>
              <a:t> </a:t>
            </a:r>
            <a:r>
              <a:rPr lang="hr-HR" dirty="0" err="1" smtClean="0"/>
              <a:t>plugging</a:t>
            </a:r>
            <a:r>
              <a:rPr lang="hr-HR" dirty="0" smtClean="0"/>
              <a:t> </a:t>
            </a:r>
            <a:r>
              <a:rPr lang="hr-HR" dirty="0" err="1" smtClean="0"/>
              <a:t>mechanism</a:t>
            </a:r>
            <a:r>
              <a:rPr lang="hr-HR" dirty="0" smtClean="0"/>
              <a:t> is </a:t>
            </a:r>
            <a:r>
              <a:rPr lang="hr-HR" dirty="0" err="1" smtClean="0"/>
              <a:t>extremely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important</a:t>
            </a:r>
            <a:r>
              <a:rPr lang="hr-HR" baseline="0" dirty="0" smtClean="0"/>
              <a:t> for </a:t>
            </a:r>
            <a:r>
              <a:rPr lang="hr-HR" baseline="0" dirty="0" err="1" smtClean="0"/>
              <a:t>closing</a:t>
            </a:r>
            <a:r>
              <a:rPr lang="hr-HR" baseline="0" dirty="0" smtClean="0"/>
              <a:t> minute </a:t>
            </a:r>
            <a:r>
              <a:rPr lang="hr-HR" baseline="0" dirty="0" err="1" smtClean="0"/>
              <a:t>vascular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holes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very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small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blood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vessels</a:t>
            </a:r>
            <a:r>
              <a:rPr lang="hr-HR" baseline="0" dirty="0" smtClean="0"/>
              <a:t>. But </a:t>
            </a:r>
            <a:r>
              <a:rPr lang="hr-HR" baseline="0" dirty="0" err="1" smtClean="0"/>
              <a:t>also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platelets</a:t>
            </a:r>
            <a:r>
              <a:rPr lang="hr-HR" baseline="0" dirty="0" smtClean="0"/>
              <a:t> provide </a:t>
            </a:r>
            <a:r>
              <a:rPr lang="hr-HR" baseline="0" dirty="0" err="1" smtClean="0"/>
              <a:t>important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factors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support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normal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blood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coagulation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So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these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interconnected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processes</a:t>
            </a:r>
            <a:r>
              <a:rPr lang="hr-H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CBD21-5815-409D-AFB3-CE816EF26A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CBD21-5815-409D-AFB3-CE816EF26A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both</a:t>
            </a:r>
            <a:r>
              <a:rPr lang="hr-HR" dirty="0" smtClean="0"/>
              <a:t> </a:t>
            </a:r>
            <a:r>
              <a:rPr lang="hr-HR" dirty="0" err="1" smtClean="0"/>
              <a:t>extrinsic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intrinsic</a:t>
            </a:r>
            <a:r>
              <a:rPr lang="hr-HR" dirty="0" smtClean="0"/>
              <a:t> </a:t>
            </a:r>
            <a:r>
              <a:rPr lang="hr-HR" dirty="0" err="1" smtClean="0"/>
              <a:t>pathway</a:t>
            </a:r>
            <a:r>
              <a:rPr lang="hr-HR" dirty="0" smtClean="0"/>
              <a:t> a </a:t>
            </a:r>
            <a:r>
              <a:rPr lang="hr-HR" dirty="0" err="1" smtClean="0"/>
              <a:t>series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clotting</a:t>
            </a:r>
            <a:r>
              <a:rPr lang="hr-HR" dirty="0" smtClean="0"/>
              <a:t> </a:t>
            </a:r>
            <a:r>
              <a:rPr lang="hr-HR" dirty="0" err="1" smtClean="0"/>
              <a:t>factors</a:t>
            </a:r>
            <a:r>
              <a:rPr lang="hr-HR" dirty="0" smtClean="0"/>
              <a:t> </a:t>
            </a:r>
            <a:r>
              <a:rPr lang="hr-HR" dirty="0" err="1" smtClean="0"/>
              <a:t>plays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smtClean="0"/>
              <a:t> role.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They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usually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proteins</a:t>
            </a:r>
            <a:r>
              <a:rPr lang="hr-HR" baseline="0" dirty="0" smtClean="0"/>
              <a:t> – </a:t>
            </a:r>
            <a:r>
              <a:rPr lang="hr-HR" baseline="0" dirty="0" err="1" smtClean="0"/>
              <a:t>proteolytic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enzymes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circulating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their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inactive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form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blood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upon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conversion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active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forms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cause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successive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enzmatic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reactions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activating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downstream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factors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amplifying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response</a:t>
            </a:r>
            <a:r>
              <a:rPr lang="hr-HR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CBD21-5815-409D-AFB3-CE816EF26A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5E25-E75B-4238-A2FC-6070C4086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112F-8F82-4564-AC49-F9CE319C6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93-83A3-4DA9-B4C1-76E94785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EC8-E021-47B4-AD33-6EEF91E68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7506-3291-4EC7-B102-7B920469E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48B4-CF26-48D8-B360-BE11AD8F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F0E3-7915-408F-9B89-26B002EFA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19D4-04B8-4F33-B7B5-48D1766AD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52C-5EDF-4921-9809-EBFA78A4A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5D0-1897-46C2-85B2-78E8F818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B19633-F3D8-4913-8223-67B366001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1FD3F7-E3C5-470F-B0EA-AFC5470E9A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12875"/>
            <a:ext cx="8001000" cy="2133600"/>
          </a:xfrm>
        </p:spPr>
        <p:txBody>
          <a:bodyPr/>
          <a:lstStyle/>
          <a:p>
            <a:r>
              <a:rPr lang="hr-HR" sz="5400" b="1" dirty="0" err="1" smtClean="0">
                <a:solidFill>
                  <a:schemeClr val="tx1"/>
                </a:solidFill>
              </a:rPr>
              <a:t>Hemostasis</a:t>
            </a:r>
            <a:r>
              <a:rPr lang="hr-HR" sz="5400" b="1" dirty="0" smtClean="0">
                <a:solidFill>
                  <a:schemeClr val="tx1"/>
                </a:solidFill>
              </a:rPr>
              <a:t> </a:t>
            </a:r>
            <a:r>
              <a:rPr lang="hr-HR" sz="5400" b="1" dirty="0" err="1" smtClean="0">
                <a:solidFill>
                  <a:schemeClr val="tx1"/>
                </a:solidFill>
              </a:rPr>
              <a:t>and</a:t>
            </a:r>
            <a:r>
              <a:rPr lang="hr-HR" sz="5400" b="1" dirty="0" smtClean="0">
                <a:solidFill>
                  <a:schemeClr val="tx1"/>
                </a:solidFill>
              </a:rPr>
              <a:t> </a:t>
            </a:r>
            <a:r>
              <a:rPr lang="hr-HR" sz="5400" b="1" dirty="0" err="1" smtClean="0">
                <a:solidFill>
                  <a:schemeClr val="tx1"/>
                </a:solidFill>
              </a:rPr>
              <a:t>Blood</a:t>
            </a:r>
            <a:r>
              <a:rPr lang="hr-HR" sz="5400" b="1" dirty="0" smtClean="0">
                <a:solidFill>
                  <a:schemeClr val="tx1"/>
                </a:solidFill>
              </a:rPr>
              <a:t> </a:t>
            </a:r>
            <a:r>
              <a:rPr lang="hr-HR" sz="5400" b="1" dirty="0" err="1" smtClean="0">
                <a:solidFill>
                  <a:schemeClr val="tx1"/>
                </a:solidFill>
              </a:rPr>
              <a:t>Coagulation</a:t>
            </a:r>
            <a:endParaRPr lang="hr-HR" sz="5400" b="1" dirty="0">
              <a:solidFill>
                <a:schemeClr val="tx1"/>
              </a:solidFill>
            </a:endParaRP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8001000" cy="1752600"/>
          </a:xfrm>
        </p:spPr>
        <p:txBody>
          <a:bodyPr/>
          <a:lstStyle/>
          <a:p>
            <a:pPr algn="l"/>
            <a:r>
              <a:rPr lang="hr-HR" sz="2800" dirty="0" err="1" smtClean="0"/>
              <a:t>Prof</a:t>
            </a:r>
            <a:r>
              <a:rPr lang="hr-HR" sz="2800" dirty="0" smtClean="0"/>
              <a:t>. </a:t>
            </a:r>
            <a:r>
              <a:rPr lang="hr-HR" sz="2800" dirty="0" err="1" smtClean="0"/>
              <a:t>dr</a:t>
            </a:r>
            <a:r>
              <a:rPr lang="hr-HR" sz="2800" dirty="0" smtClean="0"/>
              <a:t>. Jasna </a:t>
            </a:r>
            <a:r>
              <a:rPr lang="hr-HR" sz="2800" dirty="0"/>
              <a:t>Marinović</a:t>
            </a:r>
          </a:p>
          <a:p>
            <a:pPr algn="l"/>
            <a:r>
              <a:rPr lang="hr-HR" sz="2800" dirty="0" smtClean="0">
                <a:cs typeface="Times New Roman" pitchFamily="18" charset="0"/>
              </a:rPr>
              <a:t>Department </a:t>
            </a:r>
            <a:r>
              <a:rPr lang="hr-HR" sz="2800" dirty="0" err="1" smtClean="0">
                <a:cs typeface="Times New Roman" pitchFamily="18" charset="0"/>
              </a:rPr>
              <a:t>of</a:t>
            </a:r>
            <a:r>
              <a:rPr lang="hr-HR" sz="2800" dirty="0" smtClean="0">
                <a:cs typeface="Times New Roman" pitchFamily="18" charset="0"/>
              </a:rPr>
              <a:t> </a:t>
            </a:r>
            <a:r>
              <a:rPr lang="hr-HR" sz="2800" dirty="0" err="1" smtClean="0">
                <a:cs typeface="Times New Roman" pitchFamily="18" charset="0"/>
              </a:rPr>
              <a:t>Physiology</a:t>
            </a:r>
            <a:endParaRPr lang="hr-H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1143000"/>
          </a:xfrm>
        </p:spPr>
        <p:txBody>
          <a:bodyPr/>
          <a:lstStyle/>
          <a:p>
            <a:r>
              <a:rPr lang="hr-HR" dirty="0" smtClean="0"/>
              <a:t>Figure 36-2</a:t>
            </a:r>
            <a:endParaRPr lang="en-US" dirty="0"/>
          </a:p>
        </p:txBody>
      </p:sp>
      <p:pic>
        <p:nvPicPr>
          <p:cNvPr id="4" name="Picture 1" descr="D:\SCContent\9781416045748\graphics\fullsize\S9781416045748-036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608512" cy="3969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/>
          <a:lstStyle/>
          <a:p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clot</a:t>
            </a:r>
            <a:endParaRPr lang="en-US" dirty="0"/>
          </a:p>
        </p:txBody>
      </p:sp>
      <p:pic>
        <p:nvPicPr>
          <p:cNvPr id="926725" name="Picture 5" descr="1"/>
          <p:cNvPicPr>
            <a:picLocks noChangeAspect="1" noChangeArrowheads="1"/>
          </p:cNvPicPr>
          <p:nvPr/>
        </p:nvPicPr>
        <p:blipFill>
          <a:blip r:embed="rId2" cstate="print"/>
          <a:srcRect l="4245" t="1682" r="3726" b="3363"/>
          <a:stretch>
            <a:fillRect/>
          </a:stretch>
        </p:blipFill>
        <p:spPr bwMode="auto">
          <a:xfrm>
            <a:off x="1259632" y="1844824"/>
            <a:ext cx="3429000" cy="44656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3" y="2204864"/>
            <a:ext cx="35283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 smtClean="0">
                <a:latin typeface="+mn-lt"/>
              </a:rPr>
              <a:t>Mesh</a:t>
            </a:r>
            <a:r>
              <a:rPr lang="hr-HR" sz="2600" dirty="0" smtClean="0">
                <a:latin typeface="+mn-lt"/>
              </a:rPr>
              <a:t> </a:t>
            </a:r>
            <a:r>
              <a:rPr lang="hr-HR" sz="2600" dirty="0" err="1" smtClean="0">
                <a:latin typeface="+mn-lt"/>
              </a:rPr>
              <a:t>of</a:t>
            </a:r>
            <a:r>
              <a:rPr lang="hr-HR" sz="2600" dirty="0" smtClean="0">
                <a:latin typeface="+mn-lt"/>
              </a:rPr>
              <a:t> </a:t>
            </a:r>
            <a:r>
              <a:rPr lang="hr-HR" sz="2600" dirty="0" err="1" smtClean="0">
                <a:latin typeface="+mn-lt"/>
              </a:rPr>
              <a:t>fibring</a:t>
            </a:r>
            <a:r>
              <a:rPr lang="hr-HR" sz="2600" dirty="0" smtClean="0">
                <a:latin typeface="+mn-lt"/>
              </a:rPr>
              <a:t> </a:t>
            </a:r>
            <a:r>
              <a:rPr lang="hr-HR" sz="2600" dirty="0" err="1" smtClean="0">
                <a:latin typeface="+mn-lt"/>
              </a:rPr>
              <a:t>fibers</a:t>
            </a:r>
            <a:r>
              <a:rPr lang="hr-HR" sz="2600" dirty="0" smtClean="0">
                <a:latin typeface="+mn-lt"/>
              </a:rPr>
              <a:t> </a:t>
            </a:r>
            <a:r>
              <a:rPr lang="hr-HR" sz="2600" dirty="0" err="1" smtClean="0">
                <a:latin typeface="+mn-lt"/>
              </a:rPr>
              <a:t>with</a:t>
            </a:r>
            <a:r>
              <a:rPr lang="hr-HR" sz="2600" dirty="0" smtClean="0">
                <a:latin typeface="+mn-lt"/>
              </a:rPr>
              <a:t> </a:t>
            </a:r>
            <a:r>
              <a:rPr lang="hr-HR" sz="2600" dirty="0" err="1" smtClean="0">
                <a:latin typeface="+mn-lt"/>
              </a:rPr>
              <a:t>trapped</a:t>
            </a:r>
            <a:r>
              <a:rPr lang="hr-HR" sz="2600" dirty="0" smtClean="0">
                <a:latin typeface="+mn-lt"/>
              </a:rPr>
              <a:t> </a:t>
            </a:r>
            <a:r>
              <a:rPr lang="hr-HR" sz="2600" dirty="0" err="1" smtClean="0">
                <a:latin typeface="+mn-lt"/>
              </a:rPr>
              <a:t>blood</a:t>
            </a:r>
            <a:r>
              <a:rPr lang="hr-HR" sz="2600" dirty="0" smtClean="0">
                <a:latin typeface="+mn-lt"/>
              </a:rPr>
              <a:t> </a:t>
            </a:r>
            <a:r>
              <a:rPr lang="hr-HR" sz="2600" dirty="0" err="1" smtClean="0">
                <a:latin typeface="+mn-lt"/>
              </a:rPr>
              <a:t>cells</a:t>
            </a:r>
            <a:r>
              <a:rPr lang="hr-HR" sz="2600" dirty="0" smtClean="0">
                <a:latin typeface="+mn-lt"/>
              </a:rPr>
              <a:t>, </a:t>
            </a:r>
            <a:r>
              <a:rPr lang="hr-HR" sz="2600" dirty="0" err="1" smtClean="0">
                <a:latin typeface="+mn-lt"/>
              </a:rPr>
              <a:t>platelets</a:t>
            </a:r>
            <a:r>
              <a:rPr lang="hr-HR" sz="2600" dirty="0" smtClean="0">
                <a:latin typeface="+mn-lt"/>
              </a:rPr>
              <a:t> </a:t>
            </a:r>
            <a:r>
              <a:rPr lang="hr-HR" sz="2600" dirty="0" err="1" smtClean="0">
                <a:latin typeface="+mn-lt"/>
              </a:rPr>
              <a:t>and</a:t>
            </a:r>
            <a:r>
              <a:rPr lang="hr-HR" sz="2600" dirty="0" smtClean="0">
                <a:latin typeface="+mn-lt"/>
              </a:rPr>
              <a:t> </a:t>
            </a:r>
            <a:r>
              <a:rPr lang="hr-HR" sz="2600" dirty="0" err="1" smtClean="0">
                <a:latin typeface="+mn-lt"/>
              </a:rPr>
              <a:t>plasma</a:t>
            </a:r>
            <a:r>
              <a:rPr lang="hr-HR" sz="2600" dirty="0" smtClean="0">
                <a:latin typeface="+mn-lt"/>
              </a:rPr>
              <a:t>.</a:t>
            </a:r>
            <a:endParaRPr lang="en-US" sz="26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Clot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retraction</a:t>
            </a:r>
            <a:r>
              <a:rPr lang="hr-HR" dirty="0" smtClean="0">
                <a:solidFill>
                  <a:schemeClr val="tx1"/>
                </a:solidFill>
              </a:rPr>
              <a:t> - Serum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82692" name="Rectangle 4"/>
          <p:cNvSpPr>
            <a:spLocks noGrp="1" noChangeArrowheads="1"/>
          </p:cNvSpPr>
          <p:nvPr>
            <p:ph idx="1"/>
          </p:nvPr>
        </p:nvSpPr>
        <p:spPr>
          <a:xfrm>
            <a:off x="755576" y="1844824"/>
            <a:ext cx="8001000" cy="4419600"/>
          </a:xfrm>
        </p:spPr>
        <p:txBody>
          <a:bodyPr>
            <a:normAutofit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smtClean="0"/>
              <a:t>60 min </a:t>
            </a: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clot</a:t>
            </a:r>
            <a:r>
              <a:rPr lang="hr-HR" dirty="0" smtClean="0"/>
              <a:t> </a:t>
            </a:r>
            <a:r>
              <a:rPr lang="hr-HR" dirty="0" err="1" smtClean="0"/>
              <a:t>formation</a:t>
            </a:r>
            <a:r>
              <a:rPr lang="hr-HR" dirty="0" smtClean="0"/>
              <a:t> all </a:t>
            </a:r>
            <a:r>
              <a:rPr lang="hr-HR" dirty="0" err="1" smtClean="0"/>
              <a:t>the</a:t>
            </a:r>
            <a:r>
              <a:rPr lang="hr-HR" dirty="0" smtClean="0"/>
              <a:t> fluid is </a:t>
            </a:r>
            <a:r>
              <a:rPr lang="hr-HR" dirty="0" err="1" smtClean="0"/>
              <a:t>expressed</a:t>
            </a:r>
            <a:r>
              <a:rPr lang="hr-HR" dirty="0" smtClean="0"/>
              <a:t> </a:t>
            </a:r>
            <a:r>
              <a:rPr lang="hr-HR" dirty="0" err="1" smtClean="0"/>
              <a:t>out</a:t>
            </a:r>
            <a:r>
              <a:rPr lang="hr-HR" dirty="0" smtClean="0"/>
              <a:t> (serum)</a:t>
            </a:r>
            <a:endParaRPr lang="en-US" dirty="0"/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Platelets</a:t>
            </a:r>
            <a:r>
              <a:rPr lang="hr-HR" dirty="0" smtClean="0"/>
              <a:t> are </a:t>
            </a:r>
            <a:r>
              <a:rPr lang="hr-HR" dirty="0" err="1" smtClean="0"/>
              <a:t>essential</a:t>
            </a:r>
            <a:r>
              <a:rPr lang="hr-HR" dirty="0" smtClean="0"/>
              <a:t> for </a:t>
            </a:r>
            <a:r>
              <a:rPr lang="hr-HR" dirty="0" err="1" smtClean="0"/>
              <a:t>retraction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pulling</a:t>
            </a:r>
            <a:r>
              <a:rPr lang="hr-HR" dirty="0" smtClean="0"/>
              <a:t> </a:t>
            </a:r>
            <a:r>
              <a:rPr lang="hr-HR" dirty="0" err="1" smtClean="0"/>
              <a:t>together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edges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broken</a:t>
            </a:r>
            <a:r>
              <a:rPr lang="hr-HR" dirty="0" smtClean="0"/>
              <a:t> </a:t>
            </a:r>
            <a:r>
              <a:rPr lang="hr-HR" dirty="0" err="1" smtClean="0"/>
              <a:t>vessel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88269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Positive</a:t>
            </a:r>
            <a:r>
              <a:rPr lang="hr-HR" dirty="0" smtClean="0"/>
              <a:t> </a:t>
            </a:r>
            <a:r>
              <a:rPr lang="hr-HR" dirty="0" err="1" smtClean="0"/>
              <a:t>Feedback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Clot</a:t>
            </a:r>
            <a:r>
              <a:rPr lang="hr-HR" dirty="0" smtClean="0"/>
              <a:t> </a:t>
            </a:r>
            <a:r>
              <a:rPr lang="hr-HR" dirty="0" err="1" smtClean="0"/>
              <a:t>Formation</a:t>
            </a:r>
            <a:endParaRPr lang="en-US" dirty="0"/>
          </a:p>
        </p:txBody>
      </p:sp>
      <p:pic>
        <p:nvPicPr>
          <p:cNvPr id="5" name="Picture 1" descr="D:\SCContent\9781416045748\graphics\fullsize\S9781416045748-036-f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675" y="2060848"/>
            <a:ext cx="5096589" cy="438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5092035" y="2132856"/>
            <a:ext cx="0" cy="1150937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 flipV="1">
            <a:off x="3237757" y="2952126"/>
            <a:ext cx="576064" cy="286841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959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Initiation of Coagulation: Formation of Prothrombin Activator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83716" name="Rectangle 4"/>
          <p:cNvSpPr>
            <a:spLocks noGrp="1" noChangeArrowheads="1"/>
          </p:cNvSpPr>
          <p:nvPr>
            <p:ph idx="1"/>
          </p:nvPr>
        </p:nvSpPr>
        <p:spPr>
          <a:xfrm>
            <a:off x="683568" y="2132856"/>
            <a:ext cx="8001000" cy="4419600"/>
          </a:xfrm>
        </p:spPr>
        <p:txBody>
          <a:bodyPr>
            <a:normAutofit lnSpcReduction="10000"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Clotting initiation: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+mj-lt"/>
              <a:buAutoNum type="arabicParenR"/>
            </a:pPr>
            <a:r>
              <a:rPr lang="en-US" dirty="0" smtClean="0"/>
              <a:t>Trauma to vascular wall and adjacent tissues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+mj-lt"/>
              <a:buAutoNum type="arabicParenR"/>
            </a:pPr>
            <a:r>
              <a:rPr lang="en-US" dirty="0" smtClean="0"/>
              <a:t>Trauma to blood itself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+mj-lt"/>
              <a:buAutoNum type="arabicParenR"/>
            </a:pPr>
            <a:r>
              <a:rPr lang="en-US" dirty="0" smtClean="0"/>
              <a:t>Contact of blood with collagen and damaged endothelium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Two </a:t>
            </a:r>
            <a:r>
              <a:rPr lang="en-US" i="1" dirty="0" smtClean="0"/>
              <a:t>cascade</a:t>
            </a:r>
            <a:r>
              <a:rPr lang="en-US" dirty="0" smtClean="0"/>
              <a:t> pathways for </a:t>
            </a:r>
            <a:r>
              <a:rPr lang="en-US" dirty="0" err="1" smtClean="0"/>
              <a:t>prothrombin</a:t>
            </a:r>
            <a:r>
              <a:rPr lang="en-US" dirty="0" smtClean="0"/>
              <a:t> activator formation:</a:t>
            </a:r>
          </a:p>
          <a:p>
            <a:pPr marL="1066800" lvl="1" indent="-609600">
              <a:spcAft>
                <a:spcPct val="20000"/>
              </a:spcAft>
              <a:buSzPct val="80000"/>
              <a:buFont typeface="Wingdings" pitchFamily="2" charset="2"/>
              <a:buAutoNum type="arabicParenR"/>
            </a:pPr>
            <a:r>
              <a:rPr lang="en-US" dirty="0" smtClean="0"/>
              <a:t>intrinsic </a:t>
            </a:r>
          </a:p>
          <a:p>
            <a:pPr marL="1066800" lvl="1" indent="-609600">
              <a:spcAft>
                <a:spcPct val="20000"/>
              </a:spcAft>
              <a:buSzPct val="80000"/>
              <a:buFont typeface="Wingdings" pitchFamily="2" charset="2"/>
              <a:buAutoNum type="arabicParenR"/>
            </a:pPr>
            <a:r>
              <a:rPr lang="en-US" dirty="0" smtClean="0"/>
              <a:t>extrinsic</a:t>
            </a:r>
          </a:p>
          <a:p>
            <a:pPr marL="1066800" lvl="1" indent="-609600">
              <a:spcAft>
                <a:spcPct val="20000"/>
              </a:spcAft>
              <a:buSzPct val="80000"/>
              <a:buFont typeface="Wingdings" pitchFamily="2" charset="2"/>
              <a:buNone/>
            </a:pPr>
            <a:endParaRPr lang="en-US" dirty="0" smtClean="0"/>
          </a:p>
          <a:p>
            <a:pPr marL="1066800" lvl="1" indent="-609600">
              <a:spcAft>
                <a:spcPct val="20000"/>
              </a:spcAft>
              <a:buSzPct val="80000"/>
              <a:buFont typeface="Wingdings" pitchFamily="2" charset="2"/>
              <a:buAutoNum type="arabicParenR"/>
            </a:pPr>
            <a:endParaRPr lang="en-US" dirty="0"/>
          </a:p>
        </p:txBody>
      </p:sp>
      <p:sp>
        <p:nvSpPr>
          <p:cNvPr id="88371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Table 36-1</a:t>
            </a:r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 l="29300" t="44240" r="5451" b="19760"/>
          <a:stretch>
            <a:fillRect/>
          </a:stretch>
        </p:blipFill>
        <p:spPr bwMode="auto">
          <a:xfrm>
            <a:off x="467544" y="2276872"/>
            <a:ext cx="85617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Extrinsic Pathway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37988" name="Rectangle 4"/>
          <p:cNvSpPr>
            <a:spLocks noGrp="1" noChangeArrowheads="1"/>
          </p:cNvSpPr>
          <p:nvPr>
            <p:ph idx="1"/>
          </p:nvPr>
        </p:nvSpPr>
        <p:spPr>
          <a:xfrm>
            <a:off x="755576" y="2060848"/>
            <a:ext cx="8001000" cy="4419600"/>
          </a:xfrm>
        </p:spPr>
        <p:txBody>
          <a:bodyPr>
            <a:normAutofit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Initiates when injured vascular wall or extravascular tissues come in contact with blood.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Injured tissues release </a:t>
            </a:r>
            <a:r>
              <a:rPr lang="en-US" i="1" smtClean="0"/>
              <a:t>tissue factor (tissue thromboplastin)  - </a:t>
            </a:r>
            <a:r>
              <a:rPr lang="en-US" smtClean="0"/>
              <a:t>lipoprotein (proteolytic) and phospholipid component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r-HR" dirty="0" smtClean="0"/>
              <a:t>Figure 36-3. </a:t>
            </a:r>
            <a:r>
              <a:rPr lang="hr-HR" dirty="0" err="1" smtClean="0"/>
              <a:t>Extrinsic</a:t>
            </a:r>
            <a:r>
              <a:rPr lang="hr-HR" dirty="0" smtClean="0"/>
              <a:t> </a:t>
            </a:r>
            <a:r>
              <a:rPr lang="hr-HR" dirty="0" err="1" smtClean="0"/>
              <a:t>pathway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25871" t="5486" r="20129" b="5235"/>
          <a:stretch>
            <a:fillRect/>
          </a:stretch>
        </p:blipFill>
        <p:spPr bwMode="auto">
          <a:xfrm>
            <a:off x="2051720" y="1556792"/>
            <a:ext cx="473859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hr-HR" dirty="0" err="1" smtClean="0"/>
              <a:t>Intrinsic</a:t>
            </a:r>
            <a:r>
              <a:rPr lang="hr-HR" dirty="0" smtClean="0"/>
              <a:t> </a:t>
            </a:r>
            <a:r>
              <a:rPr lang="hr-HR" dirty="0" err="1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  </a:t>
            </a:r>
            <a:r>
              <a:rPr lang="hr-HR" dirty="0" err="1" smtClean="0"/>
              <a:t>Starts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trauma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blood</a:t>
            </a:r>
            <a:r>
              <a:rPr lang="hr-HR" dirty="0" smtClean="0"/>
              <a:t> or </a:t>
            </a:r>
            <a:r>
              <a:rPr lang="hr-HR" dirty="0" err="1" smtClean="0"/>
              <a:t>contact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collagen</a:t>
            </a:r>
            <a:r>
              <a:rPr lang="hr-HR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  More </a:t>
            </a:r>
            <a:r>
              <a:rPr lang="hr-HR" dirty="0" err="1" smtClean="0"/>
              <a:t>steps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cascade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thus</a:t>
            </a:r>
            <a:r>
              <a:rPr lang="hr-HR" dirty="0" smtClean="0"/>
              <a:t> </a:t>
            </a:r>
            <a:r>
              <a:rPr lang="hr-HR" dirty="0" err="1" smtClean="0"/>
              <a:t>slower</a:t>
            </a:r>
            <a:r>
              <a:rPr lang="hr-HR" dirty="0" smtClean="0"/>
              <a:t> </a:t>
            </a:r>
            <a:r>
              <a:rPr lang="hr-HR" dirty="0" err="1" smtClean="0"/>
              <a:t>than</a:t>
            </a:r>
            <a:r>
              <a:rPr lang="hr-HR" dirty="0" smtClean="0"/>
              <a:t> </a:t>
            </a:r>
            <a:r>
              <a:rPr lang="hr-HR" dirty="0" err="1" smtClean="0"/>
              <a:t>extrinsic</a:t>
            </a:r>
            <a:r>
              <a:rPr lang="hr-HR" dirty="0" smtClean="0"/>
              <a:t> </a:t>
            </a:r>
            <a:r>
              <a:rPr lang="hr-HR" dirty="0" err="1" smtClean="0"/>
              <a:t>pathway</a:t>
            </a:r>
            <a:r>
              <a:rPr lang="hr-HR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  </a:t>
            </a:r>
            <a:r>
              <a:rPr lang="hr-HR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coagulation</a:t>
            </a:r>
            <a:r>
              <a:rPr lang="hr-HR" dirty="0" smtClean="0"/>
              <a:t> </a:t>
            </a:r>
            <a:r>
              <a:rPr lang="hr-HR" dirty="0" err="1" smtClean="0"/>
              <a:t>factors</a:t>
            </a:r>
            <a:r>
              <a:rPr lang="hr-HR" dirty="0" smtClean="0"/>
              <a:t> are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blood</a:t>
            </a:r>
            <a:r>
              <a:rPr lang="hr-HR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36-4</a:t>
            </a:r>
            <a:br>
              <a:rPr lang="en-US" dirty="0" smtClean="0"/>
            </a:br>
            <a:r>
              <a:rPr lang="en-US" dirty="0" smtClean="0"/>
              <a:t>Intrinsic pathway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826768" cy="44348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 Factor VIII – </a:t>
            </a:r>
            <a:r>
              <a:rPr lang="en-US" sz="2400" i="1" dirty="0" err="1" smtClean="0"/>
              <a:t>antihemophyilic</a:t>
            </a:r>
            <a:r>
              <a:rPr lang="en-US" sz="2400" i="1" dirty="0" smtClean="0"/>
              <a:t>  factor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 Ca</a:t>
            </a:r>
            <a:r>
              <a:rPr lang="en-US" sz="2400" baseline="30000" dirty="0" smtClean="0"/>
              <a:t>2+ </a:t>
            </a:r>
            <a:r>
              <a:rPr lang="en-US" sz="2400" dirty="0" smtClean="0"/>
              <a:t>necessary for all, but first two steps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removal of calcium (citrate, oxalate) – prevention of clotting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26321" t="9086" r="31379" b="10275"/>
          <a:stretch>
            <a:fillRect/>
          </a:stretch>
        </p:blipFill>
        <p:spPr bwMode="auto">
          <a:xfrm>
            <a:off x="4283968" y="908720"/>
            <a:ext cx="4766672" cy="56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idx="1"/>
          </p:nvPr>
        </p:nvSpPr>
        <p:spPr>
          <a:xfrm>
            <a:off x="527050" y="1412875"/>
            <a:ext cx="80772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 err="1" smtClean="0"/>
              <a:t>Hemostasis</a:t>
            </a:r>
            <a:r>
              <a:rPr lang="en-US" dirty="0" smtClean="0"/>
              <a:t>  - prevention of blood loss</a:t>
            </a:r>
          </a:p>
          <a:p>
            <a:pPr marL="609600" indent="-609600">
              <a:buFont typeface="Wingdings" pitchFamily="2" charset="2"/>
              <a:buNone/>
            </a:pP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Mechanisms:</a:t>
            </a:r>
          </a:p>
          <a:p>
            <a:pPr marL="1066800" lvl="1" indent="-609600">
              <a:buFont typeface="Wingdings" pitchFamily="2" charset="2"/>
              <a:buAutoNum type="arabicParenR"/>
            </a:pPr>
            <a:r>
              <a:rPr lang="en-US" dirty="0" smtClean="0"/>
              <a:t>Vascular constriction</a:t>
            </a:r>
          </a:p>
          <a:p>
            <a:pPr marL="1066800" lvl="1" indent="-609600">
              <a:buFont typeface="Wingdings" pitchFamily="2" charset="2"/>
              <a:buAutoNum type="arabicParenR"/>
            </a:pPr>
            <a:r>
              <a:rPr lang="en-US" dirty="0" smtClean="0"/>
              <a:t>Formation of platelet plug</a:t>
            </a:r>
          </a:p>
          <a:p>
            <a:pPr marL="1066800" lvl="1" indent="-609600">
              <a:buFont typeface="Wingdings" pitchFamily="2" charset="2"/>
              <a:buAutoNum type="arabicParenR"/>
            </a:pPr>
            <a:r>
              <a:rPr lang="en-US" dirty="0" smtClean="0"/>
              <a:t>Formation of blood clot (blood coagulation)</a:t>
            </a:r>
          </a:p>
          <a:p>
            <a:pPr marL="1066800" lvl="1" indent="-609600">
              <a:buFont typeface="Wingdings" pitchFamily="2" charset="2"/>
              <a:buAutoNum type="arabicParenR"/>
            </a:pPr>
            <a:r>
              <a:rPr lang="en-US" dirty="0" smtClean="0"/>
              <a:t>Growth of fibrous tissue into blood clot (permanent)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Interaction between extrinsic and intrinsic pathways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5940" name="Rectangle 4"/>
          <p:cNvSpPr>
            <a:spLocks noGrp="1" noChangeArrowheads="1"/>
          </p:cNvSpPr>
          <p:nvPr>
            <p:ph idx="1"/>
          </p:nvPr>
        </p:nvSpPr>
        <p:spPr>
          <a:xfrm>
            <a:off x="827088" y="2249760"/>
            <a:ext cx="8001000" cy="4419600"/>
          </a:xfrm>
        </p:spPr>
        <p:txBody>
          <a:bodyPr/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Damage of blood vessel activates both pathways! 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They converge at the level of factor X. 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Extrinsic pathway – explosive (15 s).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Intrinsic </a:t>
            </a:r>
            <a:r>
              <a:rPr lang="en-US" sz="2800" dirty="0" err="1" smtClean="0"/>
              <a:t>patway</a:t>
            </a:r>
            <a:r>
              <a:rPr lang="en-US" sz="2800" dirty="0" smtClean="0"/>
              <a:t> – slower (1-6 min).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500" dirty="0" err="1" smtClean="0">
                <a:solidFill>
                  <a:schemeClr val="tx1"/>
                </a:solidFill>
              </a:rPr>
              <a:t>Prevention</a:t>
            </a:r>
            <a:r>
              <a:rPr lang="hr-HR" sz="4500" dirty="0" smtClean="0">
                <a:solidFill>
                  <a:schemeClr val="tx1"/>
                </a:solidFill>
              </a:rPr>
              <a:t> </a:t>
            </a:r>
            <a:r>
              <a:rPr lang="hr-HR" sz="4500" dirty="0" err="1" smtClean="0">
                <a:solidFill>
                  <a:schemeClr val="tx1"/>
                </a:solidFill>
              </a:rPr>
              <a:t>of</a:t>
            </a:r>
            <a:r>
              <a:rPr lang="hr-HR" sz="4500" dirty="0" smtClean="0">
                <a:solidFill>
                  <a:schemeClr val="tx1"/>
                </a:solidFill>
              </a:rPr>
              <a:t> </a:t>
            </a:r>
            <a:r>
              <a:rPr lang="hr-HR" sz="4500" dirty="0" err="1" smtClean="0">
                <a:solidFill>
                  <a:schemeClr val="tx1"/>
                </a:solidFill>
              </a:rPr>
              <a:t>Blood</a:t>
            </a:r>
            <a:r>
              <a:rPr lang="hr-HR" sz="4500" dirty="0" smtClean="0">
                <a:solidFill>
                  <a:schemeClr val="tx1"/>
                </a:solidFill>
              </a:rPr>
              <a:t> </a:t>
            </a:r>
            <a:r>
              <a:rPr lang="hr-HR" sz="4500" dirty="0" err="1" smtClean="0">
                <a:solidFill>
                  <a:schemeClr val="tx1"/>
                </a:solidFill>
              </a:rPr>
              <a:t>Clotting</a:t>
            </a:r>
            <a:r>
              <a:rPr lang="hr-HR" sz="4500" dirty="0" smtClean="0">
                <a:solidFill>
                  <a:schemeClr val="tx1"/>
                </a:solidFill>
              </a:rPr>
              <a:t> – </a:t>
            </a:r>
            <a:r>
              <a:rPr lang="hr-HR" sz="4500" dirty="0" err="1" smtClean="0">
                <a:solidFill>
                  <a:schemeClr val="tx1"/>
                </a:solidFill>
              </a:rPr>
              <a:t>Endothelial</a:t>
            </a:r>
            <a:r>
              <a:rPr lang="hr-HR" sz="4500" dirty="0" smtClean="0">
                <a:solidFill>
                  <a:schemeClr val="tx1"/>
                </a:solidFill>
              </a:rPr>
              <a:t> </a:t>
            </a:r>
            <a:r>
              <a:rPr lang="hr-HR" sz="4500" dirty="0" err="1" smtClean="0">
                <a:solidFill>
                  <a:schemeClr val="tx1"/>
                </a:solidFill>
              </a:rPr>
              <a:t>Factors</a:t>
            </a:r>
            <a:endParaRPr lang="hr-HR" sz="4500" dirty="0">
              <a:solidFill>
                <a:schemeClr val="tx1"/>
              </a:solidFill>
            </a:endParaRPr>
          </a:p>
        </p:txBody>
      </p:sp>
      <p:sp>
        <p:nvSpPr>
          <p:cNvPr id="923652" name="Rectangle 4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8001000" cy="4419600"/>
          </a:xfrm>
        </p:spPr>
        <p:txBody>
          <a:bodyPr/>
          <a:lstStyle/>
          <a:p>
            <a:pPr marL="609600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hr-HR" sz="2400" dirty="0" err="1" smtClean="0"/>
              <a:t>Very</a:t>
            </a:r>
            <a:r>
              <a:rPr lang="hr-HR" sz="2400" dirty="0" smtClean="0"/>
              <a:t> </a:t>
            </a:r>
            <a:r>
              <a:rPr lang="hr-HR" sz="2400" dirty="0" err="1" smtClean="0"/>
              <a:t>important</a:t>
            </a:r>
            <a:r>
              <a:rPr lang="hr-HR" sz="2400" dirty="0" smtClean="0"/>
              <a:t>.</a:t>
            </a:r>
          </a:p>
          <a:p>
            <a:pPr marL="609600" indent="-609600">
              <a:spcAft>
                <a:spcPct val="20000"/>
              </a:spcAft>
              <a:buFont typeface="+mj-lt"/>
              <a:buAutoNum type="arabicPeriod"/>
            </a:pPr>
            <a:r>
              <a:rPr lang="hr-HR" sz="2400" dirty="0" err="1" smtClean="0"/>
              <a:t>Smoothness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endothelial</a:t>
            </a:r>
            <a:r>
              <a:rPr lang="hr-HR" sz="2400" dirty="0" smtClean="0"/>
              <a:t> </a:t>
            </a:r>
            <a:r>
              <a:rPr lang="hr-HR" sz="2400" dirty="0" err="1" smtClean="0"/>
              <a:t>surface</a:t>
            </a:r>
            <a:r>
              <a:rPr lang="hr-HR" sz="2400" dirty="0" smtClean="0"/>
              <a:t> </a:t>
            </a:r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hr-HR" sz="2200" dirty="0" err="1" smtClean="0"/>
              <a:t>Prevents</a:t>
            </a:r>
            <a:r>
              <a:rPr lang="hr-HR" sz="2200" dirty="0" smtClean="0"/>
              <a:t> </a:t>
            </a:r>
            <a:r>
              <a:rPr lang="hr-HR" sz="2200" dirty="0" err="1" smtClean="0"/>
              <a:t>activation</a:t>
            </a:r>
            <a:r>
              <a:rPr lang="hr-HR" sz="2200" dirty="0" smtClean="0"/>
              <a:t> </a:t>
            </a:r>
            <a:r>
              <a:rPr lang="hr-HR" sz="2200" dirty="0" err="1" smtClean="0"/>
              <a:t>of</a:t>
            </a:r>
            <a:r>
              <a:rPr lang="hr-HR" sz="2200" dirty="0" smtClean="0"/>
              <a:t> </a:t>
            </a:r>
            <a:r>
              <a:rPr lang="hr-HR" sz="2200" dirty="0" err="1" smtClean="0"/>
              <a:t>intrinsic</a:t>
            </a:r>
            <a:r>
              <a:rPr lang="hr-HR" sz="2200" dirty="0" smtClean="0"/>
              <a:t> </a:t>
            </a:r>
            <a:r>
              <a:rPr lang="hr-HR" sz="2200" dirty="0" err="1" smtClean="0"/>
              <a:t>pathway</a:t>
            </a:r>
            <a:endParaRPr lang="hr-HR" sz="2200" dirty="0" smtClean="0"/>
          </a:p>
          <a:p>
            <a:pPr marL="609600" indent="-609600">
              <a:spcAft>
                <a:spcPct val="20000"/>
              </a:spcAft>
              <a:buFont typeface="+mj-lt"/>
              <a:buAutoNum type="arabicPeriod"/>
            </a:pPr>
            <a:r>
              <a:rPr lang="hr-HR" sz="2400" i="1" dirty="0" err="1" smtClean="0"/>
              <a:t>Glycocylix</a:t>
            </a:r>
            <a:r>
              <a:rPr lang="hr-HR" sz="2400" i="1" dirty="0" smtClean="0"/>
              <a:t> </a:t>
            </a:r>
            <a:r>
              <a:rPr lang="hr-HR" sz="2400" dirty="0" smtClean="0"/>
              <a:t>(</a:t>
            </a:r>
            <a:r>
              <a:rPr lang="hr-HR" sz="2400" dirty="0" err="1" smtClean="0"/>
              <a:t>mucopolisaccharide</a:t>
            </a:r>
            <a:r>
              <a:rPr lang="hr-HR" sz="2400" dirty="0" smtClean="0"/>
              <a:t>)  </a:t>
            </a:r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hr-HR" sz="2200" dirty="0" err="1" smtClean="0"/>
              <a:t>Repels</a:t>
            </a:r>
            <a:r>
              <a:rPr lang="hr-HR" sz="2200" dirty="0" smtClean="0"/>
              <a:t> </a:t>
            </a:r>
            <a:r>
              <a:rPr lang="hr-HR" sz="2200" dirty="0" err="1" smtClean="0"/>
              <a:t>platelets</a:t>
            </a:r>
            <a:r>
              <a:rPr lang="hr-HR" sz="2200" dirty="0" smtClean="0"/>
              <a:t> </a:t>
            </a:r>
            <a:r>
              <a:rPr lang="hr-HR" sz="2200" dirty="0" err="1" smtClean="0"/>
              <a:t>and</a:t>
            </a:r>
            <a:r>
              <a:rPr lang="hr-HR" sz="2200" dirty="0" smtClean="0"/>
              <a:t> </a:t>
            </a:r>
            <a:r>
              <a:rPr lang="hr-HR" sz="2200" dirty="0" err="1" smtClean="0"/>
              <a:t>clotting</a:t>
            </a:r>
            <a:r>
              <a:rPr lang="hr-HR" sz="2200" dirty="0" smtClean="0"/>
              <a:t> </a:t>
            </a:r>
            <a:r>
              <a:rPr lang="hr-HR" sz="2200" dirty="0" err="1" smtClean="0"/>
              <a:t>factors</a:t>
            </a:r>
            <a:endParaRPr lang="hr-HR" sz="2200" dirty="0" smtClean="0"/>
          </a:p>
          <a:p>
            <a:pPr marL="609600" indent="-609600">
              <a:spcAft>
                <a:spcPct val="20000"/>
              </a:spcAft>
              <a:buFont typeface="+mj-lt"/>
              <a:buAutoNum type="arabicPeriod"/>
            </a:pPr>
            <a:r>
              <a:rPr lang="hr-HR" i="1" dirty="0" err="1" smtClean="0"/>
              <a:t>Thrombomodulin</a:t>
            </a:r>
            <a:r>
              <a:rPr lang="hr-HR" i="1" dirty="0" smtClean="0"/>
              <a:t> </a:t>
            </a:r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hr-HR" dirty="0" err="1" smtClean="0"/>
              <a:t>Bound</a:t>
            </a:r>
            <a:r>
              <a:rPr lang="hr-HR" dirty="0" smtClean="0"/>
              <a:t> to </a:t>
            </a:r>
            <a:r>
              <a:rPr lang="hr-HR" dirty="0" err="1" smtClean="0"/>
              <a:t>endothelial</a:t>
            </a:r>
            <a:r>
              <a:rPr lang="hr-HR" dirty="0" smtClean="0"/>
              <a:t> membrane</a:t>
            </a:r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hr-HR" dirty="0" err="1" smtClean="0"/>
              <a:t>Binds</a:t>
            </a:r>
            <a:r>
              <a:rPr lang="hr-HR" dirty="0" smtClean="0"/>
              <a:t> </a:t>
            </a:r>
            <a:r>
              <a:rPr lang="hr-HR" dirty="0" err="1" smtClean="0"/>
              <a:t>thrombin</a:t>
            </a:r>
            <a:r>
              <a:rPr lang="hr-HR" dirty="0" smtClean="0"/>
              <a:t>,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complex</a:t>
            </a:r>
            <a:r>
              <a:rPr lang="hr-HR" dirty="0" smtClean="0"/>
              <a:t> </a:t>
            </a:r>
            <a:r>
              <a:rPr lang="hr-HR" dirty="0" err="1" smtClean="0"/>
              <a:t>activates</a:t>
            </a:r>
            <a:r>
              <a:rPr lang="hr-HR" dirty="0" smtClean="0"/>
              <a:t> protein C (</a:t>
            </a:r>
            <a:r>
              <a:rPr lang="hr-HR" dirty="0" err="1" smtClean="0"/>
              <a:t>inhibitor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Factors</a:t>
            </a:r>
            <a:r>
              <a:rPr lang="hr-HR" dirty="0" smtClean="0"/>
              <a:t> V </a:t>
            </a:r>
            <a:r>
              <a:rPr lang="hr-HR" dirty="0" err="1" smtClean="0"/>
              <a:t>and</a:t>
            </a:r>
            <a:r>
              <a:rPr lang="hr-HR" dirty="0" smtClean="0"/>
              <a:t> VIII)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500" smtClean="0">
                <a:solidFill>
                  <a:schemeClr val="tx1"/>
                </a:solidFill>
              </a:rPr>
              <a:t>Prevention of Blood Clotting – Blood Anticoagulants</a:t>
            </a:r>
            <a:endParaRPr lang="en-US" sz="4500">
              <a:solidFill>
                <a:schemeClr val="tx1"/>
              </a:solidFill>
            </a:endParaRPr>
          </a:p>
        </p:txBody>
      </p:sp>
      <p:sp>
        <p:nvSpPr>
          <p:cNvPr id="923652" name="Rectangle 4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8001000" cy="4419600"/>
          </a:xfrm>
        </p:spPr>
        <p:txBody>
          <a:bodyPr/>
          <a:lstStyle/>
          <a:p>
            <a:pPr marL="609600" indent="-609600">
              <a:spcAft>
                <a:spcPct val="20000"/>
              </a:spcAft>
              <a:buFont typeface="+mj-lt"/>
              <a:buAutoNum type="arabicPeriod"/>
            </a:pPr>
            <a:r>
              <a:rPr lang="en-US" dirty="0" smtClean="0"/>
              <a:t>Fibrin fibers</a:t>
            </a:r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en-US" dirty="0" smtClean="0"/>
              <a:t>Adsorb 85-90 % of formed thrombin during clot formation.</a:t>
            </a:r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en-US" dirty="0" smtClean="0"/>
              <a:t>Prevents excessive clot growth.</a:t>
            </a:r>
          </a:p>
          <a:p>
            <a:pPr marL="609600" indent="-609600">
              <a:spcAft>
                <a:spcPct val="20000"/>
              </a:spcAft>
              <a:buFont typeface="+mj-lt"/>
              <a:buAutoNum type="arabicPeriod"/>
            </a:pPr>
            <a:r>
              <a:rPr lang="en-US" dirty="0" err="1" smtClean="0"/>
              <a:t>Antithrombin</a:t>
            </a:r>
            <a:r>
              <a:rPr lang="en-US" dirty="0" smtClean="0"/>
              <a:t> III</a:t>
            </a:r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en-US" dirty="0" smtClean="0"/>
              <a:t>Also binds thrombin</a:t>
            </a:r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en-US" dirty="0" smtClean="0"/>
              <a:t>Interacts with heparin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Heparin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93956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001000" cy="510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Normally very low concentration in blood.</a:t>
            </a:r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err="1" smtClean="0"/>
              <a:t>Polisaccharide</a:t>
            </a:r>
            <a:r>
              <a:rPr lang="en-US" sz="2800" dirty="0" smtClean="0"/>
              <a:t> produced by </a:t>
            </a:r>
            <a:r>
              <a:rPr lang="en-US" sz="2800" dirty="0" err="1" smtClean="0"/>
              <a:t>basophil</a:t>
            </a:r>
            <a:r>
              <a:rPr lang="en-US" sz="2800" dirty="0" smtClean="0"/>
              <a:t> mast cells (lung and liver capillaries).</a:t>
            </a:r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Increases potency of </a:t>
            </a:r>
            <a:r>
              <a:rPr lang="en-US" sz="2800" dirty="0" err="1" smtClean="0"/>
              <a:t>antithrombin</a:t>
            </a:r>
            <a:r>
              <a:rPr lang="en-US" sz="2800" dirty="0" smtClean="0"/>
              <a:t> III 1000-fold.</a:t>
            </a:r>
            <a:endParaRPr lang="en-US" sz="2800" dirty="0"/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err="1" smtClean="0"/>
              <a:t>Besides</a:t>
            </a:r>
            <a:r>
              <a:rPr lang="hr-HR" sz="2800" dirty="0" smtClean="0"/>
              <a:t> </a:t>
            </a:r>
            <a:r>
              <a:rPr lang="hr-HR" sz="2800" dirty="0" err="1" smtClean="0"/>
              <a:t>thrombin</a:t>
            </a:r>
            <a:r>
              <a:rPr lang="hr-HR" sz="2800" dirty="0" smtClean="0"/>
              <a:t>, </a:t>
            </a:r>
            <a:r>
              <a:rPr lang="hr-HR" sz="2800" dirty="0" err="1" smtClean="0"/>
              <a:t>removes</a:t>
            </a:r>
            <a:r>
              <a:rPr lang="hr-HR" sz="2800" dirty="0" smtClean="0"/>
              <a:t> </a:t>
            </a:r>
            <a:r>
              <a:rPr lang="hr-HR" sz="2800" dirty="0" err="1" smtClean="0"/>
              <a:t>also</a:t>
            </a:r>
            <a:r>
              <a:rPr lang="hr-HR" sz="2800" dirty="0" smtClean="0"/>
              <a:t> </a:t>
            </a:r>
            <a:r>
              <a:rPr lang="hr-HR" sz="2800" dirty="0" err="1" smtClean="0"/>
              <a:t>Factors</a:t>
            </a:r>
            <a:r>
              <a:rPr lang="hr-HR" sz="2800" dirty="0" smtClean="0"/>
              <a:t> </a:t>
            </a:r>
            <a:r>
              <a:rPr lang="en-US" sz="2800" dirty="0" smtClean="0"/>
              <a:t>XII, XI, X </a:t>
            </a:r>
            <a:r>
              <a:rPr lang="en-US" sz="2800" dirty="0" err="1" smtClean="0"/>
              <a:t>i</a:t>
            </a:r>
            <a:r>
              <a:rPr lang="en-US" sz="2800" dirty="0" smtClean="0"/>
              <a:t> IX</a:t>
            </a:r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smtClean="0"/>
              <a:t>Great </a:t>
            </a:r>
            <a:r>
              <a:rPr lang="hr-HR" sz="2800" dirty="0" err="1" smtClean="0"/>
              <a:t>clinical</a:t>
            </a:r>
            <a:r>
              <a:rPr lang="hr-HR" sz="2800" dirty="0" smtClean="0"/>
              <a:t> </a:t>
            </a:r>
            <a:r>
              <a:rPr lang="hr-HR" sz="2800" dirty="0" err="1" smtClean="0"/>
              <a:t>importance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Lysis of Blood Clots - Plasmin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94980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001000" cy="4419600"/>
          </a:xfrm>
        </p:spPr>
        <p:txBody>
          <a:bodyPr>
            <a:normAutofit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err="1" smtClean="0"/>
              <a:t>Plasmin</a:t>
            </a:r>
            <a:endParaRPr lang="en-US" sz="2800" dirty="0" smtClean="0"/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Strong </a:t>
            </a:r>
            <a:r>
              <a:rPr lang="en-US" dirty="0" err="1" smtClean="0"/>
              <a:t>proteolytic</a:t>
            </a:r>
            <a:r>
              <a:rPr lang="en-US" dirty="0" smtClean="0"/>
              <a:t> enzyme. 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Cleaves fibrin and other clotting factors.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Precursor is </a:t>
            </a:r>
            <a:r>
              <a:rPr lang="en-US" i="1" dirty="0" err="1" smtClean="0"/>
              <a:t>plasminogen</a:t>
            </a:r>
            <a:r>
              <a:rPr lang="en-US" i="1" dirty="0" smtClean="0"/>
              <a:t> </a:t>
            </a:r>
            <a:r>
              <a:rPr lang="en-US" dirty="0" smtClean="0"/>
              <a:t>(inactive).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err="1" smtClean="0"/>
              <a:t>Plasmin</a:t>
            </a:r>
            <a:r>
              <a:rPr lang="en-US" dirty="0" smtClean="0"/>
              <a:t> is activated by </a:t>
            </a:r>
            <a:r>
              <a:rPr lang="en-US" i="1" dirty="0" smtClean="0"/>
              <a:t>tissue </a:t>
            </a:r>
            <a:r>
              <a:rPr lang="en-US" i="1" dirty="0" err="1" smtClean="0"/>
              <a:t>plasminogen</a:t>
            </a:r>
            <a:r>
              <a:rPr lang="en-US" i="1" dirty="0" smtClean="0"/>
              <a:t> activator</a:t>
            </a:r>
            <a:r>
              <a:rPr lang="en-US" dirty="0" smtClean="0"/>
              <a:t> (released from injured tissues </a:t>
            </a:r>
            <a:r>
              <a:rPr lang="hr-HR" dirty="0" smtClean="0"/>
              <a:t>1-2 </a:t>
            </a:r>
            <a:r>
              <a:rPr lang="en-US" dirty="0" smtClean="0"/>
              <a:t>days after</a:t>
            </a:r>
            <a:r>
              <a:rPr lang="hr-HR" dirty="0" smtClean="0"/>
              <a:t> </a:t>
            </a:r>
            <a:r>
              <a:rPr lang="hr-HR" dirty="0" err="1" smtClean="0"/>
              <a:t>clot</a:t>
            </a:r>
            <a:r>
              <a:rPr lang="hr-HR" dirty="0" smtClean="0"/>
              <a:t> </a:t>
            </a:r>
            <a:r>
              <a:rPr lang="hr-HR" dirty="0" err="1" smtClean="0"/>
              <a:t>formation</a:t>
            </a:r>
            <a:r>
              <a:rPr lang="hr-HR" dirty="0" smtClean="0"/>
              <a:t>).</a:t>
            </a:r>
            <a:r>
              <a:rPr lang="en-US" dirty="0" smtClean="0"/>
              <a:t> </a:t>
            </a:r>
            <a:endParaRPr lang="en-US" i="1" dirty="0" smtClean="0"/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chemeClr val="tx1"/>
                </a:solidFill>
              </a:rPr>
              <a:t>Conditions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with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excessive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bleeding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24676" name="Rectangle 4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001000" cy="4419600"/>
          </a:xfrm>
        </p:spPr>
        <p:txBody>
          <a:bodyPr/>
          <a:lstStyle/>
          <a:p>
            <a:pPr marL="609600" indent="-609600">
              <a:spcAft>
                <a:spcPct val="20000"/>
              </a:spcAft>
              <a:buFont typeface="Wingdings" pitchFamily="2" charset="2"/>
              <a:buAutoNum type="arabicParenR"/>
            </a:pPr>
            <a:r>
              <a:rPr lang="hr-HR" sz="2800" dirty="0" smtClean="0"/>
              <a:t>Vitamin K </a:t>
            </a:r>
            <a:r>
              <a:rPr lang="hr-HR" sz="2800" dirty="0" err="1" smtClean="0"/>
              <a:t>deficiency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liver</a:t>
            </a:r>
            <a:r>
              <a:rPr lang="hr-HR" sz="2800" dirty="0" smtClean="0"/>
              <a:t> </a:t>
            </a:r>
            <a:r>
              <a:rPr lang="hr-HR" sz="2800" dirty="0" err="1" smtClean="0"/>
              <a:t>disease</a:t>
            </a:r>
            <a:endParaRPr lang="en-US" sz="2800" dirty="0"/>
          </a:p>
          <a:p>
            <a:pPr marL="609600" indent="-609600">
              <a:spcAft>
                <a:spcPct val="20000"/>
              </a:spcAft>
              <a:buFont typeface="Wingdings" pitchFamily="2" charset="2"/>
              <a:buAutoNum type="arabicParenR"/>
            </a:pPr>
            <a:r>
              <a:rPr lang="hr-HR" sz="2800" dirty="0" err="1" smtClean="0"/>
              <a:t>Hemophylia</a:t>
            </a:r>
            <a:endParaRPr lang="hr-HR" sz="2800" dirty="0" smtClean="0"/>
          </a:p>
          <a:p>
            <a:pPr marL="609600" indent="-609600">
              <a:spcAft>
                <a:spcPct val="20000"/>
              </a:spcAft>
              <a:buFont typeface="Wingdings" pitchFamily="2" charset="2"/>
              <a:buAutoNum type="arabicParenR"/>
            </a:pPr>
            <a:r>
              <a:rPr lang="hr-HR" sz="2800" dirty="0" err="1" smtClean="0"/>
              <a:t>Thrombocytopenia</a:t>
            </a:r>
            <a:endParaRPr lang="hr-HR" sz="2800" dirty="0"/>
          </a:p>
        </p:txBody>
      </p:sp>
      <p:sp>
        <p:nvSpPr>
          <p:cNvPr id="92467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9856"/>
            <a:ext cx="8675688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Vitamin K deficiency and liver disease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99076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2249760"/>
            <a:ext cx="8001000" cy="4419600"/>
          </a:xfrm>
        </p:spPr>
        <p:txBody>
          <a:bodyPr>
            <a:normAutofit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smtClean="0"/>
              <a:t>Liver produces most of clotting factors.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smtClean="0"/>
              <a:t>Vitamin K 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important co-factor for synthesis of prothrombin, Factors VII, IX, and X, and protein C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Produced by intestinal bacteria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Absorbed in blood with fats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smtClean="0"/>
              <a:t>Liver insufficiency or lack of vitamin K (intestinal disease, bile obstruction, neonates)</a:t>
            </a:r>
            <a:endParaRPr lang="en-US" sz="2800"/>
          </a:p>
        </p:txBody>
      </p:sp>
      <p:sp>
        <p:nvSpPr>
          <p:cNvPr id="89907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Hemophylia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00100" name="Rectangle 4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8001000" cy="4419600"/>
          </a:xfrm>
        </p:spPr>
        <p:txBody>
          <a:bodyPr>
            <a:normAutofit lnSpcReduction="10000"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X-chromosome-related disease, affects males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85% cases – deficiency of Factor VIII (hemophilia A </a:t>
            </a:r>
            <a:r>
              <a:rPr lang="en-US" sz="2800" dirty="0" err="1" smtClean="0"/>
              <a:t>ili</a:t>
            </a:r>
            <a:r>
              <a:rPr lang="en-US" sz="2800" dirty="0" smtClean="0"/>
              <a:t> classic hemophilia)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15% cases– Factor IX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Various degrees of disease severity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Prolonged bleeding</a:t>
            </a:r>
            <a:r>
              <a:rPr lang="hr-HR" sz="2800" dirty="0" smtClean="0"/>
              <a:t> </a:t>
            </a:r>
            <a:r>
              <a:rPr lang="hr-HR" sz="2800" dirty="0" err="1" smtClean="0"/>
              <a:t>from</a:t>
            </a:r>
            <a:r>
              <a:rPr lang="hr-HR" sz="2800" dirty="0" smtClean="0"/>
              <a:t> </a:t>
            </a:r>
            <a:r>
              <a:rPr lang="hr-HR" sz="2800" dirty="0" err="1" smtClean="0"/>
              <a:t>larger</a:t>
            </a:r>
            <a:r>
              <a:rPr lang="hr-HR" sz="2800" dirty="0" smtClean="0"/>
              <a:t> </a:t>
            </a:r>
            <a:r>
              <a:rPr lang="hr-HR" sz="2800" dirty="0" err="1" smtClean="0"/>
              <a:t>vessels</a:t>
            </a:r>
            <a:r>
              <a:rPr lang="en-US" sz="2800" dirty="0" smtClean="0"/>
              <a:t> after injury</a:t>
            </a:r>
            <a:endParaRPr lang="hr-HR" sz="2800" dirty="0" smtClean="0"/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err="1" smtClean="0"/>
              <a:t>Therapy</a:t>
            </a:r>
            <a:r>
              <a:rPr lang="hr-HR" sz="2800" dirty="0" smtClean="0"/>
              <a:t>: </a:t>
            </a:r>
            <a:r>
              <a:rPr lang="hr-HR" sz="2800" dirty="0" err="1" smtClean="0"/>
              <a:t>recombinant</a:t>
            </a:r>
            <a:r>
              <a:rPr lang="hr-HR" sz="2800" dirty="0" smtClean="0"/>
              <a:t> </a:t>
            </a:r>
            <a:r>
              <a:rPr lang="hr-HR" sz="2800" dirty="0" err="1" smtClean="0"/>
              <a:t>factor</a:t>
            </a:r>
            <a:r>
              <a:rPr lang="hr-HR" sz="2800" dirty="0" smtClean="0"/>
              <a:t> VIII </a:t>
            </a:r>
            <a:r>
              <a:rPr lang="hr-HR" sz="2800" dirty="0" err="1" smtClean="0"/>
              <a:t>injection</a:t>
            </a:r>
            <a:r>
              <a:rPr lang="hr-HR" sz="2800" dirty="0" smtClean="0"/>
              <a:t> </a:t>
            </a:r>
            <a:r>
              <a:rPr lang="hr-HR" sz="2800" dirty="0" err="1" smtClean="0"/>
              <a:t>after</a:t>
            </a:r>
            <a:r>
              <a:rPr lang="hr-HR" sz="2800" dirty="0" smtClean="0"/>
              <a:t> </a:t>
            </a:r>
            <a:r>
              <a:rPr lang="hr-HR" sz="2800" dirty="0" err="1" smtClean="0"/>
              <a:t>injury</a:t>
            </a:r>
            <a:endParaRPr lang="en-US" sz="2800" dirty="0"/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Thrombocytopenia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02148" name="Rectangle 4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001000" cy="4419600"/>
          </a:xfrm>
        </p:spPr>
        <p:txBody>
          <a:bodyPr>
            <a:normAutofit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err="1" smtClean="0"/>
              <a:t>Bleeding</a:t>
            </a:r>
            <a:r>
              <a:rPr lang="hr-HR" sz="2800" dirty="0" smtClean="0"/>
              <a:t> </a:t>
            </a:r>
            <a:r>
              <a:rPr lang="hr-HR" sz="2800" dirty="0" err="1" smtClean="0"/>
              <a:t>from</a:t>
            </a:r>
            <a:r>
              <a:rPr lang="hr-HR" sz="2800" dirty="0" smtClean="0"/>
              <a:t> </a:t>
            </a:r>
            <a:r>
              <a:rPr lang="hr-HR" sz="2800" dirty="0" err="1" smtClean="0"/>
              <a:t>small</a:t>
            </a:r>
            <a:r>
              <a:rPr lang="hr-HR" sz="2800" dirty="0" smtClean="0"/>
              <a:t> </a:t>
            </a:r>
            <a:r>
              <a:rPr lang="hr-HR" sz="2800" dirty="0" err="1" smtClean="0"/>
              <a:t>venules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capillaries</a:t>
            </a:r>
            <a:r>
              <a:rPr lang="hr-HR" sz="2800" dirty="0" smtClean="0"/>
              <a:t> (</a:t>
            </a:r>
            <a:r>
              <a:rPr lang="hr-HR" sz="2800" i="1" dirty="0" err="1" smtClean="0"/>
              <a:t>thrombocytopenic</a:t>
            </a:r>
            <a:r>
              <a:rPr lang="hr-HR" sz="2800" i="1" dirty="0" smtClean="0"/>
              <a:t> purpura – </a:t>
            </a:r>
            <a:r>
              <a:rPr lang="hr-HR" sz="2800" dirty="0" err="1" smtClean="0"/>
              <a:t>blotchy</a:t>
            </a:r>
            <a:r>
              <a:rPr lang="hr-HR" sz="2800" dirty="0" smtClean="0"/>
              <a:t> </a:t>
            </a:r>
            <a:r>
              <a:rPr lang="hr-HR" sz="2800" dirty="0" err="1" smtClean="0"/>
              <a:t>skin</a:t>
            </a:r>
            <a:r>
              <a:rPr lang="hr-HR" sz="2800" dirty="0" smtClean="0"/>
              <a:t>)</a:t>
            </a:r>
            <a:endParaRPr lang="hr-HR" sz="2800" dirty="0"/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smtClean="0">
                <a:sym typeface="Wingdings" pitchFamily="2" charset="2"/>
              </a:rPr>
              <a:t>No </a:t>
            </a:r>
            <a:r>
              <a:rPr lang="hr-HR" sz="2800" dirty="0" err="1" smtClean="0">
                <a:sym typeface="Wingdings" pitchFamily="2" charset="2"/>
              </a:rPr>
              <a:t>symptoms</a:t>
            </a:r>
            <a:r>
              <a:rPr lang="hr-HR" sz="2800" dirty="0" smtClean="0">
                <a:sym typeface="Wingdings" pitchFamily="2" charset="2"/>
              </a:rPr>
              <a:t> </a:t>
            </a:r>
            <a:r>
              <a:rPr lang="hr-HR" sz="2800" dirty="0" err="1" smtClean="0">
                <a:sym typeface="Wingdings" pitchFamily="2" charset="2"/>
              </a:rPr>
              <a:t>unless</a:t>
            </a:r>
            <a:r>
              <a:rPr lang="hr-HR" sz="2800" dirty="0" smtClean="0">
                <a:sym typeface="Wingdings" pitchFamily="2" charset="2"/>
              </a:rPr>
              <a:t> </a:t>
            </a:r>
            <a:r>
              <a:rPr lang="hr-HR" sz="2800" dirty="0" err="1" smtClean="0">
                <a:sym typeface="Wingdings" pitchFamily="2" charset="2"/>
              </a:rPr>
              <a:t>platelet</a:t>
            </a:r>
            <a:r>
              <a:rPr lang="hr-HR" sz="2800" dirty="0" smtClean="0">
                <a:sym typeface="Wingdings" pitchFamily="2" charset="2"/>
              </a:rPr>
              <a:t> </a:t>
            </a:r>
            <a:r>
              <a:rPr lang="hr-HR" sz="2800" dirty="0" err="1" smtClean="0">
                <a:sym typeface="Wingdings" pitchFamily="2" charset="2"/>
              </a:rPr>
              <a:t>count</a:t>
            </a:r>
            <a:r>
              <a:rPr lang="hr-HR" sz="2800" dirty="0" smtClean="0">
                <a:sym typeface="Wingdings" pitchFamily="2" charset="2"/>
              </a:rPr>
              <a:t> &lt; 50 </a:t>
            </a:r>
            <a:r>
              <a:rPr lang="hr-HR" sz="2800" dirty="0">
                <a:sym typeface="Wingdings" pitchFamily="2" charset="2"/>
              </a:rPr>
              <a:t>x 10</a:t>
            </a:r>
            <a:r>
              <a:rPr lang="hr-HR" sz="2800" baseline="30000" dirty="0">
                <a:sym typeface="Wingdings" pitchFamily="2" charset="2"/>
              </a:rPr>
              <a:t>9</a:t>
            </a:r>
            <a:r>
              <a:rPr lang="hr-HR" sz="2800" dirty="0">
                <a:sym typeface="Wingdings" pitchFamily="2" charset="2"/>
              </a:rPr>
              <a:t> /L</a:t>
            </a:r>
            <a:r>
              <a:rPr lang="hr-HR" sz="2800" dirty="0"/>
              <a:t> (</a:t>
            </a:r>
            <a:r>
              <a:rPr lang="hr-HR" sz="2800" dirty="0">
                <a:sym typeface="Wingdings" pitchFamily="2" charset="2"/>
              </a:rPr>
              <a:t>10 x 10</a:t>
            </a:r>
            <a:r>
              <a:rPr lang="hr-HR" sz="2800" baseline="30000" dirty="0">
                <a:sym typeface="Wingdings" pitchFamily="2" charset="2"/>
              </a:rPr>
              <a:t>9</a:t>
            </a:r>
            <a:r>
              <a:rPr lang="hr-HR" sz="2800" dirty="0">
                <a:sym typeface="Wingdings" pitchFamily="2" charset="2"/>
              </a:rPr>
              <a:t> /L</a:t>
            </a:r>
            <a:r>
              <a:rPr lang="hr-HR" sz="2800" dirty="0"/>
              <a:t> – </a:t>
            </a:r>
            <a:r>
              <a:rPr lang="hr-HR" sz="2800" dirty="0" err="1" smtClean="0"/>
              <a:t>lethal</a:t>
            </a:r>
            <a:r>
              <a:rPr lang="hr-HR" sz="2800" dirty="0" smtClean="0"/>
              <a:t>)</a:t>
            </a:r>
            <a:endParaRPr lang="hr-HR" sz="2800" dirty="0"/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err="1" smtClean="0"/>
              <a:t>Various</a:t>
            </a:r>
            <a:r>
              <a:rPr lang="hr-HR" sz="2800" dirty="0" smtClean="0"/>
              <a:t> </a:t>
            </a:r>
            <a:r>
              <a:rPr lang="hr-HR" sz="2800" dirty="0" err="1" smtClean="0"/>
              <a:t>causes</a:t>
            </a:r>
            <a:r>
              <a:rPr lang="hr-HR" sz="2800" dirty="0" smtClean="0"/>
              <a:t>: 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Idiopathic</a:t>
            </a:r>
            <a:r>
              <a:rPr lang="hr-HR" dirty="0" smtClean="0"/>
              <a:t> – </a:t>
            </a:r>
            <a:r>
              <a:rPr lang="hr-HR" dirty="0" err="1" smtClean="0"/>
              <a:t>autoimmune</a:t>
            </a:r>
            <a:endParaRPr lang="hr-HR" dirty="0" smtClean="0"/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Iatrogenic</a:t>
            </a:r>
            <a:r>
              <a:rPr lang="hr-HR" dirty="0" smtClean="0"/>
              <a:t> – </a:t>
            </a:r>
            <a:r>
              <a:rPr lang="hr-HR" dirty="0" err="1" smtClean="0"/>
              <a:t>caused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bone-</a:t>
            </a:r>
            <a:r>
              <a:rPr lang="hr-HR" dirty="0" err="1" smtClean="0"/>
              <a:t>marrow</a:t>
            </a:r>
            <a:r>
              <a:rPr lang="hr-HR" dirty="0" smtClean="0"/>
              <a:t> </a:t>
            </a:r>
            <a:r>
              <a:rPr lang="hr-HR" dirty="0" err="1" smtClean="0"/>
              <a:t>supressing</a:t>
            </a:r>
            <a:r>
              <a:rPr lang="hr-HR" dirty="0" smtClean="0"/>
              <a:t> </a:t>
            </a:r>
            <a:r>
              <a:rPr lang="hr-HR" dirty="0" err="1" smtClean="0"/>
              <a:t>drugs</a:t>
            </a:r>
            <a:r>
              <a:rPr lang="hr-HR" dirty="0" smtClean="0"/>
              <a:t> (</a:t>
            </a:r>
            <a:r>
              <a:rPr lang="hr-HR" dirty="0" err="1" smtClean="0"/>
              <a:t>chemotherapy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90214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hr-HR" sz="4000" dirty="0" err="1" smtClean="0">
                <a:solidFill>
                  <a:schemeClr val="tx1"/>
                </a:solidFill>
              </a:rPr>
              <a:t>Thrombi</a:t>
            </a:r>
            <a:r>
              <a:rPr lang="hr-HR" sz="4000" dirty="0" smtClean="0">
                <a:solidFill>
                  <a:schemeClr val="tx1"/>
                </a:solidFill>
              </a:rPr>
              <a:t> </a:t>
            </a:r>
            <a:r>
              <a:rPr lang="hr-HR" sz="4000" dirty="0" err="1" smtClean="0">
                <a:solidFill>
                  <a:schemeClr val="tx1"/>
                </a:solidFill>
              </a:rPr>
              <a:t>and</a:t>
            </a:r>
            <a:r>
              <a:rPr lang="hr-HR" sz="4000" dirty="0" smtClean="0">
                <a:solidFill>
                  <a:schemeClr val="tx1"/>
                </a:solidFill>
              </a:rPr>
              <a:t> </a:t>
            </a:r>
            <a:r>
              <a:rPr lang="hr-HR" sz="4000" dirty="0" err="1" smtClean="0">
                <a:solidFill>
                  <a:schemeClr val="tx1"/>
                </a:solidFill>
              </a:rPr>
              <a:t>emboli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903172" name="Rectangle 4"/>
          <p:cNvSpPr>
            <a:spLocks noGrp="1" noChangeArrowheads="1"/>
          </p:cNvSpPr>
          <p:nvPr>
            <p:ph idx="1"/>
          </p:nvPr>
        </p:nvSpPr>
        <p:spPr>
          <a:xfrm>
            <a:off x="603250" y="1817688"/>
            <a:ext cx="8001000" cy="4419600"/>
          </a:xfrm>
        </p:spPr>
        <p:txBody>
          <a:bodyPr>
            <a:normAutofit lnSpcReduction="10000"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i="1" dirty="0" err="1" smtClean="0"/>
              <a:t>Thrombus</a:t>
            </a:r>
            <a:r>
              <a:rPr lang="hr-HR" sz="2800" dirty="0" smtClean="0"/>
              <a:t> </a:t>
            </a:r>
            <a:r>
              <a:rPr lang="hr-HR" sz="2800" dirty="0"/>
              <a:t>– </a:t>
            </a:r>
            <a:r>
              <a:rPr lang="hr-HR" sz="2800" dirty="0" err="1" smtClean="0"/>
              <a:t>abnormal</a:t>
            </a:r>
            <a:r>
              <a:rPr lang="hr-HR" sz="2800" dirty="0" smtClean="0"/>
              <a:t> </a:t>
            </a:r>
            <a:r>
              <a:rPr lang="hr-HR" sz="2800" dirty="0" err="1" smtClean="0"/>
              <a:t>clot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blood</a:t>
            </a:r>
            <a:r>
              <a:rPr lang="hr-HR" sz="2800" dirty="0" smtClean="0"/>
              <a:t> </a:t>
            </a:r>
            <a:r>
              <a:rPr lang="hr-HR" sz="2800" dirty="0" err="1" smtClean="0"/>
              <a:t>vessel</a:t>
            </a:r>
            <a:r>
              <a:rPr lang="hr-HR" sz="2800" dirty="0" smtClean="0"/>
              <a:t>.</a:t>
            </a:r>
            <a:endParaRPr lang="hr-HR" sz="2800" dirty="0"/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i="1" dirty="0" err="1" smtClean="0"/>
              <a:t>Embolus</a:t>
            </a:r>
            <a:r>
              <a:rPr lang="hr-HR" sz="2800" dirty="0" smtClean="0"/>
              <a:t> </a:t>
            </a:r>
            <a:r>
              <a:rPr lang="hr-HR" sz="2800" dirty="0"/>
              <a:t>– </a:t>
            </a:r>
            <a:r>
              <a:rPr lang="hr-HR" sz="2800" dirty="0" err="1" smtClean="0"/>
              <a:t>freely</a:t>
            </a:r>
            <a:r>
              <a:rPr lang="hr-HR" sz="2800" dirty="0" smtClean="0"/>
              <a:t> </a:t>
            </a:r>
            <a:r>
              <a:rPr lang="hr-HR" sz="2800" dirty="0" err="1" smtClean="0"/>
              <a:t>flowing</a:t>
            </a:r>
            <a:r>
              <a:rPr lang="hr-HR" sz="2800" dirty="0" smtClean="0"/>
              <a:t> </a:t>
            </a:r>
            <a:r>
              <a:rPr lang="hr-HR" sz="2800" dirty="0" err="1" smtClean="0"/>
              <a:t>thrombus</a:t>
            </a:r>
            <a:r>
              <a:rPr lang="hr-HR" sz="2800" dirty="0" smtClean="0"/>
              <a:t>.</a:t>
            </a:r>
            <a:endParaRPr lang="hr-HR" sz="2800" dirty="0"/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err="1" smtClean="0"/>
              <a:t>Causes</a:t>
            </a:r>
            <a:r>
              <a:rPr lang="hr-HR" sz="2800" dirty="0" smtClean="0"/>
              <a:t>:</a:t>
            </a:r>
            <a:endParaRPr lang="hr-HR" sz="2800" dirty="0"/>
          </a:p>
          <a:p>
            <a:pPr marL="1066800" lvl="1" indent="-609600">
              <a:spcAft>
                <a:spcPct val="20000"/>
              </a:spcAft>
              <a:buSzPct val="80000"/>
              <a:buFont typeface="Wingdings" pitchFamily="2" charset="2"/>
              <a:buAutoNum type="arabicParenR"/>
            </a:pPr>
            <a:r>
              <a:rPr lang="hr-HR" i="1" dirty="0" err="1" smtClean="0"/>
              <a:t>Roughened</a:t>
            </a:r>
            <a:r>
              <a:rPr lang="hr-HR" i="1" dirty="0" smtClean="0"/>
              <a:t> </a:t>
            </a:r>
            <a:r>
              <a:rPr lang="hr-HR" i="1" dirty="0" err="1" smtClean="0"/>
              <a:t>endothelial</a:t>
            </a:r>
            <a:r>
              <a:rPr lang="hr-HR" i="1" dirty="0" smtClean="0"/>
              <a:t> </a:t>
            </a:r>
            <a:r>
              <a:rPr lang="hr-HR" i="1" dirty="0" err="1" smtClean="0"/>
              <a:t>surface</a:t>
            </a:r>
            <a:endParaRPr lang="hr-HR" i="1" dirty="0" smtClean="0"/>
          </a:p>
          <a:p>
            <a:pPr marL="134112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Arteriosclerosis</a:t>
            </a:r>
            <a:r>
              <a:rPr lang="hr-HR" dirty="0" smtClean="0"/>
              <a:t>, </a:t>
            </a:r>
            <a:r>
              <a:rPr lang="hr-HR" dirty="0" err="1" smtClean="0"/>
              <a:t>infection</a:t>
            </a:r>
            <a:r>
              <a:rPr lang="hr-HR" dirty="0" smtClean="0"/>
              <a:t>, trauma</a:t>
            </a:r>
            <a:endParaRPr lang="hr-HR" dirty="0"/>
          </a:p>
          <a:p>
            <a:pPr marL="1066800" lvl="1" indent="-609600">
              <a:spcAft>
                <a:spcPct val="20000"/>
              </a:spcAft>
              <a:buSzPct val="80000"/>
              <a:buFont typeface="Wingdings" pitchFamily="2" charset="2"/>
              <a:buAutoNum type="arabicParenR"/>
            </a:pPr>
            <a:r>
              <a:rPr lang="hr-HR" i="1" dirty="0" err="1" smtClean="0"/>
              <a:t>Slow</a:t>
            </a:r>
            <a:r>
              <a:rPr lang="hr-HR" i="1" dirty="0" smtClean="0"/>
              <a:t> </a:t>
            </a:r>
            <a:r>
              <a:rPr lang="hr-HR" i="1" dirty="0" err="1" smtClean="0"/>
              <a:t>blood</a:t>
            </a:r>
            <a:r>
              <a:rPr lang="hr-HR" i="1" dirty="0" smtClean="0"/>
              <a:t> </a:t>
            </a:r>
            <a:r>
              <a:rPr lang="hr-HR" i="1" dirty="0" err="1" smtClean="0"/>
              <a:t>flow</a:t>
            </a:r>
            <a:r>
              <a:rPr lang="hr-HR" i="1" dirty="0" smtClean="0"/>
              <a:t> (</a:t>
            </a:r>
            <a:r>
              <a:rPr lang="hr-HR" i="1" dirty="0" err="1" smtClean="0"/>
              <a:t>blood</a:t>
            </a:r>
            <a:r>
              <a:rPr lang="hr-HR" i="1" dirty="0" smtClean="0"/>
              <a:t> </a:t>
            </a:r>
            <a:r>
              <a:rPr lang="hr-HR" i="1" dirty="0" err="1" smtClean="0"/>
              <a:t>stasis</a:t>
            </a:r>
            <a:r>
              <a:rPr lang="hr-HR" i="1" dirty="0" smtClean="0"/>
              <a:t>)</a:t>
            </a:r>
          </a:p>
          <a:p>
            <a:pPr marL="134112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Prolonged</a:t>
            </a:r>
            <a:r>
              <a:rPr lang="hr-HR" dirty="0" smtClean="0"/>
              <a:t> </a:t>
            </a:r>
            <a:r>
              <a:rPr lang="hr-HR" dirty="0" err="1" smtClean="0"/>
              <a:t>sitting</a:t>
            </a:r>
            <a:r>
              <a:rPr lang="hr-HR" dirty="0" smtClean="0"/>
              <a:t> or </a:t>
            </a:r>
            <a:r>
              <a:rPr lang="hr-HR" dirty="0" err="1" smtClean="0"/>
              <a:t>prolonged</a:t>
            </a:r>
            <a:r>
              <a:rPr lang="hr-HR" dirty="0" smtClean="0"/>
              <a:t> </a:t>
            </a:r>
            <a:r>
              <a:rPr lang="hr-HR" dirty="0" err="1" smtClean="0"/>
              <a:t>immobility</a:t>
            </a:r>
            <a:r>
              <a:rPr lang="hr-HR" dirty="0" smtClean="0"/>
              <a:t>.</a:t>
            </a:r>
          </a:p>
          <a:p>
            <a:pPr marL="1066800" lvl="1" indent="-609600">
              <a:spcAft>
                <a:spcPct val="20000"/>
              </a:spcAft>
              <a:buSzPct val="80000"/>
              <a:buFont typeface="+mj-lt"/>
              <a:buAutoNum type="arabicParenR"/>
            </a:pPr>
            <a:r>
              <a:rPr lang="hr-HR" i="1" dirty="0" err="1" smtClean="0"/>
              <a:t>Hypercoagulability</a:t>
            </a:r>
            <a:endParaRPr lang="hr-HR" i="1" dirty="0" smtClean="0"/>
          </a:p>
          <a:p>
            <a:pPr marL="134112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Cancer</a:t>
            </a:r>
            <a:r>
              <a:rPr lang="hr-HR" dirty="0" smtClean="0"/>
              <a:t>-</a:t>
            </a:r>
            <a:r>
              <a:rPr lang="hr-HR" dirty="0" err="1" smtClean="0"/>
              <a:t>related</a:t>
            </a:r>
            <a:r>
              <a:rPr lang="hr-HR" dirty="0" smtClean="0"/>
              <a:t>, </a:t>
            </a:r>
            <a:r>
              <a:rPr lang="hr-HR" dirty="0" err="1" smtClean="0"/>
              <a:t>genetic</a:t>
            </a:r>
            <a:endParaRPr lang="hr-HR" dirty="0" smtClean="0"/>
          </a:p>
          <a:p>
            <a:pPr marL="1066800" lvl="1" indent="-609600">
              <a:spcAft>
                <a:spcPct val="20000"/>
              </a:spcAft>
              <a:buSzPct val="80000"/>
              <a:buFont typeface="+mj-lt"/>
              <a:buAutoNum type="arabicParenR"/>
            </a:pPr>
            <a:endParaRPr lang="hr-HR" dirty="0"/>
          </a:p>
        </p:txBody>
      </p:sp>
      <p:sp>
        <p:nvSpPr>
          <p:cNvPr id="90317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Vascula</a:t>
            </a:r>
            <a:r>
              <a:rPr lang="hr-HR" dirty="0" smtClean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 Constriction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9380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8001000" cy="4419600"/>
          </a:xfrm>
        </p:spPr>
        <p:txBody>
          <a:bodyPr>
            <a:normAutofit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smtClean="0"/>
              <a:t>Immediate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smtClean="0"/>
              <a:t>Mechanisms: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Local myogenic spasm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Local autacoid factors (thromboxan A</a:t>
            </a:r>
            <a:r>
              <a:rPr lang="en-US" baseline="-25000" smtClean="0"/>
              <a:t>2</a:t>
            </a:r>
            <a:r>
              <a:rPr lang="en-US" smtClean="0"/>
              <a:t>) 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Nervous reflexes (pain)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smtClean="0"/>
              <a:t>Lasts minutes to hours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500" smtClean="0"/>
              <a:t>Thromboembolic conditions</a:t>
            </a:r>
            <a:endParaRPr lang="en-US" sz="4500"/>
          </a:p>
        </p:txBody>
      </p:sp>
      <p:sp>
        <p:nvSpPr>
          <p:cNvPr id="90624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45704"/>
            <a:ext cx="8077200" cy="4419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smtClean="0"/>
              <a:t>Femoral venous thrombosis and massive pulmonary embolism </a:t>
            </a:r>
          </a:p>
          <a:p>
            <a:pPr marL="97536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Occlusion of both pulmonary arteries – immediate death.</a:t>
            </a:r>
          </a:p>
          <a:p>
            <a:pPr marL="97536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Otherwise therapy with t-PA or streptokinase.</a:t>
            </a:r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smtClean="0"/>
              <a:t>Disseminated intravascular coagulation</a:t>
            </a:r>
          </a:p>
          <a:p>
            <a:pPr marL="97536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Initiated by massive tissue damage (tissue factor) or sepsis (endotoxin).</a:t>
            </a:r>
            <a:endParaRPr lang="en-US"/>
          </a:p>
        </p:txBody>
      </p:sp>
      <p:sp>
        <p:nvSpPr>
          <p:cNvPr id="90624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Anticoagulants for Clinical Use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07268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001000" cy="44196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800" dirty="0" smtClean="0"/>
              <a:t>Treatment and prevention of </a:t>
            </a:r>
            <a:r>
              <a:rPr lang="en-US" sz="2800" dirty="0" err="1" smtClean="0"/>
              <a:t>thromboembolic</a:t>
            </a:r>
            <a:r>
              <a:rPr lang="en-US" sz="2800" dirty="0" smtClean="0"/>
              <a:t> conditions</a:t>
            </a:r>
            <a:r>
              <a:rPr lang="hr-HR" sz="2800" dirty="0" smtClean="0"/>
              <a:t>.</a:t>
            </a:r>
            <a:endParaRPr lang="en-US" sz="2800" dirty="0"/>
          </a:p>
          <a:p>
            <a:pPr marL="609600" indent="-609600">
              <a:spcAft>
                <a:spcPct val="20000"/>
              </a:spcAft>
              <a:buFont typeface="+mj-lt"/>
              <a:buAutoNum type="arabicPeriod"/>
            </a:pPr>
            <a:r>
              <a:rPr lang="en-US" sz="2800" dirty="0" smtClean="0"/>
              <a:t>Heparin</a:t>
            </a:r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en-US" dirty="0" smtClean="0"/>
              <a:t>Immediate action, applied by injection</a:t>
            </a:r>
            <a:r>
              <a:rPr lang="hr-HR" dirty="0" smtClean="0"/>
              <a:t>.</a:t>
            </a:r>
            <a:endParaRPr lang="en-US" dirty="0" smtClean="0"/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en-US" dirty="0" smtClean="0"/>
              <a:t>Short duration of anticoagulant effect (hours)</a:t>
            </a:r>
            <a:r>
              <a:rPr lang="hr-HR" dirty="0" smtClean="0"/>
              <a:t>.</a:t>
            </a:r>
            <a:endParaRPr lang="en-US" dirty="0" smtClean="0"/>
          </a:p>
          <a:p>
            <a:pPr marL="609600" indent="-609600">
              <a:spcAft>
                <a:spcPct val="20000"/>
              </a:spcAft>
              <a:buFont typeface="+mj-lt"/>
              <a:buAutoNum type="arabicPeriod"/>
            </a:pPr>
            <a:r>
              <a:rPr lang="en-US" sz="2800" dirty="0" err="1" smtClean="0"/>
              <a:t>Coumarins</a:t>
            </a:r>
            <a:r>
              <a:rPr lang="en-US" sz="2800" dirty="0" smtClean="0"/>
              <a:t> (</a:t>
            </a:r>
            <a:r>
              <a:rPr lang="en-US" sz="2800" dirty="0" err="1" smtClean="0"/>
              <a:t>warfarin</a:t>
            </a:r>
            <a:r>
              <a:rPr lang="en-US" sz="2800" dirty="0" smtClean="0"/>
              <a:t>) – </a:t>
            </a:r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en-US" dirty="0" smtClean="0"/>
              <a:t>Inhibit </a:t>
            </a:r>
            <a:r>
              <a:rPr lang="en-US" i="1" dirty="0" smtClean="0"/>
              <a:t>vitamin K </a:t>
            </a:r>
            <a:r>
              <a:rPr lang="en-US" i="1" dirty="0" err="1" smtClean="0"/>
              <a:t>epoxide</a:t>
            </a:r>
            <a:r>
              <a:rPr lang="en-US" i="1" dirty="0" smtClean="0"/>
              <a:t> complex </a:t>
            </a:r>
            <a:r>
              <a:rPr lang="en-US" dirty="0" smtClean="0"/>
              <a:t>1 (inhibit reactivation of vitamin K in liver)</a:t>
            </a:r>
            <a:r>
              <a:rPr lang="hr-HR" dirty="0" smtClean="0"/>
              <a:t>.</a:t>
            </a:r>
            <a:endParaRPr lang="en-US" dirty="0" smtClean="0"/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en-US" dirty="0" smtClean="0"/>
              <a:t>Decrease effectiveness of </a:t>
            </a:r>
            <a:r>
              <a:rPr lang="en-US" dirty="0" err="1" smtClean="0"/>
              <a:t>prothrombin</a:t>
            </a:r>
            <a:r>
              <a:rPr lang="en-US" dirty="0" smtClean="0"/>
              <a:t>, and factors VII, IX, and X </a:t>
            </a:r>
            <a:r>
              <a:rPr lang="hr-HR" dirty="0" smtClean="0"/>
              <a:t>.</a:t>
            </a:r>
            <a:endParaRPr lang="en-US" dirty="0" smtClean="0"/>
          </a:p>
          <a:p>
            <a:pPr marL="975360" lvl="1" indent="-609600">
              <a:spcAft>
                <a:spcPct val="20000"/>
              </a:spcAft>
              <a:buFont typeface="Wingdings" pitchFamily="2" charset="2"/>
              <a:buChar char="q"/>
            </a:pPr>
            <a:r>
              <a:rPr lang="en-US" dirty="0" smtClean="0"/>
              <a:t>Action after hours, but last longer (days)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90726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chemeClr val="tx1"/>
                </a:solidFill>
              </a:rPr>
              <a:t>Prevention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of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blood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coagulation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outside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the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body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08292" name="Rectangle 4"/>
          <p:cNvSpPr>
            <a:spLocks noGrp="1" noChangeArrowheads="1"/>
          </p:cNvSpPr>
          <p:nvPr>
            <p:ph idx="1"/>
          </p:nvPr>
        </p:nvSpPr>
        <p:spPr>
          <a:xfrm>
            <a:off x="603250" y="1889125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smtClean="0"/>
              <a:t>Glass </a:t>
            </a:r>
            <a:r>
              <a:rPr lang="hr-HR" sz="2800" dirty="0" err="1" smtClean="0"/>
              <a:t>container</a:t>
            </a:r>
            <a:r>
              <a:rPr lang="hr-HR" sz="2800" dirty="0" smtClean="0"/>
              <a:t>– </a:t>
            </a:r>
            <a:r>
              <a:rPr lang="hr-HR" sz="2800" dirty="0" err="1" smtClean="0"/>
              <a:t>clotting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6 min</a:t>
            </a:r>
            <a:endParaRPr lang="hr-HR" sz="2800" dirty="0"/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err="1" smtClean="0"/>
              <a:t>Silicone</a:t>
            </a:r>
            <a:r>
              <a:rPr lang="hr-HR" sz="2800" dirty="0" smtClean="0"/>
              <a:t> </a:t>
            </a:r>
            <a:r>
              <a:rPr lang="hr-HR" sz="2800" dirty="0" err="1" smtClean="0"/>
              <a:t>container</a:t>
            </a:r>
            <a:r>
              <a:rPr lang="hr-HR" sz="2800" dirty="0" smtClean="0"/>
              <a:t>– &gt;1 </a:t>
            </a:r>
            <a:r>
              <a:rPr lang="hr-HR" sz="2800" dirty="0"/>
              <a:t>h </a:t>
            </a:r>
            <a:endParaRPr lang="hr-HR" sz="2800" dirty="0" smtClean="0"/>
          </a:p>
          <a:p>
            <a:pPr marL="97536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Prevents</a:t>
            </a:r>
            <a:r>
              <a:rPr lang="hr-HR" dirty="0" smtClean="0"/>
              <a:t> </a:t>
            </a:r>
            <a:r>
              <a:rPr lang="hr-HR" dirty="0" err="1" smtClean="0"/>
              <a:t>activation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platelets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factor</a:t>
            </a:r>
            <a:r>
              <a:rPr lang="hr-HR" dirty="0" smtClean="0"/>
              <a:t> XII</a:t>
            </a:r>
            <a:endParaRPr lang="hr-HR" dirty="0"/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err="1" smtClean="0"/>
              <a:t>Heparin</a:t>
            </a:r>
            <a:r>
              <a:rPr lang="hr-HR" sz="2800" dirty="0" smtClean="0"/>
              <a:t> (</a:t>
            </a:r>
            <a:r>
              <a:rPr lang="hr-HR" sz="2800" dirty="0" err="1" smtClean="0"/>
              <a:t>heart</a:t>
            </a:r>
            <a:r>
              <a:rPr lang="hr-HR" sz="2800" dirty="0" smtClean="0"/>
              <a:t>-</a:t>
            </a:r>
            <a:r>
              <a:rPr lang="hr-HR" sz="2800" dirty="0" err="1" smtClean="0"/>
              <a:t>lung</a:t>
            </a:r>
            <a:r>
              <a:rPr lang="hr-HR" sz="2800" dirty="0" smtClean="0"/>
              <a:t> </a:t>
            </a:r>
            <a:r>
              <a:rPr lang="hr-HR" sz="2800" dirty="0" err="1" smtClean="0"/>
              <a:t>machine</a:t>
            </a:r>
            <a:r>
              <a:rPr lang="hr-HR" sz="2800" dirty="0" smtClean="0"/>
              <a:t>, </a:t>
            </a:r>
            <a:r>
              <a:rPr lang="hr-HR" sz="2800" dirty="0" err="1" smtClean="0"/>
              <a:t>artificial</a:t>
            </a:r>
            <a:r>
              <a:rPr lang="hr-HR" sz="2800" dirty="0" smtClean="0"/>
              <a:t> </a:t>
            </a:r>
            <a:r>
              <a:rPr lang="hr-HR" sz="2800" dirty="0" err="1" smtClean="0"/>
              <a:t>kidney</a:t>
            </a:r>
            <a:r>
              <a:rPr lang="hr-HR" sz="2800" dirty="0" smtClean="0"/>
              <a:t>)</a:t>
            </a:r>
            <a:endParaRPr lang="hr-HR" sz="2800" dirty="0"/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err="1" smtClean="0"/>
              <a:t>Decreasing</a:t>
            </a:r>
            <a:r>
              <a:rPr lang="hr-HR" sz="2800" dirty="0" smtClean="0"/>
              <a:t> </a:t>
            </a:r>
            <a:r>
              <a:rPr lang="hr-HR" sz="2800" dirty="0" err="1" smtClean="0"/>
              <a:t>ionized</a:t>
            </a:r>
            <a:r>
              <a:rPr lang="hr-HR" sz="2800" dirty="0" smtClean="0"/>
              <a:t> </a:t>
            </a:r>
            <a:r>
              <a:rPr lang="hr-HR" sz="2800" dirty="0" err="1" smtClean="0"/>
              <a:t>calcium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blood</a:t>
            </a:r>
            <a:r>
              <a:rPr lang="hr-HR" sz="2800" dirty="0" smtClean="0"/>
              <a:t> (</a:t>
            </a:r>
            <a:r>
              <a:rPr lang="hr-HR" sz="2800" dirty="0" err="1" smtClean="0"/>
              <a:t>oxalate</a:t>
            </a:r>
            <a:r>
              <a:rPr lang="hr-HR" sz="2800" dirty="0" smtClean="0"/>
              <a:t>, </a:t>
            </a:r>
            <a:r>
              <a:rPr lang="hr-HR" sz="2800" dirty="0" err="1" smtClean="0"/>
              <a:t>citrate</a:t>
            </a:r>
            <a:r>
              <a:rPr lang="hr-HR" sz="2800" dirty="0" smtClean="0"/>
              <a:t>)</a:t>
            </a:r>
            <a:endParaRPr lang="hr-HR" sz="2800" dirty="0"/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Blood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coagulation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tests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09316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8001000" cy="4419600"/>
          </a:xfrm>
        </p:spPr>
        <p:txBody>
          <a:bodyPr>
            <a:normAutofit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i="1" dirty="0" err="1" smtClean="0"/>
              <a:t>Bleeding</a:t>
            </a:r>
            <a:r>
              <a:rPr lang="hr-HR" sz="2800" i="1" dirty="0" smtClean="0"/>
              <a:t> time</a:t>
            </a:r>
            <a:endParaRPr lang="hr-HR" sz="2800" dirty="0" smtClean="0"/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incision</a:t>
            </a:r>
            <a:r>
              <a:rPr lang="hr-HR" dirty="0" smtClean="0"/>
              <a:t> to </a:t>
            </a:r>
            <a:r>
              <a:rPr lang="hr-HR" dirty="0" err="1" smtClean="0"/>
              <a:t>fingertip</a:t>
            </a:r>
            <a:r>
              <a:rPr lang="hr-HR" dirty="0" smtClean="0"/>
              <a:t> or </a:t>
            </a:r>
            <a:r>
              <a:rPr lang="hr-HR" dirty="0" err="1" smtClean="0"/>
              <a:t>earlobe</a:t>
            </a:r>
            <a:r>
              <a:rPr lang="hr-HR" dirty="0" smtClean="0"/>
              <a:t> – 1-6 min</a:t>
            </a:r>
          </a:p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i="1" dirty="0" err="1" smtClean="0"/>
              <a:t>Clotting</a:t>
            </a:r>
            <a:r>
              <a:rPr lang="hr-HR" i="1" dirty="0" smtClean="0"/>
              <a:t> time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colection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glass tube, </a:t>
            </a:r>
            <a:r>
              <a:rPr lang="hr-HR" dirty="0" err="1" smtClean="0"/>
              <a:t>invert</a:t>
            </a:r>
            <a:r>
              <a:rPr lang="hr-HR" dirty="0" smtClean="0"/>
              <a:t> </a:t>
            </a:r>
            <a:r>
              <a:rPr lang="hr-HR" dirty="0" err="1" smtClean="0"/>
              <a:t>tube</a:t>
            </a:r>
            <a:r>
              <a:rPr lang="hr-HR" dirty="0" smtClean="0"/>
              <a:t> </a:t>
            </a:r>
            <a:r>
              <a:rPr lang="hr-HR" dirty="0" err="1" smtClean="0"/>
              <a:t>every</a:t>
            </a:r>
            <a:r>
              <a:rPr lang="hr-HR" dirty="0" smtClean="0"/>
              <a:t> 30 s – </a:t>
            </a:r>
            <a:r>
              <a:rPr lang="hr-HR" dirty="0" err="1" smtClean="0"/>
              <a:t>wait</a:t>
            </a:r>
            <a:r>
              <a:rPr lang="hr-HR" dirty="0" smtClean="0"/>
              <a:t> </a:t>
            </a:r>
            <a:r>
              <a:rPr lang="hr-HR" dirty="0" err="1" smtClean="0"/>
              <a:t>until</a:t>
            </a:r>
            <a:r>
              <a:rPr lang="hr-HR" dirty="0" smtClean="0"/>
              <a:t> it </a:t>
            </a:r>
            <a:r>
              <a:rPr lang="hr-HR" dirty="0" err="1" smtClean="0"/>
              <a:t>clots</a:t>
            </a:r>
            <a:r>
              <a:rPr lang="hr-HR" dirty="0" smtClean="0"/>
              <a:t> (</a:t>
            </a:r>
            <a:r>
              <a:rPr lang="hr-HR" dirty="0" err="1" smtClean="0"/>
              <a:t>usually</a:t>
            </a:r>
            <a:r>
              <a:rPr lang="hr-HR" dirty="0" smtClean="0"/>
              <a:t> 6 min)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reliable</a:t>
            </a:r>
            <a:r>
              <a:rPr lang="hr-HR" dirty="0" smtClean="0"/>
              <a:t> –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clinically</a:t>
            </a:r>
            <a:endParaRPr lang="hr-HR" dirty="0"/>
          </a:p>
        </p:txBody>
      </p:sp>
      <p:sp>
        <p:nvSpPr>
          <p:cNvPr id="90931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Blood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coagulation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tests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09316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8001000" cy="4419600"/>
          </a:xfrm>
        </p:spPr>
        <p:txBody>
          <a:bodyPr>
            <a:normAutofit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i="1" dirty="0" err="1" smtClean="0"/>
              <a:t>Prothrombin</a:t>
            </a:r>
            <a:r>
              <a:rPr lang="hr-HR" sz="2800" i="1" dirty="0" smtClean="0"/>
              <a:t> time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Relates</a:t>
            </a:r>
            <a:r>
              <a:rPr lang="hr-HR" dirty="0" smtClean="0"/>
              <a:t> to </a:t>
            </a:r>
            <a:r>
              <a:rPr lang="hr-HR" dirty="0" err="1" smtClean="0"/>
              <a:t>concentration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prothrombin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patient</a:t>
            </a:r>
            <a:r>
              <a:rPr lang="hr-HR" dirty="0" smtClean="0"/>
              <a:t>’s </a:t>
            </a:r>
            <a:r>
              <a:rPr lang="hr-HR" dirty="0" err="1" smtClean="0"/>
              <a:t>blood</a:t>
            </a:r>
            <a:endParaRPr lang="hr-HR" dirty="0" smtClean="0"/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Oxalated</a:t>
            </a:r>
            <a:r>
              <a:rPr lang="hr-HR" dirty="0" smtClean="0"/>
              <a:t> </a:t>
            </a:r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given</a:t>
            </a:r>
            <a:r>
              <a:rPr lang="hr-HR" dirty="0" smtClean="0"/>
              <a:t> </a:t>
            </a:r>
            <a:r>
              <a:rPr lang="hr-HR" dirty="0" err="1" smtClean="0"/>
              <a:t>large</a:t>
            </a:r>
            <a:r>
              <a:rPr lang="hr-HR" dirty="0" smtClean="0"/>
              <a:t> </a:t>
            </a:r>
            <a:r>
              <a:rPr lang="hr-HR" dirty="0" err="1" smtClean="0"/>
              <a:t>amounts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Ca</a:t>
            </a:r>
            <a:r>
              <a:rPr lang="hr-HR" baseline="30000" dirty="0" smtClean="0"/>
              <a:t>2+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tissue</a:t>
            </a:r>
            <a:r>
              <a:rPr lang="hr-HR" dirty="0" smtClean="0"/>
              <a:t> </a:t>
            </a:r>
            <a:r>
              <a:rPr lang="hr-HR" dirty="0" err="1" smtClean="0"/>
              <a:t>factor</a:t>
            </a:r>
            <a:r>
              <a:rPr lang="hr-HR" dirty="0" smtClean="0"/>
              <a:t> – time to </a:t>
            </a:r>
            <a:r>
              <a:rPr lang="hr-HR" dirty="0" err="1" smtClean="0"/>
              <a:t>form</a:t>
            </a:r>
            <a:r>
              <a:rPr lang="hr-HR" dirty="0" smtClean="0"/>
              <a:t> a </a:t>
            </a:r>
            <a:r>
              <a:rPr lang="hr-HR" dirty="0" err="1" smtClean="0"/>
              <a:t>clot</a:t>
            </a:r>
            <a:r>
              <a:rPr lang="hr-HR" dirty="0" smtClean="0"/>
              <a:t> </a:t>
            </a:r>
            <a:r>
              <a:rPr lang="hr-HR" dirty="0" err="1" smtClean="0"/>
              <a:t>depends</a:t>
            </a:r>
            <a:r>
              <a:rPr lang="hr-HR" dirty="0" smtClean="0"/>
              <a:t>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amound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prothrombin</a:t>
            </a:r>
            <a:endParaRPr lang="hr-HR" dirty="0" smtClean="0"/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Usually</a:t>
            </a:r>
            <a:r>
              <a:rPr lang="hr-HR" dirty="0" smtClean="0"/>
              <a:t> 12 </a:t>
            </a:r>
            <a:r>
              <a:rPr lang="hr-HR" dirty="0" err="1" smtClean="0"/>
              <a:t>sec</a:t>
            </a:r>
            <a:endParaRPr lang="hr-HR" dirty="0" smtClean="0"/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err="1" smtClean="0"/>
              <a:t>Unreliable</a:t>
            </a:r>
            <a:r>
              <a:rPr lang="hr-HR" dirty="0" smtClean="0"/>
              <a:t> </a:t>
            </a:r>
            <a:r>
              <a:rPr lang="hr-HR" dirty="0" err="1" smtClean="0"/>
              <a:t>without</a:t>
            </a:r>
            <a:r>
              <a:rPr lang="hr-HR" dirty="0" smtClean="0"/>
              <a:t> </a:t>
            </a:r>
            <a:r>
              <a:rPr lang="hr-HR" dirty="0" err="1" smtClean="0"/>
              <a:t>normalization</a:t>
            </a:r>
            <a:r>
              <a:rPr lang="hr-HR" dirty="0" smtClean="0"/>
              <a:t> (INR) </a:t>
            </a:r>
            <a:r>
              <a:rPr lang="hr-HR" dirty="0" err="1" smtClean="0"/>
              <a:t>due</a:t>
            </a:r>
            <a:r>
              <a:rPr lang="hr-HR" dirty="0" smtClean="0"/>
              <a:t> to </a:t>
            </a:r>
            <a:r>
              <a:rPr lang="hr-HR" dirty="0" err="1" smtClean="0"/>
              <a:t>variability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effectiveness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tissue</a:t>
            </a:r>
            <a:r>
              <a:rPr lang="hr-HR" dirty="0" smtClean="0"/>
              <a:t> </a:t>
            </a:r>
            <a:r>
              <a:rPr lang="hr-HR" dirty="0" err="1" smtClean="0"/>
              <a:t>factor</a:t>
            </a:r>
            <a:endParaRPr lang="hr-HR" dirty="0"/>
          </a:p>
        </p:txBody>
      </p:sp>
      <p:sp>
        <p:nvSpPr>
          <p:cNvPr id="90931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Prothrombin</a:t>
            </a:r>
            <a:r>
              <a:rPr lang="hr-HR" dirty="0" smtClean="0"/>
              <a:t> time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26321" t="9661" r="34863" b="10291"/>
          <a:stretch>
            <a:fillRect/>
          </a:stretch>
        </p:blipFill>
        <p:spPr bwMode="auto">
          <a:xfrm>
            <a:off x="2555776" y="1947235"/>
            <a:ext cx="3384376" cy="43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Blood coagulation tests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09316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i="1" smtClean="0"/>
              <a:t>International normalized ratio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Clinically used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Takes into account </a:t>
            </a:r>
            <a:r>
              <a:rPr lang="en-US" i="1" smtClean="0"/>
              <a:t>international sensitivity index (ISI: 1,0-2,0) </a:t>
            </a:r>
            <a:r>
              <a:rPr lang="en-US" smtClean="0"/>
              <a:t>for each tissue factor batch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endParaRPr lang="en-US" smtClean="0"/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endParaRPr lang="en-US" smtClean="0"/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Normal INR: 0,9-1,3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High INR:</a:t>
            </a:r>
          </a:p>
          <a:p>
            <a:pPr marL="124968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 4-5 (high risk for bleeding)</a:t>
            </a:r>
          </a:p>
          <a:p>
            <a:pPr marL="124968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mtClean="0"/>
              <a:t>2,0-3,0 (warfarin therapy)</a:t>
            </a:r>
          </a:p>
          <a:p>
            <a:pPr marL="975360" lvl="1" indent="-609600">
              <a:spcAft>
                <a:spcPct val="20000"/>
              </a:spcAft>
              <a:buSzPct val="80000"/>
              <a:buNone/>
            </a:pPr>
            <a:endParaRPr lang="en-US" smtClean="0"/>
          </a:p>
        </p:txBody>
      </p:sp>
      <p:sp>
        <p:nvSpPr>
          <p:cNvPr id="90931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t="7200" r="91450" b="86320"/>
          <a:stretch>
            <a:fillRect/>
          </a:stretch>
        </p:blipFill>
        <p:spPr bwMode="auto">
          <a:xfrm>
            <a:off x="2627784" y="3650357"/>
            <a:ext cx="13681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2. Formation of platelet plug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70404" name="Rectangle 4"/>
          <p:cNvSpPr>
            <a:spLocks noGrp="1" noChangeArrowheads="1"/>
          </p:cNvSpPr>
          <p:nvPr>
            <p:ph idx="1"/>
          </p:nvPr>
        </p:nvSpPr>
        <p:spPr>
          <a:xfrm>
            <a:off x="674688" y="2060575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Aft>
                <a:spcPct val="20000"/>
              </a:spcAft>
              <a:buSzPct val="80000"/>
              <a:buNone/>
            </a:pPr>
            <a:r>
              <a:rPr lang="en-US" sz="2800" dirty="0" smtClean="0"/>
              <a:t>Platelets (</a:t>
            </a:r>
            <a:r>
              <a:rPr lang="en-US" sz="2800" i="1" dirty="0" err="1" smtClean="0"/>
              <a:t>thrombocytes</a:t>
            </a:r>
            <a:r>
              <a:rPr lang="en-US" sz="2800" dirty="0" smtClean="0"/>
              <a:t>):</a:t>
            </a:r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Fragments of </a:t>
            </a:r>
            <a:r>
              <a:rPr lang="en-US" i="1" dirty="0" err="1" smtClean="0"/>
              <a:t>megakaryocytes</a:t>
            </a:r>
            <a:r>
              <a:rPr lang="en-US" dirty="0" smtClean="0"/>
              <a:t>; diameter 1-4 </a:t>
            </a:r>
            <a:r>
              <a:rPr lang="en-US" dirty="0" err="1" smtClean="0"/>
              <a:t>μm</a:t>
            </a:r>
            <a:r>
              <a:rPr lang="hr-HR" dirty="0" smtClean="0"/>
              <a:t>, 150-300x10</a:t>
            </a:r>
            <a:r>
              <a:rPr lang="hr-HR" baseline="30000" dirty="0" smtClean="0"/>
              <a:t>9 </a:t>
            </a:r>
            <a:r>
              <a:rPr lang="hr-HR" dirty="0" smtClean="0"/>
              <a:t>/l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blood</a:t>
            </a:r>
            <a:endParaRPr lang="en-US" baseline="30000" dirty="0" smtClean="0"/>
          </a:p>
          <a:p>
            <a:pPr marL="975360" lvl="1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Contain many active factors:</a:t>
            </a:r>
          </a:p>
          <a:p>
            <a:pPr marL="124968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err="1" smtClean="0"/>
              <a:t>Actin</a:t>
            </a:r>
            <a:r>
              <a:rPr lang="en-US" dirty="0" smtClean="0"/>
              <a:t>, myosin, </a:t>
            </a:r>
            <a:r>
              <a:rPr lang="en-US" dirty="0" err="1" smtClean="0"/>
              <a:t>thrombosthenin</a:t>
            </a:r>
            <a:endParaRPr lang="en-US" dirty="0" smtClean="0"/>
          </a:p>
          <a:p>
            <a:pPr marL="124968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Endoplasmic reticulum, Golgi apparatus</a:t>
            </a:r>
          </a:p>
          <a:p>
            <a:pPr marL="124968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Mitochondria</a:t>
            </a:r>
          </a:p>
          <a:p>
            <a:pPr marL="124968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Enzymes for prostaglandin production</a:t>
            </a:r>
          </a:p>
          <a:p>
            <a:pPr marL="124968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Fibrin-stabilizing factor</a:t>
            </a:r>
          </a:p>
          <a:p>
            <a:pPr marL="124968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Growth factors for vascular repair</a:t>
            </a:r>
          </a:p>
          <a:p>
            <a:pPr marL="124968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err="1" smtClean="0"/>
              <a:t>Gl</a:t>
            </a:r>
            <a:r>
              <a:rPr lang="hr-HR" dirty="0" smtClean="0"/>
              <a:t>y</a:t>
            </a:r>
            <a:r>
              <a:rPr lang="en-US" dirty="0" err="1" smtClean="0"/>
              <a:t>coproteins</a:t>
            </a:r>
            <a:r>
              <a:rPr lang="en-US" dirty="0" smtClean="0"/>
              <a:t> </a:t>
            </a:r>
            <a:r>
              <a:rPr lang="en-US" dirty="0" smtClean="0"/>
              <a:t>on cell surface</a:t>
            </a:r>
          </a:p>
          <a:p>
            <a:pPr marL="1249680" lvl="2" indent="-609600">
              <a:spcAft>
                <a:spcPct val="20000"/>
              </a:spcAft>
              <a:buSzPct val="80000"/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noFill/>
          <a:ln/>
        </p:spPr>
        <p:txBody>
          <a:bodyPr/>
          <a:lstStyle/>
          <a:p>
            <a:r>
              <a:rPr lang="en-US" smtClean="0"/>
              <a:t>2. Mechanism of platelet plug</a:t>
            </a:r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817688"/>
            <a:ext cx="8077200" cy="4419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Contact with collagen fibers in </a:t>
            </a:r>
            <a:r>
              <a:rPr lang="en-US" sz="2800" dirty="0" err="1" smtClean="0"/>
              <a:t>subendothelium</a:t>
            </a:r>
            <a:r>
              <a:rPr lang="en-US" sz="2800" dirty="0" smtClean="0"/>
              <a:t> activates platelets:</a:t>
            </a:r>
            <a:endParaRPr lang="en-US" sz="2600" dirty="0" smtClean="0"/>
          </a:p>
          <a:p>
            <a:pPr marL="106680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AutoNum type="arabicParenR"/>
            </a:pPr>
            <a:r>
              <a:rPr lang="en-US" dirty="0" smtClean="0"/>
              <a:t>Platelet swelling, irregular shape (</a:t>
            </a:r>
            <a:r>
              <a:rPr lang="en-US" dirty="0" err="1" smtClean="0"/>
              <a:t>pseudopods</a:t>
            </a:r>
            <a:r>
              <a:rPr lang="en-US" dirty="0" smtClean="0"/>
              <a:t>)</a:t>
            </a:r>
          </a:p>
          <a:p>
            <a:pPr marL="106680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AutoNum type="arabicParenR"/>
            </a:pPr>
            <a:r>
              <a:rPr lang="en-US" dirty="0" smtClean="0"/>
              <a:t>Release of granules with active factors</a:t>
            </a:r>
          </a:p>
          <a:p>
            <a:pPr marL="106680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AutoNum type="arabicParenR"/>
            </a:pPr>
            <a:r>
              <a:rPr lang="en-US" dirty="0" smtClean="0"/>
              <a:t>Adherence to collagen and </a:t>
            </a:r>
            <a:r>
              <a:rPr lang="en-US" dirty="0" err="1" smtClean="0"/>
              <a:t>vWF</a:t>
            </a:r>
            <a:r>
              <a:rPr lang="en-US" dirty="0" smtClean="0"/>
              <a:t> from injured tissue and each other forming clumps</a:t>
            </a:r>
          </a:p>
          <a:p>
            <a:pPr marL="106680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+mj-lt"/>
              <a:buAutoNum type="arabicPeriod"/>
            </a:pPr>
            <a:r>
              <a:rPr lang="en-US" dirty="0" smtClean="0"/>
              <a:t>                    </a:t>
            </a:r>
            <a:r>
              <a:rPr lang="hr-HR" dirty="0" smtClean="0">
                <a:solidFill>
                  <a:schemeClr val="accent1"/>
                </a:solidFill>
              </a:rPr>
              <a:t>4) </a:t>
            </a:r>
            <a:r>
              <a:rPr lang="en-US" dirty="0" smtClean="0"/>
              <a:t>Release ADP and </a:t>
            </a:r>
            <a:r>
              <a:rPr lang="en-US" dirty="0" err="1" smtClean="0"/>
              <a:t>thromboxane</a:t>
            </a:r>
            <a:r>
              <a:rPr lang="en-US" dirty="0" smtClean="0"/>
              <a:t> A2 </a:t>
            </a:r>
          </a:p>
          <a:p>
            <a:pPr marL="106680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AutoNum type="arabicParenR"/>
            </a:pPr>
            <a:r>
              <a:rPr lang="en-US" dirty="0" smtClean="0"/>
              <a:t>                    </a:t>
            </a:r>
            <a:r>
              <a:rPr lang="hr-HR" dirty="0" smtClean="0">
                <a:solidFill>
                  <a:schemeClr val="accent1"/>
                </a:solidFill>
              </a:rPr>
              <a:t>5) </a:t>
            </a:r>
            <a:r>
              <a:rPr lang="en-US" dirty="0" smtClean="0"/>
              <a:t>Activation of other platelets – </a:t>
            </a:r>
          </a:p>
          <a:p>
            <a:pPr marL="106680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AutoNum type="arabicParenR"/>
            </a:pPr>
            <a:r>
              <a:rPr lang="en-US" dirty="0" smtClean="0"/>
              <a:t>                    platelet plug (loose without fibrin)</a:t>
            </a:r>
          </a:p>
          <a:p>
            <a:pPr marL="106680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AutoNum type="arabicParenR"/>
            </a:pPr>
            <a:endParaRPr lang="en-US" sz="2600" dirty="0" smtClean="0"/>
          </a:p>
        </p:txBody>
      </p:sp>
      <p:pic>
        <p:nvPicPr>
          <p:cNvPr id="53250" name="Picture 2" descr="File:Red White Blood 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3024336" cy="197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3. Blood coagulation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25700" name="Rectangle 4"/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001000" cy="4419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Begins ~ 15-20 s to 1 min after vascular damage</a:t>
            </a:r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Initiated by:</a:t>
            </a:r>
          </a:p>
          <a:p>
            <a:pPr marL="97536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Release of active factors from injured vessel wall</a:t>
            </a:r>
          </a:p>
          <a:p>
            <a:pPr marL="97536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Activated platelets</a:t>
            </a:r>
          </a:p>
          <a:p>
            <a:pPr marL="975360" lvl="1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dirty="0" smtClean="0"/>
              <a:t>Blood proteins adhering to damaged vessel wall</a:t>
            </a:r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If vessel opening is not too large, in 3-6 min the bleeding is stopped. </a:t>
            </a:r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en-US" sz="2800" dirty="0" smtClean="0"/>
              <a:t>In 20 min – clot retraction.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hr-HR" dirty="0" err="1" smtClean="0">
                <a:solidFill>
                  <a:schemeClr val="tx1"/>
                </a:solidFill>
              </a:rPr>
              <a:t>Fibrous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organization</a:t>
            </a:r>
            <a:r>
              <a:rPr lang="hr-HR" dirty="0" smtClean="0">
                <a:solidFill>
                  <a:schemeClr val="tx1"/>
                </a:solidFill>
              </a:rPr>
              <a:t> or </a:t>
            </a:r>
            <a:r>
              <a:rPr lang="hr-HR" dirty="0" err="1" smtClean="0">
                <a:solidFill>
                  <a:schemeClr val="tx1"/>
                </a:solidFill>
              </a:rPr>
              <a:t>Clot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Dissolution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5700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2060848"/>
            <a:ext cx="8001000" cy="4419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+mj-lt"/>
              <a:buAutoNum type="arabicPeriod"/>
            </a:pPr>
            <a:r>
              <a:rPr lang="hr-HR" dirty="0" err="1" smtClean="0"/>
              <a:t>Fibrous</a:t>
            </a:r>
            <a:r>
              <a:rPr lang="hr-HR" dirty="0" smtClean="0"/>
              <a:t> </a:t>
            </a:r>
            <a:r>
              <a:rPr lang="hr-HR" dirty="0" err="1" smtClean="0"/>
              <a:t>organization</a:t>
            </a:r>
            <a:r>
              <a:rPr lang="hr-HR" dirty="0" smtClean="0"/>
              <a:t> – </a:t>
            </a:r>
          </a:p>
          <a:p>
            <a:pPr marL="975360" lvl="1" indent="-609600">
              <a:lnSpc>
                <a:spcPct val="90000"/>
              </a:lnSpc>
              <a:spcAft>
                <a:spcPct val="20000"/>
              </a:spcAft>
              <a:buSzPct val="80000"/>
            </a:pPr>
            <a:r>
              <a:rPr lang="hr-HR" dirty="0" err="1" smtClean="0"/>
              <a:t>migration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fibroblasts</a:t>
            </a:r>
            <a:r>
              <a:rPr lang="hr-HR" dirty="0" smtClean="0"/>
              <a:t> </a:t>
            </a:r>
          </a:p>
          <a:p>
            <a:pPr marL="975360" lvl="1" indent="-609600">
              <a:lnSpc>
                <a:spcPct val="90000"/>
              </a:lnSpc>
              <a:spcAft>
                <a:spcPct val="20000"/>
              </a:spcAft>
              <a:buSzPct val="80000"/>
            </a:pPr>
            <a:r>
              <a:rPr lang="hr-HR" dirty="0" err="1" smtClean="0"/>
              <a:t>forming</a:t>
            </a:r>
            <a:r>
              <a:rPr lang="hr-HR" dirty="0" smtClean="0"/>
              <a:t> </a:t>
            </a:r>
            <a:r>
              <a:rPr lang="hr-HR" dirty="0" err="1" smtClean="0"/>
              <a:t>connective</a:t>
            </a:r>
            <a:r>
              <a:rPr lang="hr-HR" dirty="0" smtClean="0"/>
              <a:t> </a:t>
            </a:r>
            <a:r>
              <a:rPr lang="hr-HR" dirty="0" err="1" smtClean="0"/>
              <a:t>tissue</a:t>
            </a:r>
            <a:r>
              <a:rPr lang="hr-HR" dirty="0" smtClean="0"/>
              <a:t> </a:t>
            </a:r>
            <a:r>
              <a:rPr lang="hr-HR" dirty="0" err="1" smtClean="0"/>
              <a:t>within</a:t>
            </a:r>
            <a:r>
              <a:rPr lang="hr-HR" dirty="0" smtClean="0"/>
              <a:t> 1-2 </a:t>
            </a:r>
            <a:r>
              <a:rPr lang="hr-HR" dirty="0" err="1" smtClean="0"/>
              <a:t>weeks</a:t>
            </a:r>
            <a:endParaRPr lang="hr-HR" dirty="0" smtClean="0"/>
          </a:p>
          <a:p>
            <a:pPr marL="975360" lvl="1" indent="-609600">
              <a:lnSpc>
                <a:spcPct val="90000"/>
              </a:lnSpc>
              <a:spcAft>
                <a:spcPct val="20000"/>
              </a:spcAft>
              <a:buSzPct val="80000"/>
            </a:pPr>
            <a:r>
              <a:rPr lang="hr-HR" dirty="0" err="1" smtClean="0"/>
              <a:t>Usually</a:t>
            </a:r>
            <a:r>
              <a:rPr lang="hr-HR" dirty="0" smtClean="0"/>
              <a:t> </a:t>
            </a:r>
            <a:r>
              <a:rPr lang="hr-HR" dirty="0" err="1" smtClean="0"/>
              <a:t>when</a:t>
            </a:r>
            <a:r>
              <a:rPr lang="hr-HR" dirty="0" smtClean="0"/>
              <a:t> </a:t>
            </a:r>
            <a:r>
              <a:rPr lang="hr-HR" dirty="0" err="1" smtClean="0"/>
              <a:t>clots</a:t>
            </a:r>
            <a:r>
              <a:rPr lang="hr-HR" dirty="0" smtClean="0"/>
              <a:t> are </a:t>
            </a:r>
            <a:r>
              <a:rPr lang="hr-HR" dirty="0" err="1" smtClean="0"/>
              <a:t>formed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holes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vessel</a:t>
            </a:r>
            <a:r>
              <a:rPr lang="hr-HR" dirty="0" smtClean="0"/>
              <a:t> </a:t>
            </a:r>
            <a:r>
              <a:rPr lang="hr-HR" dirty="0" err="1" smtClean="0"/>
              <a:t>wall</a:t>
            </a:r>
            <a:endParaRPr lang="hr-HR" dirty="0" smtClean="0"/>
          </a:p>
          <a:p>
            <a:pPr marL="609600" indent="-609600">
              <a:lnSpc>
                <a:spcPct val="90000"/>
              </a:lnSpc>
              <a:spcAft>
                <a:spcPct val="20000"/>
              </a:spcAft>
              <a:buSzPct val="80000"/>
              <a:buFont typeface="+mj-lt"/>
              <a:buAutoNum type="arabicPeriod"/>
            </a:pPr>
            <a:r>
              <a:rPr lang="hr-HR" dirty="0" err="1" smtClean="0"/>
              <a:t>Dissolving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clot</a:t>
            </a:r>
            <a:r>
              <a:rPr lang="hr-HR" dirty="0" smtClean="0"/>
              <a:t> </a:t>
            </a:r>
          </a:p>
          <a:p>
            <a:pPr marL="975360" lvl="1" indent="-609600">
              <a:lnSpc>
                <a:spcPct val="90000"/>
              </a:lnSpc>
              <a:spcAft>
                <a:spcPct val="20000"/>
              </a:spcAft>
              <a:buSzPct val="80000"/>
            </a:pPr>
            <a:r>
              <a:rPr lang="hr-HR" dirty="0" err="1" smtClean="0"/>
              <a:t>Tissue</a:t>
            </a:r>
            <a:r>
              <a:rPr lang="hr-HR" dirty="0" smtClean="0"/>
              <a:t> </a:t>
            </a:r>
            <a:r>
              <a:rPr lang="hr-HR" dirty="0" err="1" smtClean="0"/>
              <a:t>clots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r-HR" dirty="0" smtClean="0"/>
              <a:t>Figure 36-1</a:t>
            </a:r>
            <a:endParaRPr lang="en-US" dirty="0"/>
          </a:p>
        </p:txBody>
      </p:sp>
      <p:pic>
        <p:nvPicPr>
          <p:cNvPr id="6" name="Picture 277" descr="D:\SCContent\9781416045748\graphics\fullsize\S9781416045748-036-f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4752528" cy="3898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Blood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coagulation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29796" name="Rectangle 4"/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001000" cy="4419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err="1" smtClean="0"/>
              <a:t>Balance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i="1" dirty="0" err="1" smtClean="0"/>
              <a:t>procoagulants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i="1" dirty="0" err="1" smtClean="0"/>
              <a:t>anticoagulants</a:t>
            </a:r>
            <a:r>
              <a:rPr lang="hr-HR" sz="2800" i="1" dirty="0" smtClean="0"/>
              <a:t>.</a:t>
            </a:r>
            <a:endParaRPr lang="hr-HR" sz="2800" i="1" dirty="0"/>
          </a:p>
          <a:p>
            <a:pPr marL="609600" indent="-609600">
              <a:lnSpc>
                <a:spcPct val="8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sz="2800" dirty="0" smtClean="0"/>
              <a:t>General </a:t>
            </a:r>
            <a:r>
              <a:rPr lang="hr-HR" sz="2800" dirty="0" err="1" smtClean="0"/>
              <a:t>mechanism</a:t>
            </a:r>
            <a:r>
              <a:rPr lang="hr-HR" sz="2800" dirty="0" smtClean="0"/>
              <a:t>:</a:t>
            </a:r>
          </a:p>
          <a:p>
            <a:pPr marL="975360" lvl="1" indent="-609600">
              <a:lnSpc>
                <a:spcPct val="80000"/>
              </a:lnSpc>
              <a:spcAft>
                <a:spcPct val="20000"/>
              </a:spcAft>
              <a:buSzPct val="80000"/>
              <a:buFont typeface="+mj-lt"/>
              <a:buAutoNum type="arabicPeriod"/>
            </a:pPr>
            <a:r>
              <a:rPr lang="hr-HR" dirty="0" err="1" smtClean="0"/>
              <a:t>Activation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i="1" dirty="0" err="1" smtClean="0"/>
              <a:t>prothrombin</a:t>
            </a:r>
            <a:r>
              <a:rPr lang="hr-HR" i="1" dirty="0" smtClean="0"/>
              <a:t> </a:t>
            </a:r>
            <a:r>
              <a:rPr lang="hr-HR" i="1" dirty="0" err="1" smtClean="0"/>
              <a:t>activator</a:t>
            </a:r>
            <a:r>
              <a:rPr lang="hr-HR" i="1" dirty="0" smtClean="0"/>
              <a:t> </a:t>
            </a:r>
            <a:r>
              <a:rPr lang="hr-HR" dirty="0" err="1" smtClean="0"/>
              <a:t>complex</a:t>
            </a:r>
            <a:r>
              <a:rPr lang="hr-HR" dirty="0" smtClean="0"/>
              <a:t> (</a:t>
            </a:r>
            <a:r>
              <a:rPr lang="hr-HR" dirty="0" err="1" smtClean="0"/>
              <a:t>initiated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vessel</a:t>
            </a:r>
            <a:r>
              <a:rPr lang="hr-HR" dirty="0" smtClean="0"/>
              <a:t> or </a:t>
            </a:r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injury</a:t>
            </a:r>
            <a:r>
              <a:rPr lang="hr-HR" dirty="0" smtClean="0"/>
              <a:t>)</a:t>
            </a:r>
          </a:p>
          <a:p>
            <a:pPr marL="975360" lvl="1" indent="-609600">
              <a:lnSpc>
                <a:spcPct val="80000"/>
              </a:lnSpc>
              <a:spcAft>
                <a:spcPct val="20000"/>
              </a:spcAft>
              <a:buSzPct val="80000"/>
              <a:buFont typeface="+mj-lt"/>
              <a:buAutoNum type="arabicPeriod"/>
            </a:pPr>
            <a:r>
              <a:rPr lang="hr-HR" dirty="0" err="1" smtClean="0"/>
              <a:t>Conversion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i="1" dirty="0" err="1" smtClean="0"/>
              <a:t>prothrombin</a:t>
            </a:r>
            <a:r>
              <a:rPr lang="hr-HR" dirty="0" smtClean="0"/>
              <a:t> to </a:t>
            </a:r>
            <a:r>
              <a:rPr lang="hr-HR" i="1" dirty="0" err="1" smtClean="0"/>
              <a:t>thrombin</a:t>
            </a:r>
            <a:r>
              <a:rPr lang="hr-HR" dirty="0" smtClean="0"/>
              <a:t>.</a:t>
            </a:r>
          </a:p>
          <a:p>
            <a:pPr marL="975360" lvl="1" indent="-609600">
              <a:lnSpc>
                <a:spcPct val="80000"/>
              </a:lnSpc>
              <a:spcAft>
                <a:spcPct val="20000"/>
              </a:spcAft>
              <a:buSzPct val="80000"/>
              <a:buFont typeface="+mj-lt"/>
              <a:buAutoNum type="arabicPeriod"/>
            </a:pPr>
            <a:r>
              <a:rPr lang="hr-HR" dirty="0" err="1" smtClean="0"/>
              <a:t>Conversion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i="1" dirty="0" err="1" smtClean="0"/>
              <a:t>fibrinogen</a:t>
            </a:r>
            <a:r>
              <a:rPr lang="hr-HR" dirty="0" smtClean="0"/>
              <a:t> to </a:t>
            </a:r>
            <a:r>
              <a:rPr lang="hr-HR" i="1" dirty="0" err="1" smtClean="0"/>
              <a:t>fibrin</a:t>
            </a:r>
            <a:r>
              <a:rPr lang="hr-HR" dirty="0" smtClean="0"/>
              <a:t> </a:t>
            </a:r>
            <a:r>
              <a:rPr lang="hr-HR" dirty="0" err="1" smtClean="0"/>
              <a:t>fibers</a:t>
            </a:r>
            <a:r>
              <a:rPr lang="hr-HR" dirty="0" smtClean="0"/>
              <a:t>  - </a:t>
            </a:r>
            <a:r>
              <a:rPr lang="hr-HR" dirty="0" err="1" smtClean="0"/>
              <a:t>mesh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cells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plasma</a:t>
            </a:r>
            <a:r>
              <a:rPr lang="hr-HR" dirty="0" smtClean="0"/>
              <a:t> </a:t>
            </a:r>
            <a:r>
              <a:rPr lang="hr-HR" dirty="0" err="1" smtClean="0"/>
              <a:t>forming</a:t>
            </a:r>
            <a:r>
              <a:rPr lang="hr-HR" dirty="0" smtClean="0"/>
              <a:t> a </a:t>
            </a:r>
            <a:r>
              <a:rPr lang="hr-HR" i="1" dirty="0" err="1" smtClean="0"/>
              <a:t>clot</a:t>
            </a:r>
            <a:r>
              <a:rPr lang="hr-HR" i="1" dirty="0" smtClean="0"/>
              <a:t>.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  <a:buSzPct val="80000"/>
              <a:buFont typeface="Wingdings" pitchFamily="2" charset="2"/>
              <a:buChar char="q"/>
            </a:pPr>
            <a:r>
              <a:rPr lang="hr-HR" dirty="0" smtClean="0"/>
              <a:t>Rate-</a:t>
            </a:r>
            <a:r>
              <a:rPr lang="hr-HR" dirty="0" err="1" smtClean="0"/>
              <a:t>limiting</a:t>
            </a:r>
            <a:r>
              <a:rPr lang="hr-HR" dirty="0" smtClean="0"/>
              <a:t> </a:t>
            </a:r>
            <a:r>
              <a:rPr lang="hr-HR" dirty="0" err="1" smtClean="0"/>
              <a:t>factor</a:t>
            </a:r>
            <a:r>
              <a:rPr lang="hr-HR" dirty="0" smtClean="0"/>
              <a:t> is </a:t>
            </a:r>
            <a:r>
              <a:rPr lang="hr-HR" dirty="0" err="1" smtClean="0"/>
              <a:t>step</a:t>
            </a:r>
            <a:r>
              <a:rPr lang="hr-HR" dirty="0" smtClean="0"/>
              <a:t> 1.</a:t>
            </a:r>
            <a:endParaRPr lang="hr-HR" dirty="0"/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6300</TotalTime>
  <Words>1353</Words>
  <Application>Microsoft Office PowerPoint</Application>
  <PresentationFormat>On-screen Show (4:3)</PresentationFormat>
  <Paragraphs>203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Hemostasis and Blood Coagulation</vt:lpstr>
      <vt:lpstr>Slide 2</vt:lpstr>
      <vt:lpstr>1. Vascular Constriction</vt:lpstr>
      <vt:lpstr>2. Formation of platelet plug</vt:lpstr>
      <vt:lpstr>2. Mechanism of platelet plug</vt:lpstr>
      <vt:lpstr>3. Blood coagulation</vt:lpstr>
      <vt:lpstr>4. Fibrous organization or Clot Dissolution</vt:lpstr>
      <vt:lpstr>Figure 36-1</vt:lpstr>
      <vt:lpstr>Blood coagulation</vt:lpstr>
      <vt:lpstr>Figure 36-2</vt:lpstr>
      <vt:lpstr>Blood clot</vt:lpstr>
      <vt:lpstr>Clot retraction - Serum</vt:lpstr>
      <vt:lpstr>Positive Feedback of Clot Formation</vt:lpstr>
      <vt:lpstr>Initiation of Coagulation: Formation of Prothrombin Activator </vt:lpstr>
      <vt:lpstr>Table 36-1</vt:lpstr>
      <vt:lpstr>Extrinsic Pathway</vt:lpstr>
      <vt:lpstr>Figure 36-3. Extrinsic pathway</vt:lpstr>
      <vt:lpstr>Intrinsic pathway</vt:lpstr>
      <vt:lpstr>Figure 36-4 Intrinsic pathway</vt:lpstr>
      <vt:lpstr>Interaction between extrinsic and intrinsic pathways</vt:lpstr>
      <vt:lpstr>Prevention of Blood Clotting – Endothelial Factors</vt:lpstr>
      <vt:lpstr>Prevention of Blood Clotting – Blood Anticoagulants</vt:lpstr>
      <vt:lpstr>Heparin</vt:lpstr>
      <vt:lpstr>Lysis of Blood Clots - Plasmin</vt:lpstr>
      <vt:lpstr>Conditions with excessive bleeding</vt:lpstr>
      <vt:lpstr>Vitamin K deficiency and liver disease</vt:lpstr>
      <vt:lpstr>Hemophylia</vt:lpstr>
      <vt:lpstr>Thrombocytopenia</vt:lpstr>
      <vt:lpstr>Thrombi and emboli</vt:lpstr>
      <vt:lpstr>Thromboembolic conditions</vt:lpstr>
      <vt:lpstr>Anticoagulants for Clinical Use</vt:lpstr>
      <vt:lpstr>Prevention of blood coagulation outside the body</vt:lpstr>
      <vt:lpstr>Blood coagulation tests</vt:lpstr>
      <vt:lpstr>Blood coagulation tests</vt:lpstr>
      <vt:lpstr>Prothrombin time</vt:lpstr>
      <vt:lpstr>Blood coagulation tests</vt:lpstr>
    </vt:vector>
  </TitlesOfParts>
  <Company>Medical College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Regulacija protoka krvi u skeletnim misicima za vrijeme tjelovjezbe</dc:title>
  <dc:creator>Jasna Marinovic</dc:creator>
  <cp:lastModifiedBy>Jasna</cp:lastModifiedBy>
  <cp:revision>741</cp:revision>
  <dcterms:created xsi:type="dcterms:W3CDTF">2002-11-17T08:56:46Z</dcterms:created>
  <dcterms:modified xsi:type="dcterms:W3CDTF">2012-10-02T19:26:49Z</dcterms:modified>
</cp:coreProperties>
</file>