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67" r:id="rId5"/>
    <p:sldId id="268" r:id="rId6"/>
    <p:sldId id="259" r:id="rId7"/>
    <p:sldId id="270" r:id="rId8"/>
    <p:sldId id="266" r:id="rId9"/>
    <p:sldId id="260" r:id="rId10"/>
    <p:sldId id="261" r:id="rId11"/>
    <p:sldId id="271" r:id="rId12"/>
    <p:sldId id="262" r:id="rId13"/>
    <p:sldId id="263" r:id="rId14"/>
    <p:sldId id="272" r:id="rId15"/>
    <p:sldId id="264" r:id="rId16"/>
    <p:sldId id="265" r:id="rId17"/>
    <p:sldId id="269" r:id="rId18"/>
  </p:sldIdLst>
  <p:sldSz cx="9144000" cy="6858000" type="screen4x3"/>
  <p:notesSz cx="6858000" cy="9144000"/>
  <p:defaultTex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4638" autoAdjust="0"/>
  </p:normalViewPr>
  <p:slideViewPr>
    <p:cSldViewPr>
      <p:cViewPr varScale="1">
        <p:scale>
          <a:sx n="86" d="100"/>
          <a:sy n="86" d="100"/>
        </p:scale>
        <p:origin x="-750" y="-90"/>
      </p:cViewPr>
      <p:guideLst>
        <p:guide orient="horz" pos="2160"/>
        <p:guide pos="2880"/>
      </p:guideLst>
    </p:cSldViewPr>
  </p:slideViewPr>
  <p:outlineViewPr>
    <p:cViewPr>
      <p:scale>
        <a:sx n="33" d="100"/>
        <a:sy n="33" d="100"/>
      </p:scale>
      <p:origin x="0" y="10446"/>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nl-NL"/>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CC6CF92A-925C-46E0-B3A1-532E9FC0155F}" type="datetimeFigureOut">
              <a:rPr lang="nl-NL"/>
              <a:pPr>
                <a:defRPr/>
              </a:pPr>
              <a:t>25-3-2013</a:t>
            </a:fld>
            <a:endParaRPr lang="nl-N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nl-NL"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nl-NL"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nl-NL"/>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33CF3795-DEED-4282-922B-AFCB02FDE17F}" type="slidenum">
              <a:rPr lang="nl-NL"/>
              <a:pPr>
                <a:defRPr/>
              </a:pPr>
              <a:t>‹#›</a:t>
            </a:fld>
            <a:endParaRPr lang="nl-NL"/>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EE6E505-55CF-47B0-A159-5262673BA27D}" type="slidenum">
              <a:rPr lang="nl-NL"/>
              <a:pPr fontAlgn="base">
                <a:spcBef>
                  <a:spcPct val="0"/>
                </a:spcBef>
                <a:spcAft>
                  <a:spcPct val="0"/>
                </a:spcAft>
              </a:pPr>
              <a:t>1</a:t>
            </a:fld>
            <a:endParaRPr lang="nl-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AE08032-C037-4AC0-8D49-571B105B01B0}" type="slidenum">
              <a:rPr lang="nl-NL"/>
              <a:pPr fontAlgn="base">
                <a:spcBef>
                  <a:spcPct val="0"/>
                </a:spcBef>
                <a:spcAft>
                  <a:spcPct val="0"/>
                </a:spcAft>
              </a:pPr>
              <a:t>10</a:t>
            </a:fld>
            <a:endParaRPr lang="nl-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29C76FA-CB9C-4FCB-8225-BBB267C6C722}" type="slidenum">
              <a:rPr lang="nl-NL"/>
              <a:pPr fontAlgn="base">
                <a:spcBef>
                  <a:spcPct val="0"/>
                </a:spcBef>
                <a:spcAft>
                  <a:spcPct val="0"/>
                </a:spcAft>
              </a:pPr>
              <a:t>11</a:t>
            </a:fld>
            <a:endParaRPr lang="nl-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C661F75-4AC2-4CFB-AA63-F4AC2432B85C}" type="slidenum">
              <a:rPr lang="nl-NL"/>
              <a:pPr fontAlgn="base">
                <a:spcBef>
                  <a:spcPct val="0"/>
                </a:spcBef>
                <a:spcAft>
                  <a:spcPct val="0"/>
                </a:spcAft>
              </a:pPr>
              <a:t>12</a:t>
            </a:fld>
            <a:endParaRPr lang="nl-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9CFD77-0F7A-48F9-9B37-985138F92A8C}" type="slidenum">
              <a:rPr lang="nl-NL"/>
              <a:pPr fontAlgn="base">
                <a:spcBef>
                  <a:spcPct val="0"/>
                </a:spcBef>
                <a:spcAft>
                  <a:spcPct val="0"/>
                </a:spcAft>
              </a:pPr>
              <a:t>13</a:t>
            </a:fld>
            <a:endParaRPr lang="nl-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A920037-2473-44D1-B043-EE4D721D51D2}" type="slidenum">
              <a:rPr lang="nl-NL"/>
              <a:pPr fontAlgn="base">
                <a:spcBef>
                  <a:spcPct val="0"/>
                </a:spcBef>
                <a:spcAft>
                  <a:spcPct val="0"/>
                </a:spcAft>
              </a:pPr>
              <a:t>14</a:t>
            </a:fld>
            <a:endParaRPr lang="nl-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4DECE1A-3C4B-42C6-9CAD-C0E828A9A2C2}" type="slidenum">
              <a:rPr lang="nl-NL"/>
              <a:pPr fontAlgn="base">
                <a:spcBef>
                  <a:spcPct val="0"/>
                </a:spcBef>
                <a:spcAft>
                  <a:spcPct val="0"/>
                </a:spcAft>
              </a:pPr>
              <a:t>15</a:t>
            </a:fld>
            <a:endParaRPr lang="nl-N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0AFCA8E-96CF-47D4-ACB6-A33B3E22AE50}" type="slidenum">
              <a:rPr lang="nl-NL"/>
              <a:pPr fontAlgn="base">
                <a:spcBef>
                  <a:spcPct val="0"/>
                </a:spcBef>
                <a:spcAft>
                  <a:spcPct val="0"/>
                </a:spcAft>
              </a:pPr>
              <a:t>16</a:t>
            </a:fld>
            <a:endParaRPr lang="nl-N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FE08C7B-D89D-437C-B671-44D4A0F9313F}" type="slidenum">
              <a:rPr lang="nl-NL"/>
              <a:pPr fontAlgn="base">
                <a:spcBef>
                  <a:spcPct val="0"/>
                </a:spcBef>
                <a:spcAft>
                  <a:spcPct val="0"/>
                </a:spcAft>
              </a:pPr>
              <a:t>17</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F3A69C6-076D-4421-8FCD-297D561D6877}" type="slidenum">
              <a:rPr lang="nl-NL"/>
              <a:pPr fontAlgn="base">
                <a:spcBef>
                  <a:spcPct val="0"/>
                </a:spcBef>
                <a:spcAft>
                  <a:spcPct val="0"/>
                </a:spcAft>
              </a:pPr>
              <a:t>2</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923712C-E910-4425-8164-1F23CEFE20FC}" type="slidenum">
              <a:rPr lang="nl-NL"/>
              <a:pPr fontAlgn="base">
                <a:spcBef>
                  <a:spcPct val="0"/>
                </a:spcBef>
                <a:spcAft>
                  <a:spcPct val="0"/>
                </a:spcAft>
              </a:pPr>
              <a:t>3</a:t>
            </a:fld>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48FA233-348D-478E-A7FA-E116DD3F15EE}" type="slidenum">
              <a:rPr lang="nl-NL"/>
              <a:pPr fontAlgn="base">
                <a:spcBef>
                  <a:spcPct val="0"/>
                </a:spcBef>
                <a:spcAft>
                  <a:spcPct val="0"/>
                </a:spcAft>
              </a:pPr>
              <a:t>4</a:t>
            </a:fld>
            <a:endParaRPr lang="nl-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CD64AAF-DAC1-478B-AECE-1C86C1A3A3E8}" type="slidenum">
              <a:rPr lang="nl-NL"/>
              <a:pPr fontAlgn="base">
                <a:spcBef>
                  <a:spcPct val="0"/>
                </a:spcBef>
                <a:spcAft>
                  <a:spcPct val="0"/>
                </a:spcAft>
              </a:pPr>
              <a:t>5</a:t>
            </a:fld>
            <a:endParaRPr lang="nl-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9045542-B82E-423C-9218-3D306C6EBA50}" type="slidenum">
              <a:rPr lang="nl-NL"/>
              <a:pPr fontAlgn="base">
                <a:spcBef>
                  <a:spcPct val="0"/>
                </a:spcBef>
                <a:spcAft>
                  <a:spcPct val="0"/>
                </a:spcAft>
              </a:pPr>
              <a:t>6</a:t>
            </a:fld>
            <a:endParaRPr 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20F5C98-7DDA-4EDA-A072-96E6FD2D7AD0}" type="slidenum">
              <a:rPr lang="nl-NL"/>
              <a:pPr fontAlgn="base">
                <a:spcBef>
                  <a:spcPct val="0"/>
                </a:spcBef>
                <a:spcAft>
                  <a:spcPct val="0"/>
                </a:spcAft>
              </a:pPr>
              <a:t>7</a:t>
            </a:fld>
            <a:endParaRPr 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94A2736-8555-45CF-B736-881D06F4CCC3}" type="slidenum">
              <a:rPr lang="nl-NL"/>
              <a:pPr fontAlgn="base">
                <a:spcBef>
                  <a:spcPct val="0"/>
                </a:spcBef>
                <a:spcAft>
                  <a:spcPct val="0"/>
                </a:spcAft>
              </a:pPr>
              <a:t>8</a:t>
            </a:fld>
            <a:endParaRPr lang="nl-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nl-NL"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BC851A5-5CA0-4B92-8DE7-9965B0FE85BA}" type="slidenum">
              <a:rPr lang="nl-NL"/>
              <a:pPr fontAlgn="base">
                <a:spcBef>
                  <a:spcPct val="0"/>
                </a:spcBef>
                <a:spcAft>
                  <a:spcPct val="0"/>
                </a:spcAft>
              </a:pPr>
              <a:t>9</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nl-N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l-NL"/>
          </a:p>
        </p:txBody>
      </p:sp>
      <p:sp>
        <p:nvSpPr>
          <p:cNvPr id="4" name="Date Placeholder 3"/>
          <p:cNvSpPr>
            <a:spLocks noGrp="1"/>
          </p:cNvSpPr>
          <p:nvPr>
            <p:ph type="dt" sz="half" idx="10"/>
          </p:nvPr>
        </p:nvSpPr>
        <p:spPr/>
        <p:txBody>
          <a:bodyPr/>
          <a:lstStyle>
            <a:lvl1pPr>
              <a:defRPr/>
            </a:lvl1pPr>
          </a:lstStyle>
          <a:p>
            <a:pPr>
              <a:defRPr/>
            </a:pPr>
            <a:fld id="{93328528-AA7A-42AC-9FF1-C809CBB348A0}" type="datetimeFigureOut">
              <a:rPr lang="nl-NL"/>
              <a:pPr>
                <a:defRPr/>
              </a:pPr>
              <a:t>25-3-2013</a:t>
            </a:fld>
            <a:endParaRPr lang="nl-NL" dirty="0"/>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085A7E6F-C245-454E-97A8-E013BBE84753}" type="slidenum">
              <a:rPr lang="nl-NL"/>
              <a:pPr>
                <a:defRPr/>
              </a:pPr>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lvl1pPr>
              <a:defRPr/>
            </a:lvl1pPr>
          </a:lstStyle>
          <a:p>
            <a:pPr>
              <a:defRPr/>
            </a:pPr>
            <a:fld id="{4BC917E7-C117-43A0-8E51-72814FBBE0FA}" type="datetimeFigureOut">
              <a:rPr lang="nl-NL"/>
              <a:pPr>
                <a:defRPr/>
              </a:pPr>
              <a:t>25-3-2013</a:t>
            </a:fld>
            <a:endParaRPr lang="nl-NL" dirty="0"/>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23EF5A86-BA1F-423B-9BBB-6357CCC498A8}" type="slidenum">
              <a:rPr lang="nl-NL"/>
              <a:pPr>
                <a:defRPr/>
              </a:pPr>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nl-N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lvl1pPr>
              <a:defRPr/>
            </a:lvl1pPr>
          </a:lstStyle>
          <a:p>
            <a:pPr>
              <a:defRPr/>
            </a:pPr>
            <a:fld id="{C1A402E9-E14F-4AEA-85A2-5C0B9534F8C3}" type="datetimeFigureOut">
              <a:rPr lang="nl-NL"/>
              <a:pPr>
                <a:defRPr/>
              </a:pPr>
              <a:t>25-3-2013</a:t>
            </a:fld>
            <a:endParaRPr lang="nl-NL" dirty="0"/>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F297B0D0-049F-4C37-AA6F-ED4A0835617E}" type="slidenum">
              <a:rPr lang="nl-NL"/>
              <a:pPr>
                <a:defRPr/>
              </a:pPr>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lvl1pPr>
              <a:defRPr/>
            </a:lvl1pPr>
          </a:lstStyle>
          <a:p>
            <a:pPr>
              <a:defRPr/>
            </a:pPr>
            <a:fld id="{9C0A8F67-0E60-4FF9-B2C9-B6B2BFC236F4}" type="datetimeFigureOut">
              <a:rPr lang="nl-NL"/>
              <a:pPr>
                <a:defRPr/>
              </a:pPr>
              <a:t>25-3-2013</a:t>
            </a:fld>
            <a:endParaRPr lang="nl-NL" dirty="0"/>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87DFCB21-3E25-4F8C-9119-BC3317C02C8D}" type="slidenum">
              <a:rPr lang="nl-NL"/>
              <a:pPr>
                <a:defRPr/>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nl-N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77CC55C-8881-451F-9D50-D2AC21357318}" type="datetimeFigureOut">
              <a:rPr lang="nl-NL"/>
              <a:pPr>
                <a:defRPr/>
              </a:pPr>
              <a:t>25-3-2013</a:t>
            </a:fld>
            <a:endParaRPr lang="nl-NL" dirty="0"/>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A2FB779D-5FB0-4E7A-A713-DA67FE3F063B}" type="slidenum">
              <a:rPr lang="nl-NL"/>
              <a:pPr>
                <a:defRPr/>
              </a:pPr>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Date Placeholder 3"/>
          <p:cNvSpPr>
            <a:spLocks noGrp="1"/>
          </p:cNvSpPr>
          <p:nvPr>
            <p:ph type="dt" sz="half" idx="10"/>
          </p:nvPr>
        </p:nvSpPr>
        <p:spPr/>
        <p:txBody>
          <a:bodyPr/>
          <a:lstStyle>
            <a:lvl1pPr>
              <a:defRPr/>
            </a:lvl1pPr>
          </a:lstStyle>
          <a:p>
            <a:pPr>
              <a:defRPr/>
            </a:pPr>
            <a:fld id="{88F3A151-9F7A-4F46-AB9B-DA9107DE6CF7}" type="datetimeFigureOut">
              <a:rPr lang="nl-NL"/>
              <a:pPr>
                <a:defRPr/>
              </a:pPr>
              <a:t>25-3-2013</a:t>
            </a:fld>
            <a:endParaRPr lang="nl-NL" dirty="0"/>
          </a:p>
        </p:txBody>
      </p:sp>
      <p:sp>
        <p:nvSpPr>
          <p:cNvPr id="6" name="Footer Placeholder 4"/>
          <p:cNvSpPr>
            <a:spLocks noGrp="1"/>
          </p:cNvSpPr>
          <p:nvPr>
            <p:ph type="ftr" sz="quarter" idx="11"/>
          </p:nvPr>
        </p:nvSpPr>
        <p:spPr/>
        <p:txBody>
          <a:bodyPr/>
          <a:lstStyle>
            <a:lvl1pPr>
              <a:defRPr/>
            </a:lvl1pPr>
          </a:lstStyle>
          <a:p>
            <a:pPr>
              <a:defRPr/>
            </a:pPr>
            <a:endParaRPr lang="nl-NL"/>
          </a:p>
        </p:txBody>
      </p:sp>
      <p:sp>
        <p:nvSpPr>
          <p:cNvPr id="7" name="Slide Number Placeholder 5"/>
          <p:cNvSpPr>
            <a:spLocks noGrp="1"/>
          </p:cNvSpPr>
          <p:nvPr>
            <p:ph type="sldNum" sz="quarter" idx="12"/>
          </p:nvPr>
        </p:nvSpPr>
        <p:spPr/>
        <p:txBody>
          <a:bodyPr/>
          <a:lstStyle>
            <a:lvl1pPr>
              <a:defRPr/>
            </a:lvl1pPr>
          </a:lstStyle>
          <a:p>
            <a:pPr>
              <a:defRPr/>
            </a:pPr>
            <a:fld id="{05366CAB-670E-41A9-BC28-6229ED32AB2D}" type="slidenum">
              <a:rPr lang="nl-NL"/>
              <a:pPr>
                <a:defRPr/>
              </a:pPr>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l-N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7" name="Date Placeholder 3"/>
          <p:cNvSpPr>
            <a:spLocks noGrp="1"/>
          </p:cNvSpPr>
          <p:nvPr>
            <p:ph type="dt" sz="half" idx="10"/>
          </p:nvPr>
        </p:nvSpPr>
        <p:spPr/>
        <p:txBody>
          <a:bodyPr/>
          <a:lstStyle>
            <a:lvl1pPr>
              <a:defRPr/>
            </a:lvl1pPr>
          </a:lstStyle>
          <a:p>
            <a:pPr>
              <a:defRPr/>
            </a:pPr>
            <a:fld id="{7E02ED30-2370-44AA-AA13-0B1CA220207D}" type="datetimeFigureOut">
              <a:rPr lang="nl-NL"/>
              <a:pPr>
                <a:defRPr/>
              </a:pPr>
              <a:t>25-3-2013</a:t>
            </a:fld>
            <a:endParaRPr lang="nl-NL" dirty="0"/>
          </a:p>
        </p:txBody>
      </p:sp>
      <p:sp>
        <p:nvSpPr>
          <p:cNvPr id="8" name="Footer Placeholder 4"/>
          <p:cNvSpPr>
            <a:spLocks noGrp="1"/>
          </p:cNvSpPr>
          <p:nvPr>
            <p:ph type="ftr" sz="quarter" idx="11"/>
          </p:nvPr>
        </p:nvSpPr>
        <p:spPr/>
        <p:txBody>
          <a:bodyPr/>
          <a:lstStyle>
            <a:lvl1pPr>
              <a:defRPr/>
            </a:lvl1pPr>
          </a:lstStyle>
          <a:p>
            <a:pPr>
              <a:defRPr/>
            </a:pPr>
            <a:endParaRPr lang="nl-NL"/>
          </a:p>
        </p:txBody>
      </p:sp>
      <p:sp>
        <p:nvSpPr>
          <p:cNvPr id="9" name="Slide Number Placeholder 5"/>
          <p:cNvSpPr>
            <a:spLocks noGrp="1"/>
          </p:cNvSpPr>
          <p:nvPr>
            <p:ph type="sldNum" sz="quarter" idx="12"/>
          </p:nvPr>
        </p:nvSpPr>
        <p:spPr/>
        <p:txBody>
          <a:bodyPr/>
          <a:lstStyle>
            <a:lvl1pPr>
              <a:defRPr/>
            </a:lvl1pPr>
          </a:lstStyle>
          <a:p>
            <a:pPr>
              <a:defRPr/>
            </a:pPr>
            <a:fld id="{33168D2C-F43B-48BF-B442-0AF217E048F8}" type="slidenum">
              <a:rPr lang="nl-NL"/>
              <a:pPr>
                <a:defRPr/>
              </a:pPr>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Date Placeholder 3"/>
          <p:cNvSpPr>
            <a:spLocks noGrp="1"/>
          </p:cNvSpPr>
          <p:nvPr>
            <p:ph type="dt" sz="half" idx="10"/>
          </p:nvPr>
        </p:nvSpPr>
        <p:spPr/>
        <p:txBody>
          <a:bodyPr/>
          <a:lstStyle>
            <a:lvl1pPr>
              <a:defRPr/>
            </a:lvl1pPr>
          </a:lstStyle>
          <a:p>
            <a:pPr>
              <a:defRPr/>
            </a:pPr>
            <a:fld id="{B3CC523B-7B98-43BC-AEEA-3C662D4042DF}" type="datetimeFigureOut">
              <a:rPr lang="nl-NL"/>
              <a:pPr>
                <a:defRPr/>
              </a:pPr>
              <a:t>25-3-2013</a:t>
            </a:fld>
            <a:endParaRPr lang="nl-NL" dirty="0"/>
          </a:p>
        </p:txBody>
      </p:sp>
      <p:sp>
        <p:nvSpPr>
          <p:cNvPr id="4" name="Footer Placeholder 4"/>
          <p:cNvSpPr>
            <a:spLocks noGrp="1"/>
          </p:cNvSpPr>
          <p:nvPr>
            <p:ph type="ftr" sz="quarter" idx="11"/>
          </p:nvPr>
        </p:nvSpPr>
        <p:spPr/>
        <p:txBody>
          <a:bodyPr/>
          <a:lstStyle>
            <a:lvl1pPr>
              <a:defRPr/>
            </a:lvl1pPr>
          </a:lstStyle>
          <a:p>
            <a:pPr>
              <a:defRPr/>
            </a:pPr>
            <a:endParaRPr lang="nl-NL"/>
          </a:p>
        </p:txBody>
      </p:sp>
      <p:sp>
        <p:nvSpPr>
          <p:cNvPr id="5" name="Slide Number Placeholder 5"/>
          <p:cNvSpPr>
            <a:spLocks noGrp="1"/>
          </p:cNvSpPr>
          <p:nvPr>
            <p:ph type="sldNum" sz="quarter" idx="12"/>
          </p:nvPr>
        </p:nvSpPr>
        <p:spPr/>
        <p:txBody>
          <a:bodyPr/>
          <a:lstStyle>
            <a:lvl1pPr>
              <a:defRPr/>
            </a:lvl1pPr>
          </a:lstStyle>
          <a:p>
            <a:pPr>
              <a:defRPr/>
            </a:pPr>
            <a:fld id="{9E3F0CE2-501A-4267-A0E5-61C9BF5F7B9A}" type="slidenum">
              <a:rPr lang="nl-NL"/>
              <a:pPr>
                <a:defRPr/>
              </a:pPr>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8F14847-385F-40D9-A84E-40C390D0F25A}" type="datetimeFigureOut">
              <a:rPr lang="nl-NL"/>
              <a:pPr>
                <a:defRPr/>
              </a:pPr>
              <a:t>25-3-2013</a:t>
            </a:fld>
            <a:endParaRPr lang="nl-NL" dirty="0"/>
          </a:p>
        </p:txBody>
      </p:sp>
      <p:sp>
        <p:nvSpPr>
          <p:cNvPr id="3" name="Footer Placeholder 4"/>
          <p:cNvSpPr>
            <a:spLocks noGrp="1"/>
          </p:cNvSpPr>
          <p:nvPr>
            <p:ph type="ftr" sz="quarter" idx="11"/>
          </p:nvPr>
        </p:nvSpPr>
        <p:spPr/>
        <p:txBody>
          <a:bodyPr/>
          <a:lstStyle>
            <a:lvl1pPr>
              <a:defRPr/>
            </a:lvl1pPr>
          </a:lstStyle>
          <a:p>
            <a:pPr>
              <a:defRPr/>
            </a:pPr>
            <a:endParaRPr lang="nl-NL"/>
          </a:p>
        </p:txBody>
      </p:sp>
      <p:sp>
        <p:nvSpPr>
          <p:cNvPr id="4" name="Slide Number Placeholder 5"/>
          <p:cNvSpPr>
            <a:spLocks noGrp="1"/>
          </p:cNvSpPr>
          <p:nvPr>
            <p:ph type="sldNum" sz="quarter" idx="12"/>
          </p:nvPr>
        </p:nvSpPr>
        <p:spPr/>
        <p:txBody>
          <a:bodyPr/>
          <a:lstStyle>
            <a:lvl1pPr>
              <a:defRPr/>
            </a:lvl1pPr>
          </a:lstStyle>
          <a:p>
            <a:pPr>
              <a:defRPr/>
            </a:pPr>
            <a:fld id="{9B7B1366-64F3-43CA-904D-DCB13DE1C579}" type="slidenum">
              <a:rPr lang="nl-NL"/>
              <a:pPr>
                <a:defRPr/>
              </a:pPr>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l-N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76D3197-4B53-4204-87DC-1167D66265F5}" type="datetimeFigureOut">
              <a:rPr lang="nl-NL"/>
              <a:pPr>
                <a:defRPr/>
              </a:pPr>
              <a:t>25-3-2013</a:t>
            </a:fld>
            <a:endParaRPr lang="nl-NL" dirty="0"/>
          </a:p>
        </p:txBody>
      </p:sp>
      <p:sp>
        <p:nvSpPr>
          <p:cNvPr id="6" name="Footer Placeholder 4"/>
          <p:cNvSpPr>
            <a:spLocks noGrp="1"/>
          </p:cNvSpPr>
          <p:nvPr>
            <p:ph type="ftr" sz="quarter" idx="11"/>
          </p:nvPr>
        </p:nvSpPr>
        <p:spPr/>
        <p:txBody>
          <a:bodyPr/>
          <a:lstStyle>
            <a:lvl1pPr>
              <a:defRPr/>
            </a:lvl1pPr>
          </a:lstStyle>
          <a:p>
            <a:pPr>
              <a:defRPr/>
            </a:pPr>
            <a:endParaRPr lang="nl-NL"/>
          </a:p>
        </p:txBody>
      </p:sp>
      <p:sp>
        <p:nvSpPr>
          <p:cNvPr id="7" name="Slide Number Placeholder 5"/>
          <p:cNvSpPr>
            <a:spLocks noGrp="1"/>
          </p:cNvSpPr>
          <p:nvPr>
            <p:ph type="sldNum" sz="quarter" idx="12"/>
          </p:nvPr>
        </p:nvSpPr>
        <p:spPr/>
        <p:txBody>
          <a:bodyPr/>
          <a:lstStyle>
            <a:lvl1pPr>
              <a:defRPr/>
            </a:lvl1pPr>
          </a:lstStyle>
          <a:p>
            <a:pPr>
              <a:defRPr/>
            </a:pPr>
            <a:fld id="{6C788228-A29D-4105-B9DF-4D69BF0EBFBF}" type="slidenum">
              <a:rPr lang="nl-NL"/>
              <a:pPr>
                <a:defRPr/>
              </a:pPr>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l-NL"/>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2510422-64E0-4455-8091-86B40BF6AA62}" type="datetimeFigureOut">
              <a:rPr lang="nl-NL"/>
              <a:pPr>
                <a:defRPr/>
              </a:pPr>
              <a:t>25-3-2013</a:t>
            </a:fld>
            <a:endParaRPr lang="nl-NL" dirty="0"/>
          </a:p>
        </p:txBody>
      </p:sp>
      <p:sp>
        <p:nvSpPr>
          <p:cNvPr id="6" name="Footer Placeholder 4"/>
          <p:cNvSpPr>
            <a:spLocks noGrp="1"/>
          </p:cNvSpPr>
          <p:nvPr>
            <p:ph type="ftr" sz="quarter" idx="11"/>
          </p:nvPr>
        </p:nvSpPr>
        <p:spPr/>
        <p:txBody>
          <a:bodyPr/>
          <a:lstStyle>
            <a:lvl1pPr>
              <a:defRPr/>
            </a:lvl1pPr>
          </a:lstStyle>
          <a:p>
            <a:pPr>
              <a:defRPr/>
            </a:pPr>
            <a:endParaRPr lang="nl-NL"/>
          </a:p>
        </p:txBody>
      </p:sp>
      <p:sp>
        <p:nvSpPr>
          <p:cNvPr id="7" name="Slide Number Placeholder 5"/>
          <p:cNvSpPr>
            <a:spLocks noGrp="1"/>
          </p:cNvSpPr>
          <p:nvPr>
            <p:ph type="sldNum" sz="quarter" idx="12"/>
          </p:nvPr>
        </p:nvSpPr>
        <p:spPr/>
        <p:txBody>
          <a:bodyPr/>
          <a:lstStyle>
            <a:lvl1pPr>
              <a:defRPr/>
            </a:lvl1pPr>
          </a:lstStyle>
          <a:p>
            <a:pPr>
              <a:defRPr/>
            </a:pPr>
            <a:fld id="{549D0A66-F210-4219-8823-F85CC8688597}" type="slidenum">
              <a:rPr lang="nl-NL"/>
              <a:pPr>
                <a:defRPr/>
              </a:pPr>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nl-NL" smtClean="0"/>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E790680-5343-4BEC-959E-3BEE414EA65A}" type="datetimeFigureOut">
              <a:rPr lang="nl-NL"/>
              <a:pPr>
                <a:defRPr/>
              </a:pPr>
              <a:t>25-3-2013</a:t>
            </a:fld>
            <a:endParaRPr lang="nl-N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cs typeface="+mn-cs"/>
              </a:defRPr>
            </a:lvl1pPr>
          </a:lstStyle>
          <a:p>
            <a:pPr>
              <a:defRPr/>
            </a:pPr>
            <a:endParaRPr lang="nl-NL"/>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6A7EA502-2DFA-4AF9-AFAF-58299325CACE}" type="slidenum">
              <a:rPr lang="nl-NL"/>
              <a:pPr>
                <a:defRPr/>
              </a:pPr>
              <a:t>‹#›</a:t>
            </a:fld>
            <a:endParaRPr lang="nl-NL"/>
          </a:p>
        </p:txBody>
      </p:sp>
      <p:pic>
        <p:nvPicPr>
          <p:cNvPr id="2055" name="Picture 2" descr="C:\Users\owner\Desktop\3.0\goede logo.jpeg"/>
          <p:cNvPicPr>
            <a:picLocks noChangeAspect="1" noChangeArrowheads="1"/>
          </p:cNvPicPr>
          <p:nvPr userDrawn="1"/>
        </p:nvPicPr>
        <p:blipFill>
          <a:blip r:embed="rId13" cstate="print"/>
          <a:srcRect/>
          <a:stretch>
            <a:fillRect/>
          </a:stretch>
        </p:blipFill>
        <p:spPr bwMode="auto">
          <a:xfrm>
            <a:off x="468313" y="6165850"/>
            <a:ext cx="531812" cy="53181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miguelgoede.com/"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r>
              <a:rPr lang="nl-NL" smtClean="0"/>
              <a:t>GreenTown Curaçao 3.0</a:t>
            </a:r>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endParaRPr lang="nl-NL" smtClean="0"/>
          </a:p>
        </p:txBody>
      </p:sp>
      <p:pic>
        <p:nvPicPr>
          <p:cNvPr id="3076" name="Picture 2" descr="C:\Users\owner\Desktop\3.0\goede logo.jpeg"/>
          <p:cNvPicPr>
            <a:picLocks noChangeAspect="1" noChangeArrowheads="1"/>
          </p:cNvPicPr>
          <p:nvPr/>
        </p:nvPicPr>
        <p:blipFill>
          <a:blip r:embed="rId3" cstate="print"/>
          <a:srcRect/>
          <a:stretch>
            <a:fillRect/>
          </a:stretch>
        </p:blipFill>
        <p:spPr bwMode="auto">
          <a:xfrm>
            <a:off x="3276600" y="3716338"/>
            <a:ext cx="2505075" cy="250507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nl-NL" smtClean="0"/>
              <a:t>Curaçao 2013</a:t>
            </a:r>
          </a:p>
        </p:txBody>
      </p:sp>
      <p:sp>
        <p:nvSpPr>
          <p:cNvPr id="11267" name="Content Placeholder 2"/>
          <p:cNvSpPr>
            <a:spLocks noGrp="1"/>
          </p:cNvSpPr>
          <p:nvPr>
            <p:ph idx="1"/>
          </p:nvPr>
        </p:nvSpPr>
        <p:spPr/>
        <p:txBody>
          <a:bodyPr/>
          <a:lstStyle/>
          <a:p>
            <a:r>
              <a:rPr lang="en-US" smtClean="0"/>
              <a:t>Tourism 26.8</a:t>
            </a:r>
            <a:endParaRPr lang="nl-NL" smtClean="0"/>
          </a:p>
          <a:p>
            <a:r>
              <a:rPr lang="en-US" smtClean="0"/>
              <a:t>Wholesale and retail 14</a:t>
            </a:r>
            <a:endParaRPr lang="nl-NL" smtClean="0"/>
          </a:p>
          <a:p>
            <a:r>
              <a:rPr lang="en-US" smtClean="0"/>
              <a:t>Financial sector 19</a:t>
            </a:r>
            <a:endParaRPr lang="nl-NL" smtClean="0"/>
          </a:p>
          <a:p>
            <a:r>
              <a:rPr lang="en-US" smtClean="0"/>
              <a:t>Refining 8.5</a:t>
            </a:r>
            <a:endParaRPr lang="nl-NL" smtClean="0"/>
          </a:p>
          <a:p>
            <a:r>
              <a:rPr lang="en-US" smtClean="0"/>
              <a:t>Agriculture 0,8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endParaRPr lang="nl-NL" smtClean="0"/>
          </a:p>
        </p:txBody>
      </p:sp>
      <p:sp>
        <p:nvSpPr>
          <p:cNvPr id="12291" name="Content Placeholder 2"/>
          <p:cNvSpPr>
            <a:spLocks noGrp="1"/>
          </p:cNvSpPr>
          <p:nvPr>
            <p:ph idx="1"/>
          </p:nvPr>
        </p:nvSpPr>
        <p:spPr/>
        <p:txBody>
          <a:bodyPr/>
          <a:lstStyle/>
          <a:p>
            <a:pPr>
              <a:buFont typeface="Arial" charset="0"/>
              <a:buNone/>
            </a:pPr>
            <a:r>
              <a:rPr lang="en-US" smtClean="0"/>
              <a:t>“For much of the last hundred years, the Isla Refinery has been a key employer and driver of the island’s economy. Today the refinery employs about 900 people - a small fraction of Curaçao’s workforce - and it is estimated that PDVSA’s operations support an additional 900 jobs indirectly, resulting in a net impact of 1.800 jobs.” (FoundationGreenTown, 2013 p. 19)</a:t>
            </a:r>
            <a:endParaRPr lang="nl-NL" smtClean="0"/>
          </a:p>
          <a:p>
            <a:endParaRPr lang="nl-NL"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nl-NL" smtClean="0"/>
              <a:t>Training and labor market</a:t>
            </a:r>
          </a:p>
        </p:txBody>
      </p:sp>
      <p:sp>
        <p:nvSpPr>
          <p:cNvPr id="3" name="Content Placeholder 2"/>
          <p:cNvSpPr>
            <a:spLocks noGrp="1"/>
          </p:cNvSpPr>
          <p:nvPr>
            <p:ph idx="1"/>
          </p:nvPr>
        </p:nvSpPr>
        <p:spPr/>
        <p:txBody>
          <a:bodyPr rtlCol="0">
            <a:normAutofit fontScale="85000" lnSpcReduction="20000"/>
          </a:bodyPr>
          <a:lstStyle/>
          <a:p>
            <a:pPr fontAlgn="auto">
              <a:spcAft>
                <a:spcPts val="0"/>
              </a:spcAft>
              <a:buFont typeface="Arial" pitchFamily="34" charset="0"/>
              <a:buChar char="•"/>
              <a:defRPr/>
            </a:pPr>
            <a:r>
              <a:rPr lang="en-US" dirty="0" err="1" smtClean="0"/>
              <a:t>GreenTown</a:t>
            </a:r>
            <a:r>
              <a:rPr lang="en-US" dirty="0" smtClean="0"/>
              <a:t> is not an isolated project.  It is a big part of society. The word economy is not used on purpose. Other big projects that will impact the society are the Airport City and </a:t>
            </a:r>
            <a:r>
              <a:rPr lang="en-US" dirty="0" err="1" smtClean="0"/>
              <a:t>Ctex</a:t>
            </a:r>
            <a:r>
              <a:rPr lang="en-US" dirty="0" smtClean="0"/>
              <a:t>.  Two others are the Knowledge Zone and the Creative Zone. All these projects will require highly trained people. There is a need for a labor plan and an infrastructure to train personal. Otherwise new jobs will be created and the people are not trained for these jobs, the mismatch will continue. And we have to import people instead of providing jobs for the unemployed. </a:t>
            </a:r>
            <a:r>
              <a:rPr lang="en-US" dirty="0" err="1" smtClean="0"/>
              <a:t>Ctex</a:t>
            </a:r>
            <a:r>
              <a:rPr lang="en-US" dirty="0" smtClean="0"/>
              <a:t> started to operate and there is still no ICT Master Program being offered on the island.</a:t>
            </a:r>
            <a:endParaRPr lang="nl-NL" dirty="0" smtClean="0"/>
          </a:p>
          <a:p>
            <a:pPr fontAlgn="auto">
              <a:spcAft>
                <a:spcPts val="0"/>
              </a:spcAft>
              <a:buFont typeface="Arial" pitchFamily="34" charset="0"/>
              <a:buChar char="•"/>
              <a:defRPr/>
            </a:pPr>
            <a:endParaRPr lang="nl-NL"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nl-NL" smtClean="0"/>
              <a:t>How to implement</a:t>
            </a:r>
          </a:p>
        </p:txBody>
      </p:sp>
      <p:pic>
        <p:nvPicPr>
          <p:cNvPr id="14339" name="Content Placeholder 3" descr="S-curve RIG.png"/>
          <p:cNvPicPr>
            <a:picLocks noGrp="1" noChangeAspect="1"/>
          </p:cNvPicPr>
          <p:nvPr>
            <p:ph idx="1"/>
          </p:nvPr>
        </p:nvPicPr>
        <p:blipFill>
          <a:blip r:embed="rId3" cstate="print"/>
          <a:srcRect/>
          <a:stretch>
            <a:fillRect/>
          </a:stretch>
        </p:blipFill>
        <p:spPr>
          <a:xfrm>
            <a:off x="417513" y="1052513"/>
            <a:ext cx="8115300" cy="5489575"/>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endParaRPr lang="nl-NL" smtClean="0"/>
          </a:p>
        </p:txBody>
      </p:sp>
      <p:sp>
        <p:nvSpPr>
          <p:cNvPr id="3" name="Content Placeholder 2"/>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en-US" dirty="0" smtClean="0"/>
              <a:t>It is about people and their employability. We need 3.0 people to work in the economy 3.0.  The new opportunities will be in the Financial Sector, ICT sector, logistics, Airport, entertainment industry and so on. Much more effort should be dedicated into creating this next curve. Currently this is not the case. Two alternatives or tracks to create the second curve. The Knowledge Zone and the Airport City and a new refinery. This is why we need a new state of the art, clean, refinery at maybe </a:t>
            </a:r>
            <a:r>
              <a:rPr lang="en-US" dirty="0" err="1" smtClean="0"/>
              <a:t>Bullenbaai</a:t>
            </a:r>
            <a:r>
              <a:rPr lang="en-US" dirty="0" smtClean="0"/>
              <a:t>. This will preserve some of the jobs in the petrochemical industry and diversify the economy. But I propose to make it also a research centre and training facility where people from all over de world fly in for training. I propose the same formula for the new hospital.  The hospital should be part of a school of medicine.</a:t>
            </a:r>
            <a:endParaRPr lang="nl-NL" dirty="0" smtClean="0"/>
          </a:p>
          <a:p>
            <a:pPr fontAlgn="auto">
              <a:spcAft>
                <a:spcPts val="0"/>
              </a:spcAft>
              <a:buFont typeface="Arial" pitchFamily="34" charset="0"/>
              <a:buNone/>
              <a:defRPr/>
            </a:pPr>
            <a:endParaRPr lang="nl-NL"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nl-NL" smtClean="0"/>
              <a:t>Planning of GreenTown</a:t>
            </a:r>
          </a:p>
        </p:txBody>
      </p:sp>
      <p:sp>
        <p:nvSpPr>
          <p:cNvPr id="5" name="Content Placeholder 4"/>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US" dirty="0" smtClean="0"/>
              <a:t>In stage II only a few experts will get a job.  </a:t>
            </a:r>
            <a:endParaRPr lang="nl-NL" dirty="0" smtClean="0"/>
          </a:p>
          <a:p>
            <a:pPr fontAlgn="auto">
              <a:spcAft>
                <a:spcPts val="0"/>
              </a:spcAft>
              <a:buFont typeface="Arial" pitchFamily="34" charset="0"/>
              <a:buChar char="•"/>
              <a:defRPr/>
            </a:pPr>
            <a:r>
              <a:rPr lang="en-US" dirty="0" smtClean="0"/>
              <a:t>It is in stage III, starting in 2015 that jobs will be created by the start of cleaning and preparing the ground work. During that stage the refinery is still open. </a:t>
            </a:r>
            <a:endParaRPr lang="nl-NL" dirty="0" smtClean="0"/>
          </a:p>
          <a:p>
            <a:pPr fontAlgn="auto">
              <a:spcAft>
                <a:spcPts val="0"/>
              </a:spcAft>
              <a:buFont typeface="Arial" pitchFamily="34" charset="0"/>
              <a:buChar char="•"/>
              <a:defRPr/>
            </a:pPr>
            <a:r>
              <a:rPr lang="en-US" dirty="0" smtClean="0"/>
              <a:t>In stage IV, starting in 2020, there will be jobs created by cleaning, preparing the ground and disassembly of the refinery. In that stage the jobs in the refinery shall stop to exist. </a:t>
            </a:r>
            <a:endParaRPr lang="nl-NL" dirty="0" smtClean="0"/>
          </a:p>
          <a:p>
            <a:pPr fontAlgn="auto">
              <a:spcAft>
                <a:spcPts val="0"/>
              </a:spcAft>
              <a:buFont typeface="Arial" pitchFamily="34" charset="0"/>
              <a:buChar char="•"/>
              <a:defRPr/>
            </a:pPr>
            <a:r>
              <a:rPr lang="en-US" dirty="0" smtClean="0"/>
              <a:t>In stage V all sorts of jobs will be created, to start within the construction.</a:t>
            </a:r>
            <a:endParaRPr lang="nl-NL" dirty="0" smtClean="0"/>
          </a:p>
          <a:p>
            <a:pPr fontAlgn="auto">
              <a:spcAft>
                <a:spcPts val="0"/>
              </a:spcAft>
              <a:buFont typeface="Arial" pitchFamily="34" charset="0"/>
              <a:buChar char="•"/>
              <a:defRPr/>
            </a:pPr>
            <a:endParaRPr lang="nl-NL"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nl-NL" smtClean="0"/>
              <a:t>Conclusion</a:t>
            </a:r>
          </a:p>
        </p:txBody>
      </p:sp>
      <p:sp>
        <p:nvSpPr>
          <p:cNvPr id="3" name="Content Placeholder 2"/>
          <p:cNvSpPr>
            <a:spLocks noGrp="1"/>
          </p:cNvSpPr>
          <p:nvPr>
            <p:ph idx="1"/>
          </p:nvPr>
        </p:nvSpPr>
        <p:spPr/>
        <p:txBody>
          <a:bodyPr rtlCol="0">
            <a:normAutofit fontScale="40000" lnSpcReduction="20000"/>
          </a:bodyPr>
          <a:lstStyle/>
          <a:p>
            <a:pPr fontAlgn="auto">
              <a:spcAft>
                <a:spcPts val="0"/>
              </a:spcAft>
              <a:buFont typeface="Arial" pitchFamily="34" charset="0"/>
              <a:buChar char="•"/>
              <a:defRPr/>
            </a:pPr>
            <a:r>
              <a:rPr lang="en-US" dirty="0" smtClean="0"/>
              <a:t>The refinery is obsolete and must be re-invented. Soon government and politicians cannot avoid this issue any longer. Much time has been spent on the constitutional debate including the issue of the joined Central Bank with Sint </a:t>
            </a:r>
            <a:r>
              <a:rPr lang="en-US" dirty="0" err="1" smtClean="0"/>
              <a:t>Maarten.The</a:t>
            </a:r>
            <a:r>
              <a:rPr lang="en-US" dirty="0" smtClean="0"/>
              <a:t> research question of this article is: </a:t>
            </a:r>
            <a:endParaRPr lang="nl-NL" dirty="0" smtClean="0"/>
          </a:p>
          <a:p>
            <a:pPr fontAlgn="auto">
              <a:spcAft>
                <a:spcPts val="0"/>
              </a:spcAft>
              <a:buFont typeface="Arial" pitchFamily="34" charset="0"/>
              <a:buChar char="•"/>
              <a:defRPr/>
            </a:pPr>
            <a:r>
              <a:rPr lang="en-US" dirty="0" smtClean="0"/>
              <a:t>Can we calculate the number and types of jobs that will be created? </a:t>
            </a:r>
            <a:r>
              <a:rPr lang="en-US" dirty="0" err="1" smtClean="0"/>
              <a:t>GreenTown</a:t>
            </a:r>
            <a:r>
              <a:rPr lang="en-US" dirty="0" smtClean="0"/>
              <a:t> will create more than 2,250 jobs the current refinery does. The number of jobs at this stage cannot be made more specific.</a:t>
            </a:r>
            <a:endParaRPr lang="nl-NL" dirty="0" smtClean="0"/>
          </a:p>
          <a:p>
            <a:pPr fontAlgn="auto">
              <a:spcAft>
                <a:spcPts val="0"/>
              </a:spcAft>
              <a:buFont typeface="Arial" pitchFamily="34" charset="0"/>
              <a:buNone/>
              <a:defRPr/>
            </a:pPr>
            <a:r>
              <a:rPr lang="en-US" dirty="0" smtClean="0"/>
              <a:t> </a:t>
            </a:r>
            <a:endParaRPr lang="nl-NL" dirty="0" smtClean="0"/>
          </a:p>
          <a:p>
            <a:pPr fontAlgn="auto">
              <a:spcAft>
                <a:spcPts val="0"/>
              </a:spcAft>
              <a:buFont typeface="Arial" pitchFamily="34" charset="0"/>
              <a:buChar char="•"/>
              <a:defRPr/>
            </a:pPr>
            <a:r>
              <a:rPr lang="en-US" dirty="0" smtClean="0"/>
              <a:t>To close the refinery </a:t>
            </a:r>
            <a:r>
              <a:rPr lang="en-US" dirty="0" err="1" smtClean="0"/>
              <a:t>Curaçao</a:t>
            </a:r>
            <a:r>
              <a:rPr lang="en-US" dirty="0" smtClean="0"/>
              <a:t> needs extra growth of approximately 5% and 2,250 permanent new jobs. </a:t>
            </a:r>
            <a:endParaRPr lang="nl-NL" dirty="0" smtClean="0"/>
          </a:p>
          <a:p>
            <a:pPr fontAlgn="auto">
              <a:spcAft>
                <a:spcPts val="0"/>
              </a:spcAft>
              <a:buFont typeface="Arial" pitchFamily="34" charset="0"/>
              <a:buNone/>
              <a:defRPr/>
            </a:pPr>
            <a:endParaRPr lang="nl-NL" dirty="0" smtClean="0"/>
          </a:p>
          <a:p>
            <a:pPr fontAlgn="auto">
              <a:spcAft>
                <a:spcPts val="0"/>
              </a:spcAft>
              <a:buFont typeface="Arial" pitchFamily="34" charset="0"/>
              <a:buChar char="•"/>
              <a:defRPr/>
            </a:pPr>
            <a:r>
              <a:rPr lang="en-US" dirty="0" smtClean="0"/>
              <a:t>“At present, direct and indirect employment at the refinery is estimated at some 2,250 persons (employees, contractors and employees of suppliers). The refinery contributes an estimated 5.3% to the island’s GDP, some </a:t>
            </a:r>
            <a:r>
              <a:rPr lang="en-US" dirty="0" err="1" smtClean="0"/>
              <a:t>NAf</a:t>
            </a:r>
            <a:r>
              <a:rPr lang="en-US" dirty="0" smtClean="0"/>
              <a:t> 265 million per annum. Studies have however revealed that the refinery’s contribution to GDP is gradually decreasing and is estimated to fall to about 4.7% by 2018.” (TAC, 2013)</a:t>
            </a:r>
            <a:endParaRPr lang="nl-NL" dirty="0" smtClean="0"/>
          </a:p>
          <a:p>
            <a:pPr fontAlgn="auto">
              <a:spcAft>
                <a:spcPts val="0"/>
              </a:spcAft>
              <a:buFont typeface="Arial" pitchFamily="34" charset="0"/>
              <a:buNone/>
              <a:defRPr/>
            </a:pPr>
            <a:endParaRPr lang="nl-NL" dirty="0" smtClean="0"/>
          </a:p>
          <a:p>
            <a:pPr fontAlgn="auto">
              <a:spcAft>
                <a:spcPts val="0"/>
              </a:spcAft>
              <a:buFont typeface="Arial" pitchFamily="34" charset="0"/>
              <a:buChar char="•"/>
              <a:defRPr/>
            </a:pPr>
            <a:r>
              <a:rPr lang="en-US" dirty="0" smtClean="0"/>
              <a:t>The problem is that </a:t>
            </a:r>
            <a:r>
              <a:rPr lang="en-US" dirty="0" err="1" smtClean="0"/>
              <a:t>Curaçao</a:t>
            </a:r>
            <a:r>
              <a:rPr lang="en-US" dirty="0" smtClean="0"/>
              <a:t> has not attained significant economic growth in years. The same goes for the creation of jobs.  Creating jobs is a 2.0 mindset and strategy/ Part of the explanation is the lack of a vision and poor performance of the civil service. </a:t>
            </a:r>
            <a:r>
              <a:rPr lang="en-US" dirty="0" err="1" smtClean="0"/>
              <a:t>Curaçao</a:t>
            </a:r>
            <a:r>
              <a:rPr lang="en-US" dirty="0" smtClean="0"/>
              <a:t> must develop a vision and long term master plan based on the following trends:</a:t>
            </a:r>
            <a:endParaRPr lang="nl-NL" dirty="0" smtClean="0"/>
          </a:p>
          <a:p>
            <a:pPr fontAlgn="auto">
              <a:spcAft>
                <a:spcPts val="0"/>
              </a:spcAft>
              <a:buFont typeface="Arial" pitchFamily="34" charset="0"/>
              <a:buChar char="•"/>
              <a:defRPr/>
            </a:pPr>
            <a:r>
              <a:rPr lang="en-US" dirty="0" smtClean="0"/>
              <a:t>ICT is the leading technology;</a:t>
            </a:r>
            <a:endParaRPr lang="nl-NL" dirty="0" smtClean="0"/>
          </a:p>
          <a:p>
            <a:pPr fontAlgn="auto">
              <a:spcAft>
                <a:spcPts val="0"/>
              </a:spcAft>
              <a:buFont typeface="Arial" pitchFamily="34" charset="0"/>
              <a:buChar char="•"/>
              <a:defRPr/>
            </a:pPr>
            <a:r>
              <a:rPr lang="en-US" dirty="0" smtClean="0"/>
              <a:t>Attracting the creative class is essential;</a:t>
            </a:r>
            <a:endParaRPr lang="nl-NL" dirty="0" smtClean="0"/>
          </a:p>
          <a:p>
            <a:pPr fontAlgn="auto">
              <a:spcAft>
                <a:spcPts val="0"/>
              </a:spcAft>
              <a:buFont typeface="Arial" pitchFamily="34" charset="0"/>
              <a:buChar char="•"/>
              <a:defRPr/>
            </a:pPr>
            <a:r>
              <a:rPr lang="en-US" dirty="0" smtClean="0"/>
              <a:t>Local agriculture will be vital;</a:t>
            </a:r>
            <a:endParaRPr lang="nl-NL" dirty="0" smtClean="0"/>
          </a:p>
          <a:p>
            <a:pPr fontAlgn="auto">
              <a:spcAft>
                <a:spcPts val="0"/>
              </a:spcAft>
              <a:buFont typeface="Arial" pitchFamily="34" charset="0"/>
              <a:buChar char="•"/>
              <a:defRPr/>
            </a:pPr>
            <a:r>
              <a:rPr lang="en-US" dirty="0" smtClean="0"/>
              <a:t>It is about sustainability.</a:t>
            </a:r>
            <a:endParaRPr lang="nl-NL" dirty="0" smtClean="0"/>
          </a:p>
          <a:p>
            <a:pPr fontAlgn="auto">
              <a:spcAft>
                <a:spcPts val="0"/>
              </a:spcAft>
              <a:buFont typeface="Arial" pitchFamily="34" charset="0"/>
              <a:buNone/>
              <a:defRPr/>
            </a:pPr>
            <a:endParaRPr lang="nl-NL" dirty="0" smtClean="0"/>
          </a:p>
          <a:p>
            <a:pPr fontAlgn="auto">
              <a:spcAft>
                <a:spcPts val="0"/>
              </a:spcAft>
              <a:buFont typeface="Arial" pitchFamily="34" charset="0"/>
              <a:buChar char="•"/>
              <a:defRPr/>
            </a:pPr>
            <a:r>
              <a:rPr lang="en-US" dirty="0" smtClean="0"/>
              <a:t>Training and research centers should establish in </a:t>
            </a:r>
            <a:r>
              <a:rPr lang="en-US" dirty="0" err="1" smtClean="0"/>
              <a:t>Curaçao</a:t>
            </a:r>
            <a:r>
              <a:rPr lang="en-US" dirty="0" smtClean="0"/>
              <a:t> to train locals and people from the globe. Much training will be delivered via the internet, but still conferences will be held on </a:t>
            </a:r>
            <a:r>
              <a:rPr lang="en-US" dirty="0" err="1" smtClean="0"/>
              <a:t>Curaçao</a:t>
            </a:r>
            <a:r>
              <a:rPr lang="en-US" dirty="0" smtClean="0"/>
              <a:t>.</a:t>
            </a:r>
            <a:endParaRPr lang="nl-NL" dirty="0" smtClean="0"/>
          </a:p>
          <a:p>
            <a:pPr fontAlgn="auto">
              <a:spcAft>
                <a:spcPts val="0"/>
              </a:spcAft>
              <a:buFont typeface="Arial" pitchFamily="34" charset="0"/>
              <a:buChar char="•"/>
              <a:defRPr/>
            </a:pPr>
            <a:endParaRPr lang="nl-NL"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endParaRPr lang="nl-NL" smtClean="0"/>
          </a:p>
        </p:txBody>
      </p:sp>
      <p:sp>
        <p:nvSpPr>
          <p:cNvPr id="18435" name="Content Placeholder 2"/>
          <p:cNvSpPr>
            <a:spLocks noGrp="1"/>
          </p:cNvSpPr>
          <p:nvPr>
            <p:ph idx="1"/>
          </p:nvPr>
        </p:nvSpPr>
        <p:spPr/>
        <p:txBody>
          <a:bodyPr/>
          <a:lstStyle/>
          <a:p>
            <a:r>
              <a:rPr lang="nl-NL" smtClean="0">
                <a:hlinkClick r:id="rId3"/>
              </a:rPr>
              <a:t>www.miguelgoede.com</a:t>
            </a:r>
            <a:endParaRPr lang="nl-NL" smtClean="0"/>
          </a:p>
          <a:p>
            <a:r>
              <a:rPr lang="nl-NL" smtClean="0"/>
              <a:t>Facebook: miguelgoede</a:t>
            </a:r>
          </a:p>
          <a:p>
            <a:r>
              <a:rPr lang="nl-NL" smtClean="0"/>
              <a:t>Twitter: @goedemiguel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nl-NL" smtClean="0"/>
              <a:t>Curaçao 3.0</a:t>
            </a:r>
          </a:p>
        </p:txBody>
      </p:sp>
      <p:sp>
        <p:nvSpPr>
          <p:cNvPr id="1028" name="Content Placeholder 2"/>
          <p:cNvSpPr>
            <a:spLocks noGrp="1"/>
          </p:cNvSpPr>
          <p:nvPr>
            <p:ph idx="1"/>
          </p:nvPr>
        </p:nvSpPr>
        <p:spPr/>
        <p:txBody>
          <a:bodyPr/>
          <a:lstStyle/>
          <a:p>
            <a:pPr>
              <a:buFont typeface="Arial" charset="0"/>
              <a:buNone/>
            </a:pPr>
            <a:endParaRPr lang="nl-NL" smtClean="0"/>
          </a:p>
        </p:txBody>
      </p:sp>
      <p:graphicFrame>
        <p:nvGraphicFramePr>
          <p:cNvPr id="1026" name="Object 2"/>
          <p:cNvGraphicFramePr>
            <a:graphicFrameLocks noChangeAspect="1"/>
          </p:cNvGraphicFramePr>
          <p:nvPr/>
        </p:nvGraphicFramePr>
        <p:xfrm>
          <a:off x="971550" y="1557338"/>
          <a:ext cx="7200900" cy="4244975"/>
        </p:xfrm>
        <a:graphic>
          <a:graphicData uri="http://schemas.openxmlformats.org/presentationml/2006/ole">
            <p:oleObj spid="_x0000_s1026" name="Acrobat Document" r:id="rId4" imgW="10534590" imgH="6210210" progId="AcroExch.Document.7">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nl-NL" dirty="0" err="1" smtClean="0"/>
              <a:t>Introduction</a:t>
            </a:r>
            <a:r>
              <a:rPr lang="nl-NL" dirty="0" smtClean="0"/>
              <a:t/>
            </a:r>
            <a:br>
              <a:rPr lang="nl-NL" dirty="0" smtClean="0"/>
            </a:br>
            <a:endParaRPr lang="nl-NL" dirty="0" smtClean="0"/>
          </a:p>
        </p:txBody>
      </p:sp>
      <p:sp>
        <p:nvSpPr>
          <p:cNvPr id="4099" name="Content Placeholder 2"/>
          <p:cNvSpPr>
            <a:spLocks noGrp="1"/>
          </p:cNvSpPr>
          <p:nvPr>
            <p:ph idx="1"/>
          </p:nvPr>
        </p:nvSpPr>
        <p:spPr/>
        <p:txBody>
          <a:bodyPr/>
          <a:lstStyle/>
          <a:p>
            <a:r>
              <a:rPr lang="nl-NL" smtClean="0"/>
              <a:t>Question: </a:t>
            </a:r>
            <a:r>
              <a:rPr lang="en-US" smtClean="0"/>
              <a:t>One can agree that the current refinery in the current location is not an option in the long run, but how will the project GreenTown be executed? </a:t>
            </a:r>
          </a:p>
          <a:p>
            <a:r>
              <a:rPr lang="en-US" smtClean="0"/>
              <a:t>GreenTown is part of Cura</a:t>
            </a:r>
            <a:r>
              <a:rPr lang="nl-NL" smtClean="0"/>
              <a:t>ç</a:t>
            </a:r>
            <a:r>
              <a:rPr lang="en-US" smtClean="0"/>
              <a:t>ao 3.0, the Information Age. Can we calculate the number and types of jobs that will be created?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nl-NL" smtClean="0"/>
              <a:t>Venezuela</a:t>
            </a:r>
          </a:p>
        </p:txBody>
      </p:sp>
      <p:sp>
        <p:nvSpPr>
          <p:cNvPr id="5123" name="Content Placeholder 2"/>
          <p:cNvSpPr>
            <a:spLocks noGrp="1"/>
          </p:cNvSpPr>
          <p:nvPr>
            <p:ph idx="1"/>
          </p:nvPr>
        </p:nvSpPr>
        <p:spPr/>
        <p:txBody>
          <a:bodyPr/>
          <a:lstStyle/>
          <a:p>
            <a:r>
              <a:rPr lang="en-US" smtClean="0"/>
              <a:t>.“But Isla remains a vital asset for PDVSA. It represents more than 10 percent of the company’s global refining capacity, while a tank depot next to the facility can store up to 16 million barrels of crude and has become an important staging point for Venezuelan oil shipments to China.”</a:t>
            </a:r>
            <a:endParaRPr lang="nl-NL" smtClean="0"/>
          </a:p>
          <a:p>
            <a:pPr lvl="1"/>
            <a:r>
              <a:rPr lang="en-US" smtClean="0"/>
              <a:t>http://www.reuters.com/article/2012/10/24/us-curacao-refinery-idUSBRE89N1GZ20121024</a:t>
            </a:r>
            <a:endParaRPr lang="nl-NL"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nl-NL" smtClean="0"/>
              <a:t>GreenTown</a:t>
            </a:r>
          </a:p>
        </p:txBody>
      </p:sp>
      <p:sp>
        <p:nvSpPr>
          <p:cNvPr id="6147" name="Content Placeholder 2"/>
          <p:cNvSpPr>
            <a:spLocks noGrp="1"/>
          </p:cNvSpPr>
          <p:nvPr>
            <p:ph idx="1"/>
          </p:nvPr>
        </p:nvSpPr>
        <p:spPr/>
        <p:txBody>
          <a:bodyPr/>
          <a:lstStyle/>
          <a:p>
            <a:r>
              <a:rPr lang="en-US" smtClean="0"/>
              <a:t>“GreenTown Curaçao is a new eco-friendly initiative with a mission. We want to replace the heavily polluting oil refinery on Curaçao with a lively green waterfront city, powered solely by sustainable energy. In the future, this new city will provide 10,000 people with the opportunity to find jobs and housing there.”</a:t>
            </a:r>
            <a:endParaRPr lang="nl-NL"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nl-NL" smtClean="0"/>
              <a:t>Vision Curaçao 3.0</a:t>
            </a:r>
          </a:p>
        </p:txBody>
      </p:sp>
      <p:sp>
        <p:nvSpPr>
          <p:cNvPr id="3" name="Content Placeholder 2"/>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en-US" dirty="0" smtClean="0"/>
              <a:t>Island of Education and Sophistication</a:t>
            </a:r>
          </a:p>
          <a:p>
            <a:pPr fontAlgn="auto">
              <a:spcAft>
                <a:spcPts val="0"/>
              </a:spcAft>
              <a:buFont typeface="Arial" pitchFamily="34" charset="0"/>
              <a:buChar char="•"/>
              <a:defRPr/>
            </a:pPr>
            <a:r>
              <a:rPr lang="en-US" dirty="0" smtClean="0"/>
              <a:t>A cluster strategy is envisioned to unify and stimulate </a:t>
            </a:r>
            <a:r>
              <a:rPr lang="en-US" dirty="0" err="1" smtClean="0"/>
              <a:t>Curaçao's</a:t>
            </a:r>
            <a:r>
              <a:rPr lang="en-US" dirty="0" smtClean="0"/>
              <a:t> development. This cluster strategy focuses on four main clusters:</a:t>
            </a:r>
            <a:endParaRPr lang="nl-NL" dirty="0" smtClean="0"/>
          </a:p>
          <a:p>
            <a:pPr fontAlgn="auto">
              <a:spcAft>
                <a:spcPts val="0"/>
              </a:spcAft>
              <a:buFont typeface="Arial" pitchFamily="34" charset="0"/>
              <a:buNone/>
              <a:defRPr/>
            </a:pPr>
            <a:r>
              <a:rPr lang="en-US" dirty="0" smtClean="0"/>
              <a:t/>
            </a:r>
            <a:br>
              <a:rPr lang="en-US" dirty="0" smtClean="0"/>
            </a:br>
            <a:r>
              <a:rPr lang="en-US" dirty="0" smtClean="0"/>
              <a:t>1. A Focus on Education </a:t>
            </a:r>
            <a:br>
              <a:rPr lang="en-US" dirty="0" smtClean="0"/>
            </a:br>
            <a:r>
              <a:rPr lang="en-US" dirty="0" smtClean="0"/>
              <a:t>2. Nurturing the </a:t>
            </a:r>
            <a:r>
              <a:rPr lang="en-US" dirty="0" err="1" smtClean="0"/>
              <a:t>Cura</a:t>
            </a:r>
            <a:r>
              <a:rPr lang="nl-NL" dirty="0" smtClean="0"/>
              <a:t>ç</a:t>
            </a:r>
            <a:r>
              <a:rPr lang="en-US" dirty="0" err="1" smtClean="0"/>
              <a:t>ao</a:t>
            </a:r>
            <a:r>
              <a:rPr lang="en-US" dirty="0" smtClean="0"/>
              <a:t> Experience </a:t>
            </a:r>
            <a:br>
              <a:rPr lang="en-US" dirty="0" smtClean="0"/>
            </a:br>
            <a:r>
              <a:rPr lang="en-US" dirty="0" smtClean="0"/>
              <a:t>3. Specialized Business Services </a:t>
            </a:r>
            <a:endParaRPr lang="nl-NL" dirty="0" smtClean="0"/>
          </a:p>
          <a:p>
            <a:pPr fontAlgn="auto">
              <a:spcAft>
                <a:spcPts val="0"/>
              </a:spcAft>
              <a:buFont typeface="Arial" pitchFamily="34" charset="0"/>
              <a:buNone/>
              <a:defRPr/>
            </a:pPr>
            <a:r>
              <a:rPr lang="en-US" dirty="0" smtClean="0"/>
              <a:t>	4. Niche Tourism</a:t>
            </a:r>
            <a:br>
              <a:rPr lang="en-US" dirty="0" smtClean="0"/>
            </a:br>
            <a:r>
              <a:rPr lang="en-US" dirty="0" smtClean="0"/>
              <a:t/>
            </a:r>
            <a:br>
              <a:rPr lang="en-US" dirty="0" smtClean="0"/>
            </a:br>
            <a:r>
              <a:rPr lang="en-US" dirty="0" smtClean="0"/>
              <a:t>However, the synergies created by these clusters have a direct effect on the following sectors:</a:t>
            </a:r>
            <a:br>
              <a:rPr lang="en-US" dirty="0" smtClean="0"/>
            </a:br>
            <a:r>
              <a:rPr lang="en-US" dirty="0" smtClean="0"/>
              <a:t>5. Transportation &amp; Logistics </a:t>
            </a:r>
            <a:br>
              <a:rPr lang="en-US" dirty="0" smtClean="0"/>
            </a:br>
            <a:r>
              <a:rPr lang="en-US" dirty="0" smtClean="0"/>
              <a:t>6. IT/e-Commerce </a:t>
            </a:r>
            <a:br>
              <a:rPr lang="en-US" dirty="0" smtClean="0"/>
            </a:br>
            <a:r>
              <a:rPr lang="en-US" dirty="0" smtClean="0"/>
              <a:t>7. Commercial, Residential, Retail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endParaRPr lang="nl-NL" smtClean="0"/>
          </a:p>
        </p:txBody>
      </p:sp>
      <p:sp>
        <p:nvSpPr>
          <p:cNvPr id="8195" name="Content Placeholder 2"/>
          <p:cNvSpPr>
            <a:spLocks noGrp="1"/>
          </p:cNvSpPr>
          <p:nvPr>
            <p:ph idx="1"/>
          </p:nvPr>
        </p:nvSpPr>
        <p:spPr/>
        <p:txBody>
          <a:bodyPr/>
          <a:lstStyle/>
          <a:p>
            <a:r>
              <a:rPr lang="nl-NL" smtClean="0"/>
              <a:t>Knowledge economy</a:t>
            </a:r>
          </a:p>
          <a:p>
            <a:r>
              <a:rPr lang="nl-NL" smtClean="0"/>
              <a:t>Experience economy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nl-NL" smtClean="0"/>
              <a:t>Jobs GreenTown</a:t>
            </a:r>
          </a:p>
        </p:txBody>
      </p:sp>
      <p:sp>
        <p:nvSpPr>
          <p:cNvPr id="3" name="Content Placeholder 2"/>
          <p:cNvSpPr>
            <a:spLocks noGrp="1"/>
          </p:cNvSpPr>
          <p:nvPr>
            <p:ph idx="1"/>
          </p:nvPr>
        </p:nvSpPr>
        <p:spPr/>
        <p:txBody>
          <a:bodyPr rtlCol="0">
            <a:normAutofit fontScale="47500" lnSpcReduction="20000"/>
          </a:bodyPr>
          <a:lstStyle/>
          <a:p>
            <a:pPr fontAlgn="auto">
              <a:spcAft>
                <a:spcPts val="0"/>
              </a:spcAft>
              <a:buFont typeface="Arial" pitchFamily="34" charset="0"/>
              <a:buChar char="•"/>
              <a:defRPr/>
            </a:pPr>
            <a:r>
              <a:rPr lang="en-US" dirty="0" smtClean="0"/>
              <a:t>Permanent Jobs to be created 			Conservative Probable</a:t>
            </a:r>
            <a:endParaRPr lang="nl-NL" dirty="0" smtClean="0"/>
          </a:p>
          <a:p>
            <a:pPr fontAlgn="auto">
              <a:spcAft>
                <a:spcPts val="0"/>
              </a:spcAft>
              <a:buFont typeface="Arial" pitchFamily="34" charset="0"/>
              <a:buChar char="•"/>
              <a:defRPr/>
            </a:pPr>
            <a:r>
              <a:rPr lang="en-US" dirty="0" smtClean="0"/>
              <a:t>Entertainment Centre 			800 	1,800</a:t>
            </a:r>
            <a:endParaRPr lang="nl-NL" dirty="0" smtClean="0"/>
          </a:p>
          <a:p>
            <a:pPr fontAlgn="auto">
              <a:spcAft>
                <a:spcPts val="0"/>
              </a:spcAft>
              <a:buFont typeface="Arial" pitchFamily="34" charset="0"/>
              <a:buChar char="•"/>
              <a:defRPr/>
            </a:pPr>
            <a:r>
              <a:rPr lang="en-US" dirty="0" smtClean="0"/>
              <a:t>Retail and City Services 			1,500 	2,000</a:t>
            </a:r>
            <a:endParaRPr lang="nl-NL" dirty="0" smtClean="0"/>
          </a:p>
          <a:p>
            <a:pPr fontAlgn="auto">
              <a:spcAft>
                <a:spcPts val="0"/>
              </a:spcAft>
              <a:buFont typeface="Arial" pitchFamily="34" charset="0"/>
              <a:buChar char="•"/>
              <a:defRPr/>
            </a:pPr>
            <a:r>
              <a:rPr lang="en-US" dirty="0" smtClean="0"/>
              <a:t>Financial Services &amp; Offices 			1,200 	3,000</a:t>
            </a:r>
            <a:endParaRPr lang="nl-NL" dirty="0" smtClean="0"/>
          </a:p>
          <a:p>
            <a:pPr fontAlgn="auto">
              <a:spcAft>
                <a:spcPts val="0"/>
              </a:spcAft>
              <a:buFont typeface="Arial" pitchFamily="34" charset="0"/>
              <a:buChar char="•"/>
              <a:defRPr/>
            </a:pPr>
            <a:r>
              <a:rPr lang="en-US" dirty="0" smtClean="0"/>
              <a:t>Harbor Services 				200 	300</a:t>
            </a:r>
            <a:endParaRPr lang="nl-NL" dirty="0" smtClean="0"/>
          </a:p>
          <a:p>
            <a:pPr fontAlgn="auto">
              <a:spcAft>
                <a:spcPts val="0"/>
              </a:spcAft>
              <a:buFont typeface="Arial" pitchFamily="34" charset="0"/>
              <a:buChar char="•"/>
              <a:defRPr/>
            </a:pPr>
            <a:r>
              <a:rPr lang="en-US" dirty="0" smtClean="0"/>
              <a:t>Containers 				300 	600</a:t>
            </a:r>
            <a:endParaRPr lang="nl-NL" dirty="0" smtClean="0"/>
          </a:p>
          <a:p>
            <a:pPr fontAlgn="auto">
              <a:spcAft>
                <a:spcPts val="0"/>
              </a:spcAft>
              <a:buFont typeface="Arial" pitchFamily="34" charset="0"/>
              <a:buChar char="•"/>
              <a:defRPr/>
            </a:pPr>
            <a:r>
              <a:rPr lang="en-US" dirty="0" smtClean="0"/>
              <a:t>Ship Building &amp; Manufacturing 		2,400 	3,500</a:t>
            </a:r>
            <a:endParaRPr lang="nl-NL" dirty="0" smtClean="0"/>
          </a:p>
          <a:p>
            <a:pPr fontAlgn="auto">
              <a:spcAft>
                <a:spcPts val="0"/>
              </a:spcAft>
              <a:buFont typeface="Arial" pitchFamily="34" charset="0"/>
              <a:buChar char="•"/>
              <a:defRPr/>
            </a:pPr>
            <a:r>
              <a:rPr lang="en-US" dirty="0" smtClean="0"/>
              <a:t>Additional Free Zone 			2,000	2,500</a:t>
            </a:r>
            <a:endParaRPr lang="nl-NL" dirty="0" smtClean="0"/>
          </a:p>
          <a:p>
            <a:pPr fontAlgn="auto">
              <a:spcAft>
                <a:spcPts val="0"/>
              </a:spcAft>
              <a:buFont typeface="Arial" pitchFamily="34" charset="0"/>
              <a:buChar char="•"/>
              <a:defRPr/>
            </a:pPr>
            <a:r>
              <a:rPr lang="en-US" dirty="0" smtClean="0"/>
              <a:t>Docks / Ship Maintenance 			1,500 	2,000</a:t>
            </a:r>
            <a:endParaRPr lang="nl-NL" dirty="0" smtClean="0"/>
          </a:p>
          <a:p>
            <a:pPr fontAlgn="auto">
              <a:spcAft>
                <a:spcPts val="0"/>
              </a:spcAft>
              <a:buFont typeface="Arial" pitchFamily="34" charset="0"/>
              <a:buChar char="•"/>
              <a:defRPr/>
            </a:pPr>
            <a:r>
              <a:rPr lang="en-US" dirty="0" smtClean="0"/>
              <a:t>Permanent Jobs Created by </a:t>
            </a:r>
            <a:r>
              <a:rPr lang="en-US" dirty="0" err="1" smtClean="0"/>
              <a:t>GreenTown</a:t>
            </a:r>
            <a:r>
              <a:rPr lang="en-US" dirty="0" smtClean="0"/>
              <a:t>		9,900 	15,700</a:t>
            </a:r>
            <a:endParaRPr lang="nl-NL" dirty="0" smtClean="0"/>
          </a:p>
          <a:p>
            <a:pPr fontAlgn="auto">
              <a:spcAft>
                <a:spcPts val="0"/>
              </a:spcAft>
              <a:buFont typeface="Arial" pitchFamily="34" charset="0"/>
              <a:buNone/>
              <a:defRPr/>
            </a:pPr>
            <a:r>
              <a:rPr lang="en-US" dirty="0" smtClean="0"/>
              <a:t>(</a:t>
            </a:r>
            <a:r>
              <a:rPr lang="en-US" dirty="0" err="1" smtClean="0"/>
              <a:t>Veri</a:t>
            </a:r>
            <a:r>
              <a:rPr lang="nl-NL" dirty="0" smtClean="0"/>
              <a:t>ﬁ</a:t>
            </a:r>
            <a:r>
              <a:rPr lang="en-US" dirty="0" err="1" smtClean="0"/>
              <a:t>ed</a:t>
            </a:r>
            <a:r>
              <a:rPr lang="en-US" dirty="0" smtClean="0"/>
              <a:t> by Royal </a:t>
            </a:r>
            <a:r>
              <a:rPr lang="en-US" dirty="0" err="1" smtClean="0"/>
              <a:t>Haskoning</a:t>
            </a:r>
            <a:r>
              <a:rPr lang="en-US" dirty="0" smtClean="0"/>
              <a:t> DHV)</a:t>
            </a:r>
            <a:endParaRPr lang="nl-NL" dirty="0" smtClean="0"/>
          </a:p>
          <a:p>
            <a:pPr fontAlgn="auto">
              <a:spcAft>
                <a:spcPts val="0"/>
              </a:spcAft>
              <a:buFont typeface="Arial" pitchFamily="34" charset="0"/>
              <a:buNone/>
              <a:defRPr/>
            </a:pPr>
            <a:r>
              <a:rPr lang="en-US" dirty="0" smtClean="0"/>
              <a:t> </a:t>
            </a:r>
            <a:endParaRPr lang="nl-NL" dirty="0" smtClean="0"/>
          </a:p>
          <a:p>
            <a:pPr fontAlgn="auto">
              <a:spcAft>
                <a:spcPts val="0"/>
              </a:spcAft>
              <a:buFont typeface="Arial" pitchFamily="34" charset="0"/>
              <a:buChar char="•"/>
              <a:defRPr/>
            </a:pPr>
            <a:r>
              <a:rPr lang="en-US" dirty="0" smtClean="0"/>
              <a:t>ADDITIONAL  JOBS</a:t>
            </a:r>
            <a:endParaRPr lang="nl-NL" dirty="0" smtClean="0"/>
          </a:p>
          <a:p>
            <a:pPr fontAlgn="auto">
              <a:spcAft>
                <a:spcPts val="0"/>
              </a:spcAft>
              <a:buFont typeface="Arial" pitchFamily="34" charset="0"/>
              <a:buChar char="•"/>
              <a:defRPr/>
            </a:pPr>
            <a:r>
              <a:rPr lang="en-US" dirty="0" smtClean="0"/>
              <a:t>Fisheries 				200 	250</a:t>
            </a:r>
            <a:endParaRPr lang="nl-NL" dirty="0" smtClean="0"/>
          </a:p>
          <a:p>
            <a:pPr fontAlgn="auto">
              <a:spcAft>
                <a:spcPts val="0"/>
              </a:spcAft>
              <a:buFont typeface="Arial" pitchFamily="34" charset="0"/>
              <a:buChar char="•"/>
              <a:defRPr/>
            </a:pPr>
            <a:r>
              <a:rPr lang="en-US" dirty="0" smtClean="0"/>
              <a:t>Recycling				200 	250</a:t>
            </a:r>
            <a:endParaRPr lang="nl-NL" dirty="0" smtClean="0"/>
          </a:p>
          <a:p>
            <a:pPr fontAlgn="auto">
              <a:spcAft>
                <a:spcPts val="0"/>
              </a:spcAft>
              <a:buFont typeface="Arial" pitchFamily="34" charset="0"/>
              <a:buChar char="•"/>
              <a:defRPr/>
            </a:pPr>
            <a:r>
              <a:rPr lang="en-US" dirty="0" smtClean="0"/>
              <a:t>Hospitality / Tourism 			1,000 	1,500</a:t>
            </a:r>
            <a:endParaRPr lang="nl-NL" dirty="0" smtClean="0"/>
          </a:p>
          <a:p>
            <a:pPr fontAlgn="auto">
              <a:spcAft>
                <a:spcPts val="0"/>
              </a:spcAft>
              <a:buFont typeface="Arial" pitchFamily="34" charset="0"/>
              <a:buChar char="•"/>
              <a:defRPr/>
            </a:pPr>
            <a:r>
              <a:rPr lang="en-US" dirty="0" smtClean="0"/>
              <a:t>Additional Jobs Created 			1,400 	2,000</a:t>
            </a:r>
            <a:endParaRPr lang="nl-NL" dirty="0" smtClean="0"/>
          </a:p>
          <a:p>
            <a:pPr fontAlgn="auto">
              <a:spcAft>
                <a:spcPts val="0"/>
              </a:spcAft>
              <a:buFont typeface="Arial" pitchFamily="34" charset="0"/>
              <a:buChar char="•"/>
              <a:defRPr/>
            </a:pPr>
            <a:r>
              <a:rPr lang="en-US" dirty="0" smtClean="0"/>
              <a:t>Total Permanent Jobs to be Created 		11,300 	17,700</a:t>
            </a:r>
            <a:endParaRPr lang="nl-NL" dirty="0" smtClean="0"/>
          </a:p>
          <a:p>
            <a:pPr fontAlgn="auto">
              <a:spcAft>
                <a:spcPts val="0"/>
              </a:spcAft>
              <a:buFont typeface="Arial" pitchFamily="34" charset="0"/>
              <a:buNone/>
              <a:defRPr/>
            </a:pPr>
            <a:r>
              <a:rPr lang="en-US" dirty="0" smtClean="0"/>
              <a:t>(Foundation </a:t>
            </a:r>
            <a:r>
              <a:rPr lang="en-US" dirty="0" err="1" smtClean="0"/>
              <a:t>GreenTown</a:t>
            </a:r>
            <a:r>
              <a:rPr lang="en-US" dirty="0" smtClean="0"/>
              <a:t>, 2013)</a:t>
            </a:r>
            <a:endParaRPr lang="nl-NL" dirty="0" smtClean="0"/>
          </a:p>
          <a:p>
            <a:pPr fontAlgn="auto">
              <a:spcAft>
                <a:spcPts val="0"/>
              </a:spcAft>
              <a:buFont typeface="Arial" pitchFamily="34" charset="0"/>
              <a:buChar char="•"/>
              <a:defRPr/>
            </a:pPr>
            <a:endParaRPr lang="nl-NL"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nl-NL" smtClean="0"/>
              <a:t>Curaçao Now</a:t>
            </a:r>
          </a:p>
        </p:txBody>
      </p:sp>
      <p:sp>
        <p:nvSpPr>
          <p:cNvPr id="3" name="Content Placeholder 2"/>
          <p:cNvSpPr>
            <a:spLocks noGrp="1"/>
          </p:cNvSpPr>
          <p:nvPr>
            <p:ph idx="1"/>
          </p:nvPr>
        </p:nvSpPr>
        <p:spPr/>
        <p:txBody>
          <a:bodyPr rtlCol="0">
            <a:normAutofit fontScale="85000" lnSpcReduction="20000"/>
          </a:bodyPr>
          <a:lstStyle/>
          <a:p>
            <a:pPr fontAlgn="auto">
              <a:spcAft>
                <a:spcPts val="0"/>
              </a:spcAft>
              <a:buFont typeface="Arial" pitchFamily="34" charset="0"/>
              <a:buChar char="•"/>
              <a:defRPr/>
            </a:pPr>
            <a:r>
              <a:rPr lang="nl-NL" dirty="0" err="1" smtClean="0"/>
              <a:t>Mindset</a:t>
            </a:r>
            <a:r>
              <a:rPr lang="nl-NL" dirty="0" smtClean="0"/>
              <a:t> 2.0</a:t>
            </a:r>
          </a:p>
          <a:p>
            <a:pPr fontAlgn="auto">
              <a:spcAft>
                <a:spcPts val="0"/>
              </a:spcAft>
              <a:buFont typeface="Arial" pitchFamily="34" charset="0"/>
              <a:buChar char="•"/>
              <a:defRPr/>
            </a:pPr>
            <a:r>
              <a:rPr lang="en-US" dirty="0" smtClean="0"/>
              <a:t>3.0 is the information or internet era: the world dominated by the Internet. The creative class is the driving force of society. </a:t>
            </a:r>
          </a:p>
          <a:p>
            <a:pPr fontAlgn="auto">
              <a:spcAft>
                <a:spcPts val="0"/>
              </a:spcAft>
              <a:buFont typeface="Arial" pitchFamily="34" charset="0"/>
              <a:buChar char="•"/>
              <a:defRPr/>
            </a:pPr>
            <a:r>
              <a:rPr lang="en-US" dirty="0" err="1" smtClean="0"/>
              <a:t>Curaçao</a:t>
            </a:r>
            <a:r>
              <a:rPr lang="en-US" dirty="0" smtClean="0"/>
              <a:t> 2.0 is over. It is bankrupt. 3.0 is about the creative economy driven by the creative class. “The creative industries refer to a range of economic activities which are concerned with the generation or exploitation of knowledge and information. They may also be referred to as the cultural industries (especially in Europe (</a:t>
            </a:r>
            <a:r>
              <a:rPr lang="en-US" dirty="0" err="1" smtClean="0"/>
              <a:t>Hesmondhalgh</a:t>
            </a:r>
            <a:r>
              <a:rPr lang="en-US" dirty="0" smtClean="0"/>
              <a:t> 2002, p. 14)) or the creative economy (</a:t>
            </a:r>
            <a:r>
              <a:rPr lang="en-US" dirty="0" err="1" smtClean="0"/>
              <a:t>Howkins</a:t>
            </a:r>
            <a:r>
              <a:rPr lang="en-US" dirty="0" smtClean="0"/>
              <a:t> 2001).</a:t>
            </a:r>
            <a:endParaRPr lang="nl-NL"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TotalTime>
  <Words>923</Words>
  <Application>Microsoft Office PowerPoint</Application>
  <PresentationFormat>On-screen Show (4:3)</PresentationFormat>
  <Paragraphs>92</Paragraphs>
  <Slides>17</Slides>
  <Notes>17</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1" baseType="lpstr">
      <vt:lpstr>Calibri</vt:lpstr>
      <vt:lpstr>Arial</vt:lpstr>
      <vt:lpstr>Office Theme</vt:lpstr>
      <vt:lpstr>Adobe Acrobat Document</vt:lpstr>
      <vt:lpstr>GreenTown Curaçao 3.0</vt:lpstr>
      <vt:lpstr>Curaçao 3.0</vt:lpstr>
      <vt:lpstr>Introduction </vt:lpstr>
      <vt:lpstr>Venezuela</vt:lpstr>
      <vt:lpstr>GreenTown</vt:lpstr>
      <vt:lpstr>Vision Curaçao 3.0</vt:lpstr>
      <vt:lpstr>Slide 7</vt:lpstr>
      <vt:lpstr>Jobs GreenTown</vt:lpstr>
      <vt:lpstr>Curaçao Now</vt:lpstr>
      <vt:lpstr>Curaçao 2013</vt:lpstr>
      <vt:lpstr>Slide 11</vt:lpstr>
      <vt:lpstr>Training and labor market</vt:lpstr>
      <vt:lpstr>How to implement</vt:lpstr>
      <vt:lpstr>Slide 14</vt:lpstr>
      <vt:lpstr>Planning of GreenTown</vt:lpstr>
      <vt:lpstr>Conclusion</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GreenTown Curacao 3.0</dc:title>
  <dc:creator>owner</dc:creator>
  <cp:lastModifiedBy>owner</cp:lastModifiedBy>
  <cp:revision>18</cp:revision>
  <dcterms:created xsi:type="dcterms:W3CDTF">2013-03-23T08:38:06Z</dcterms:created>
  <dcterms:modified xsi:type="dcterms:W3CDTF">2013-03-25T12:19:31Z</dcterms:modified>
</cp:coreProperties>
</file>