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7"/>
  </p:notesMasterIdLst>
  <p:sldIdLst>
    <p:sldId id="681" r:id="rId2"/>
    <p:sldId id="342" r:id="rId3"/>
    <p:sldId id="902" r:id="rId4"/>
    <p:sldId id="261" r:id="rId5"/>
    <p:sldId id="903" r:id="rId6"/>
    <p:sldId id="904" r:id="rId7"/>
    <p:sldId id="905" r:id="rId8"/>
    <p:sldId id="634" r:id="rId9"/>
    <p:sldId id="652" r:id="rId10"/>
    <p:sldId id="906" r:id="rId11"/>
    <p:sldId id="270" r:id="rId12"/>
    <p:sldId id="272" r:id="rId13"/>
    <p:sldId id="388" r:id="rId14"/>
    <p:sldId id="277" r:id="rId15"/>
    <p:sldId id="341" r:id="rId16"/>
    <p:sldId id="278" r:id="rId17"/>
    <p:sldId id="482" r:id="rId18"/>
    <p:sldId id="907" r:id="rId19"/>
    <p:sldId id="908" r:id="rId20"/>
    <p:sldId id="909" r:id="rId21"/>
    <p:sldId id="910" r:id="rId22"/>
    <p:sldId id="911" r:id="rId23"/>
    <p:sldId id="672" r:id="rId24"/>
    <p:sldId id="912" r:id="rId25"/>
    <p:sldId id="529" r:id="rId26"/>
    <p:sldId id="310" r:id="rId27"/>
    <p:sldId id="507" r:id="rId28"/>
    <p:sldId id="508" r:id="rId29"/>
    <p:sldId id="495" r:id="rId30"/>
    <p:sldId id="334" r:id="rId31"/>
    <p:sldId id="382" r:id="rId32"/>
    <p:sldId id="336" r:id="rId33"/>
    <p:sldId id="337" r:id="rId34"/>
    <p:sldId id="383" r:id="rId35"/>
    <p:sldId id="304" r:id="rId36"/>
    <p:sldId id="305" r:id="rId37"/>
    <p:sldId id="315" r:id="rId38"/>
    <p:sldId id="913" r:id="rId39"/>
    <p:sldId id="311" r:id="rId40"/>
    <p:sldId id="312" r:id="rId41"/>
    <p:sldId id="483" r:id="rId42"/>
    <p:sldId id="496" r:id="rId43"/>
    <p:sldId id="497" r:id="rId44"/>
    <p:sldId id="646" r:id="rId45"/>
    <p:sldId id="647" r:id="rId46"/>
    <p:sldId id="498" r:id="rId47"/>
    <p:sldId id="320" r:id="rId48"/>
    <p:sldId id="321" r:id="rId49"/>
    <p:sldId id="914" r:id="rId50"/>
    <p:sldId id="485" r:id="rId51"/>
    <p:sldId id="915" r:id="rId52"/>
    <p:sldId id="741" r:id="rId53"/>
    <p:sldId id="916" r:id="rId54"/>
    <p:sldId id="917" r:id="rId55"/>
    <p:sldId id="330" r:id="rId56"/>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0" autoAdjust="0"/>
    <p:restoredTop sz="94660"/>
  </p:normalViewPr>
  <p:slideViewPr>
    <p:cSldViewPr snapToGrid="0" snapToObjects="1" showGuides="1">
      <p:cViewPr varScale="1">
        <p:scale>
          <a:sx n="102" d="100"/>
          <a:sy n="102" d="100"/>
        </p:scale>
        <p:origin x="1206"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12/5/2021</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2278356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15</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3955439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486574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24531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a:t>
            </a:fld>
            <a:endParaRPr lang="en-US" altLang="en-US"/>
          </a:p>
        </p:txBody>
      </p:sp>
    </p:spTree>
    <p:extLst>
      <p:ext uri="{BB962C8B-B14F-4D97-AF65-F5344CB8AC3E}">
        <p14:creationId xmlns:p14="http://schemas.microsoft.com/office/powerpoint/2010/main" val="1896313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017456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873932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50109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309915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56650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718758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501511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97883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3</a:t>
            </a:fld>
            <a:endParaRPr lang="en-US" altLang="en-US"/>
          </a:p>
        </p:txBody>
      </p:sp>
    </p:spTree>
    <p:extLst>
      <p:ext uri="{BB962C8B-B14F-4D97-AF65-F5344CB8AC3E}">
        <p14:creationId xmlns:p14="http://schemas.microsoft.com/office/powerpoint/2010/main" val="411332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227336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388696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189204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12/5/2021</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12/5/2021</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12/5/2021</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12/5/2021</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12/5/2021</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12/5/2021</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12/5/2021</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12/5/2021</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12/5/2021</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12/5/2021</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12/5/2021</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12/5/2021</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10274" y="38100"/>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October 3, 2021</a:t>
            </a:r>
          </a:p>
          <a:p>
            <a:pPr marR="0" lvl="0" algn="ctr" defTabSz="914400" eaLnBrk="1" fontAlgn="base" hangingPunct="1">
              <a:lnSpc>
                <a:spcPct val="90000"/>
              </a:lnSpc>
              <a:spcAft>
                <a:spcPts val="0"/>
              </a:spcAft>
              <a:buClrTx/>
              <a:buSzTx/>
              <a:tabLst/>
              <a:defRPr/>
            </a:pPr>
            <a:r>
              <a:rPr lang="en-US" sz="3600" dirty="0">
                <a:solidFill>
                  <a:schemeClr val="accent6">
                    <a:lumMod val="75000"/>
                  </a:schemeClr>
                </a:solidFill>
                <a:latin typeface="Arial Rounded MT Bold" panose="020F0704030504030204" pitchFamily="34" charset="0"/>
                <a:ea typeface="+mn-ea"/>
              </a:rPr>
              <a:t>Second Sunday of Advent</a:t>
            </a:r>
          </a:p>
        </p:txBody>
      </p:sp>
      <p:sp>
        <p:nvSpPr>
          <p:cNvPr id="5" name="Rectangle 4">
            <a:extLst>
              <a:ext uri="{FF2B5EF4-FFF2-40B4-BE49-F238E27FC236}">
                <a16:creationId xmlns:a16="http://schemas.microsoft.com/office/drawing/2014/main" id="{F78CAB9F-0032-419D-9B73-8ED35598E323}"/>
              </a:ext>
            </a:extLst>
          </p:cNvPr>
          <p:cNvSpPr/>
          <p:nvPr/>
        </p:nvSpPr>
        <p:spPr>
          <a:xfrm>
            <a:off x="4672584" y="2295144"/>
            <a:ext cx="4471416" cy="2445401"/>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Roxanne Groff</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sp>
        <p:nvSpPr>
          <p:cNvPr id="17" name="Rectangle 16">
            <a:extLst>
              <a:ext uri="{FF2B5EF4-FFF2-40B4-BE49-F238E27FC236}">
                <a16:creationId xmlns:a16="http://schemas.microsoft.com/office/drawing/2014/main" id="{B4D0BB6D-8379-40D9-813D-A28500E33999}"/>
              </a:ext>
            </a:extLst>
          </p:cNvPr>
          <p:cNvSpPr/>
          <p:nvPr/>
        </p:nvSpPr>
        <p:spPr>
          <a:xfrm>
            <a:off x="4837176" y="5293114"/>
            <a:ext cx="4021152" cy="1012317"/>
          </a:xfrm>
          <a:prstGeom prst="rect">
            <a:avLst/>
          </a:prstGeom>
        </p:spPr>
        <p:txBody>
          <a:bodyPr vert="horz" lIns="91440" tIns="45720" rIns="91440" bIns="45720" rtlCol="0" anchor="ctr">
            <a:noAutofit/>
          </a:bodyPr>
          <a:lstStyle/>
          <a:p>
            <a:pPr marL="228600" algn="ctr" defTabSz="914400" eaLnBrk="1" hangingPunct="1">
              <a:spcAft>
                <a:spcPts val="600"/>
              </a:spcAft>
              <a:defRPr/>
            </a:pPr>
            <a:r>
              <a:rPr lang="en-US" sz="2800" dirty="0">
                <a:latin typeface="Arial Rounded MT Bold" panose="020F0704030504030204" pitchFamily="34" charset="0"/>
                <a:ea typeface="+mn-ea"/>
              </a:rPr>
              <a:t>Scripture Focus:   Ezekiel 37:1-14</a:t>
            </a:r>
          </a:p>
        </p:txBody>
      </p:sp>
      <p:pic>
        <p:nvPicPr>
          <p:cNvPr id="6" name="Picture 5">
            <a:extLst>
              <a:ext uri="{FF2B5EF4-FFF2-40B4-BE49-F238E27FC236}">
                <a16:creationId xmlns:a16="http://schemas.microsoft.com/office/drawing/2014/main" id="{11DE84EA-CB4A-4C01-B370-8C2EA631D9CE}"/>
              </a:ext>
            </a:extLst>
          </p:cNvPr>
          <p:cNvPicPr>
            <a:picLocks noChangeAspect="1"/>
          </p:cNvPicPr>
          <p:nvPr/>
        </p:nvPicPr>
        <p:blipFill>
          <a:blip r:embed="rId5"/>
          <a:stretch>
            <a:fillRect/>
          </a:stretch>
        </p:blipFill>
        <p:spPr>
          <a:xfrm>
            <a:off x="-10277" y="2696066"/>
            <a:ext cx="4737457" cy="3895234"/>
          </a:xfrm>
          <a:prstGeom prst="rect">
            <a:avLst/>
          </a:prstGeom>
          <a:ln>
            <a:noFill/>
          </a:ln>
          <a:effectLst>
            <a:softEdge rad="112500"/>
          </a:effectLst>
        </p:spPr>
      </p:pic>
    </p:spTree>
    <p:extLst>
      <p:ext uri="{BB962C8B-B14F-4D97-AF65-F5344CB8AC3E}">
        <p14:creationId xmlns:p14="http://schemas.microsoft.com/office/powerpoint/2010/main" val="151943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Breathe on Me, Breath of God        LBW 488</a:t>
            </a:r>
            <a:endParaRPr lang="en-US" sz="3200" dirty="0">
              <a:effectLst/>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A06D9295-A099-4BCA-9D68-C5EC63E38E7B}"/>
              </a:ext>
            </a:extLst>
          </p:cNvPr>
          <p:cNvSpPr txBox="1"/>
          <p:nvPr/>
        </p:nvSpPr>
        <p:spPr>
          <a:xfrm>
            <a:off x="197963" y="1159497"/>
            <a:ext cx="8729221" cy="5078313"/>
          </a:xfrm>
          <a:prstGeom prst="rect">
            <a:avLst/>
          </a:prstGeom>
          <a:noFill/>
        </p:spPr>
        <p:txBody>
          <a:bodyPr wrap="square">
            <a:spAutoFit/>
          </a:bodyPr>
          <a:lstStyle/>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2	Breathe on me, breath of God,</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until my heart is pure,</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until with you I will one will</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to do and to endure.</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3	Breathe on me, breath of God;</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so shall I never die,</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but live with you the perfect life</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of your eternity.</a:t>
            </a:r>
          </a:p>
        </p:txBody>
      </p:sp>
    </p:spTree>
    <p:extLst>
      <p:ext uri="{BB962C8B-B14F-4D97-AF65-F5344CB8AC3E}">
        <p14:creationId xmlns:p14="http://schemas.microsoft.com/office/powerpoint/2010/main" val="234413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235035"/>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1762A31E-EE4B-4791-9B14-81AFAE7C5E4E}"/>
              </a:ext>
            </a:extLst>
          </p:cNvPr>
          <p:cNvSpPr/>
          <p:nvPr/>
        </p:nvSpPr>
        <p:spPr>
          <a:xfrm>
            <a:off x="1" y="699370"/>
            <a:ext cx="9144000" cy="523220"/>
          </a:xfrm>
          <a:prstGeom prst="rect">
            <a:avLst/>
          </a:prstGeom>
        </p:spPr>
        <p:txBody>
          <a:bodyPr wrap="square">
            <a:spAutoFit/>
          </a:bodyPr>
          <a:lstStyle/>
          <a:p>
            <a:pPr marL="684213" indent="-684213" algn="ctr"/>
            <a:r>
              <a:rPr lang="en-US" sz="28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The congregation </a:t>
            </a:r>
            <a:r>
              <a:rPr lang="en-US" sz="2800" b="1" i="1" u="sng"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may</a:t>
            </a:r>
            <a:r>
              <a:rPr lang="en-US" sz="28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 respond with facemasks on:</a:t>
            </a:r>
            <a:endParaRPr lang="en-US" sz="1400" dirty="0">
              <a:latin typeface="Arial Rounded MT Bold" panose="020F0704030504030204" pitchFamily="34" charset="0"/>
            </a:endParaRPr>
          </a:p>
        </p:txBody>
      </p:sp>
    </p:spTree>
    <p:extLst>
      <p:ext uri="{BB962C8B-B14F-4D97-AF65-F5344CB8AC3E}">
        <p14:creationId xmlns:p14="http://schemas.microsoft.com/office/powerpoint/2010/main" val="228940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805049"/>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2A6FA73-CDB8-49A0-82D9-580EAAA173B8}"/>
              </a:ext>
            </a:extLst>
          </p:cNvPr>
          <p:cNvSpPr/>
          <p:nvPr/>
        </p:nvSpPr>
        <p:spPr>
          <a:xfrm>
            <a:off x="1" y="901249"/>
            <a:ext cx="9144000" cy="523220"/>
          </a:xfrm>
          <a:prstGeom prst="rect">
            <a:avLst/>
          </a:prstGeom>
        </p:spPr>
        <p:txBody>
          <a:bodyPr wrap="square">
            <a:spAutoFit/>
          </a:bodyPr>
          <a:lstStyle/>
          <a:p>
            <a:pPr marL="684213" indent="-684213" algn="ctr"/>
            <a:r>
              <a:rPr lang="en-US" sz="28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The congregation </a:t>
            </a:r>
            <a:r>
              <a:rPr lang="en-US" sz="2800" b="1" i="1" u="sng"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may</a:t>
            </a:r>
            <a:r>
              <a:rPr lang="en-US" sz="28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 sing with facemasks on:</a:t>
            </a:r>
            <a:endParaRPr lang="en-US" sz="1400" dirty="0">
              <a:latin typeface="Arial Rounded MT Bold" panose="020F07040305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653796" y="1043868"/>
            <a:ext cx="7836408" cy="430271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new life, You showed Ezekiel that you have the ability and willingness to restore Israel to new life. We ask that you restore us, too, to new life filled with abundant blessings and gratitude.</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3" y="1341119"/>
            <a:ext cx="9062977" cy="4138760"/>
          </a:xfrm>
          <a:prstGeom prst="rect">
            <a:avLst/>
          </a:prstGeom>
        </p:spPr>
      </p:pic>
    </p:spTree>
    <p:extLst>
      <p:ext uri="{BB962C8B-B14F-4D97-AF65-F5344CB8AC3E}">
        <p14:creationId xmlns:p14="http://schemas.microsoft.com/office/powerpoint/2010/main" val="252781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909660"/>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Ezekiel, Chapter 37.</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Ezekiel 37:1-14</a:t>
            </a:r>
          </a:p>
        </p:txBody>
      </p:sp>
      <p:sp>
        <p:nvSpPr>
          <p:cNvPr id="5" name="TextBox 4">
            <a:extLst>
              <a:ext uri="{FF2B5EF4-FFF2-40B4-BE49-F238E27FC236}">
                <a16:creationId xmlns:a16="http://schemas.microsoft.com/office/drawing/2014/main" id="{2DD8C297-5CAD-4617-9A36-D57E9F2FC438}"/>
              </a:ext>
            </a:extLst>
          </p:cNvPr>
          <p:cNvSpPr txBox="1"/>
          <p:nvPr/>
        </p:nvSpPr>
        <p:spPr>
          <a:xfrm>
            <a:off x="122548" y="980388"/>
            <a:ext cx="8927184"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hand of the Lord came upon me, and he brought me out by the spirit of the Lord and set me down in the middle of a valley; it was full of bones.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led me all around them; there were very many lying in the valley, and they were very dry.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said to me, “Mortal, can these bones live?” I answered, “O Lord God, you know.”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he said to me, “Prophesy to these bones, and say to</a:t>
            </a:r>
          </a:p>
        </p:txBody>
      </p:sp>
    </p:spTree>
    <p:extLst>
      <p:ext uri="{BB962C8B-B14F-4D97-AF65-F5344CB8AC3E}">
        <p14:creationId xmlns:p14="http://schemas.microsoft.com/office/powerpoint/2010/main" val="560308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Ezekiel 37:1-14</a:t>
            </a:r>
          </a:p>
        </p:txBody>
      </p:sp>
      <p:sp>
        <p:nvSpPr>
          <p:cNvPr id="5" name="TextBox 4">
            <a:extLst>
              <a:ext uri="{FF2B5EF4-FFF2-40B4-BE49-F238E27FC236}">
                <a16:creationId xmlns:a16="http://schemas.microsoft.com/office/drawing/2014/main" id="{2DD8C297-5CAD-4617-9A36-D57E9F2FC438}"/>
              </a:ext>
            </a:extLst>
          </p:cNvPr>
          <p:cNvSpPr txBox="1"/>
          <p:nvPr/>
        </p:nvSpPr>
        <p:spPr>
          <a:xfrm>
            <a:off x="122548" y="980388"/>
            <a:ext cx="8927184"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them: O dry bones, hear the word of the Lord.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Thus says the Lord God to these bones: I will cause breath to enter you, and you shall live.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will lay sinews on you, and will cause flesh to come upon you, and cover you with skin, and put breath in you, and you shall live; and you shall know that I am the Lord.”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I prophesied as I had been commanded; and as I prophesied, </a:t>
            </a:r>
          </a:p>
        </p:txBody>
      </p:sp>
    </p:spTree>
    <p:extLst>
      <p:ext uri="{BB962C8B-B14F-4D97-AF65-F5344CB8AC3E}">
        <p14:creationId xmlns:p14="http://schemas.microsoft.com/office/powerpoint/2010/main" val="291500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Ezekiel 37:1-14</a:t>
            </a:r>
          </a:p>
        </p:txBody>
      </p:sp>
      <p:sp>
        <p:nvSpPr>
          <p:cNvPr id="5" name="TextBox 4">
            <a:extLst>
              <a:ext uri="{FF2B5EF4-FFF2-40B4-BE49-F238E27FC236}">
                <a16:creationId xmlns:a16="http://schemas.microsoft.com/office/drawing/2014/main" id="{2DD8C297-5CAD-4617-9A36-D57E9F2FC438}"/>
              </a:ext>
            </a:extLst>
          </p:cNvPr>
          <p:cNvSpPr txBox="1"/>
          <p:nvPr/>
        </p:nvSpPr>
        <p:spPr>
          <a:xfrm>
            <a:off x="122548" y="980388"/>
            <a:ext cx="8927184"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suddenly there was a noise, a rattling, and the bones came together, bone to its bone.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looked, and there were sinews on them, and flesh had come upon them, and skin had covered them; but there was no breath in them.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he said to me, “Prophesy to the breath, prophesy, mortal, and say to the breath: Thus says the Lord God: Come from the four winds, O breath, and</a:t>
            </a:r>
          </a:p>
        </p:txBody>
      </p:sp>
    </p:spTree>
    <p:extLst>
      <p:ext uri="{BB962C8B-B14F-4D97-AF65-F5344CB8AC3E}">
        <p14:creationId xmlns:p14="http://schemas.microsoft.com/office/powerpoint/2010/main" val="18595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BCAE29-10E2-4BFD-955E-28D339DAE113}"/>
              </a:ext>
            </a:extLst>
          </p:cNvPr>
          <p:cNvSpPr/>
          <p:nvPr/>
        </p:nvSpPr>
        <p:spPr>
          <a:xfrm>
            <a:off x="168441" y="1266653"/>
            <a:ext cx="8128535" cy="5346977"/>
          </a:xfrm>
          <a:prstGeom prst="rect">
            <a:avLst/>
          </a:prstGeom>
        </p:spPr>
        <p:txBody>
          <a:bodyPr wrap="square">
            <a:spAutoFit/>
          </a:bodyPr>
          <a:lstStyle/>
          <a:p>
            <a:pPr marL="914400" marR="0" indent="-914400">
              <a:lnSpc>
                <a:spcPct val="97000"/>
              </a:lnSpc>
              <a:spcBef>
                <a:spcPts val="0"/>
              </a:spcBef>
              <a:spcAft>
                <a:spcPts val="0"/>
              </a:spcAft>
            </a:pP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L:	Just as Ezekiel saw a world of violence, despair, injustice, and unfairness, so we too see the dry bones filling the valleys of this war-torn world.</a:t>
            </a:r>
          </a:p>
          <a:p>
            <a:pPr marL="914400" marR="0" indent="-914400">
              <a:lnSpc>
                <a:spcPct val="97000"/>
              </a:lnSpc>
              <a:spcBef>
                <a:spcPts val="0"/>
              </a:spcBef>
              <a:spcAft>
                <a:spcPts val="0"/>
              </a:spcAft>
            </a:pPr>
            <a:endParaRPr lang="en-US" sz="32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914400" marR="0" indent="-914400">
              <a:lnSpc>
                <a:spcPct val="97000"/>
              </a:lnSpc>
              <a:spcBef>
                <a:spcPts val="0"/>
              </a:spcBef>
              <a:spcAft>
                <a:spcPts val="0"/>
              </a:spcAft>
            </a:pP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P:	But God sets forth a light of peace, delivering flesh to bare bones, bringing workers for harmony and justice in places of discord and strife.</a:t>
            </a:r>
          </a:p>
        </p:txBody>
      </p:sp>
      <p:sp>
        <p:nvSpPr>
          <p:cNvPr id="4" name="Rectangle 3">
            <a:extLst>
              <a:ext uri="{FF2B5EF4-FFF2-40B4-BE49-F238E27FC236}">
                <a16:creationId xmlns:a16="http://schemas.microsoft.com/office/drawing/2014/main" id="{24D8F565-A2E6-486B-AA8D-89B00214A2FD}"/>
              </a:ext>
            </a:extLst>
          </p:cNvPr>
          <p:cNvSpPr/>
          <p:nvPr/>
        </p:nvSpPr>
        <p:spPr>
          <a:xfrm>
            <a:off x="0" y="204169"/>
            <a:ext cx="9144000" cy="1040991"/>
          </a:xfrm>
          <a:prstGeom prst="rect">
            <a:avLst/>
          </a:prstGeom>
        </p:spPr>
        <p:txBody>
          <a:bodyPr wrap="square">
            <a:spAutoFit/>
          </a:bodyPr>
          <a:lstStyle/>
          <a:p>
            <a:pPr marL="282575" marR="0" lvl="0" indent="-282575" algn="ctr">
              <a:lnSpc>
                <a:spcPct val="107000"/>
              </a:lnSpc>
              <a:spcBef>
                <a:spcPts val="0"/>
              </a:spcBef>
              <a:spcAft>
                <a:spcPts val="0"/>
              </a:spcAft>
              <a:buFont typeface="Arial" panose="020B0604020202020204" pitchFamily="34" charset="0"/>
              <a:buChar char="•"/>
            </a:pPr>
            <a:r>
              <a:rPr lang="en-US" sz="3000" b="1" dirty="0">
                <a:effectLst/>
                <a:latin typeface="Arial Rounded MT Bold" panose="020F0704030504030204" pitchFamily="34" charset="0"/>
                <a:ea typeface="Times New Roman" panose="02020603050405020304" pitchFamily="18" charset="0"/>
              </a:rPr>
              <a:t>LIGHTING THE FIRST ADVENT CANDLE</a:t>
            </a:r>
          </a:p>
          <a:p>
            <a:pPr marR="0" lvl="0" algn="ctr">
              <a:lnSpc>
                <a:spcPct val="107000"/>
              </a:lnSpc>
              <a:spcBef>
                <a:spcPts val="0"/>
              </a:spcBef>
              <a:spcAft>
                <a:spcPts val="0"/>
              </a:spcAft>
            </a:pPr>
            <a:r>
              <a:rPr lang="en-US" sz="3000" b="1" dirty="0">
                <a:latin typeface="Arial Rounded MT Bold" panose="020F0704030504030204" pitchFamily="34" charset="0"/>
                <a:ea typeface="Calibri" panose="020F0502020204030204" pitchFamily="34" charset="0"/>
              </a:rPr>
              <a:t>HOPE</a:t>
            </a:r>
            <a:endParaRPr lang="en-US" sz="30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99500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Ezekiel 37:1-14</a:t>
            </a:r>
          </a:p>
        </p:txBody>
      </p:sp>
      <p:sp>
        <p:nvSpPr>
          <p:cNvPr id="5" name="TextBox 4">
            <a:extLst>
              <a:ext uri="{FF2B5EF4-FFF2-40B4-BE49-F238E27FC236}">
                <a16:creationId xmlns:a16="http://schemas.microsoft.com/office/drawing/2014/main" id="{2DD8C297-5CAD-4617-9A36-D57E9F2FC438}"/>
              </a:ext>
            </a:extLst>
          </p:cNvPr>
          <p:cNvSpPr txBox="1"/>
          <p:nvPr/>
        </p:nvSpPr>
        <p:spPr>
          <a:xfrm>
            <a:off x="122548" y="980388"/>
            <a:ext cx="8927184"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breathe upon these slain, that they may live.”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prophesied as he commanded me, and the breath came into them, and they lived, and stood on their feet, a vast multitude.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he said to me, “Mortal, these bones are the whole house of Israel. They say, ‘Our bones are dried up, and our hope is lost; we are cut off completely.’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Therefore prophesy, and say to them, Thus says</a:t>
            </a:r>
          </a:p>
        </p:txBody>
      </p:sp>
    </p:spTree>
    <p:extLst>
      <p:ext uri="{BB962C8B-B14F-4D97-AF65-F5344CB8AC3E}">
        <p14:creationId xmlns:p14="http://schemas.microsoft.com/office/powerpoint/2010/main" val="392132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Ezekiel 37:1-14</a:t>
            </a:r>
          </a:p>
        </p:txBody>
      </p:sp>
      <p:sp>
        <p:nvSpPr>
          <p:cNvPr id="5" name="TextBox 4">
            <a:extLst>
              <a:ext uri="{FF2B5EF4-FFF2-40B4-BE49-F238E27FC236}">
                <a16:creationId xmlns:a16="http://schemas.microsoft.com/office/drawing/2014/main" id="{2DD8C297-5CAD-4617-9A36-D57E9F2FC438}"/>
              </a:ext>
            </a:extLst>
          </p:cNvPr>
          <p:cNvSpPr txBox="1"/>
          <p:nvPr/>
        </p:nvSpPr>
        <p:spPr>
          <a:xfrm>
            <a:off x="754537" y="1233270"/>
            <a:ext cx="7711126" cy="4391459"/>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Lord God: I am going to open your graves, and bring you up from your graves, O my people; and I will bring you back to the land of Israel.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you shall know that I am the Lord, when I open your graves, and bring you up from your graves, O my people. </a:t>
            </a:r>
          </a:p>
        </p:txBody>
      </p:sp>
    </p:spTree>
    <p:extLst>
      <p:ext uri="{BB962C8B-B14F-4D97-AF65-F5344CB8AC3E}">
        <p14:creationId xmlns:p14="http://schemas.microsoft.com/office/powerpoint/2010/main" val="258216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Ezekiel 37:1-14</a:t>
            </a:r>
          </a:p>
        </p:txBody>
      </p:sp>
      <p:sp>
        <p:nvSpPr>
          <p:cNvPr id="5" name="TextBox 4">
            <a:extLst>
              <a:ext uri="{FF2B5EF4-FFF2-40B4-BE49-F238E27FC236}">
                <a16:creationId xmlns:a16="http://schemas.microsoft.com/office/drawing/2014/main" id="{2DD8C297-5CAD-4617-9A36-D57E9F2FC438}"/>
              </a:ext>
            </a:extLst>
          </p:cNvPr>
          <p:cNvSpPr txBox="1"/>
          <p:nvPr/>
        </p:nvSpPr>
        <p:spPr>
          <a:xfrm>
            <a:off x="122548" y="980388"/>
            <a:ext cx="8927184" cy="4468403"/>
          </a:xfrm>
          <a:prstGeom prst="rect">
            <a:avLst/>
          </a:prstGeom>
          <a:noFill/>
        </p:spPr>
        <p:txBody>
          <a:bodyPr wrap="square">
            <a:spAutoFit/>
          </a:bodyPr>
          <a:lstStyle/>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will put my spirit within you, and you shall live, and I will place you on your own soil; then you shall know that I, the Lord, have spoken and will act,” says the Lord.</a:t>
            </a:r>
          </a:p>
          <a:p>
            <a:pPr marL="285750" marR="0" indent="-285750">
              <a:lnSpc>
                <a:spcPct val="97000"/>
              </a:lnSpc>
              <a:spcBef>
                <a:spcPts val="0"/>
              </a:spcBef>
              <a:spcAft>
                <a:spcPts val="0"/>
              </a:spcAft>
            </a:pPr>
            <a:r>
              <a:rPr lang="en-US" sz="36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88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DF915C-3D3F-4276-A5E6-5E3013A8AA3D}"/>
              </a:ext>
            </a:extLst>
          </p:cNvPr>
          <p:cNvSpPr txBox="1"/>
          <p:nvPr/>
        </p:nvSpPr>
        <p:spPr>
          <a:xfrm>
            <a:off x="1" y="291090"/>
            <a:ext cx="9144000" cy="932688"/>
          </a:xfrm>
          <a:prstGeom prst="rect">
            <a:avLst/>
          </a:prstGeom>
        </p:spPr>
        <p:txBody>
          <a:bodyPr vert="horz" lIns="91440" tIns="45720" rIns="91440" bIns="45720" rtlCol="0" anchor="b">
            <a:normAutofit/>
          </a:bodyPr>
          <a:lstStyle/>
          <a:p>
            <a:pPr algn="ctr" defTabSz="914400" eaLnBrk="1" hangingPunct="1">
              <a:lnSpc>
                <a:spcPct val="90000"/>
              </a:lnSpc>
              <a:spcAft>
                <a:spcPts val="600"/>
              </a:spcAft>
            </a:pPr>
            <a:r>
              <a:rPr lang="en-US" sz="4700" kern="1200" dirty="0">
                <a:solidFill>
                  <a:schemeClr val="tx1"/>
                </a:solidFill>
                <a:latin typeface="Arial Rounded MT Bold" panose="020F0704030504030204" pitchFamily="34" charset="0"/>
                <a:ea typeface="+mj-ea"/>
                <a:cs typeface="+mj-cs"/>
              </a:rPr>
              <a:t>Sermon</a:t>
            </a:r>
          </a:p>
        </p:txBody>
      </p:sp>
      <p:pic>
        <p:nvPicPr>
          <p:cNvPr id="2" name="Picture 1">
            <a:extLst>
              <a:ext uri="{FF2B5EF4-FFF2-40B4-BE49-F238E27FC236}">
                <a16:creationId xmlns:a16="http://schemas.microsoft.com/office/drawing/2014/main" id="{EA2A6679-6B13-40FE-8B1E-C8EA4FDE5882}"/>
              </a:ext>
            </a:extLst>
          </p:cNvPr>
          <p:cNvPicPr>
            <a:picLocks noChangeAspect="1"/>
          </p:cNvPicPr>
          <p:nvPr/>
        </p:nvPicPr>
        <p:blipFill>
          <a:blip r:embed="rId3"/>
          <a:stretch>
            <a:fillRect/>
          </a:stretch>
        </p:blipFill>
        <p:spPr>
          <a:xfrm>
            <a:off x="-4385" y="1593944"/>
            <a:ext cx="9148386" cy="5264056"/>
          </a:xfrm>
          <a:prstGeom prst="rect">
            <a:avLst/>
          </a:prstGeom>
        </p:spPr>
      </p:pic>
    </p:spTree>
    <p:extLst>
      <p:ext uri="{BB962C8B-B14F-4D97-AF65-F5344CB8AC3E}">
        <p14:creationId xmlns:p14="http://schemas.microsoft.com/office/powerpoint/2010/main" val="52165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DF915C-3D3F-4276-A5E6-5E3013A8AA3D}"/>
              </a:ext>
            </a:extLst>
          </p:cNvPr>
          <p:cNvSpPr txBox="1"/>
          <p:nvPr/>
        </p:nvSpPr>
        <p:spPr>
          <a:xfrm>
            <a:off x="1" y="291090"/>
            <a:ext cx="9144000" cy="932688"/>
          </a:xfrm>
          <a:prstGeom prst="rect">
            <a:avLst/>
          </a:prstGeom>
        </p:spPr>
        <p:txBody>
          <a:bodyPr vert="horz" lIns="91440" tIns="45720" rIns="91440" bIns="45720" rtlCol="0" anchor="b">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7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Special Music</a:t>
            </a:r>
          </a:p>
        </p:txBody>
      </p:sp>
      <p:pic>
        <p:nvPicPr>
          <p:cNvPr id="2" name="Picture 1">
            <a:extLst>
              <a:ext uri="{FF2B5EF4-FFF2-40B4-BE49-F238E27FC236}">
                <a16:creationId xmlns:a16="http://schemas.microsoft.com/office/drawing/2014/main" id="{EA2A6679-6B13-40FE-8B1E-C8EA4FDE5882}"/>
              </a:ext>
            </a:extLst>
          </p:cNvPr>
          <p:cNvPicPr>
            <a:picLocks noChangeAspect="1"/>
          </p:cNvPicPr>
          <p:nvPr/>
        </p:nvPicPr>
        <p:blipFill>
          <a:blip r:embed="rId3"/>
          <a:stretch>
            <a:fillRect/>
          </a:stretch>
        </p:blipFill>
        <p:spPr>
          <a:xfrm>
            <a:off x="-4385" y="1593944"/>
            <a:ext cx="9148386" cy="5264056"/>
          </a:xfrm>
          <a:prstGeom prst="rect">
            <a:avLst/>
          </a:prstGeom>
        </p:spPr>
      </p:pic>
    </p:spTree>
    <p:extLst>
      <p:ext uri="{BB962C8B-B14F-4D97-AF65-F5344CB8AC3E}">
        <p14:creationId xmlns:p14="http://schemas.microsoft.com/office/powerpoint/2010/main" val="2720282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447583"/>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966205"/>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464947"/>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BCAE29-10E2-4BFD-955E-28D339DAE113}"/>
              </a:ext>
            </a:extLst>
          </p:cNvPr>
          <p:cNvSpPr/>
          <p:nvPr/>
        </p:nvSpPr>
        <p:spPr>
          <a:xfrm>
            <a:off x="168441" y="1597392"/>
            <a:ext cx="8128535" cy="4869282"/>
          </a:xfrm>
          <a:prstGeom prst="rect">
            <a:avLst/>
          </a:prstGeom>
        </p:spPr>
        <p:txBody>
          <a:bodyPr wrap="square">
            <a:spAutoFit/>
          </a:bodyPr>
          <a:lstStyle/>
          <a:p>
            <a:pPr marL="914400" marR="0" indent="-914400">
              <a:lnSpc>
                <a:spcPct val="97000"/>
              </a:lnSpc>
              <a:spcBef>
                <a:spcPts val="0"/>
              </a:spcBef>
              <a:spcAft>
                <a:spcPts val="0"/>
              </a:spcAft>
            </a:pP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L:	</a:t>
            </a:r>
            <a:r>
              <a:rPr lang="en-US" sz="3200" b="1"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(Light candle 1) </a:t>
            </a:r>
          </a:p>
          <a:p>
            <a:pPr marL="914400" marR="0" indent="-914400">
              <a:lnSpc>
                <a:spcPct val="97000"/>
              </a:lnSpc>
              <a:spcBef>
                <a:spcPts val="0"/>
              </a:spcBef>
              <a:spcAft>
                <a:spcPts val="0"/>
              </a:spcAft>
            </a:pPr>
            <a:r>
              <a:rPr lang="en-US" sz="3200" b="1"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We light first the candle of hope, trusting that hope for a savior remains.</a:t>
            </a:r>
          </a:p>
          <a:p>
            <a:pPr marL="914400" marR="0" indent="-914400">
              <a:lnSpc>
                <a:spcPct val="97000"/>
              </a:lnSpc>
              <a:spcBef>
                <a:spcPts val="0"/>
              </a:spcBef>
              <a:spcAft>
                <a:spcPts val="0"/>
              </a:spcAft>
            </a:pPr>
            <a:endParaRPr lang="en-US" sz="20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914400" marR="0" indent="-914400">
              <a:lnSpc>
                <a:spcPct val="97000"/>
              </a:lnSpc>
              <a:spcBef>
                <a:spcPts val="0"/>
              </a:spcBef>
              <a:spcAft>
                <a:spcPts val="0"/>
              </a:spcAft>
            </a:pP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P:	</a:t>
            </a:r>
            <a:r>
              <a:rPr kumimoji="0" lang="en-US" sz="3200" b="1" i="1"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(Light candle 2) </a:t>
            </a:r>
          </a:p>
          <a:p>
            <a:pPr marL="914400" marR="0" indent="-914400">
              <a:lnSpc>
                <a:spcPct val="97000"/>
              </a:lnSpc>
              <a:spcBef>
                <a:spcPts val="0"/>
              </a:spcBef>
              <a:spcAft>
                <a:spcPts val="0"/>
              </a:spcAft>
            </a:pPr>
            <a:r>
              <a:rPr lang="en-US" sz="3200" b="1"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And we light the second, believing that God’s Son might usher in a new order, where lion and lamb lie peacefully together. </a:t>
            </a:r>
          </a:p>
        </p:txBody>
      </p:sp>
      <p:sp>
        <p:nvSpPr>
          <p:cNvPr id="4" name="Rectangle 3">
            <a:extLst>
              <a:ext uri="{FF2B5EF4-FFF2-40B4-BE49-F238E27FC236}">
                <a16:creationId xmlns:a16="http://schemas.microsoft.com/office/drawing/2014/main" id="{24D8F565-A2E6-486B-AA8D-89B00214A2FD}"/>
              </a:ext>
            </a:extLst>
          </p:cNvPr>
          <p:cNvSpPr/>
          <p:nvPr/>
        </p:nvSpPr>
        <p:spPr>
          <a:xfrm>
            <a:off x="0" y="204169"/>
            <a:ext cx="9144000" cy="1104277"/>
          </a:xfrm>
          <a:prstGeom prst="rect">
            <a:avLst/>
          </a:prstGeom>
        </p:spPr>
        <p:txBody>
          <a:bodyPr wrap="square">
            <a:spAutoFit/>
          </a:bodyPr>
          <a:lstStyle/>
          <a:p>
            <a:pPr marL="282575" marR="0" lvl="0" indent="-282575" algn="ctr">
              <a:lnSpc>
                <a:spcPct val="107000"/>
              </a:lnSpc>
              <a:spcBef>
                <a:spcPts val="0"/>
              </a:spcBef>
              <a:spcAft>
                <a:spcPts val="0"/>
              </a:spcAft>
              <a:buFont typeface="Arial" panose="020B0604020202020204" pitchFamily="34" charset="0"/>
              <a:buChar char="•"/>
            </a:pPr>
            <a:r>
              <a:rPr lang="en-US" sz="3200" b="1" dirty="0">
                <a:effectLst/>
                <a:latin typeface="Arial Rounded MT Bold" panose="020F0704030504030204" pitchFamily="34" charset="0"/>
                <a:ea typeface="Times New Roman" panose="02020603050405020304" pitchFamily="18" charset="0"/>
              </a:rPr>
              <a:t>LIGHTING THE FIRST ADVENT CANDLE</a:t>
            </a:r>
          </a:p>
          <a:p>
            <a:pPr marR="0" lvl="0" algn="ctr">
              <a:lnSpc>
                <a:spcPct val="107000"/>
              </a:lnSpc>
              <a:spcBef>
                <a:spcPts val="0"/>
              </a:spcBef>
              <a:spcAft>
                <a:spcPts val="0"/>
              </a:spcAft>
            </a:pPr>
            <a:r>
              <a:rPr lang="en-US" sz="3200" b="1" dirty="0">
                <a:latin typeface="Arial Rounded MT Bold" panose="020F0704030504030204" pitchFamily="34" charset="0"/>
                <a:ea typeface="Times New Roman" panose="02020603050405020304" pitchFamily="18" charset="0"/>
              </a:rPr>
              <a:t>HOPE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90258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13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     A:	Life-giving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4000" b="1" dirty="0">
                <a:latin typeface="Arial Rounded MT Bold" panose="020F0704030504030204" pitchFamily="34" charset="0"/>
                <a:ea typeface="Calibri" panose="020F0502020204030204" pitchFamily="34" charset="0"/>
                <a:cs typeface="Times New Roman" panose="02020603050405020304" pitchFamily="18" charset="0"/>
              </a:rPr>
              <a:t>Hear our prayer.</a:t>
            </a: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585199" cy="450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Renew our strength and rekindle our zeal for your word and your work in this world, and make of us the living answers to prayer for the sake of all whom you love.</a:t>
            </a:r>
          </a:p>
          <a:p>
            <a:pPr marL="684213" marR="0" indent="-684213">
              <a:spcBef>
                <a:spcPts val="0"/>
              </a:spcBef>
              <a:spcAft>
                <a:spcPts val="0"/>
              </a:spcAft>
            </a:pPr>
            <a:endParaRPr lang="en-US" sz="3200" b="1" dirty="0">
              <a:effectLst/>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DF915C-3D3F-4276-A5E6-5E3013A8AA3D}"/>
              </a:ext>
            </a:extLst>
          </p:cNvPr>
          <p:cNvSpPr txBox="1"/>
          <p:nvPr/>
        </p:nvSpPr>
        <p:spPr>
          <a:xfrm>
            <a:off x="1" y="291090"/>
            <a:ext cx="9144000" cy="932688"/>
          </a:xfrm>
          <a:prstGeom prst="rect">
            <a:avLst/>
          </a:prstGeom>
        </p:spPr>
        <p:txBody>
          <a:bodyPr vert="horz" lIns="91440" tIns="45720" rIns="91440" bIns="45720" rtlCol="0" anchor="b">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7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Offering Prayer</a:t>
            </a:r>
          </a:p>
        </p:txBody>
      </p:sp>
      <p:pic>
        <p:nvPicPr>
          <p:cNvPr id="2" name="Picture 1">
            <a:extLst>
              <a:ext uri="{FF2B5EF4-FFF2-40B4-BE49-F238E27FC236}">
                <a16:creationId xmlns:a16="http://schemas.microsoft.com/office/drawing/2014/main" id="{EA2A6679-6B13-40FE-8B1E-C8EA4FDE5882}"/>
              </a:ext>
            </a:extLst>
          </p:cNvPr>
          <p:cNvPicPr>
            <a:picLocks noChangeAspect="1"/>
          </p:cNvPicPr>
          <p:nvPr/>
        </p:nvPicPr>
        <p:blipFill>
          <a:blip r:embed="rId3"/>
          <a:stretch>
            <a:fillRect/>
          </a:stretch>
        </p:blipFill>
        <p:spPr>
          <a:xfrm>
            <a:off x="-4385" y="1593944"/>
            <a:ext cx="9148386" cy="5264056"/>
          </a:xfrm>
          <a:prstGeom prst="rect">
            <a:avLst/>
          </a:prstGeom>
        </p:spPr>
      </p:pic>
    </p:spTree>
    <p:extLst>
      <p:ext uri="{BB962C8B-B14F-4D97-AF65-F5344CB8AC3E}">
        <p14:creationId xmlns:p14="http://schemas.microsoft.com/office/powerpoint/2010/main" val="4274035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748830" y="1524847"/>
            <a:ext cx="7646337" cy="4727320"/>
          </a:xfrm>
          <a:prstGeom prst="rect">
            <a:avLst/>
          </a:prstGeom>
        </p:spPr>
        <p:txBody>
          <a:bodyPr wrap="square">
            <a:spAutoFit/>
          </a:bodyPr>
          <a:lstStyle/>
          <a:p>
            <a:pPr marR="0" algn="ctr">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is by pre-filled kits.  All the Baptized are welcome to celebrate this Holy Meal. </a:t>
            </a:r>
          </a:p>
          <a:p>
            <a:pPr marR="0" algn="ctr">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Please do not open the Communion Chalice until instructed to do so.</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Healing God,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60561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416320"/>
          </a:xfrm>
          <a:prstGeom prst="rect">
            <a:avLst/>
          </a:prstGeom>
        </p:spPr>
        <p:txBody>
          <a:bodyPr wrap="square">
            <a:spAutoFit/>
          </a:bodyPr>
          <a:lstStyle/>
          <a:p>
            <a:pPr marL="342900" marR="0" indent="-342900">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BC047883-AE88-402F-8B0B-1BDEAF22B0C0}"/>
              </a:ext>
            </a:extLst>
          </p:cNvPr>
          <p:cNvSpPr/>
          <p:nvPr/>
        </p:nvSpPr>
        <p:spPr>
          <a:xfrm>
            <a:off x="2" y="902523"/>
            <a:ext cx="8930451" cy="4585871"/>
          </a:xfrm>
          <a:prstGeom prst="rect">
            <a:avLst/>
          </a:prstGeom>
        </p:spPr>
        <p:txBody>
          <a:bodyPr wrap="square">
            <a:spAutoFit/>
          </a:bodyPr>
          <a:lstStyle/>
          <a:p>
            <a:pPr marL="685800" indent="-685800"/>
            <a:r>
              <a:rPr lang="en-US" sz="3200" dirty="0">
                <a:latin typeface="Arial Rounded MT Bold" panose="020F0704030504030204" pitchFamily="34" charset="0"/>
                <a:ea typeface="Times New Roman" panose="02020603050405020304" pitchFamily="18" charset="0"/>
              </a:rPr>
              <a:t>P:	Holy, God, the beginning and the end…</a:t>
            </a:r>
          </a:p>
          <a:p>
            <a:pPr marL="685800" indent="-685800"/>
            <a:endParaRPr lang="en-US" sz="3200" dirty="0">
              <a:latin typeface="Arial Rounded MT Bold" panose="020F0704030504030204" pitchFamily="34" charset="0"/>
            </a:endParaRPr>
          </a:p>
          <a:p>
            <a:pPr marL="685800" indent="-685800"/>
            <a:endParaRPr lang="en-US" sz="3200" dirty="0">
              <a:latin typeface="Arial Rounded MT Bold" panose="020F0704030504030204" pitchFamily="34" charset="0"/>
            </a:endParaRPr>
          </a:p>
          <a:p>
            <a:pPr marL="685800" indent="-685800"/>
            <a:r>
              <a:rPr lang="en-US" sz="3200" dirty="0">
                <a:latin typeface="Arial Rounded MT Bold" panose="020F0704030504030204" pitchFamily="34" charset="0"/>
              </a:rPr>
              <a:t>		… in your holy Church, both now and forever.</a:t>
            </a:r>
          </a:p>
          <a:p>
            <a:pPr marL="685800" indent="-685800"/>
            <a:endParaRPr lang="en-US" sz="3200" dirty="0">
              <a:latin typeface="Arial Rounded MT Bold" panose="020F0704030504030204" pitchFamily="34" charset="0"/>
            </a:endParaRPr>
          </a:p>
          <a:p>
            <a:pPr marL="685800" indent="-685800"/>
            <a:endParaRPr lang="en-US" sz="3200" dirty="0">
              <a:latin typeface="Arial Rounded MT Bold" panose="020F0704030504030204" pitchFamily="34" charset="0"/>
            </a:endParaRPr>
          </a:p>
          <a:p>
            <a:pPr marL="685800" indent="-685800"/>
            <a:endParaRPr lang="en-US" sz="3200" dirty="0">
              <a:latin typeface="Arial Rounded MT Bold" panose="020F0704030504030204" pitchFamily="34" charset="0"/>
            </a:endParaRPr>
          </a:p>
          <a:p>
            <a:pPr marL="685800" indent="-685800"/>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1959962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68697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2767794-6021-4143-89A0-4FB5E48AA63B}"/>
              </a:ext>
            </a:extLst>
          </p:cNvPr>
          <p:cNvSpPr/>
          <p:nvPr/>
        </p:nvSpPr>
        <p:spPr>
          <a:xfrm>
            <a:off x="82193" y="802401"/>
            <a:ext cx="9061807" cy="1631216"/>
          </a:xfrm>
          <a:prstGeom prst="rect">
            <a:avLst/>
          </a:prstGeom>
        </p:spPr>
        <p:txBody>
          <a:bodyPr wrap="square">
            <a:spAutoFit/>
          </a:bodyPr>
          <a:lstStyle/>
          <a:p>
            <a:pPr marL="461963" marR="0" indent="-461963">
              <a:spcBef>
                <a:spcPts val="0"/>
              </a:spcBef>
              <a:spcAft>
                <a:spcPts val="0"/>
              </a:spcAft>
            </a:pPr>
            <a:r>
              <a:rPr lang="en-US" sz="3200" dirty="0">
                <a:latin typeface="Arial Rounded MT Bold" panose="020F0704030504030204" pitchFamily="34" charset="0"/>
                <a:ea typeface="Calibri" panose="020F0502020204030204" pitchFamily="34" charset="0"/>
              </a:rPr>
              <a:t>P:	 We are united into one Body by this heavenly food, so let us pray as Jesus taught…</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52660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85109" y="1343826"/>
            <a:ext cx="8396870"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9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159249" y="934115"/>
            <a:ext cx="8825501" cy="3804824"/>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God breathes new life into our lifeless souls and continues to feed us with grace and goodness. As we gather at this holy meal, we are revived to new life so that we might serve a new day as God’s faithful followers. Arise, come, and be renewed!</a:t>
            </a:r>
            <a:endParaRPr lang="en-US" sz="36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B77D588A-70B1-4771-BE01-9982462D91E4}"/>
              </a:ext>
            </a:extLst>
          </p:cNvPr>
          <p:cNvSpPr/>
          <p:nvPr/>
        </p:nvSpPr>
        <p:spPr>
          <a:xfrm>
            <a:off x="159249" y="5654554"/>
            <a:ext cx="8825501" cy="977704"/>
          </a:xfrm>
          <a:prstGeom prst="rect">
            <a:avLst/>
          </a:prstGeom>
        </p:spPr>
        <p:txBody>
          <a:bodyPr wrap="square">
            <a:spAutoFit/>
          </a:bodyPr>
          <a:lstStyle/>
          <a:p>
            <a:pPr marR="0">
              <a:lnSpc>
                <a:spcPct val="107000"/>
              </a:lnSpc>
              <a:spcBef>
                <a:spcPts val="0"/>
              </a:spcBef>
              <a:spcAft>
                <a:spcPts val="0"/>
              </a:spcAft>
            </a:pPr>
            <a:r>
              <a:rPr lang="en-US" sz="2800" i="1" dirty="0">
                <a:solidFill>
                  <a:srgbClr val="C00000"/>
                </a:solidFill>
                <a:latin typeface="Arial Rounded MT Bold" panose="020F0704030504030204" pitchFamily="34" charset="0"/>
                <a:ea typeface="Calibri" panose="020F0502020204030204" pitchFamily="34" charset="0"/>
              </a:rPr>
              <a:t>Please dispose of the empty cup in the trash receptacle on your way out of the Sanctuary.</a:t>
            </a:r>
            <a:endParaRPr lang="en-US" sz="2800" i="1"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8" y="818080"/>
            <a:ext cx="8825501" cy="3212033"/>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Jesus, Bread of life, we have received from your table more than we could ever ask.  As you have nourished us in this meal, now strengthen us to love the world with your own life.  In your name we pray.</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846750"/>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DF915C-3D3F-4276-A5E6-5E3013A8AA3D}"/>
              </a:ext>
            </a:extLst>
          </p:cNvPr>
          <p:cNvSpPr txBox="1"/>
          <p:nvPr/>
        </p:nvSpPr>
        <p:spPr>
          <a:xfrm>
            <a:off x="1" y="291090"/>
            <a:ext cx="9144000" cy="932688"/>
          </a:xfrm>
          <a:prstGeom prst="rect">
            <a:avLst/>
          </a:prstGeom>
        </p:spPr>
        <p:txBody>
          <a:bodyPr vert="horz" lIns="91440" tIns="45720" rIns="91440" bIns="45720" rtlCol="0" anchor="b">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7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Announcements</a:t>
            </a:r>
          </a:p>
        </p:txBody>
      </p:sp>
      <p:pic>
        <p:nvPicPr>
          <p:cNvPr id="2" name="Picture 1">
            <a:extLst>
              <a:ext uri="{FF2B5EF4-FFF2-40B4-BE49-F238E27FC236}">
                <a16:creationId xmlns:a16="http://schemas.microsoft.com/office/drawing/2014/main" id="{EA2A6679-6B13-40FE-8B1E-C8EA4FDE5882}"/>
              </a:ext>
            </a:extLst>
          </p:cNvPr>
          <p:cNvPicPr>
            <a:picLocks noChangeAspect="1"/>
          </p:cNvPicPr>
          <p:nvPr/>
        </p:nvPicPr>
        <p:blipFill>
          <a:blip r:embed="rId3"/>
          <a:stretch>
            <a:fillRect/>
          </a:stretch>
        </p:blipFill>
        <p:spPr>
          <a:xfrm>
            <a:off x="-4385" y="1593944"/>
            <a:ext cx="9148386" cy="5264056"/>
          </a:xfrm>
          <a:prstGeom prst="rect">
            <a:avLst/>
          </a:prstGeom>
        </p:spPr>
      </p:pic>
    </p:spTree>
    <p:extLst>
      <p:ext uri="{BB962C8B-B14F-4D97-AF65-F5344CB8AC3E}">
        <p14:creationId xmlns:p14="http://schemas.microsoft.com/office/powerpoint/2010/main" val="101402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750AD2A7-911D-437A-AD4B-A4C5E1FFEE51}"/>
              </a:ext>
            </a:extLst>
          </p:cNvPr>
          <p:cNvSpPr/>
          <p:nvPr/>
        </p:nvSpPr>
        <p:spPr>
          <a:xfrm>
            <a:off x="137160" y="928534"/>
            <a:ext cx="8869680" cy="4643515"/>
          </a:xfrm>
          <a:prstGeom prst="rect">
            <a:avLst/>
          </a:prstGeom>
        </p:spPr>
        <p:txBody>
          <a:bodyPr wrap="square">
            <a:spAutoFit/>
          </a:bodyPr>
          <a:lstStyle/>
          <a:p>
            <a:pPr marL="574675" marR="0" indent="-574675">
              <a:lnSpc>
                <a:spcPct val="119000"/>
              </a:lnSpc>
              <a:spcBef>
                <a:spcPts val="0"/>
              </a:spcBef>
              <a:spcAft>
                <a:spcPts val="600"/>
              </a:spcAft>
              <a:tabLst>
                <a:tab pos="6342063" algn="l"/>
              </a:tabLst>
            </a:pPr>
            <a:r>
              <a:rPr lang="en-US" sz="3600" b="1" dirty="0">
                <a:effectLst/>
                <a:latin typeface="Arial Rounded MT Bold" panose="020F0704030504030204" pitchFamily="34" charset="0"/>
                <a:ea typeface="Garamond,Times New Roman"/>
                <a:cs typeface="Garamond,Times New Roman"/>
              </a:rPr>
              <a:t>C:	We come into this house broken and lost. We bring our worries and our fears. We bring the weight of having acted out in ways that hurt others, you, and ourselves. We wonder if there will ever be a time when light will find us. </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91378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950053" y="1633821"/>
            <a:ext cx="7224684" cy="366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People of God, you are Christ’s body, bringing new life to a suffering world.  The holy Trinity,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one God, bless you now and forever.</a:t>
            </a:r>
          </a:p>
          <a:p>
            <a:pPr marL="803275" marR="0" indent="-803275">
              <a:lnSpc>
                <a:spcPct val="95000"/>
              </a:lnSpc>
              <a:spcBef>
                <a:spcPts val="0"/>
              </a:spcBef>
              <a:spcAft>
                <a:spcPts val="0"/>
              </a:spcAft>
            </a:pPr>
            <a:endPar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684213" lvl="0" indent="-684213">
              <a:lnSpc>
                <a:spcPct val="150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DF915C-3D3F-4276-A5E6-5E3013A8AA3D}"/>
              </a:ext>
            </a:extLst>
          </p:cNvPr>
          <p:cNvSpPr txBox="1"/>
          <p:nvPr/>
        </p:nvSpPr>
        <p:spPr>
          <a:xfrm>
            <a:off x="1" y="0"/>
            <a:ext cx="9144000" cy="1593944"/>
          </a:xfrm>
          <a:prstGeom prst="rect">
            <a:avLst/>
          </a:prstGeom>
        </p:spPr>
        <p:txBody>
          <a:bodyPr vert="horz" lIns="91440" tIns="45720" rIns="91440" bIns="45720" rtlCol="0" anchor="b">
            <a:normAutofit fontScale="85000" lnSpcReduction="20000"/>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7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Sending Song</a:t>
            </a: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7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Holy Spirit, Ever Dwelling</a:t>
            </a: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7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LBW 523</a:t>
            </a:r>
          </a:p>
        </p:txBody>
      </p:sp>
      <p:pic>
        <p:nvPicPr>
          <p:cNvPr id="2" name="Picture 1">
            <a:extLst>
              <a:ext uri="{FF2B5EF4-FFF2-40B4-BE49-F238E27FC236}">
                <a16:creationId xmlns:a16="http://schemas.microsoft.com/office/drawing/2014/main" id="{EA2A6679-6B13-40FE-8B1E-C8EA4FDE5882}"/>
              </a:ext>
            </a:extLst>
          </p:cNvPr>
          <p:cNvPicPr>
            <a:picLocks noChangeAspect="1"/>
          </p:cNvPicPr>
          <p:nvPr/>
        </p:nvPicPr>
        <p:blipFill>
          <a:blip r:embed="rId3"/>
          <a:stretch>
            <a:fillRect/>
          </a:stretch>
        </p:blipFill>
        <p:spPr>
          <a:xfrm>
            <a:off x="-4385" y="1593944"/>
            <a:ext cx="9148386" cy="5264056"/>
          </a:xfrm>
          <a:prstGeom prst="rect">
            <a:avLst/>
          </a:prstGeom>
        </p:spPr>
      </p:pic>
    </p:spTree>
    <p:extLst>
      <p:ext uri="{BB962C8B-B14F-4D97-AF65-F5344CB8AC3E}">
        <p14:creationId xmlns:p14="http://schemas.microsoft.com/office/powerpoint/2010/main" val="3739320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637932"/>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Holy Spirit, Ever Dwelling		LBW 523</a:t>
            </a:r>
          </a:p>
        </p:txBody>
      </p:sp>
      <p:sp>
        <p:nvSpPr>
          <p:cNvPr id="7" name="TextBox 6">
            <a:extLst>
              <a:ext uri="{FF2B5EF4-FFF2-40B4-BE49-F238E27FC236}">
                <a16:creationId xmlns:a16="http://schemas.microsoft.com/office/drawing/2014/main" id="{B65554C0-8C85-42EB-A404-E0F99BB14B05}"/>
              </a:ext>
            </a:extLst>
          </p:cNvPr>
          <p:cNvSpPr txBox="1"/>
          <p:nvPr/>
        </p:nvSpPr>
        <p:spPr>
          <a:xfrm>
            <a:off x="504334" y="1319753"/>
            <a:ext cx="8135332"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Holy Spirit, ever dwelling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in the holiest realms of light;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Holy Spirit, ever brooding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o'er a world of gloom and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Holy Spirit, ever raising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those of earth to thrones on high;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living, life-imparting Spirit,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you we praise and magnify.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49085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637932"/>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Holy Spirit, Ever Dwelling		LBW 523</a:t>
            </a:r>
          </a:p>
        </p:txBody>
      </p:sp>
      <p:sp>
        <p:nvSpPr>
          <p:cNvPr id="7" name="TextBox 6">
            <a:extLst>
              <a:ext uri="{FF2B5EF4-FFF2-40B4-BE49-F238E27FC236}">
                <a16:creationId xmlns:a16="http://schemas.microsoft.com/office/drawing/2014/main" id="{B65554C0-8C85-42EB-A404-E0F99BB14B05}"/>
              </a:ext>
            </a:extLst>
          </p:cNvPr>
          <p:cNvSpPr txBox="1"/>
          <p:nvPr/>
        </p:nvSpPr>
        <p:spPr>
          <a:xfrm>
            <a:off x="113122" y="1065229"/>
            <a:ext cx="8889476"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Holy Spirit, ever living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as the church's very life;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Holy Spirit, ever striving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through us in a ceaseless strife;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Holy Spirit, ever forming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in the church the mind of Christ: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you we praise with endless worship</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for your gifts and fruits unpriced.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84797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637932"/>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Holy Spirit, Ever Dwelling		LBW 523</a:t>
            </a:r>
          </a:p>
        </p:txBody>
      </p:sp>
      <p:sp>
        <p:nvSpPr>
          <p:cNvPr id="7" name="TextBox 6">
            <a:extLst>
              <a:ext uri="{FF2B5EF4-FFF2-40B4-BE49-F238E27FC236}">
                <a16:creationId xmlns:a16="http://schemas.microsoft.com/office/drawing/2014/main" id="{B65554C0-8C85-42EB-A404-E0F99BB14B05}"/>
              </a:ext>
            </a:extLst>
          </p:cNvPr>
          <p:cNvSpPr txBox="1"/>
          <p:nvPr/>
        </p:nvSpPr>
        <p:spPr>
          <a:xfrm>
            <a:off x="914400" y="1081348"/>
            <a:ext cx="7315200"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Holy Spirit, ever working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through the church's ministry;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quick'ning</a:t>
            </a: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strength'ning</a:t>
            </a:r>
            <a:r>
              <a:rPr lang="en-US" sz="3600" dirty="0">
                <a:effectLst/>
                <a:latin typeface="Arial Rounded MT Bold" panose="020F0704030504030204" pitchFamily="34" charset="0"/>
                <a:ea typeface="MS Mincho" panose="02020609040205080304" pitchFamily="49" charset="-128"/>
              </a:rPr>
              <a:t>,                                     and absolving,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setting captive sinners free;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Holy Spirit, ever binding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age to age and soul to soul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in communion never ending,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you we worship and extol.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52549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again  as 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2021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750AD2A7-911D-437A-AD4B-A4C5E1FFEE51}"/>
              </a:ext>
            </a:extLst>
          </p:cNvPr>
          <p:cNvSpPr/>
          <p:nvPr/>
        </p:nvSpPr>
        <p:spPr>
          <a:xfrm>
            <a:off x="457686" y="1591632"/>
            <a:ext cx="8228627" cy="3401893"/>
          </a:xfrm>
          <a:prstGeom prst="rect">
            <a:avLst/>
          </a:prstGeom>
        </p:spPr>
        <p:txBody>
          <a:bodyPr wrap="square">
            <a:spAutoFit/>
          </a:bodyPr>
          <a:lstStyle/>
          <a:p>
            <a:pPr marL="690563" marR="0" indent="-690563">
              <a:lnSpc>
                <a:spcPct val="119000"/>
              </a:lnSpc>
              <a:spcBef>
                <a:spcPts val="0"/>
              </a:spcBef>
              <a:spcAft>
                <a:spcPts val="600"/>
              </a:spcAft>
              <a:tabLst>
                <a:tab pos="8005763" algn="l"/>
              </a:tabLst>
            </a:pPr>
            <a:r>
              <a:rPr lang="en-US" sz="3600" b="1" dirty="0">
                <a:effectLst/>
                <a:latin typeface="Arial Rounded MT Bold" panose="020F0704030504030204" pitchFamily="34" charset="0"/>
                <a:ea typeface="Garamond,Times New Roman"/>
                <a:cs typeface="Garamond,Times New Roman"/>
              </a:rPr>
              <a:t>C:	Forgive what we have done and heal us, for the sake of the one who gave everything for us, Jesus Christ our Lord. Amen.</a:t>
            </a:r>
            <a:endParaRPr lang="en-US" sz="3600" dirty="0">
              <a:effectLst/>
              <a:latin typeface="Arial Rounded MT Bold" panose="020F0704030504030204" pitchFamily="34" charset="0"/>
              <a:ea typeface="Garamond,Times New Roman"/>
              <a:cs typeface="Garamond,Times New Roman"/>
            </a:endParaRPr>
          </a:p>
          <a:p>
            <a:pPr marL="690563" marR="0" indent="-690563">
              <a:lnSpc>
                <a:spcPct val="119000"/>
              </a:lnSpc>
              <a:spcBef>
                <a:spcPts val="0"/>
              </a:spcBef>
              <a:spcAft>
                <a:spcPts val="0"/>
              </a:spcAft>
              <a:tabLst>
                <a:tab pos="8005763" algn="l"/>
              </a:tabLst>
            </a:pP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1240571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750AD2A7-911D-437A-AD4B-A4C5E1FFEE51}"/>
              </a:ext>
            </a:extLst>
          </p:cNvPr>
          <p:cNvSpPr/>
          <p:nvPr/>
        </p:nvSpPr>
        <p:spPr>
          <a:xfrm>
            <a:off x="137160" y="928534"/>
            <a:ext cx="8869680" cy="4863063"/>
          </a:xfrm>
          <a:prstGeom prst="rect">
            <a:avLst/>
          </a:prstGeom>
        </p:spPr>
        <p:txBody>
          <a:bodyPr wrap="square">
            <a:spAutoFit/>
          </a:bodyPr>
          <a:lstStyle/>
          <a:p>
            <a:pPr marL="690563" marR="0" indent="-690563">
              <a:lnSpc>
                <a:spcPct val="119000"/>
              </a:lnSpc>
              <a:spcBef>
                <a:spcPts val="0"/>
              </a:spcBef>
              <a:spcAft>
                <a:spcPts val="0"/>
              </a:spcAft>
              <a:tabLst>
                <a:tab pos="8005763" algn="l"/>
              </a:tabLst>
            </a:pPr>
            <a:r>
              <a:rPr lang="en-US" sz="3200" dirty="0">
                <a:effectLst/>
                <a:latin typeface="Arial Rounded MT Bold" panose="020F0704030504030204" pitchFamily="34" charset="0"/>
                <a:ea typeface="Garamond,Times New Roman"/>
                <a:cs typeface="Garamond,Times New Roman"/>
              </a:rPr>
              <a:t>L:	God offers light and healing. God invites us into a new way of being. Despite our sin, God forgives. Receive and welcome God’s forgiveness, for you are made clean and whole again. In Jesus’ name we pray.  </a:t>
            </a:r>
          </a:p>
          <a:p>
            <a:pPr marL="457200" marR="0" indent="-457200">
              <a:lnSpc>
                <a:spcPct val="119000"/>
              </a:lnSpc>
              <a:spcBef>
                <a:spcPts val="0"/>
              </a:spcBef>
              <a:spcAft>
                <a:spcPts val="0"/>
              </a:spcAft>
              <a:tabLst>
                <a:tab pos="8005763" algn="l"/>
              </a:tabLst>
            </a:pPr>
            <a:r>
              <a:rPr lang="en-US" sz="3600" dirty="0">
                <a:effectLst/>
                <a:latin typeface="Arial Rounded MT Bold" panose="020F0704030504030204" pitchFamily="34" charset="0"/>
                <a:ea typeface="Garamond,Times New Roman"/>
                <a:cs typeface="Garamond,Times New Roman"/>
              </a:rPr>
              <a:t> </a:t>
            </a:r>
          </a:p>
          <a:p>
            <a:pPr marL="457200" marR="0" indent="-457200">
              <a:lnSpc>
                <a:spcPct val="119000"/>
              </a:lnSpc>
              <a:spcBef>
                <a:spcPts val="0"/>
              </a:spcBef>
              <a:spcAft>
                <a:spcPts val="0"/>
              </a:spcAft>
              <a:tabLst>
                <a:tab pos="8005763" algn="l"/>
              </a:tabLst>
            </a:pPr>
            <a:r>
              <a:rPr lang="en-US" sz="3600" dirty="0">
                <a:effectLst/>
                <a:latin typeface="Arial Rounded MT Bold" panose="020F0704030504030204" pitchFamily="34" charset="0"/>
                <a:ea typeface="Garamond,Times New Roman"/>
                <a:cs typeface="Garamond,Times New Roman"/>
              </a:rPr>
              <a:t> </a:t>
            </a:r>
            <a:r>
              <a:rPr lang="en-US" sz="3600" b="1" dirty="0">
                <a:effectLst/>
                <a:latin typeface="Arial Rounded MT Bold" panose="020F0704030504030204" pitchFamily="34" charset="0"/>
                <a:ea typeface="Garamond,Times New Roman"/>
                <a:cs typeface="Garamond,Times New Roman"/>
              </a:rPr>
              <a:t>C:  Amen.</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57755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a:t>
            </a:r>
            <a:endParaRPr lang="en-US" sz="36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BB30AB5-4774-433B-85FA-C880B612E134}"/>
              </a:ext>
            </a:extLst>
          </p:cNvPr>
          <p:cNvSpPr/>
          <p:nvPr/>
        </p:nvSpPr>
        <p:spPr>
          <a:xfrm>
            <a:off x="28283" y="689701"/>
            <a:ext cx="9144000" cy="1574278"/>
          </a:xfrm>
          <a:prstGeom prst="rect">
            <a:avLst/>
          </a:prstGeom>
        </p:spPr>
        <p:txBody>
          <a:bodyPr vert="horz" lIns="91440" tIns="45720" rIns="91440" bIns="45720" rtlCol="0" anchor="b">
            <a:noAutofit/>
          </a:bodyPr>
          <a:lstStyle/>
          <a:p>
            <a:pPr marR="0" lvl="0" algn="ctr" defTabSz="914400" eaLnBrk="1" hangingPunct="1">
              <a:lnSpc>
                <a:spcPct val="90000"/>
              </a:lnSpc>
              <a:spcAft>
                <a:spcPts val="600"/>
              </a:spcAft>
            </a:pPr>
            <a:r>
              <a:rPr lang="en-US" sz="3600" b="1" kern="1200" dirty="0">
                <a:effectLst/>
                <a:latin typeface="Arial Rounded MT Bold" panose="020F0704030504030204" pitchFamily="34" charset="0"/>
                <a:ea typeface="+mj-ea"/>
                <a:cs typeface="+mj-cs"/>
              </a:rPr>
              <a:t>Breathe on Me, Breath of God</a:t>
            </a:r>
          </a:p>
          <a:p>
            <a:pPr marR="0" lvl="0" algn="ctr" defTabSz="914400" eaLnBrk="1" hangingPunct="1">
              <a:lnSpc>
                <a:spcPct val="90000"/>
              </a:lnSpc>
              <a:spcAft>
                <a:spcPts val="600"/>
              </a:spcAft>
            </a:pPr>
            <a:endParaRPr lang="en-US" sz="2000" b="1" dirty="0">
              <a:latin typeface="Arial Rounded MT Bold" panose="020F0704030504030204" pitchFamily="34" charset="0"/>
              <a:ea typeface="+mj-ea"/>
              <a:cs typeface="+mj-cs"/>
            </a:endParaRPr>
          </a:p>
          <a:p>
            <a:pPr marR="0" lvl="0" algn="ctr" defTabSz="914400" eaLnBrk="1" hangingPunct="1">
              <a:lnSpc>
                <a:spcPct val="90000"/>
              </a:lnSpc>
              <a:spcAft>
                <a:spcPts val="600"/>
              </a:spcAft>
            </a:pPr>
            <a:r>
              <a:rPr lang="en-US" sz="3600" b="1" kern="1200" dirty="0">
                <a:effectLst/>
                <a:latin typeface="Arial Rounded MT Bold" panose="020F0704030504030204" pitchFamily="34" charset="0"/>
                <a:ea typeface="+mj-ea"/>
                <a:cs typeface="+mj-cs"/>
              </a:rPr>
              <a:t>LBW 488</a:t>
            </a:r>
            <a:endParaRPr lang="en-US" sz="2800" i="1" kern="1200" dirty="0">
              <a:solidFill>
                <a:srgbClr val="C00000"/>
              </a:solidFill>
              <a:effectLst/>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6A0F7A3D-A684-4F71-A76B-E715394F4450}"/>
              </a:ext>
            </a:extLst>
          </p:cNvPr>
          <p:cNvPicPr>
            <a:picLocks noChangeAspect="1"/>
          </p:cNvPicPr>
          <p:nvPr/>
        </p:nvPicPr>
        <p:blipFill>
          <a:blip r:embed="rId3"/>
          <a:stretch>
            <a:fillRect/>
          </a:stretch>
        </p:blipFill>
        <p:spPr>
          <a:xfrm>
            <a:off x="28283" y="2240796"/>
            <a:ext cx="9087434" cy="4603448"/>
          </a:xfrm>
          <a:prstGeom prst="rect">
            <a:avLst/>
          </a:prstGeom>
        </p:spPr>
      </p:pic>
    </p:spTree>
    <p:extLst>
      <p:ext uri="{BB962C8B-B14F-4D97-AF65-F5344CB8AC3E}">
        <p14:creationId xmlns:p14="http://schemas.microsoft.com/office/powerpoint/2010/main" val="213577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Breathe on Me, Breath of God        LBW 488</a:t>
            </a:r>
            <a:endParaRPr lang="en-US" sz="3200" dirty="0">
              <a:effectLst/>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A06D9295-A099-4BCA-9D68-C5EC63E38E7B}"/>
              </a:ext>
            </a:extLst>
          </p:cNvPr>
          <p:cNvSpPr txBox="1"/>
          <p:nvPr/>
        </p:nvSpPr>
        <p:spPr>
          <a:xfrm>
            <a:off x="777712" y="1997839"/>
            <a:ext cx="7645138" cy="2862322"/>
          </a:xfrm>
          <a:prstGeom prst="rect">
            <a:avLst/>
          </a:prstGeom>
          <a:noFill/>
        </p:spPr>
        <p:txBody>
          <a:bodyPr wrap="square">
            <a:spAutoFit/>
          </a:bodyPr>
          <a:lstStyle/>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1	Breathe on me, breath of God;</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fill me with life anew,</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that I may love all that you love</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and do what you would do.</a:t>
            </a:r>
          </a:p>
          <a:p>
            <a:pPr marL="395288" marR="0" indent="-395288">
              <a:spcBef>
                <a:spcPts val="0"/>
              </a:spcBef>
              <a:spcAft>
                <a:spcPts val="0"/>
              </a:spcAft>
              <a:tabLst>
                <a:tab pos="7145338" algn="l"/>
              </a:tabLst>
            </a:pPr>
            <a:r>
              <a:rPr lang="en-US" sz="3600" dirty="0">
                <a:effectLst/>
                <a:latin typeface="Arial Rounded MT Bold" panose="020F0704030504030204" pitchFamily="34" charset="0"/>
                <a:ea typeface="Times New Roman" panose="02020603050405020304" pitchFamily="18" charset="0"/>
              </a:rPr>
              <a:t> </a:t>
            </a:r>
          </a:p>
        </p:txBody>
      </p:sp>
    </p:spTree>
    <p:extLst>
      <p:ext uri="{BB962C8B-B14F-4D97-AF65-F5344CB8AC3E}">
        <p14:creationId xmlns:p14="http://schemas.microsoft.com/office/powerpoint/2010/main" val="2815654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2134</TotalTime>
  <Words>3397</Words>
  <Application>Microsoft Office PowerPoint</Application>
  <PresentationFormat>On-screen Show (4:3)</PresentationFormat>
  <Paragraphs>282</Paragraphs>
  <Slides>55</Slides>
  <Notes>27</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Rounded MT Bold</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68</cp:revision>
  <dcterms:created xsi:type="dcterms:W3CDTF">2021-03-16T23:00:10Z</dcterms:created>
  <dcterms:modified xsi:type="dcterms:W3CDTF">2021-12-05T12:45:45Z</dcterms:modified>
</cp:coreProperties>
</file>