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258" r:id="rId2"/>
    <p:sldId id="1082" r:id="rId3"/>
    <p:sldId id="260" r:id="rId4"/>
    <p:sldId id="261" r:id="rId5"/>
    <p:sldId id="340" r:id="rId6"/>
    <p:sldId id="341" r:id="rId7"/>
    <p:sldId id="267" r:id="rId8"/>
    <p:sldId id="297" r:id="rId9"/>
    <p:sldId id="1067" r:id="rId10"/>
    <p:sldId id="1068" r:id="rId11"/>
    <p:sldId id="1069" r:id="rId12"/>
    <p:sldId id="270" r:id="rId13"/>
    <p:sldId id="1016" r:id="rId14"/>
    <p:sldId id="388" r:id="rId15"/>
    <p:sldId id="1017" r:id="rId16"/>
    <p:sldId id="1065" r:id="rId17"/>
    <p:sldId id="278" r:id="rId18"/>
    <p:sldId id="289" r:id="rId19"/>
    <p:sldId id="995" r:id="rId20"/>
    <p:sldId id="295" r:id="rId21"/>
    <p:sldId id="529" r:id="rId22"/>
    <p:sldId id="1081" r:id="rId23"/>
    <p:sldId id="1080" r:id="rId24"/>
    <p:sldId id="310" r:id="rId25"/>
    <p:sldId id="507" r:id="rId26"/>
    <p:sldId id="508" r:id="rId27"/>
    <p:sldId id="339" r:id="rId28"/>
    <p:sldId id="334" r:id="rId29"/>
    <p:sldId id="335" r:id="rId30"/>
    <p:sldId id="336" r:id="rId31"/>
    <p:sldId id="337" r:id="rId32"/>
    <p:sldId id="338" r:id="rId33"/>
    <p:sldId id="304" r:id="rId34"/>
    <p:sldId id="305" r:id="rId35"/>
    <p:sldId id="1070" r:id="rId36"/>
    <p:sldId id="311" r:id="rId37"/>
    <p:sldId id="312" r:id="rId38"/>
    <p:sldId id="483" r:id="rId39"/>
    <p:sldId id="496" r:id="rId40"/>
    <p:sldId id="497" r:id="rId41"/>
    <p:sldId id="316" r:id="rId42"/>
    <p:sldId id="317" r:id="rId43"/>
    <p:sldId id="318" r:id="rId44"/>
    <p:sldId id="320" r:id="rId45"/>
    <p:sldId id="321" r:id="rId46"/>
    <p:sldId id="1071" r:id="rId47"/>
    <p:sldId id="485" r:id="rId48"/>
    <p:sldId id="1061" r:id="rId49"/>
    <p:sldId id="1072" r:id="rId50"/>
    <p:sldId id="1073" r:id="rId51"/>
    <p:sldId id="1074" r:id="rId52"/>
    <p:sldId id="1077" r:id="rId53"/>
    <p:sldId id="1076" r:id="rId54"/>
    <p:sldId id="1078" r:id="rId55"/>
    <p:sldId id="330" r:id="rId5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9398" autoAdjust="0"/>
  </p:normalViewPr>
  <p:slideViewPr>
    <p:cSldViewPr snapToGrid="0" snapToObjects="1" showGuides="1">
      <p:cViewPr varScale="1">
        <p:scale>
          <a:sx n="91" d="100"/>
          <a:sy n="91" d="100"/>
        </p:scale>
        <p:origin x="11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7/3/2022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2203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11903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16</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a:t>
            </a:fld>
            <a:endParaRPr lang="en-US" altLang="en-US"/>
          </a:p>
        </p:txBody>
      </p:sp>
    </p:spTree>
    <p:extLst>
      <p:ext uri="{BB962C8B-B14F-4D97-AF65-F5344CB8AC3E}">
        <p14:creationId xmlns:p14="http://schemas.microsoft.com/office/powerpoint/2010/main" val="3703560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20</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22</a:t>
            </a:fld>
            <a:endParaRPr lang="en-US" altLang="en-US"/>
          </a:p>
        </p:txBody>
      </p:sp>
    </p:spTree>
    <p:extLst>
      <p:ext uri="{BB962C8B-B14F-4D97-AF65-F5344CB8AC3E}">
        <p14:creationId xmlns:p14="http://schemas.microsoft.com/office/powerpoint/2010/main" val="162895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35</a:t>
            </a:fld>
            <a:endParaRPr lang="en-US" altLang="en-US"/>
          </a:p>
        </p:txBody>
      </p:sp>
    </p:spTree>
    <p:extLst>
      <p:ext uri="{BB962C8B-B14F-4D97-AF65-F5344CB8AC3E}">
        <p14:creationId xmlns:p14="http://schemas.microsoft.com/office/powerpoint/2010/main" val="428079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46</a:t>
            </a:fld>
            <a:endParaRPr lang="en-US" altLang="en-US"/>
          </a:p>
        </p:txBody>
      </p:sp>
    </p:spTree>
    <p:extLst>
      <p:ext uri="{BB962C8B-B14F-4D97-AF65-F5344CB8AC3E}">
        <p14:creationId xmlns:p14="http://schemas.microsoft.com/office/powerpoint/2010/main" val="3624527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80595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89366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793682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2652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3651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3</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189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6413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7/3/2022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7/3/2022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7/3/2022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7/3/2022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7/3/2022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7/3/2022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7/3/2022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ublicdomainpictures.net/view-image.php?image=8577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July 3, 2022</a:t>
            </a:r>
          </a:p>
        </p:txBody>
      </p:sp>
      <p:pic>
        <p:nvPicPr>
          <p:cNvPr id="7" name="Picture 6" descr="A picture containing nature, cloud, sunset, night sky&#10;&#10;Description automatically generated">
            <a:extLst>
              <a:ext uri="{FF2B5EF4-FFF2-40B4-BE49-F238E27FC236}">
                <a16:creationId xmlns:a16="http://schemas.microsoft.com/office/drawing/2014/main" id="{1A5EA31E-19E6-BEC6-47DA-ED67B779F3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969" y="22239"/>
            <a:ext cx="9165801" cy="1909413"/>
          </a:xfrm>
          <a:prstGeom prst="rect">
            <a:avLst/>
          </a:prstGeom>
        </p:spPr>
      </p:pic>
      <p:sp>
        <p:nvSpPr>
          <p:cNvPr id="8" name="Rectangle 7">
            <a:extLst>
              <a:ext uri="{FF2B5EF4-FFF2-40B4-BE49-F238E27FC236}">
                <a16:creationId xmlns:a16="http://schemas.microsoft.com/office/drawing/2014/main" id="{E378A863-0488-093A-E3F8-46E8ACB1A3DE}"/>
              </a:ext>
            </a:extLst>
          </p:cNvPr>
          <p:cNvSpPr/>
          <p:nvPr/>
        </p:nvSpPr>
        <p:spPr>
          <a:xfrm>
            <a:off x="320511" y="423197"/>
            <a:ext cx="8616099" cy="923330"/>
          </a:xfrm>
          <a:prstGeom prst="rect">
            <a:avLst/>
          </a:prstGeom>
          <a:noFill/>
        </p:spPr>
        <p:txBody>
          <a:bodyPr wrap="square" lIns="91440" tIns="45720" rIns="91440" bIns="45720">
            <a:spAutoFit/>
          </a:bodyPr>
          <a:lstStyle/>
          <a:p>
            <a:pPr algn="ctr"/>
            <a:r>
              <a:rPr lang="en-US" sz="5400" b="0" cap="none" spc="0" dirty="0">
                <a:ln w="0">
                  <a:solidFill>
                    <a:schemeClr val="accent1">
                      <a:lumMod val="50000"/>
                    </a:schemeClr>
                  </a:solidFill>
                </a:ln>
                <a:solidFill>
                  <a:srgbClr val="C00000"/>
                </a:solidFill>
                <a:effectLst>
                  <a:outerShdw blurRad="38100" dist="25400" dir="5400000" algn="ctr" rotWithShape="0">
                    <a:srgbClr val="6E747A">
                      <a:alpha val="43000"/>
                    </a:srgbClr>
                  </a:outerShdw>
                </a:effectLst>
              </a:rPr>
              <a:t>Happy Independence Day!</a:t>
            </a:r>
          </a:p>
        </p:txBody>
      </p:sp>
      <p:pic>
        <p:nvPicPr>
          <p:cNvPr id="3" name="Picture 2">
            <a:extLst>
              <a:ext uri="{FF2B5EF4-FFF2-40B4-BE49-F238E27FC236}">
                <a16:creationId xmlns:a16="http://schemas.microsoft.com/office/drawing/2014/main" id="{EF50DDC2-83E5-6F2B-A1A5-E481F6141671}"/>
              </a:ext>
            </a:extLst>
          </p:cNvPr>
          <p:cNvPicPr>
            <a:picLocks noChangeAspect="1"/>
          </p:cNvPicPr>
          <p:nvPr/>
        </p:nvPicPr>
        <p:blipFill>
          <a:blip r:embed="rId5"/>
          <a:stretch>
            <a:fillRect/>
          </a:stretch>
        </p:blipFill>
        <p:spPr>
          <a:xfrm>
            <a:off x="1244229" y="2099834"/>
            <a:ext cx="6768662" cy="352579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LBW 448</a:t>
            </a:r>
          </a:p>
        </p:txBody>
      </p:sp>
      <p:sp>
        <p:nvSpPr>
          <p:cNvPr id="7" name="TextBox 6">
            <a:extLst>
              <a:ext uri="{FF2B5EF4-FFF2-40B4-BE49-F238E27FC236}">
                <a16:creationId xmlns:a16="http://schemas.microsoft.com/office/drawing/2014/main" id="{73F5A228-E96D-384D-575C-26B676FA6EA4}"/>
              </a:ext>
            </a:extLst>
          </p:cNvPr>
          <p:cNvSpPr txBox="1"/>
          <p:nvPr/>
        </p:nvSpPr>
        <p:spPr>
          <a:xfrm>
            <a:off x="1056290" y="1345325"/>
            <a:ext cx="7031420" cy="3416320"/>
          </a:xfrm>
          <a:prstGeom prst="rect">
            <a:avLst/>
          </a:prstGeom>
          <a:noFill/>
        </p:spPr>
        <p:txBody>
          <a:bodyPr wrap="square">
            <a:spAutoFit/>
          </a:bodyPr>
          <a:lstStyle/>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3	Through many dangers,                               toils, and snares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I have already come;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’tis grace has brought me                                  safe thus far,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and grace will lead 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8064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LBW 448</a:t>
            </a:r>
          </a:p>
        </p:txBody>
      </p:sp>
      <p:sp>
        <p:nvSpPr>
          <p:cNvPr id="7" name="TextBox 6">
            <a:extLst>
              <a:ext uri="{FF2B5EF4-FFF2-40B4-BE49-F238E27FC236}">
                <a16:creationId xmlns:a16="http://schemas.microsoft.com/office/drawing/2014/main" id="{73F5A228-E96D-384D-575C-26B676FA6EA4}"/>
              </a:ext>
            </a:extLst>
          </p:cNvPr>
          <p:cNvSpPr txBox="1"/>
          <p:nvPr/>
        </p:nvSpPr>
        <p:spPr>
          <a:xfrm>
            <a:off x="1329559" y="1471448"/>
            <a:ext cx="6484882" cy="3416320"/>
          </a:xfrm>
          <a:prstGeom prst="rect">
            <a:avLst/>
          </a:prstGeom>
          <a:noFill/>
        </p:spPr>
        <p:txBody>
          <a:bodyPr wrap="square">
            <a:spAutoFit/>
          </a:bodyPr>
          <a:lstStyle/>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4	The Lord has promised                                    good to me;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his word my hope secures;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he will my shield                                                         and portion be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as long as life endures.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7754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Blessed YAHWEH, You provide us with all that we need to flourish. Turn us away from envy and give us a heart of gratitude,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4" y="153450"/>
            <a:ext cx="3553572" cy="1622798"/>
          </a:xfrm>
          <a:prstGeom prst="rect">
            <a:avLst/>
          </a:prstGeom>
        </p:spPr>
      </p:pic>
      <p:pic>
        <p:nvPicPr>
          <p:cNvPr id="2" name="Picture 1">
            <a:extLst>
              <a:ext uri="{FF2B5EF4-FFF2-40B4-BE49-F238E27FC236}">
                <a16:creationId xmlns:a16="http://schemas.microsoft.com/office/drawing/2014/main" id="{A32535F7-AA5A-A7B2-F620-885B390EC492}"/>
              </a:ext>
            </a:extLst>
          </p:cNvPr>
          <p:cNvPicPr>
            <a:picLocks noChangeAspect="1"/>
          </p:cNvPicPr>
          <p:nvPr/>
        </p:nvPicPr>
        <p:blipFill>
          <a:blip r:embed="rId5"/>
          <a:stretch>
            <a:fillRect/>
          </a:stretch>
        </p:blipFill>
        <p:spPr>
          <a:xfrm>
            <a:off x="3494159" y="1566040"/>
            <a:ext cx="5649841" cy="5291959"/>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Exodus, Chapter 20.</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Exodus 20:17</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E4C8D2C-BC34-579D-C212-81D25F395214}"/>
              </a:ext>
            </a:extLst>
          </p:cNvPr>
          <p:cNvSpPr txBox="1"/>
          <p:nvPr/>
        </p:nvSpPr>
        <p:spPr>
          <a:xfrm>
            <a:off x="430924" y="1587062"/>
            <a:ext cx="8282152" cy="2862322"/>
          </a:xfrm>
          <a:prstGeom prst="rect">
            <a:avLst/>
          </a:prstGeom>
          <a:noFill/>
        </p:spPr>
        <p:txBody>
          <a:bodyPr wrap="square">
            <a:spAutoFit/>
          </a:bodyPr>
          <a:lstStyle/>
          <a:p>
            <a:pPr marL="0" marR="0">
              <a:spcBef>
                <a:spcPts val="0"/>
              </a:spcBef>
              <a:spcAft>
                <a:spcPts val="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not covet your neighbor’s house; you shall not covet your neighbor’s wife, or male or female slave, or ox, or donkey, or anything that belongs to your neighbor.</a:t>
            </a:r>
          </a:p>
        </p:txBody>
      </p:sp>
    </p:spTree>
    <p:extLst>
      <p:ext uri="{BB962C8B-B14F-4D97-AF65-F5344CB8AC3E}">
        <p14:creationId xmlns:p14="http://schemas.microsoft.com/office/powerpoint/2010/main" val="372894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Exodus 20:17</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July 3,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11" name="Group 10">
            <a:extLst>
              <a:ext uri="{FF2B5EF4-FFF2-40B4-BE49-F238E27FC236}">
                <a16:creationId xmlns:a16="http://schemas.microsoft.com/office/drawing/2014/main" id="{C2256ED4-D6A0-4368-8F35-6C02CE46F147}"/>
              </a:ext>
            </a:extLst>
          </p:cNvPr>
          <p:cNvGrpSpPr/>
          <p:nvPr/>
        </p:nvGrpSpPr>
        <p:grpSpPr>
          <a:xfrm>
            <a:off x="2287505" y="1093075"/>
            <a:ext cx="4548441" cy="4497677"/>
            <a:chOff x="2287505" y="1093075"/>
            <a:chExt cx="4548441" cy="4497677"/>
          </a:xfrm>
        </p:grpSpPr>
        <p:pic>
          <p:nvPicPr>
            <p:cNvPr id="9" name="Picture 8" descr="A picture containing text, stone, building material, old&#10;&#10;Description automatically generated">
              <a:extLst>
                <a:ext uri="{FF2B5EF4-FFF2-40B4-BE49-F238E27FC236}">
                  <a16:creationId xmlns:a16="http://schemas.microsoft.com/office/drawing/2014/main" id="{9131B878-D0BB-563F-960C-E3EDA681AA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32" b="99549" l="3348" r="98438">
                          <a14:foregroundMark x1="2679" y1="19639" x2="12723" y2="9255"/>
                          <a14:foregroundMark x1="12723" y1="9255" x2="25223" y2="4740"/>
                          <a14:foregroundMark x1="25223" y1="4740" x2="37723" y2="8804"/>
                          <a14:foregroundMark x1="37723" y1="8804" x2="45759" y2="18059"/>
                          <a14:foregroundMark x1="45759" y1="18059" x2="57143" y2="16930"/>
                          <a14:foregroundMark x1="57143" y1="16930" x2="66071" y2="7901"/>
                          <a14:foregroundMark x1="66071" y1="7901" x2="77232" y2="6998"/>
                          <a14:foregroundMark x1="77232" y1="6998" x2="86607" y2="12641"/>
                          <a14:foregroundMark x1="86607" y1="12641" x2="98214" y2="30926"/>
                          <a14:foregroundMark x1="16071" y1="5192" x2="30357" y2="2935"/>
                          <a14:foregroundMark x1="30357" y1="2935" x2="34152" y2="4063"/>
                          <a14:foregroundMark x1="65848" y1="3612" x2="66295" y2="3160"/>
                          <a14:foregroundMark x1="61161" y1="5192" x2="61161" y2="5192"/>
                          <a14:foregroundMark x1="65625" y1="2935" x2="68973" y2="2483"/>
                          <a14:foregroundMark x1="66741" y1="2257" x2="79018" y2="3612"/>
                          <a14:foregroundMark x1="79018" y1="3612" x2="85714" y2="7901"/>
                          <a14:foregroundMark x1="5134" y1="13544" x2="1563" y2="89842"/>
                          <a14:foregroundMark x1="1563" y1="89842" x2="8482" y2="97743"/>
                          <a14:foregroundMark x1="8482" y1="97743" x2="32589" y2="99549"/>
                          <a14:foregroundMark x1="32589" y1="99549" x2="47991" y2="99323"/>
                          <a14:foregroundMark x1="47991" y1="99323" x2="96875" y2="99774"/>
                          <a14:foregroundMark x1="96875" y1="99774" x2="98438" y2="29571"/>
                          <a14:foregroundMark x1="5357" y1="14898" x2="4464" y2="92551"/>
                          <a14:foregroundMark x1="4464" y1="92551" x2="13170" y2="99549"/>
                          <a14:foregroundMark x1="13170" y1="99549" x2="23214" y2="99774"/>
                          <a14:foregroundMark x1="3348" y1="55305" x2="3348" y2="55305"/>
                          <a14:foregroundMark x1="3348" y1="55305" x2="3348" y2="55305"/>
                        </a14:backgroundRemoval>
                      </a14:imgEffect>
                    </a14:imgLayer>
                  </a14:imgProps>
                </a:ext>
              </a:extLst>
            </a:blip>
            <a:stretch>
              <a:fillRect/>
            </a:stretch>
          </p:blipFill>
          <p:spPr>
            <a:xfrm>
              <a:off x="2287505" y="1093075"/>
              <a:ext cx="4548441" cy="4497677"/>
            </a:xfrm>
            <a:prstGeom prst="rect">
              <a:avLst/>
            </a:prstGeom>
          </p:spPr>
        </p:pic>
        <p:sp>
          <p:nvSpPr>
            <p:cNvPr id="10" name="TextBox 9">
              <a:extLst>
                <a:ext uri="{FF2B5EF4-FFF2-40B4-BE49-F238E27FC236}">
                  <a16:creationId xmlns:a16="http://schemas.microsoft.com/office/drawing/2014/main" id="{FEF26754-0DA9-3B47-C5E3-D6C2B8707B49}"/>
                </a:ext>
              </a:extLst>
            </p:cNvPr>
            <p:cNvSpPr txBox="1"/>
            <p:nvPr/>
          </p:nvSpPr>
          <p:spPr>
            <a:xfrm>
              <a:off x="2813490" y="2034663"/>
              <a:ext cx="3496470" cy="2800767"/>
            </a:xfrm>
            <a:prstGeom prst="rect">
              <a:avLst/>
            </a:prstGeom>
            <a:noFill/>
          </p:spPr>
          <p:txBody>
            <a:bodyPr wrap="none" rtlCol="0">
              <a:spAutoFit/>
            </a:bodyPr>
            <a:lstStyle/>
            <a:p>
              <a:pPr algn="ctr"/>
              <a:r>
                <a:rPr lang="en-US" sz="4400" b="1" i="1" dirty="0">
                  <a:solidFill>
                    <a:srgbClr val="4C2600"/>
                  </a:solidFill>
                  <a:latin typeface="England" panose="00000400000000000000" pitchFamily="2" charset="0"/>
                </a:rPr>
                <a:t>The Ten</a:t>
              </a:r>
            </a:p>
            <a:p>
              <a:pPr algn="ctr"/>
              <a:r>
                <a:rPr lang="en-US" sz="4400" b="1" i="1" dirty="0">
                  <a:solidFill>
                    <a:srgbClr val="4C2600"/>
                  </a:solidFill>
                  <a:latin typeface="England" panose="00000400000000000000" pitchFamily="2" charset="0"/>
                </a:rPr>
                <a:t>Commandments</a:t>
              </a:r>
            </a:p>
            <a:p>
              <a:pPr algn="ctr"/>
              <a:endParaRPr lang="en-US" sz="4400" b="1" i="1" dirty="0">
                <a:solidFill>
                  <a:srgbClr val="4C2600"/>
                </a:solidFill>
                <a:latin typeface="England" panose="00000400000000000000" pitchFamily="2" charset="0"/>
              </a:endParaRPr>
            </a:p>
            <a:p>
              <a:pPr algn="ctr"/>
              <a:r>
                <a:rPr lang="en-US" sz="4400" b="1" i="1" dirty="0">
                  <a:solidFill>
                    <a:srgbClr val="4C2600"/>
                  </a:solidFill>
                  <a:latin typeface="England" panose="00000400000000000000" pitchFamily="2" charset="0"/>
                </a:rPr>
                <a:t>Part Quatro</a:t>
              </a:r>
            </a:p>
          </p:txBody>
        </p:sp>
      </p:grpSp>
    </p:spTree>
    <p:extLst>
      <p:ext uri="{BB962C8B-B14F-4D97-AF65-F5344CB8AC3E}">
        <p14:creationId xmlns:p14="http://schemas.microsoft.com/office/powerpoint/2010/main" val="315225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6FB1DE-CDB6-55EB-89DA-94B976D7C75C}"/>
              </a:ext>
            </a:extLst>
          </p:cNvPr>
          <p:cNvPicPr>
            <a:picLocks noChangeAspect="1"/>
          </p:cNvPicPr>
          <p:nvPr/>
        </p:nvPicPr>
        <p:blipFill>
          <a:blip r:embed="rId3"/>
          <a:stretch>
            <a:fillRect/>
          </a:stretch>
        </p:blipFill>
        <p:spPr>
          <a:xfrm>
            <a:off x="2297995" y="307022"/>
            <a:ext cx="4548010" cy="4499238"/>
          </a:xfrm>
          <a:prstGeom prst="rect">
            <a:avLst/>
          </a:prstGeom>
        </p:spPr>
      </p:pic>
    </p:spTree>
    <p:extLst>
      <p:ext uri="{BB962C8B-B14F-4D97-AF65-F5344CB8AC3E}">
        <p14:creationId xmlns:p14="http://schemas.microsoft.com/office/powerpoint/2010/main" val="420029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82BC3-8644-344A-ECA4-34070406A324}"/>
              </a:ext>
            </a:extLst>
          </p:cNvPr>
          <p:cNvPicPr>
            <a:picLocks noChangeAspect="1"/>
          </p:cNvPicPr>
          <p:nvPr/>
        </p:nvPicPr>
        <p:blipFill>
          <a:blip r:embed="rId2"/>
          <a:stretch>
            <a:fillRect/>
          </a:stretch>
        </p:blipFill>
        <p:spPr>
          <a:xfrm>
            <a:off x="195926" y="180898"/>
            <a:ext cx="1952621" cy="1931681"/>
          </a:xfrm>
          <a:prstGeom prst="rect">
            <a:avLst/>
          </a:prstGeom>
        </p:spPr>
      </p:pic>
      <p:sp>
        <p:nvSpPr>
          <p:cNvPr id="6" name="TextBox 5">
            <a:extLst>
              <a:ext uri="{FF2B5EF4-FFF2-40B4-BE49-F238E27FC236}">
                <a16:creationId xmlns:a16="http://schemas.microsoft.com/office/drawing/2014/main" id="{EC60B035-BF89-234F-5BD1-9A20EAB5EE49}"/>
              </a:ext>
            </a:extLst>
          </p:cNvPr>
          <p:cNvSpPr txBox="1"/>
          <p:nvPr/>
        </p:nvSpPr>
        <p:spPr>
          <a:xfrm>
            <a:off x="557048" y="2412000"/>
            <a:ext cx="8208580" cy="3970318"/>
          </a:xfrm>
          <a:prstGeom prst="rect">
            <a:avLst/>
          </a:prstGeom>
          <a:noFill/>
        </p:spPr>
        <p:txBody>
          <a:bodyPr wrap="square">
            <a:spAutoFit/>
          </a:bodyPr>
          <a:lstStyle/>
          <a:p>
            <a:r>
              <a:rPr lang="en-US" sz="3600" dirty="0">
                <a:latin typeface="Arial Rounded MT Bold" panose="020F0704030504030204" pitchFamily="34" charset="0"/>
              </a:rPr>
              <a:t>No other God’s - 			76%</a:t>
            </a:r>
          </a:p>
          <a:p>
            <a:r>
              <a:rPr lang="en-US" sz="3600" dirty="0">
                <a:latin typeface="Arial Rounded MT Bold" panose="020F0704030504030204" pitchFamily="34" charset="0"/>
              </a:rPr>
              <a:t>Honor parents -			77%</a:t>
            </a:r>
          </a:p>
          <a:p>
            <a:r>
              <a:rPr lang="en-US" sz="3600" dirty="0">
                <a:latin typeface="Arial Rounded MT Bold" panose="020F0704030504030204" pitchFamily="34" charset="0"/>
              </a:rPr>
              <a:t>Do not murder - 			93%</a:t>
            </a:r>
          </a:p>
          <a:p>
            <a:r>
              <a:rPr lang="en-US" sz="3600" dirty="0">
                <a:latin typeface="Arial Rounded MT Bold" panose="020F0704030504030204" pitchFamily="34" charset="0"/>
              </a:rPr>
              <a:t>No adultery - 				82%</a:t>
            </a:r>
          </a:p>
          <a:p>
            <a:r>
              <a:rPr lang="en-US" sz="3600" dirty="0">
                <a:latin typeface="Arial Rounded MT Bold" panose="020F0704030504030204" pitchFamily="34" charset="0"/>
              </a:rPr>
              <a:t>No stealing - 				86%</a:t>
            </a:r>
          </a:p>
          <a:p>
            <a:r>
              <a:rPr lang="en-US" sz="3600" dirty="0">
                <a:latin typeface="Arial Rounded MT Bold" panose="020F0704030504030204" pitchFamily="34" charset="0"/>
              </a:rPr>
              <a:t>No False Witnessing – 	52%</a:t>
            </a:r>
          </a:p>
          <a:p>
            <a:r>
              <a:rPr lang="en-US" sz="3600" dirty="0">
                <a:latin typeface="Arial Rounded MT Bold" panose="020F0704030504030204" pitchFamily="34" charset="0"/>
              </a:rPr>
              <a:t>No Coveting – 				53%</a:t>
            </a:r>
          </a:p>
        </p:txBody>
      </p:sp>
      <p:sp>
        <p:nvSpPr>
          <p:cNvPr id="10" name="TextBox 9">
            <a:extLst>
              <a:ext uri="{FF2B5EF4-FFF2-40B4-BE49-F238E27FC236}">
                <a16:creationId xmlns:a16="http://schemas.microsoft.com/office/drawing/2014/main" id="{7115EB1A-8353-D3AF-2F2B-6306A3EA4EC9}"/>
              </a:ext>
            </a:extLst>
          </p:cNvPr>
          <p:cNvSpPr txBox="1"/>
          <p:nvPr/>
        </p:nvSpPr>
        <p:spPr>
          <a:xfrm>
            <a:off x="2148547" y="201399"/>
            <a:ext cx="6995453" cy="646331"/>
          </a:xfrm>
          <a:prstGeom prst="rect">
            <a:avLst/>
          </a:prstGeom>
          <a:noFill/>
        </p:spPr>
        <p:txBody>
          <a:bodyPr wrap="square">
            <a:spAutoFit/>
          </a:bodyPr>
          <a:lstStyle/>
          <a:p>
            <a:pPr algn="ctr"/>
            <a:r>
              <a:rPr lang="en-US" sz="3600" dirty="0">
                <a:effectLst/>
                <a:latin typeface="Arial Rounded MT Bold" panose="020F0704030504030204" pitchFamily="34" charset="0"/>
                <a:ea typeface="Calibri" panose="020F0502020204030204" pitchFamily="34" charset="0"/>
              </a:rPr>
              <a:t>The Barna Report: 1991-92</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6FB1DE-CDB6-55EB-89DA-94B976D7C75C}"/>
              </a:ext>
            </a:extLst>
          </p:cNvPr>
          <p:cNvPicPr>
            <a:picLocks noChangeAspect="1"/>
          </p:cNvPicPr>
          <p:nvPr/>
        </p:nvPicPr>
        <p:blipFill>
          <a:blip r:embed="rId3"/>
          <a:stretch>
            <a:fillRect/>
          </a:stretch>
        </p:blipFill>
        <p:spPr>
          <a:xfrm>
            <a:off x="2297995" y="307022"/>
            <a:ext cx="4548010" cy="4499238"/>
          </a:xfrm>
          <a:prstGeom prst="rect">
            <a:avLst/>
          </a:prstGeom>
        </p:spPr>
      </p:pic>
    </p:spTree>
    <p:extLst>
      <p:ext uri="{BB962C8B-B14F-4D97-AF65-F5344CB8AC3E}">
        <p14:creationId xmlns:p14="http://schemas.microsoft.com/office/powerpoint/2010/main" val="379689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Roxanne Groff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646331"/>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Pastor Mel Musser</a:t>
            </a:r>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of liberation,</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With humble hearts we lift these prayers to you, in the name of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206FB1DE-CDB6-55EB-89DA-94B976D7C75C}"/>
              </a:ext>
            </a:extLst>
          </p:cNvPr>
          <p:cNvPicPr>
            <a:picLocks noChangeAspect="1"/>
          </p:cNvPicPr>
          <p:nvPr/>
        </p:nvPicPr>
        <p:blipFill>
          <a:blip r:embed="rId3"/>
          <a:stretch>
            <a:fillRect/>
          </a:stretch>
        </p:blipFill>
        <p:spPr>
          <a:xfrm>
            <a:off x="2297995" y="307022"/>
            <a:ext cx="4548010" cy="4499238"/>
          </a:xfrm>
          <a:prstGeom prst="rect">
            <a:avLst/>
          </a:prstGeom>
        </p:spPr>
      </p:pic>
    </p:spTree>
    <p:extLst>
      <p:ext uri="{BB962C8B-B14F-4D97-AF65-F5344CB8AC3E}">
        <p14:creationId xmlns:p14="http://schemas.microsoft.com/office/powerpoint/2010/main" val="3404243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God of liberation…</a:t>
            </a:r>
          </a:p>
        </p:txBody>
      </p:sp>
    </p:spTree>
    <p:extLst>
      <p:ext uri="{BB962C8B-B14F-4D97-AF65-F5344CB8AC3E}">
        <p14:creationId xmlns:p14="http://schemas.microsoft.com/office/powerpoint/2010/main" val="126056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601717" y="1312249"/>
            <a:ext cx="7940566"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God, who gives us all we need, offers us now divine communion with Christ. Come and join in the feast that truly satisfies. All is prepared for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206FB1DE-CDB6-55EB-89DA-94B976D7C75C}"/>
              </a:ext>
            </a:extLst>
          </p:cNvPr>
          <p:cNvPicPr>
            <a:picLocks noChangeAspect="1"/>
          </p:cNvPicPr>
          <p:nvPr/>
        </p:nvPicPr>
        <p:blipFill>
          <a:blip r:embed="rId3"/>
          <a:stretch>
            <a:fillRect/>
          </a:stretch>
        </p:blipFill>
        <p:spPr>
          <a:xfrm>
            <a:off x="2297995" y="307022"/>
            <a:ext cx="4548010" cy="4499238"/>
          </a:xfrm>
          <a:prstGeom prst="rect">
            <a:avLst/>
          </a:prstGeom>
        </p:spPr>
      </p:pic>
    </p:spTree>
    <p:extLst>
      <p:ext uri="{BB962C8B-B14F-4D97-AF65-F5344CB8AC3E}">
        <p14:creationId xmlns:p14="http://schemas.microsoft.com/office/powerpoint/2010/main" val="2894099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Father,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Son, and Holy Spirit, bless you, comfort you, and show you the path of life this 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57655" y="692923"/>
            <a:ext cx="897489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  “Here I Am, Lord”                               ELW 574</a:t>
            </a:r>
          </a:p>
        </p:txBody>
      </p:sp>
      <p:pic>
        <p:nvPicPr>
          <p:cNvPr id="2" name="Picture 1">
            <a:extLst>
              <a:ext uri="{FF2B5EF4-FFF2-40B4-BE49-F238E27FC236}">
                <a16:creationId xmlns:a16="http://schemas.microsoft.com/office/drawing/2014/main" id="{7A429CE3-5C01-E584-2981-79948A36B4ED}"/>
              </a:ext>
            </a:extLst>
          </p:cNvPr>
          <p:cNvPicPr>
            <a:picLocks noChangeAspect="1"/>
          </p:cNvPicPr>
          <p:nvPr/>
        </p:nvPicPr>
        <p:blipFill>
          <a:blip r:embed="rId3"/>
          <a:stretch>
            <a:fillRect/>
          </a:stretch>
        </p:blipFill>
        <p:spPr>
          <a:xfrm>
            <a:off x="1978143" y="1437759"/>
            <a:ext cx="5187713" cy="5132081"/>
          </a:xfrm>
          <a:prstGeom prst="rect">
            <a:avLst/>
          </a:prstGeom>
        </p:spPr>
      </p:pic>
    </p:spTree>
    <p:extLst>
      <p:ext uri="{BB962C8B-B14F-4D97-AF65-F5344CB8AC3E}">
        <p14:creationId xmlns:p14="http://schemas.microsoft.com/office/powerpoint/2010/main" val="2630349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629676" y="1624607"/>
            <a:ext cx="7861738" cy="4524315"/>
          </a:xfrm>
          <a:prstGeom prst="rect">
            <a:avLst/>
          </a:prstGeom>
          <a:noFill/>
        </p:spPr>
        <p:txBody>
          <a:bodyPr wrap="square">
            <a:spAutoFit/>
          </a:bodyPr>
          <a:lstStyle/>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1	"I, the Lord of sea and sky,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my people cry.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who dwell in dark and sin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who made the stars of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make their darkness bright.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 will bear my light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28047" y="1074232"/>
            <a:ext cx="7887905"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are quick to forget all that you have done for us. We ignore your commandments, choosing ourselves over you and our neighbors time and again. Lead us out of the wilderness of our sin, and into new lives of love.</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168165" y="1587061"/>
            <a:ext cx="8881241"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52072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634931" y="1640762"/>
            <a:ext cx="7851228"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"I, the Lord of snow and 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borne my people's pain.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wept for love of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They turn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break their hearts of stone,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give them hearts for love alone.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speak my word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42499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168165" y="1587061"/>
            <a:ext cx="8881241"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32354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866158" y="1587061"/>
            <a:ext cx="7388773"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"I, the Lord of wind and flame,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tend the poor and lame.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set a feast for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Finest bread I will provide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their hearts be satisfied.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give my life to them.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74293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 y="0"/>
            <a:ext cx="9143999"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cs typeface="+mj-cs"/>
              </a:rPr>
              <a:t>SENDING SONG</a:t>
            </a:r>
          </a:p>
        </p:txBody>
      </p:sp>
      <p:sp>
        <p:nvSpPr>
          <p:cNvPr id="7" name="Rectangle 6">
            <a:extLst>
              <a:ext uri="{FF2B5EF4-FFF2-40B4-BE49-F238E27FC236}">
                <a16:creationId xmlns:a16="http://schemas.microsoft.com/office/drawing/2014/main" id="{A0E457DF-CE3F-1A2A-8468-A2B479E3DE15}"/>
              </a:ext>
            </a:extLst>
          </p:cNvPr>
          <p:cNvSpPr/>
          <p:nvPr/>
        </p:nvSpPr>
        <p:spPr>
          <a:xfrm>
            <a:off x="-11455" y="692923"/>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“Here I Am, Lord”                                ELW 574</a:t>
            </a:r>
          </a:p>
        </p:txBody>
      </p:sp>
      <p:sp>
        <p:nvSpPr>
          <p:cNvPr id="6" name="TextBox 5">
            <a:extLst>
              <a:ext uri="{FF2B5EF4-FFF2-40B4-BE49-F238E27FC236}">
                <a16:creationId xmlns:a16="http://schemas.microsoft.com/office/drawing/2014/main" id="{80FB2B7F-47E5-2ADC-32BF-071DE96E73E1}"/>
              </a:ext>
            </a:extLst>
          </p:cNvPr>
          <p:cNvSpPr txBox="1"/>
          <p:nvPr/>
        </p:nvSpPr>
        <p:spPr>
          <a:xfrm>
            <a:off x="168165" y="1587061"/>
            <a:ext cx="8881241" cy="2862322"/>
          </a:xfrm>
          <a:prstGeom prst="rect">
            <a:avLst/>
          </a:prstGeom>
          <a:noFill/>
        </p:spPr>
        <p:txBody>
          <a:bodyPr wrap="square">
            <a:spAutoFit/>
          </a:bodyPr>
          <a:lstStyle/>
          <a:p>
            <a:pPr marL="461963" marR="0" indent="-461963">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75615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5007333"/>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Our God bears us on eagle’s wings and lovingly gathers us into a community of faith. Receive the entire forgiveness of all your sins and walk in the freedom and confidence of God’s deliverance, in Jesus Christ, our savior. </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2906" y="5317240"/>
            <a:ext cx="8408194" cy="744836"/>
          </a:xfrm>
        </p:spPr>
        <p:txBody>
          <a:bodyPr vert="horz" lIns="91440" tIns="45720" rIns="91440" bIns="45720" rtlCol="0" anchor="ctr">
            <a:normAutofit/>
          </a:bodyPr>
          <a:lstStyle/>
          <a:p>
            <a:pPr marL="571500" indent="-571500" algn="ctr" eaLnBrk="1" hangingPunct="1"/>
            <a:r>
              <a:rPr lang="en-US" sz="3600" dirty="0">
                <a:solidFill>
                  <a:schemeClr val="tx1">
                    <a:lumMod val="85000"/>
                    <a:lumOff val="15000"/>
                  </a:schemeClr>
                </a:solidFill>
                <a:ea typeface="+mj-ea"/>
                <a:cs typeface="+mj-cs"/>
              </a:rPr>
              <a:t>Hymn of Praise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852569-64FC-4F1F-BB5E-09457FE1FC08}"/>
              </a:ext>
            </a:extLst>
          </p:cNvPr>
          <p:cNvSpPr/>
          <p:nvPr/>
        </p:nvSpPr>
        <p:spPr>
          <a:xfrm>
            <a:off x="0" y="65630"/>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“Amazing Grace”</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448</a:t>
            </a:r>
          </a:p>
        </p:txBody>
      </p:sp>
      <p:pic>
        <p:nvPicPr>
          <p:cNvPr id="5" name="Picture 4">
            <a:extLst>
              <a:ext uri="{FF2B5EF4-FFF2-40B4-BE49-F238E27FC236}">
                <a16:creationId xmlns:a16="http://schemas.microsoft.com/office/drawing/2014/main" id="{0F6E6816-A773-F4AB-08B2-EF9C7D0838AB}"/>
              </a:ext>
            </a:extLst>
          </p:cNvPr>
          <p:cNvPicPr>
            <a:picLocks noChangeAspect="1"/>
          </p:cNvPicPr>
          <p:nvPr/>
        </p:nvPicPr>
        <p:blipFill>
          <a:blip r:embed="rId3"/>
          <a:stretch>
            <a:fillRect/>
          </a:stretch>
        </p:blipFill>
        <p:spPr>
          <a:xfrm>
            <a:off x="2839890" y="1446072"/>
            <a:ext cx="3514226" cy="3476540"/>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LBW 448</a:t>
            </a:r>
          </a:p>
        </p:txBody>
      </p:sp>
      <p:sp>
        <p:nvSpPr>
          <p:cNvPr id="7" name="TextBox 6">
            <a:extLst>
              <a:ext uri="{FF2B5EF4-FFF2-40B4-BE49-F238E27FC236}">
                <a16:creationId xmlns:a16="http://schemas.microsoft.com/office/drawing/2014/main" id="{73F5A228-E96D-384D-575C-26B676FA6EA4}"/>
              </a:ext>
            </a:extLst>
          </p:cNvPr>
          <p:cNvSpPr txBox="1"/>
          <p:nvPr/>
        </p:nvSpPr>
        <p:spPr>
          <a:xfrm>
            <a:off x="1229710" y="1345324"/>
            <a:ext cx="6684579" cy="3416320"/>
          </a:xfrm>
          <a:prstGeom prst="rect">
            <a:avLst/>
          </a:prstGeom>
          <a:noFill/>
        </p:spPr>
        <p:txBody>
          <a:bodyPr wrap="square">
            <a:spAutoFit/>
          </a:bodyPr>
          <a:lstStyle/>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1	Amazing grace,                                              how sweet the sound,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that saved a wretch like me!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I once was lost,                                                            but now am found;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was blind, but now I see.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Amazing Grace					LBW 448</a:t>
            </a:r>
          </a:p>
        </p:txBody>
      </p:sp>
      <p:sp>
        <p:nvSpPr>
          <p:cNvPr id="7" name="TextBox 6">
            <a:extLst>
              <a:ext uri="{FF2B5EF4-FFF2-40B4-BE49-F238E27FC236}">
                <a16:creationId xmlns:a16="http://schemas.microsoft.com/office/drawing/2014/main" id="{73F5A228-E96D-384D-575C-26B676FA6EA4}"/>
              </a:ext>
            </a:extLst>
          </p:cNvPr>
          <p:cNvSpPr txBox="1"/>
          <p:nvPr/>
        </p:nvSpPr>
        <p:spPr>
          <a:xfrm>
            <a:off x="1171903" y="1492469"/>
            <a:ext cx="6800193" cy="3416320"/>
          </a:xfrm>
          <a:prstGeom prst="rect">
            <a:avLst/>
          </a:prstGeom>
          <a:noFill/>
        </p:spPr>
        <p:txBody>
          <a:bodyPr wrap="square">
            <a:spAutoFit/>
          </a:bodyPr>
          <a:lstStyle/>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2	</a:t>
            </a:r>
            <a:r>
              <a:rPr lang="en-US" sz="3600" dirty="0" err="1">
                <a:effectLst/>
                <a:latin typeface="Arial Rounded MT Bold" panose="020F0704030504030204" pitchFamily="34" charset="0"/>
                <a:ea typeface="MS Mincho" panose="02020609040205080304" pitchFamily="49" charset="-128"/>
              </a:rPr>
              <a:t>’Twas</a:t>
            </a:r>
            <a:r>
              <a:rPr lang="en-US" sz="3600" dirty="0">
                <a:effectLst/>
                <a:latin typeface="Arial Rounded MT Bold" panose="020F0704030504030204" pitchFamily="34" charset="0"/>
                <a:ea typeface="MS Mincho" panose="02020609040205080304" pitchFamily="49" charset="-128"/>
              </a:rPr>
              <a:t> grace that taught                                    my heart to fear,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and grace my fears relieved;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how precious did                                                      that grace appear</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7883525" algn="l"/>
              </a:tabLst>
            </a:pPr>
            <a:r>
              <a:rPr lang="en-US" sz="3600" dirty="0">
                <a:effectLst/>
                <a:latin typeface="Arial Rounded MT Bold" panose="020F0704030504030204" pitchFamily="34" charset="0"/>
                <a:ea typeface="MS Mincho" panose="02020609040205080304" pitchFamily="49" charset="-128"/>
              </a:rPr>
              <a:t>	the hour I first believed!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732872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3389</TotalTime>
  <Words>3085</Words>
  <Application>Microsoft Office PowerPoint</Application>
  <PresentationFormat>On-screen Show (4:3)</PresentationFormat>
  <Paragraphs>289</Paragraphs>
  <Slides>55</Slides>
  <Notes>30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Rounded MT Bold</vt:lpstr>
      <vt:lpstr>Calibri</vt:lpstr>
      <vt:lpstr>Calibri Light</vt:lpstr>
      <vt:lpstr>England</vt:lpstr>
      <vt:lpstr>Symbol</vt:lpstr>
      <vt:lpstr>Times New Roman</vt:lpstr>
      <vt:lpstr>Office Theme</vt:lpstr>
      <vt:lpstr>Trinity Evangelical Lutheran Church July 3, 2022</vt:lpstr>
      <vt:lpstr>Trinity Evangelical Lutheran Church July 3, 2022</vt:lpstr>
      <vt:lpstr>Prelude  Roxanne Groff                </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91</cp:revision>
  <dcterms:created xsi:type="dcterms:W3CDTF">2016-05-14T21:20:37Z</dcterms:created>
  <dcterms:modified xsi:type="dcterms:W3CDTF">2022-07-03T11:41:43Z</dcterms:modified>
</cp:coreProperties>
</file>