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00" r:id="rId3"/>
    <p:sldId id="262" r:id="rId4"/>
    <p:sldId id="282" r:id="rId5"/>
    <p:sldId id="278" r:id="rId6"/>
    <p:sldId id="275" r:id="rId7"/>
    <p:sldId id="271" r:id="rId8"/>
    <p:sldId id="315" r:id="rId9"/>
    <p:sldId id="314" r:id="rId10"/>
    <p:sldId id="268" r:id="rId11"/>
    <p:sldId id="301" r:id="rId12"/>
    <p:sldId id="295" r:id="rId13"/>
    <p:sldId id="283" r:id="rId14"/>
    <p:sldId id="285" r:id="rId15"/>
    <p:sldId id="312" r:id="rId16"/>
    <p:sldId id="319" r:id="rId17"/>
    <p:sldId id="321" r:id="rId18"/>
    <p:sldId id="302" r:id="rId19"/>
    <p:sldId id="304" r:id="rId20"/>
    <p:sldId id="306" r:id="rId21"/>
    <p:sldId id="307" r:id="rId22"/>
    <p:sldId id="309" r:id="rId23"/>
    <p:sldId id="310" r:id="rId24"/>
    <p:sldId id="263" r:id="rId25"/>
    <p:sldId id="261" r:id="rId26"/>
    <p:sldId id="296" r:id="rId27"/>
    <p:sldId id="323" r:id="rId28"/>
    <p:sldId id="279" r:id="rId29"/>
    <p:sldId id="322" r:id="rId30"/>
    <p:sldId id="324" r:id="rId31"/>
    <p:sldId id="325" r:id="rId32"/>
    <p:sldId id="293" r:id="rId33"/>
    <p:sldId id="299" r:id="rId34"/>
    <p:sldId id="326" r:id="rId35"/>
    <p:sldId id="327" r:id="rId36"/>
    <p:sldId id="328" r:id="rId37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253" autoAdjust="0"/>
  </p:normalViewPr>
  <p:slideViewPr>
    <p:cSldViewPr>
      <p:cViewPr>
        <p:scale>
          <a:sx n="53" d="100"/>
          <a:sy n="53" d="100"/>
        </p:scale>
        <p:origin x="-245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102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CDDEB-3880-4AC7-A56D-B55948367366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BB7DD-921F-4613-ADB5-89D3BBAA8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12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CC489-8EED-476D-A802-00C5C79D5B37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D13DE-7A9E-4A41-A654-F4C0B04A1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570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 smtClean="0"/>
              <a:t>Adenal</a:t>
            </a:r>
            <a:r>
              <a:rPr lang="hr-HR" dirty="0" smtClean="0"/>
              <a:t> </a:t>
            </a:r>
            <a:r>
              <a:rPr lang="hr-HR" dirty="0" err="1" smtClean="0"/>
              <a:t>cortex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produce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adrenocorticosteridal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hormons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Under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influence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hypothalamus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anterior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pituitary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gland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Hypothalamus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secretes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corticotropine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releasing</a:t>
            </a:r>
            <a:r>
              <a:rPr lang="hr-HR" baseline="0" dirty="0" smtClean="0"/>
              <a:t> hormone </a:t>
            </a:r>
            <a:r>
              <a:rPr lang="hr-HR" baseline="0" dirty="0" err="1" smtClean="0"/>
              <a:t>that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induces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anterior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pituitary</a:t>
            </a:r>
            <a:r>
              <a:rPr lang="hr-HR" baseline="0" dirty="0" smtClean="0"/>
              <a:t> to </a:t>
            </a:r>
            <a:r>
              <a:rPr lang="hr-HR" baseline="0" dirty="0" err="1" smtClean="0"/>
              <a:t>secrete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Adrenocorticotropic</a:t>
            </a:r>
            <a:r>
              <a:rPr lang="hr-HR" baseline="0" dirty="0" smtClean="0"/>
              <a:t> hormone </a:t>
            </a:r>
            <a:r>
              <a:rPr lang="hr-HR" baseline="0" dirty="0" err="1" smtClean="0"/>
              <a:t>that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affects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adrenal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cortex</a:t>
            </a:r>
            <a:r>
              <a:rPr lang="hr-HR" baseline="0" dirty="0" smtClean="0"/>
              <a:t> to </a:t>
            </a:r>
            <a:r>
              <a:rPr lang="hr-HR" baseline="0" dirty="0" err="1" smtClean="0"/>
              <a:t>produce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corticosteroids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There</a:t>
            </a:r>
            <a:r>
              <a:rPr lang="hr-HR" baseline="0" dirty="0" smtClean="0"/>
              <a:t> are 3 major </a:t>
            </a:r>
            <a:r>
              <a:rPr lang="hr-HR" baseline="0" dirty="0" err="1" smtClean="0"/>
              <a:t>classes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corticosteroids</a:t>
            </a:r>
            <a:r>
              <a:rPr lang="hr-HR" baseline="0" dirty="0" smtClean="0"/>
              <a:t>: </a:t>
            </a:r>
            <a:r>
              <a:rPr lang="hr-HR" baseline="0" dirty="0" err="1" smtClean="0"/>
              <a:t>glucocorticoides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which</a:t>
            </a:r>
            <a:r>
              <a:rPr lang="hr-HR" baseline="0" dirty="0" smtClean="0"/>
              <a:t> are </a:t>
            </a:r>
            <a:r>
              <a:rPr lang="hr-HR" baseline="0" dirty="0" err="1" smtClean="0"/>
              <a:t>under</a:t>
            </a:r>
            <a:r>
              <a:rPr lang="hr-HR" baseline="0" dirty="0" smtClean="0"/>
              <a:t> major </a:t>
            </a:r>
            <a:r>
              <a:rPr lang="hr-HR" baseline="0" dirty="0" err="1" smtClean="0"/>
              <a:t>control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ACTH, </a:t>
            </a:r>
            <a:r>
              <a:rPr lang="hr-HR" baseline="0" dirty="0" err="1" smtClean="0"/>
              <a:t>cortisol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beinig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main</a:t>
            </a:r>
            <a:r>
              <a:rPr lang="hr-HR" baseline="0" dirty="0" smtClean="0"/>
              <a:t> hormone 2. </a:t>
            </a:r>
            <a:r>
              <a:rPr lang="hr-HR" baseline="0" dirty="0" err="1" smtClean="0"/>
              <a:t>mineralocorticoids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aldosterone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salt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retaining</a:t>
            </a:r>
            <a:r>
              <a:rPr lang="hr-HR" baseline="0" dirty="0" smtClean="0"/>
              <a:t> hormone, </a:t>
            </a:r>
            <a:r>
              <a:rPr lang="hr-HR" baseline="0" dirty="0" err="1" smtClean="0"/>
              <a:t>which</a:t>
            </a:r>
            <a:r>
              <a:rPr lang="hr-HR" baseline="0" dirty="0" smtClean="0"/>
              <a:t> is </a:t>
            </a:r>
            <a:r>
              <a:rPr lang="hr-HR" baseline="0" dirty="0" err="1" smtClean="0"/>
              <a:t>produced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under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influence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 </a:t>
            </a:r>
            <a:r>
              <a:rPr lang="hr-HR" baseline="0" dirty="0" err="1" smtClean="0"/>
              <a:t>angiotensin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steroids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having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androgenic</a:t>
            </a:r>
            <a:r>
              <a:rPr lang="hr-HR" baseline="0" dirty="0" smtClean="0"/>
              <a:t> or </a:t>
            </a:r>
            <a:r>
              <a:rPr lang="hr-HR" baseline="0" dirty="0" err="1" smtClean="0"/>
              <a:t>estrogenic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activity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Dehydroepiandrosterone</a:t>
            </a:r>
            <a:r>
              <a:rPr lang="hr-HR" baseline="0" dirty="0" smtClean="0"/>
              <a:t> 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androstendion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can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converted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into</a:t>
            </a:r>
            <a:r>
              <a:rPr lang="hr-HR" baseline="0" dirty="0" smtClean="0"/>
              <a:t> </a:t>
            </a:r>
            <a:r>
              <a:rPr lang="hr-HR" baseline="0" dirty="0" err="1" smtClean="0"/>
              <a:t>estrogens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they</a:t>
            </a:r>
            <a:r>
              <a:rPr lang="hr-HR" baseline="0" dirty="0" smtClean="0"/>
              <a:t> are major </a:t>
            </a:r>
            <a:r>
              <a:rPr lang="hr-HR" baseline="0" dirty="0" err="1" smtClean="0"/>
              <a:t>precursors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estrogen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women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after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menopause</a:t>
            </a:r>
            <a:r>
              <a:rPr lang="hr-HR" baseline="0" dirty="0" smtClean="0"/>
              <a:t>. ACTH is </a:t>
            </a:r>
            <a:r>
              <a:rPr lang="hr-HR" baseline="0" dirty="0" err="1" smtClean="0"/>
              <a:t>synthesized</a:t>
            </a:r>
            <a:r>
              <a:rPr lang="hr-HR" baseline="0" dirty="0" smtClean="0"/>
              <a:t> as a </a:t>
            </a:r>
            <a:r>
              <a:rPr lang="hr-HR" baseline="0" dirty="0" err="1" smtClean="0"/>
              <a:t>part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greater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molecule</a:t>
            </a:r>
            <a:r>
              <a:rPr lang="hr-HR" baseline="0" dirty="0" smtClean="0"/>
              <a:t> POMC </a:t>
            </a:r>
            <a:r>
              <a:rPr lang="hr-HR" baseline="0" dirty="0" err="1" smtClean="0"/>
              <a:t>which</a:t>
            </a:r>
            <a:r>
              <a:rPr lang="hr-HR" baseline="0" dirty="0" smtClean="0"/>
              <a:t> is </a:t>
            </a:r>
            <a:r>
              <a:rPr lang="hr-HR" baseline="0" dirty="0" err="1" smtClean="0"/>
              <a:t>cleved</a:t>
            </a:r>
            <a:r>
              <a:rPr lang="hr-HR" baseline="0" dirty="0" smtClean="0"/>
              <a:t> to </a:t>
            </a:r>
            <a:r>
              <a:rPr lang="hr-HR" baseline="0" dirty="0" err="1" smtClean="0"/>
              <a:t>form</a:t>
            </a:r>
            <a:r>
              <a:rPr lang="hr-HR" baseline="0" dirty="0" smtClean="0"/>
              <a:t> beta </a:t>
            </a:r>
            <a:r>
              <a:rPr lang="hr-HR" baseline="0" dirty="0" err="1" smtClean="0"/>
              <a:t>endorphin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melanocyte</a:t>
            </a:r>
            <a:r>
              <a:rPr lang="hr-HR" baseline="0" dirty="0" smtClean="0"/>
              <a:t> – </a:t>
            </a:r>
            <a:r>
              <a:rPr lang="hr-HR" baseline="0" dirty="0" err="1" smtClean="0"/>
              <a:t>stimulating</a:t>
            </a:r>
            <a:r>
              <a:rPr lang="hr-HR" baseline="0" dirty="0" smtClean="0"/>
              <a:t> hormone. </a:t>
            </a:r>
            <a:r>
              <a:rPr lang="hr-HR" baseline="0" dirty="0" err="1" smtClean="0"/>
              <a:t>When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there</a:t>
            </a:r>
            <a:r>
              <a:rPr lang="hr-HR" baseline="0" dirty="0" smtClean="0"/>
              <a:t> are </a:t>
            </a:r>
            <a:r>
              <a:rPr lang="hr-HR" baseline="0" dirty="0" err="1" smtClean="0"/>
              <a:t>adenomas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anterior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pituitary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hyperpigmentation</a:t>
            </a:r>
            <a:r>
              <a:rPr lang="hr-HR" baseline="0" dirty="0" smtClean="0"/>
              <a:t> as </a:t>
            </a:r>
            <a:r>
              <a:rPr lang="hr-HR" baseline="0" dirty="0" err="1" smtClean="0"/>
              <a:t>symtom</a:t>
            </a:r>
            <a:r>
              <a:rPr lang="hr-HR" baseline="0" dirty="0" smtClean="0"/>
              <a:t> </a:t>
            </a:r>
            <a:r>
              <a:rPr lang="hr-HR" baseline="0" dirty="0" err="1" smtClean="0"/>
              <a:t>exists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asociated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with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overproduction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POMC.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 smtClean="0"/>
              <a:t>Depending</a:t>
            </a:r>
            <a:r>
              <a:rPr lang="hr-HR" dirty="0" smtClean="0"/>
              <a:t> on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enzymes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that</a:t>
            </a:r>
            <a:r>
              <a:rPr lang="hr-HR" baseline="0" dirty="0" smtClean="0"/>
              <a:t> are </a:t>
            </a:r>
            <a:r>
              <a:rPr lang="hr-HR" baseline="0" dirty="0" err="1" smtClean="0"/>
              <a:t>expressed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cortical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cells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zona </a:t>
            </a:r>
            <a:r>
              <a:rPr lang="hr-HR" baseline="0" dirty="0" err="1" smtClean="0"/>
              <a:t>glomerulosa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aldosteron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zona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fasciculata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cortisol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zona</a:t>
            </a:r>
            <a:r>
              <a:rPr lang="hr-HR" baseline="0" dirty="0" smtClean="0"/>
              <a:t> </a:t>
            </a:r>
            <a:r>
              <a:rPr lang="hr-HR" baseline="0" dirty="0" err="1" smtClean="0"/>
              <a:t>reticularis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dehidroepiandrosteron</a:t>
            </a:r>
            <a:r>
              <a:rPr lang="hr-HR" baseline="0" dirty="0" smtClean="0"/>
              <a:t> is </a:t>
            </a:r>
            <a:r>
              <a:rPr lang="hr-HR" baseline="0" dirty="0" err="1" smtClean="0"/>
              <a:t>synthetized</a:t>
            </a:r>
            <a:r>
              <a:rPr lang="hr-H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 smtClean="0"/>
              <a:t>Cholesterol</a:t>
            </a:r>
            <a:r>
              <a:rPr lang="hr-HR" dirty="0" smtClean="0"/>
              <a:t> must </a:t>
            </a:r>
            <a:r>
              <a:rPr lang="hr-HR" dirty="0" err="1" smtClean="0"/>
              <a:t>be</a:t>
            </a:r>
            <a:r>
              <a:rPr lang="hr-HR" dirty="0" smtClean="0"/>
              <a:t> </a:t>
            </a:r>
            <a:r>
              <a:rPr lang="hr-HR" dirty="0" err="1" smtClean="0"/>
              <a:t>cleaved</a:t>
            </a:r>
            <a:r>
              <a:rPr lang="hr-HR" dirty="0" smtClean="0"/>
              <a:t> </a:t>
            </a:r>
            <a:r>
              <a:rPr lang="hr-HR" dirty="0" err="1" smtClean="0"/>
              <a:t>from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phospholipids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cell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membrain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transported</a:t>
            </a:r>
            <a:r>
              <a:rPr lang="hr-HR" baseline="0" dirty="0" smtClean="0"/>
              <a:t> to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inner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mitochondrial</a:t>
            </a:r>
            <a:r>
              <a:rPr lang="hr-HR" baseline="0" dirty="0" smtClean="0"/>
              <a:t> membrane </a:t>
            </a:r>
            <a:r>
              <a:rPr lang="hr-HR" baseline="0" dirty="0" err="1" smtClean="0"/>
              <a:t>where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steroids</a:t>
            </a:r>
            <a:r>
              <a:rPr lang="hr-HR" baseline="0" dirty="0" smtClean="0"/>
              <a:t> are </a:t>
            </a:r>
            <a:r>
              <a:rPr lang="hr-HR" baseline="0" dirty="0" err="1" smtClean="0"/>
              <a:t>synthesized</a:t>
            </a:r>
            <a:r>
              <a:rPr lang="hr-HR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normal</a:t>
            </a:r>
            <a:r>
              <a:rPr lang="hr-HR" dirty="0" smtClean="0"/>
              <a:t> </a:t>
            </a:r>
            <a:r>
              <a:rPr lang="hr-HR" dirty="0" err="1" smtClean="0"/>
              <a:t>adult</a:t>
            </a:r>
            <a:r>
              <a:rPr lang="hr-HR" dirty="0" smtClean="0"/>
              <a:t>,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absence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stress</a:t>
            </a:r>
            <a:r>
              <a:rPr lang="hr-HR" dirty="0" smtClean="0"/>
              <a:t>, 10-20mg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cortisol</a:t>
            </a:r>
            <a:r>
              <a:rPr lang="hr-HR" dirty="0" smtClean="0"/>
              <a:t> is </a:t>
            </a:r>
            <a:r>
              <a:rPr lang="hr-HR" dirty="0" err="1" smtClean="0"/>
              <a:t>secreted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daily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rate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secretion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follows</a:t>
            </a:r>
            <a:r>
              <a:rPr lang="hr-HR" baseline="0" dirty="0" smtClean="0"/>
              <a:t> a </a:t>
            </a:r>
            <a:r>
              <a:rPr lang="hr-HR" baseline="0" dirty="0" err="1" smtClean="0"/>
              <a:t>circadian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rhythm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governed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by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pulses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ACTH </a:t>
            </a:r>
            <a:r>
              <a:rPr lang="hr-HR" baseline="0" dirty="0" err="1" smtClean="0"/>
              <a:t>that</a:t>
            </a:r>
            <a:r>
              <a:rPr lang="hr-HR" baseline="0" dirty="0" smtClean="0"/>
              <a:t> peak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early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morning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hours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after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meals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especially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after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lunch</a:t>
            </a:r>
            <a:r>
              <a:rPr lang="hr-H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absence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hormonal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molecule</a:t>
            </a:r>
            <a:r>
              <a:rPr lang="hr-HR" baseline="0" dirty="0" smtClean="0"/>
              <a:t>, </a:t>
            </a:r>
            <a:r>
              <a:rPr lang="hr-HR" baseline="0" dirty="0" err="1" smtClean="0"/>
              <a:t>glucocorticoid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receptors</a:t>
            </a:r>
            <a:r>
              <a:rPr lang="hr-HR" baseline="0" dirty="0" smtClean="0"/>
              <a:t> are </a:t>
            </a:r>
            <a:r>
              <a:rPr lang="hr-HR" baseline="0" dirty="0" err="1" smtClean="0"/>
              <a:t>primarily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cytoplasmic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oligomeric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complexes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withheta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shock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proteins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Binding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free</a:t>
            </a:r>
            <a:r>
              <a:rPr lang="hr-HR" baseline="0" dirty="0" smtClean="0"/>
              <a:t> hormone </a:t>
            </a:r>
            <a:r>
              <a:rPr lang="hr-HR" baseline="0" dirty="0" err="1" smtClean="0"/>
              <a:t>induce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conformational</a:t>
            </a:r>
            <a:r>
              <a:rPr lang="hr-HR" baseline="0" dirty="0" smtClean="0"/>
              <a:t> </a:t>
            </a:r>
            <a:r>
              <a:rPr lang="hr-HR" baseline="0" dirty="0" err="1" smtClean="0"/>
              <a:t>changes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receptor </a:t>
            </a:r>
            <a:r>
              <a:rPr lang="hr-HR" baseline="0" dirty="0" err="1" smtClean="0"/>
              <a:t>that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allow</a:t>
            </a:r>
            <a:r>
              <a:rPr lang="hr-HR" baseline="0" dirty="0" smtClean="0"/>
              <a:t> it to </a:t>
            </a:r>
            <a:r>
              <a:rPr lang="hr-HR" baseline="0" dirty="0" err="1" smtClean="0"/>
              <a:t>dissociate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from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heat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shock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proteins</a:t>
            </a:r>
            <a:r>
              <a:rPr lang="hr-HR" baseline="0" dirty="0" smtClean="0"/>
              <a:t>.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ligand</a:t>
            </a:r>
            <a:r>
              <a:rPr lang="hr-HR" baseline="0" dirty="0" smtClean="0"/>
              <a:t>-</a:t>
            </a:r>
            <a:r>
              <a:rPr lang="hr-HR" baseline="0" dirty="0" err="1" smtClean="0"/>
              <a:t>bound</a:t>
            </a:r>
            <a:r>
              <a:rPr lang="hr-HR" baseline="0" dirty="0" smtClean="0"/>
              <a:t> receptor </a:t>
            </a:r>
            <a:r>
              <a:rPr lang="hr-HR" baseline="0" dirty="0" err="1" smtClean="0"/>
              <a:t>comlex</a:t>
            </a:r>
            <a:r>
              <a:rPr lang="hr-HR" baseline="0" dirty="0" smtClean="0"/>
              <a:t> is </a:t>
            </a:r>
            <a:r>
              <a:rPr lang="hr-HR" baseline="0" dirty="0" err="1" smtClean="0"/>
              <a:t>then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actively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transportet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into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nucleus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where</a:t>
            </a:r>
            <a:r>
              <a:rPr lang="hr-HR" baseline="0" dirty="0" smtClean="0"/>
              <a:t> it </a:t>
            </a:r>
            <a:r>
              <a:rPr lang="hr-HR" baseline="0" dirty="0" err="1" smtClean="0"/>
              <a:t>reacts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with</a:t>
            </a:r>
            <a:r>
              <a:rPr lang="hr-HR" baseline="0" dirty="0" smtClean="0"/>
              <a:t> DNA </a:t>
            </a:r>
            <a:r>
              <a:rPr lang="hr-HR" baseline="0" dirty="0" err="1" smtClean="0"/>
              <a:t>and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proteins</a:t>
            </a:r>
            <a:r>
              <a:rPr lang="hr-HR" baseline="0" dirty="0" smtClean="0"/>
              <a:t>. As a </a:t>
            </a:r>
            <a:r>
              <a:rPr lang="hr-HR" baseline="0" dirty="0" err="1" smtClean="0"/>
              <a:t>homodimer</a:t>
            </a:r>
            <a:r>
              <a:rPr lang="hr-HR" baseline="0" dirty="0" smtClean="0"/>
              <a:t> it </a:t>
            </a:r>
            <a:r>
              <a:rPr lang="hr-HR" baseline="0" dirty="0" err="1" smtClean="0"/>
              <a:t>binds</a:t>
            </a:r>
            <a:r>
              <a:rPr lang="hr-HR" baseline="0" dirty="0" smtClean="0"/>
              <a:t> to </a:t>
            </a:r>
            <a:r>
              <a:rPr lang="hr-HR" baseline="0" dirty="0" err="1" smtClean="0"/>
              <a:t>glucocorticoid</a:t>
            </a:r>
            <a:r>
              <a:rPr lang="hr-HR" baseline="0" dirty="0" smtClean="0"/>
              <a:t> receptor </a:t>
            </a:r>
            <a:r>
              <a:rPr lang="hr-HR" baseline="0" dirty="0" err="1" smtClean="0"/>
              <a:t>elements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the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promoters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of</a:t>
            </a:r>
            <a:r>
              <a:rPr lang="hr-HR" baseline="0" dirty="0" smtClean="0"/>
              <a:t> </a:t>
            </a:r>
            <a:r>
              <a:rPr lang="hr-HR" baseline="0" dirty="0" err="1" smtClean="0"/>
              <a:t>responsive</a:t>
            </a:r>
            <a:r>
              <a:rPr lang="hr-HR" baseline="0" dirty="0" smtClean="0"/>
              <a:t> </a:t>
            </a:r>
            <a:r>
              <a:rPr lang="hr-HR" baseline="0" dirty="0" err="1" smtClean="0"/>
              <a:t>genes</a:t>
            </a:r>
            <a:r>
              <a:rPr lang="hr-HR" baseline="0" dirty="0" smtClean="0"/>
              <a:t>. Receptor-hormone </a:t>
            </a:r>
            <a:r>
              <a:rPr lang="hr-HR" baseline="0" dirty="0" err="1" smtClean="0"/>
              <a:t>complex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also</a:t>
            </a:r>
            <a:r>
              <a:rPr lang="hr-HR" baseline="0" dirty="0" smtClean="0"/>
              <a:t> </a:t>
            </a:r>
            <a:r>
              <a:rPr lang="hr-HR" baseline="0" dirty="0" err="1" smtClean="0"/>
              <a:t>interacts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with</a:t>
            </a:r>
            <a:r>
              <a:rPr lang="hr-HR" baseline="0" dirty="0" smtClean="0"/>
              <a:t> </a:t>
            </a:r>
            <a:r>
              <a:rPr lang="hr-HR" baseline="0" dirty="0" err="1" smtClean="0"/>
              <a:t>transctription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factors</a:t>
            </a:r>
            <a:r>
              <a:rPr lang="hr-HR" baseline="0" dirty="0" smtClean="0"/>
              <a:t> </a:t>
            </a:r>
            <a:r>
              <a:rPr lang="hr-HR" baseline="0" dirty="0" err="1" smtClean="0"/>
              <a:t>such</a:t>
            </a:r>
            <a:r>
              <a:rPr lang="hr-HR" baseline="0" dirty="0" smtClean="0"/>
              <a:t> as </a:t>
            </a:r>
            <a:r>
              <a:rPr lang="hr-HR" baseline="0" dirty="0" err="1" smtClean="0"/>
              <a:t>nucler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factor</a:t>
            </a:r>
            <a:r>
              <a:rPr lang="hr-HR" baseline="0" dirty="0" smtClean="0"/>
              <a:t> </a:t>
            </a:r>
            <a:r>
              <a:rPr lang="hr-HR" baseline="0" dirty="0" err="1" smtClean="0"/>
              <a:t>kappa</a:t>
            </a:r>
            <a:r>
              <a:rPr lang="hr-HR" baseline="0" dirty="0" smtClean="0"/>
              <a:t> B </a:t>
            </a:r>
            <a:r>
              <a:rPr lang="hr-HR" baseline="0" dirty="0" err="1" smtClean="0"/>
              <a:t>which</a:t>
            </a:r>
            <a:r>
              <a:rPr lang="hr-HR" baseline="0" dirty="0" smtClean="0"/>
              <a:t> </a:t>
            </a:r>
            <a:r>
              <a:rPr lang="hr-HR" baseline="0" dirty="0" err="1" smtClean="0"/>
              <a:t>acts</a:t>
            </a:r>
            <a:r>
              <a:rPr lang="hr-HR" baseline="0" dirty="0" smtClean="0"/>
              <a:t> on </a:t>
            </a:r>
            <a:r>
              <a:rPr lang="hr-HR" baseline="0" dirty="0" err="1" smtClean="0"/>
              <a:t>non</a:t>
            </a:r>
            <a:r>
              <a:rPr lang="hr-HR" baseline="0" dirty="0" smtClean="0"/>
              <a:t> GRE </a:t>
            </a:r>
            <a:r>
              <a:rPr lang="hr-HR" baseline="0" dirty="0" err="1" smtClean="0"/>
              <a:t>containing</a:t>
            </a:r>
            <a:r>
              <a:rPr lang="hr-HR" baseline="0" dirty="0" smtClean="0"/>
              <a:t> </a:t>
            </a:r>
            <a:r>
              <a:rPr lang="hr-HR" baseline="0" dirty="0" err="1" smtClean="0"/>
              <a:t>promoters</a:t>
            </a:r>
            <a:r>
              <a:rPr lang="hr-HR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Release of </a:t>
            </a:r>
            <a:r>
              <a:rPr lang="en-US" dirty="0" err="1" smtClean="0"/>
              <a:t>cortisol</a:t>
            </a:r>
            <a:r>
              <a:rPr lang="en-US" dirty="0" smtClean="0"/>
              <a:t> depends</a:t>
            </a:r>
          </a:p>
          <a:p>
            <a:r>
              <a:rPr lang="en-US" dirty="0" smtClean="0"/>
              <a:t>on stimulation by </a:t>
            </a:r>
            <a:r>
              <a:rPr lang="en-US" dirty="0" err="1" smtClean="0"/>
              <a:t>hypophyseal</a:t>
            </a:r>
            <a:r>
              <a:rPr lang="en-US" dirty="0" smtClean="0"/>
              <a:t> ACTH,</a:t>
            </a:r>
          </a:p>
          <a:p>
            <a:r>
              <a:rPr lang="en-US" dirty="0" smtClean="0"/>
              <a:t>which in turn is controlled by hypothalamic</a:t>
            </a:r>
          </a:p>
          <a:p>
            <a:r>
              <a:rPr lang="en-US" dirty="0" err="1" smtClean="0"/>
              <a:t>corticotropin</a:t>
            </a:r>
            <a:r>
              <a:rPr lang="en-US" dirty="0" smtClean="0"/>
              <a:t>-releasing hormone</a:t>
            </a:r>
          </a:p>
          <a:p>
            <a:r>
              <a:rPr lang="en-US" dirty="0" smtClean="0"/>
              <a:t>(CRH). In both the </a:t>
            </a:r>
            <a:r>
              <a:rPr lang="en-US" dirty="0" err="1" smtClean="0"/>
              <a:t>hypophysis</a:t>
            </a:r>
            <a:r>
              <a:rPr lang="en-US" dirty="0" smtClean="0"/>
              <a:t> and hypothalamus</a:t>
            </a:r>
          </a:p>
          <a:p>
            <a:r>
              <a:rPr lang="en-US" dirty="0" smtClean="0"/>
              <a:t>there are </a:t>
            </a:r>
            <a:r>
              <a:rPr lang="en-US" dirty="0" err="1" smtClean="0"/>
              <a:t>cortisol</a:t>
            </a:r>
            <a:r>
              <a:rPr lang="en-US" dirty="0" smtClean="0"/>
              <a:t> receptors</a:t>
            </a:r>
          </a:p>
          <a:p>
            <a:r>
              <a:rPr lang="en-US" dirty="0" smtClean="0"/>
              <a:t>through which </a:t>
            </a:r>
            <a:r>
              <a:rPr lang="en-US" dirty="0" err="1" smtClean="0"/>
              <a:t>cortisol</a:t>
            </a:r>
            <a:r>
              <a:rPr lang="en-US" dirty="0" smtClean="0"/>
              <a:t> can exert a feedback</a:t>
            </a:r>
          </a:p>
          <a:p>
            <a:r>
              <a:rPr lang="en-US" dirty="0" smtClean="0"/>
              <a:t>inhibition of ACTH or CRH release.</a:t>
            </a:r>
          </a:p>
          <a:p>
            <a:r>
              <a:rPr lang="en-US" dirty="0" smtClean="0"/>
              <a:t>By means of these </a:t>
            </a:r>
            <a:r>
              <a:rPr lang="en-US" dirty="0" err="1" smtClean="0"/>
              <a:t>cortisol</a:t>
            </a:r>
            <a:r>
              <a:rPr lang="en-US" dirty="0" smtClean="0"/>
              <a:t> “sensors,” the</a:t>
            </a:r>
          </a:p>
          <a:p>
            <a:r>
              <a:rPr lang="en-US" dirty="0" smtClean="0"/>
              <a:t>regulatory centers can monitor whether</a:t>
            </a:r>
          </a:p>
          <a:p>
            <a:r>
              <a:rPr lang="en-US" dirty="0" smtClean="0"/>
              <a:t>the actual blood level of the hormone</a:t>
            </a:r>
          </a:p>
          <a:p>
            <a:r>
              <a:rPr lang="en-US" dirty="0" smtClean="0"/>
              <a:t>corresponds to the “set-point.” If the</a:t>
            </a:r>
          </a:p>
          <a:p>
            <a:r>
              <a:rPr lang="en-US" dirty="0" smtClean="0"/>
              <a:t>blood level exceeds the set-point, ACTH</a:t>
            </a:r>
          </a:p>
          <a:p>
            <a:r>
              <a:rPr lang="en-US" dirty="0" smtClean="0"/>
              <a:t>output is decreased and, thus, also the</a:t>
            </a:r>
          </a:p>
          <a:p>
            <a:r>
              <a:rPr lang="en-US" dirty="0" err="1" smtClean="0"/>
              <a:t>cortisol</a:t>
            </a:r>
            <a:r>
              <a:rPr lang="en-US" dirty="0" smtClean="0"/>
              <a:t> production. In this way </a:t>
            </a:r>
            <a:r>
              <a:rPr lang="en-US" dirty="0" err="1" smtClean="0"/>
              <a:t>cortisol</a:t>
            </a:r>
            <a:endParaRPr lang="en-US" dirty="0" smtClean="0"/>
          </a:p>
          <a:p>
            <a:r>
              <a:rPr lang="en-US" dirty="0" smtClean="0"/>
              <a:t>level is maintained within the required</a:t>
            </a:r>
          </a:p>
          <a:p>
            <a:r>
              <a:rPr lang="en-US" dirty="0" smtClean="0"/>
              <a:t>range.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13DE-7A9E-4A41-A654-F4C0B04A1E3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14E43-8EF9-4C40-B69C-445234B252B0}" type="datetimeFigureOut">
              <a:rPr lang="en-US" smtClean="0"/>
              <a:pPr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EF31C-B840-44ED-883F-9BAEC1A6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Adrenocorticosteroids and adrenocortical antagonists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613" y="4076700"/>
            <a:ext cx="1550987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l="33038" t="78902" r="39754"/>
          <a:stretch>
            <a:fillRect/>
          </a:stretch>
        </p:blipFill>
        <p:spPr bwMode="auto">
          <a:xfrm>
            <a:off x="2483768" y="332656"/>
            <a:ext cx="2016224" cy="16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15200" cy="364902"/>
          </a:xfrm>
        </p:spPr>
        <p:txBody>
          <a:bodyPr>
            <a:noAutofit/>
          </a:bodyPr>
          <a:lstStyle/>
          <a:p>
            <a:pPr algn="l"/>
            <a:r>
              <a:rPr lang="hr-HR" sz="1800" dirty="0" smtClean="0"/>
              <a:t>Introduction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CORTISOL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ALDOSTERON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dirty="0" smtClean="0"/>
              <a:t>Major endogenous mineralocorticoid</a:t>
            </a:r>
          </a:p>
          <a:p>
            <a:r>
              <a:rPr lang="hr-HR" dirty="0" smtClean="0"/>
              <a:t>Contributes to the regulation of the Na⁺ </a:t>
            </a:r>
            <a:r>
              <a:rPr lang="hr-HR" dirty="0"/>
              <a:t>and K</a:t>
            </a:r>
            <a:r>
              <a:rPr lang="hr-HR" dirty="0" smtClean="0"/>
              <a:t>⁺in extracellular fluid </a:t>
            </a:r>
          </a:p>
          <a:p>
            <a:r>
              <a:rPr lang="hr-HR" dirty="0"/>
              <a:t>The synthesis and secretion </a:t>
            </a:r>
            <a:r>
              <a:rPr lang="hr-HR" dirty="0" smtClean="0"/>
              <a:t>reglulated primarily by </a:t>
            </a:r>
            <a:r>
              <a:rPr lang="hr-HR" dirty="0"/>
              <a:t>the renin </a:t>
            </a:r>
            <a:r>
              <a:rPr lang="hr-HR" dirty="0" smtClean="0"/>
              <a:t>–angiotensin system, K⁺ i ACTH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78902" r="73764"/>
          <a:stretch>
            <a:fillRect/>
          </a:stretch>
        </p:blipFill>
        <p:spPr bwMode="auto">
          <a:xfrm>
            <a:off x="6732240" y="260648"/>
            <a:ext cx="1944216" cy="16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Major endogenous glucocorticoid</a:t>
            </a:r>
          </a:p>
          <a:p>
            <a:r>
              <a:rPr lang="hr-HR" dirty="0" smtClean="0"/>
              <a:t>Immune response, the stress responese, metabolism, CNS function</a:t>
            </a:r>
          </a:p>
          <a:p>
            <a:r>
              <a:rPr lang="hr-HR" dirty="0" smtClean="0"/>
              <a:t>The synthesis and secretion tightly reglulated by the hypothalamic-pituitary-adrenal axis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548680"/>
            <a:ext cx="88808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>
                <a:solidFill>
                  <a:srgbClr val="FF0000"/>
                </a:solidFill>
              </a:rPr>
              <a:t>Pharmacokinetics</a:t>
            </a:r>
            <a:r>
              <a:rPr lang="hr-HR" sz="2400" dirty="0" smtClean="0">
                <a:solidFill>
                  <a:srgbClr val="FF0000"/>
                </a:solidFill>
              </a:rPr>
              <a:t>: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plasma</a:t>
            </a:r>
            <a:r>
              <a:rPr lang="hr-HR" sz="2400" dirty="0" smtClean="0"/>
              <a:t> </a:t>
            </a:r>
            <a:r>
              <a:rPr lang="hr-HR" sz="2400" dirty="0" err="1" smtClean="0"/>
              <a:t>bound</a:t>
            </a:r>
            <a:r>
              <a:rPr lang="hr-HR" sz="2400" dirty="0" smtClean="0"/>
              <a:t> to </a:t>
            </a:r>
            <a:r>
              <a:rPr lang="hr-HR" sz="2400" dirty="0" err="1" smtClean="0"/>
              <a:t>corticosteroid</a:t>
            </a:r>
            <a:r>
              <a:rPr lang="hr-HR" sz="2400" dirty="0" smtClean="0"/>
              <a:t> </a:t>
            </a:r>
            <a:r>
              <a:rPr lang="hr-HR" sz="2400" dirty="0" err="1" smtClean="0"/>
              <a:t>binding</a:t>
            </a:r>
            <a:r>
              <a:rPr lang="hr-HR" sz="2400" dirty="0" smtClean="0"/>
              <a:t> globulin </a:t>
            </a:r>
          </a:p>
          <a:p>
            <a:r>
              <a:rPr lang="hr-HR" sz="2400" dirty="0" smtClean="0"/>
              <a:t>		(CBG)</a:t>
            </a:r>
          </a:p>
          <a:p>
            <a:r>
              <a:rPr lang="hr-HR" sz="2400" dirty="0" smtClean="0"/>
              <a:t>		-half life 60-90 min</a:t>
            </a:r>
          </a:p>
          <a:p>
            <a:r>
              <a:rPr lang="hr-HR" sz="2400" dirty="0" smtClean="0"/>
              <a:t>		-20%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cortisol</a:t>
            </a:r>
            <a:r>
              <a:rPr lang="hr-HR" sz="2400" dirty="0" smtClean="0"/>
              <a:t> is </a:t>
            </a:r>
            <a:r>
              <a:rPr lang="hr-HR" sz="2400" dirty="0" err="1" smtClean="0"/>
              <a:t>converted</a:t>
            </a:r>
            <a:r>
              <a:rPr lang="hr-HR" sz="2400" dirty="0" smtClean="0"/>
              <a:t> to CORTISONE</a:t>
            </a:r>
          </a:p>
          <a:p>
            <a:r>
              <a:rPr lang="hr-HR" sz="2400" dirty="0" smtClean="0"/>
              <a:t>		-One third </a:t>
            </a:r>
            <a:r>
              <a:rPr lang="hr-HR" sz="2400" dirty="0" err="1" smtClean="0"/>
              <a:t>excreted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urine as 17-</a:t>
            </a:r>
            <a:r>
              <a:rPr lang="hr-HR" sz="2400" dirty="0" err="1" smtClean="0"/>
              <a:t>hydroxysteroids</a:t>
            </a:r>
            <a:endParaRPr lang="hr-HR" sz="2400" dirty="0" smtClean="0"/>
          </a:p>
          <a:p>
            <a:r>
              <a:rPr lang="hr-HR" sz="2400" dirty="0" smtClean="0"/>
              <a:t>		-</a:t>
            </a:r>
            <a:r>
              <a:rPr lang="hr-HR" sz="2400" dirty="0" err="1" smtClean="0"/>
              <a:t>Conjugation</a:t>
            </a:r>
            <a:r>
              <a:rPr lang="hr-HR" sz="2400" dirty="0" smtClean="0"/>
              <a:t> </a:t>
            </a:r>
            <a:r>
              <a:rPr lang="hr-HR" sz="2400" dirty="0" err="1" smtClean="0"/>
              <a:t>with</a:t>
            </a:r>
            <a:r>
              <a:rPr lang="hr-HR" sz="2400" dirty="0" smtClean="0"/>
              <a:t> </a:t>
            </a:r>
            <a:r>
              <a:rPr lang="hr-HR" sz="2400" dirty="0" err="1" smtClean="0"/>
              <a:t>glucuronic</a:t>
            </a:r>
            <a:r>
              <a:rPr lang="hr-HR" sz="2400" dirty="0" smtClean="0"/>
              <a:t> </a:t>
            </a:r>
            <a:r>
              <a:rPr lang="hr-HR" sz="2400" dirty="0" err="1" smtClean="0"/>
              <a:t>acid</a:t>
            </a:r>
            <a:r>
              <a:rPr lang="hr-HR" sz="2400" dirty="0" smtClean="0"/>
              <a:t> or </a:t>
            </a:r>
            <a:r>
              <a:rPr lang="hr-HR" sz="2400" dirty="0" err="1" smtClean="0"/>
              <a:t>sulphate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7277" y="2924944"/>
            <a:ext cx="89612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>
                <a:solidFill>
                  <a:srgbClr val="FF0000"/>
                </a:solidFill>
              </a:rPr>
              <a:t>Pharmacodynamics</a:t>
            </a:r>
            <a:r>
              <a:rPr lang="hr-HR" sz="2400" dirty="0" smtClean="0"/>
              <a:t>: </a:t>
            </a:r>
            <a:r>
              <a:rPr lang="hr-HR" sz="2400" dirty="0" err="1" smtClean="0"/>
              <a:t>glucocorticoid</a:t>
            </a:r>
            <a:r>
              <a:rPr lang="hr-HR" sz="2400" dirty="0" smtClean="0"/>
              <a:t> </a:t>
            </a:r>
            <a:r>
              <a:rPr lang="hr-HR" sz="2400" dirty="0" err="1" smtClean="0"/>
              <a:t>receptors</a:t>
            </a:r>
            <a:r>
              <a:rPr lang="hr-HR" sz="2400" dirty="0" smtClean="0"/>
              <a:t>-target </a:t>
            </a:r>
            <a:r>
              <a:rPr lang="hr-HR" sz="2400" dirty="0" err="1" smtClean="0"/>
              <a:t>genes</a:t>
            </a:r>
            <a:endParaRPr lang="hr-HR" sz="2400" dirty="0" smtClean="0"/>
          </a:p>
          <a:p>
            <a:r>
              <a:rPr lang="hr-HR" sz="2400" dirty="0" smtClean="0"/>
              <a:t>		-10-20%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expressed</a:t>
            </a:r>
            <a:r>
              <a:rPr lang="hr-HR" sz="2400" dirty="0" smtClean="0"/>
              <a:t> </a:t>
            </a:r>
            <a:r>
              <a:rPr lang="hr-HR" sz="2400" dirty="0" err="1" smtClean="0"/>
              <a:t>genes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cells</a:t>
            </a:r>
            <a:r>
              <a:rPr lang="hr-HR" sz="2400" dirty="0" smtClean="0"/>
              <a:t> are </a:t>
            </a:r>
            <a:r>
              <a:rPr lang="hr-HR" sz="2400" dirty="0" err="1" smtClean="0"/>
              <a:t>regulated</a:t>
            </a:r>
            <a:r>
              <a:rPr lang="hr-HR" sz="2400" dirty="0" smtClean="0"/>
              <a:t> </a:t>
            </a:r>
            <a:r>
              <a:rPr lang="hr-HR" sz="2400" dirty="0" err="1" smtClean="0"/>
              <a:t>by</a:t>
            </a:r>
            <a:r>
              <a:rPr lang="hr-HR" sz="2400" dirty="0" smtClean="0"/>
              <a:t> GC</a:t>
            </a:r>
          </a:p>
          <a:p>
            <a:r>
              <a:rPr lang="hr-HR" sz="2400" dirty="0" smtClean="0"/>
              <a:t>		-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effects</a:t>
            </a:r>
            <a:r>
              <a:rPr lang="hr-HR" sz="2400" dirty="0" smtClean="0"/>
              <a:t> are </a:t>
            </a:r>
            <a:r>
              <a:rPr lang="hr-HR" sz="2400" dirty="0" err="1" smtClean="0"/>
              <a:t>due</a:t>
            </a:r>
            <a:r>
              <a:rPr lang="hr-HR" sz="2400" dirty="0" smtClean="0"/>
              <a:t> to </a:t>
            </a:r>
            <a:r>
              <a:rPr lang="hr-HR" sz="2400" dirty="0" err="1" smtClean="0"/>
              <a:t>proteins</a:t>
            </a:r>
            <a:r>
              <a:rPr lang="hr-HR" sz="2400" dirty="0" smtClean="0"/>
              <a:t> </a:t>
            </a:r>
            <a:r>
              <a:rPr lang="hr-HR" sz="2400" dirty="0" err="1" smtClean="0"/>
              <a:t>synthesized</a:t>
            </a:r>
            <a:r>
              <a:rPr lang="hr-HR" sz="2400" dirty="0" smtClean="0"/>
              <a:t> </a:t>
            </a:r>
            <a:r>
              <a:rPr lang="hr-HR" sz="2400" dirty="0" err="1" smtClean="0"/>
              <a:t>from</a:t>
            </a:r>
            <a:r>
              <a:rPr lang="hr-HR" sz="2400" dirty="0" smtClean="0"/>
              <a:t> </a:t>
            </a:r>
            <a:r>
              <a:rPr lang="hr-HR" sz="2400" dirty="0" err="1" smtClean="0"/>
              <a:t>mRNA</a:t>
            </a:r>
            <a:endParaRPr lang="hr-HR" sz="2400" dirty="0" smtClean="0"/>
          </a:p>
          <a:p>
            <a:r>
              <a:rPr lang="hr-HR" sz="2400" dirty="0" smtClean="0"/>
              <a:t>		 </a:t>
            </a:r>
            <a:r>
              <a:rPr lang="hr-HR" sz="2400" dirty="0" err="1" smtClean="0"/>
              <a:t>transcribed</a:t>
            </a:r>
            <a:r>
              <a:rPr lang="hr-HR" sz="2400" dirty="0" smtClean="0"/>
              <a:t> </a:t>
            </a:r>
            <a:r>
              <a:rPr lang="hr-HR" sz="2400" dirty="0" err="1" smtClean="0"/>
              <a:t>from</a:t>
            </a:r>
            <a:r>
              <a:rPr lang="hr-HR" sz="2400" dirty="0" smtClean="0"/>
              <a:t> </a:t>
            </a:r>
            <a:r>
              <a:rPr lang="hr-HR" sz="2400" dirty="0" err="1" smtClean="0"/>
              <a:t>their</a:t>
            </a:r>
            <a:r>
              <a:rPr lang="hr-HR" sz="2400" dirty="0" smtClean="0"/>
              <a:t> target </a:t>
            </a:r>
            <a:r>
              <a:rPr lang="hr-HR" sz="2400" dirty="0" err="1" smtClean="0"/>
              <a:t>genes</a:t>
            </a:r>
            <a:r>
              <a:rPr lang="hr-HR" sz="2400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68401" y="188640"/>
            <a:ext cx="1651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CORTISOL</a:t>
            </a:r>
            <a:endParaRPr lang="en-US" sz="2800" b="1" dirty="0"/>
          </a:p>
        </p:txBody>
      </p:sp>
      <p:pic>
        <p:nvPicPr>
          <p:cNvPr id="5" name="Picture 4" descr="C:\Documents and Settings\imudnic\Desktop\NASTAVA 2012-13\PRIPREMA ZA NASTAVU\slike za P11\gg5.JPG"/>
          <p:cNvPicPr>
            <a:picLocks noChangeAspect="1" noChangeArrowheads="1"/>
          </p:cNvPicPr>
          <p:nvPr/>
        </p:nvPicPr>
        <p:blipFill>
          <a:blip r:embed="rId2" cstate="print"/>
          <a:srcRect t="-2079" r="41495" b="66800"/>
          <a:stretch>
            <a:fillRect/>
          </a:stretch>
        </p:blipFill>
        <p:spPr bwMode="auto">
          <a:xfrm>
            <a:off x="3930352" y="4653136"/>
            <a:ext cx="4458072" cy="15121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5013176"/>
            <a:ext cx="328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 smtClean="0">
                <a:solidFill>
                  <a:srgbClr val="FF0000"/>
                </a:solidFill>
              </a:rPr>
              <a:t>1. GR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hr-HR" sz="3600" b="1" dirty="0" smtClean="0">
                <a:solidFill>
                  <a:srgbClr val="FF0000"/>
                </a:solidFill>
              </a:rPr>
              <a:t>2. MR </a:t>
            </a:r>
            <a:r>
              <a:rPr lang="hr-HR" sz="2400" b="1" dirty="0" err="1" smtClean="0">
                <a:solidFill>
                  <a:srgbClr val="FF0000"/>
                </a:solidFill>
              </a:rPr>
              <a:t>binds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r>
              <a:rPr lang="hr-HR" sz="2400" b="1" dirty="0" err="1" smtClean="0">
                <a:solidFill>
                  <a:srgbClr val="FF0000"/>
                </a:solidFill>
              </a:rPr>
              <a:t>both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hr-HR" sz="2400" b="1" dirty="0" err="1" smtClean="0">
                <a:solidFill>
                  <a:srgbClr val="FF0000"/>
                </a:solidFill>
              </a:rPr>
              <a:t>aldosterone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r>
              <a:rPr lang="hr-HR" sz="2400" b="1" dirty="0" err="1" smtClean="0">
                <a:solidFill>
                  <a:srgbClr val="FF0000"/>
                </a:solidFill>
              </a:rPr>
              <a:t>and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r>
              <a:rPr lang="hr-HR" sz="2400" b="1" dirty="0" err="1" smtClean="0">
                <a:solidFill>
                  <a:srgbClr val="FF0000"/>
                </a:solidFill>
              </a:rPr>
              <a:t>cortisol</a:t>
            </a:r>
            <a:endParaRPr lang="hr-HR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509120"/>
            <a:ext cx="293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/>
              <a:t>2 </a:t>
            </a:r>
            <a:r>
              <a:rPr lang="hr-HR" sz="2400" dirty="0" err="1" smtClean="0"/>
              <a:t>classes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receptors</a:t>
            </a:r>
            <a:r>
              <a:rPr lang="hr-HR" sz="2400" dirty="0" smtClean="0"/>
              <a:t>: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D:\Dokumenti\slike\kortiko\Untitl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06438"/>
            <a:ext cx="8686800" cy="544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mudnic\Desktop\NASTAVA 2012-13\PRIPREMA ZA NASTAVU\slike za P11\g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61938"/>
            <a:ext cx="7620000" cy="63341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32" t="7516" b="63626"/>
          <a:stretch/>
        </p:blipFill>
        <p:spPr bwMode="auto">
          <a:xfrm>
            <a:off x="4644008" y="188640"/>
            <a:ext cx="4403073" cy="214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132856"/>
            <a:ext cx="2952328" cy="459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mudnic\Desktop\NASTAVA 2012-13\PRIPREMA ZA NASTAVU\slike za P11\gg6.JPG"/>
          <p:cNvPicPr>
            <a:picLocks noChangeAspect="1" noChangeArrowheads="1"/>
          </p:cNvPicPr>
          <p:nvPr/>
        </p:nvPicPr>
        <p:blipFill rotWithShape="1">
          <a:blip r:embed="rId2" cstate="print"/>
          <a:srcRect b="11387"/>
          <a:stretch/>
        </p:blipFill>
        <p:spPr bwMode="auto">
          <a:xfrm>
            <a:off x="156208" y="1196752"/>
            <a:ext cx="8750561" cy="42991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332656"/>
            <a:ext cx="5325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 CORTICOSTEROIDS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548680"/>
            <a:ext cx="90016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Pharmacokinetics: </a:t>
            </a:r>
            <a:r>
              <a:rPr lang="en-US" sz="2400" dirty="0" smtClean="0"/>
              <a:t>synthesized from </a:t>
            </a:r>
            <a:r>
              <a:rPr lang="en-US" sz="2400" dirty="0" err="1" smtClean="0"/>
              <a:t>cholic</a:t>
            </a:r>
            <a:r>
              <a:rPr lang="en-US" sz="2400" dirty="0" smtClean="0"/>
              <a:t> acid obtained from cattle or</a:t>
            </a:r>
          </a:p>
          <a:p>
            <a:r>
              <a:rPr lang="en-US" sz="2400" dirty="0" smtClean="0"/>
              <a:t>			steroid </a:t>
            </a:r>
            <a:r>
              <a:rPr lang="en-US" sz="2400" dirty="0" err="1" smtClean="0"/>
              <a:t>sapogenines</a:t>
            </a:r>
            <a:r>
              <a:rPr lang="en-US" sz="2400" dirty="0" smtClean="0"/>
              <a:t> found in plants </a:t>
            </a:r>
          </a:p>
          <a:p>
            <a:r>
              <a:rPr lang="en-US" sz="2400" dirty="0" smtClean="0"/>
              <a:t>- absorbed completely after per orally administration</a:t>
            </a:r>
            <a:endParaRPr lang="hr-HR" sz="2400" dirty="0" smtClean="0"/>
          </a:p>
          <a:p>
            <a:r>
              <a:rPr lang="hr-HR" sz="2400" dirty="0" smtClean="0"/>
              <a:t>-</a:t>
            </a:r>
            <a:r>
              <a:rPr lang="hr-HR" sz="2400" dirty="0" err="1" smtClean="0"/>
              <a:t>StructureActivityRelationship</a:t>
            </a:r>
            <a:r>
              <a:rPr lang="hr-HR" sz="2400" dirty="0" smtClean="0"/>
              <a:t>: </a:t>
            </a:r>
            <a:r>
              <a:rPr lang="hr-HR" sz="2400" dirty="0" err="1" smtClean="0"/>
              <a:t>alterations</a:t>
            </a:r>
            <a:r>
              <a:rPr lang="hr-HR" sz="2400" dirty="0" smtClean="0"/>
              <a:t> 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molecule</a:t>
            </a:r>
            <a:r>
              <a:rPr lang="hr-HR" sz="2400" dirty="0" smtClean="0"/>
              <a:t> </a:t>
            </a:r>
          </a:p>
          <a:p>
            <a:r>
              <a:rPr lang="hr-HR" sz="2400" dirty="0" err="1" smtClean="0"/>
              <a:t>affects</a:t>
            </a:r>
            <a:r>
              <a:rPr lang="hr-HR" sz="2400" dirty="0" smtClean="0"/>
              <a:t> </a:t>
            </a:r>
            <a:r>
              <a:rPr lang="hr-HR" sz="2400" dirty="0" err="1" smtClean="0"/>
              <a:t>its</a:t>
            </a:r>
            <a:r>
              <a:rPr lang="hr-HR" sz="2400" dirty="0" smtClean="0"/>
              <a:t> </a:t>
            </a:r>
            <a:r>
              <a:rPr lang="hr-HR" sz="2400" dirty="0" err="1" smtClean="0"/>
              <a:t>affinity</a:t>
            </a:r>
            <a:r>
              <a:rPr lang="hr-HR" sz="2400" dirty="0" smtClean="0"/>
              <a:t> for </a:t>
            </a:r>
            <a:r>
              <a:rPr lang="hr-HR" sz="2400" dirty="0" err="1" smtClean="0"/>
              <a:t>glucocorticoid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mineralocorticoid</a:t>
            </a:r>
            <a:r>
              <a:rPr lang="hr-HR" sz="2400" dirty="0" smtClean="0"/>
              <a:t> </a:t>
            </a:r>
            <a:r>
              <a:rPr lang="hr-HR" sz="2400" dirty="0" err="1" smtClean="0"/>
              <a:t>receptors</a:t>
            </a:r>
            <a:r>
              <a:rPr lang="hr-HR" sz="2400" dirty="0" smtClean="0"/>
              <a:t>, </a:t>
            </a:r>
          </a:p>
          <a:p>
            <a:r>
              <a:rPr lang="hr-HR" sz="2400" dirty="0" smtClean="0"/>
              <a:t>rate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elimination</a:t>
            </a:r>
            <a:r>
              <a:rPr lang="hr-HR" sz="2400" dirty="0" smtClean="0"/>
              <a:t>, </a:t>
            </a:r>
            <a:r>
              <a:rPr lang="hr-HR" sz="2400" dirty="0" err="1" smtClean="0"/>
              <a:t>metabolic</a:t>
            </a:r>
            <a:r>
              <a:rPr lang="hr-HR" sz="2400" dirty="0" smtClean="0"/>
              <a:t> </a:t>
            </a:r>
            <a:r>
              <a:rPr lang="hr-HR" sz="2400" dirty="0" err="1" smtClean="0"/>
              <a:t>products</a:t>
            </a:r>
            <a:r>
              <a:rPr lang="hr-HR" sz="2400" dirty="0" smtClean="0"/>
              <a:t>, protein-</a:t>
            </a:r>
            <a:r>
              <a:rPr lang="hr-HR" sz="2400" dirty="0" err="1" smtClean="0"/>
              <a:t>binding</a:t>
            </a:r>
            <a:r>
              <a:rPr lang="hr-HR" sz="2400" dirty="0" smtClean="0"/>
              <a:t> </a:t>
            </a:r>
            <a:r>
              <a:rPr lang="hr-HR" sz="2400" dirty="0" err="1" smtClean="0"/>
              <a:t>affinity</a:t>
            </a:r>
            <a:r>
              <a:rPr lang="hr-HR" sz="2400" dirty="0" smtClean="0"/>
              <a:t>,..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7277" y="2924944"/>
            <a:ext cx="83383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>
                <a:solidFill>
                  <a:srgbClr val="FF0000"/>
                </a:solidFill>
              </a:rPr>
              <a:t>Pharmacodynamics</a:t>
            </a:r>
            <a:r>
              <a:rPr lang="hr-HR" sz="2400" dirty="0" smtClean="0"/>
              <a:t>: same </a:t>
            </a:r>
            <a:r>
              <a:rPr lang="hr-HR" sz="2400" dirty="0" err="1" smtClean="0"/>
              <a:t>specific</a:t>
            </a:r>
            <a:r>
              <a:rPr lang="hr-HR" sz="2400" dirty="0" smtClean="0"/>
              <a:t> receptor (as </a:t>
            </a:r>
            <a:r>
              <a:rPr lang="hr-HR" sz="2400" dirty="0" err="1" smtClean="0"/>
              <a:t>cortisol</a:t>
            </a:r>
            <a:r>
              <a:rPr lang="hr-HR" sz="2400" dirty="0" smtClean="0"/>
              <a:t>), </a:t>
            </a:r>
            <a:r>
              <a:rPr lang="hr-HR" sz="2400" dirty="0" err="1" smtClean="0"/>
              <a:t>produce</a:t>
            </a:r>
            <a:r>
              <a:rPr lang="hr-HR" sz="2400" dirty="0" smtClean="0"/>
              <a:t> </a:t>
            </a:r>
          </a:p>
          <a:p>
            <a:r>
              <a:rPr lang="hr-HR" sz="2400" dirty="0" err="1" smtClean="0"/>
              <a:t>the</a:t>
            </a:r>
            <a:r>
              <a:rPr lang="hr-HR" sz="2400" dirty="0" smtClean="0"/>
              <a:t> same </a:t>
            </a:r>
            <a:r>
              <a:rPr lang="hr-HR" sz="2400" dirty="0" err="1" smtClean="0"/>
              <a:t>effects</a:t>
            </a:r>
            <a:r>
              <a:rPr lang="hr-HR" sz="2400" dirty="0" smtClean="0"/>
              <a:t>  but </a:t>
            </a:r>
            <a:r>
              <a:rPr lang="hr-HR" sz="2400" dirty="0" err="1" smtClean="0"/>
              <a:t>have</a:t>
            </a:r>
            <a:r>
              <a:rPr lang="hr-HR" sz="2400" dirty="0" smtClean="0"/>
              <a:t> </a:t>
            </a:r>
            <a:r>
              <a:rPr lang="hr-HR" sz="2400" dirty="0" err="1" smtClean="0"/>
              <a:t>different</a:t>
            </a:r>
            <a:r>
              <a:rPr lang="hr-HR" sz="2400" dirty="0" smtClean="0"/>
              <a:t> </a:t>
            </a:r>
            <a:r>
              <a:rPr lang="hr-HR" sz="2400" dirty="0" err="1" smtClean="0"/>
              <a:t>ratios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glucocorticoid</a:t>
            </a:r>
            <a:r>
              <a:rPr lang="hr-HR" sz="2400" dirty="0" smtClean="0"/>
              <a:t> to </a:t>
            </a:r>
          </a:p>
          <a:p>
            <a:r>
              <a:rPr lang="hr-HR" sz="2400" dirty="0" err="1" smtClean="0"/>
              <a:t>mineralocorticoid</a:t>
            </a:r>
            <a:r>
              <a:rPr lang="hr-HR" sz="2400" dirty="0" smtClean="0"/>
              <a:t>  </a:t>
            </a:r>
            <a:r>
              <a:rPr lang="hr-HR" sz="2400" dirty="0" err="1" smtClean="0"/>
              <a:t>potency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411760" y="0"/>
            <a:ext cx="4680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 smtClean="0">
                <a:solidFill>
                  <a:srgbClr val="FF0000"/>
                </a:solidFill>
              </a:rPr>
              <a:t>SYNTHETIC CORTICOSTEROIDS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 descr="steroidstructur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3903687"/>
            <a:ext cx="6667500" cy="2333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6309320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err="1" smtClean="0"/>
              <a:t>Prednisone</a:t>
            </a:r>
            <a:r>
              <a:rPr lang="hr-HR" sz="2000" dirty="0" smtClean="0"/>
              <a:t>, </a:t>
            </a:r>
            <a:r>
              <a:rPr lang="hr-HR" sz="2000" dirty="0" err="1" smtClean="0"/>
              <a:t>inactive</a:t>
            </a:r>
            <a:r>
              <a:rPr lang="hr-HR" sz="2000" dirty="0" smtClean="0"/>
              <a:t> is </a:t>
            </a:r>
            <a:r>
              <a:rPr lang="hr-HR" sz="2000" dirty="0" err="1" smtClean="0"/>
              <a:t>rapidly</a:t>
            </a:r>
            <a:r>
              <a:rPr lang="hr-HR" sz="2000" dirty="0" smtClean="0"/>
              <a:t> </a:t>
            </a:r>
            <a:r>
              <a:rPr lang="hr-HR" sz="2000" dirty="0" err="1" smtClean="0"/>
              <a:t>converted</a:t>
            </a:r>
            <a:r>
              <a:rPr lang="hr-HR" sz="2000" dirty="0" smtClean="0"/>
              <a:t> to </a:t>
            </a: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active</a:t>
            </a:r>
            <a:r>
              <a:rPr lang="hr-HR" sz="2000" dirty="0" smtClean="0"/>
              <a:t> </a:t>
            </a:r>
            <a:r>
              <a:rPr lang="hr-HR" sz="2000" dirty="0" err="1" smtClean="0"/>
              <a:t>product</a:t>
            </a:r>
            <a:r>
              <a:rPr lang="hr-HR" sz="2000" dirty="0" smtClean="0"/>
              <a:t>, </a:t>
            </a:r>
            <a:r>
              <a:rPr lang="hr-HR" sz="2000" dirty="0" err="1" smtClean="0"/>
              <a:t>Prednisolone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6425" t="7329" r="7630" b="51313"/>
          <a:stretch>
            <a:fillRect/>
          </a:stretch>
        </p:blipFill>
        <p:spPr bwMode="auto">
          <a:xfrm>
            <a:off x="0" y="836712"/>
            <a:ext cx="9144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 l="6425" t="48687" r="6610" b="27268"/>
          <a:stretch>
            <a:fillRect/>
          </a:stretch>
        </p:blipFill>
        <p:spPr bwMode="auto">
          <a:xfrm>
            <a:off x="-72008" y="1484784"/>
            <a:ext cx="92525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1120676"/>
            <a:ext cx="90277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Permissive effects- </a:t>
            </a:r>
            <a:r>
              <a:rPr lang="hr-HR" sz="2400" dirty="0" smtClean="0"/>
              <a:t>without which many normal </a:t>
            </a:r>
            <a:r>
              <a:rPr lang="hr-HR" sz="2400" dirty="0"/>
              <a:t>organ function and </a:t>
            </a:r>
            <a:endParaRPr lang="hr-HR" sz="2400" dirty="0" smtClean="0"/>
          </a:p>
          <a:p>
            <a:r>
              <a:rPr lang="hr-HR" sz="2400" dirty="0" smtClean="0"/>
              <a:t>reactivity to other hormons or neurotransmitters become deficient:</a:t>
            </a:r>
          </a:p>
          <a:p>
            <a:r>
              <a:rPr lang="hr-HR" sz="2400" dirty="0" smtClean="0"/>
              <a:t>		-normal vascular and bronchial smooth musle reactivity </a:t>
            </a:r>
          </a:p>
          <a:p>
            <a:r>
              <a:rPr lang="hr-HR" sz="2400" dirty="0"/>
              <a:t>	</a:t>
            </a:r>
            <a:r>
              <a:rPr lang="hr-HR" sz="2400" dirty="0" smtClean="0"/>
              <a:t>	to catecholamines</a:t>
            </a:r>
          </a:p>
          <a:p>
            <a:r>
              <a:rPr lang="hr-HR" sz="2400" dirty="0" smtClean="0"/>
              <a:t> 		-the lipolytic response of fat cells </a:t>
            </a:r>
            <a:r>
              <a:rPr lang="hr-HR" sz="2400" dirty="0"/>
              <a:t>to </a:t>
            </a:r>
            <a:r>
              <a:rPr lang="hr-HR" sz="2400" dirty="0" smtClean="0"/>
              <a:t>catecholamines, </a:t>
            </a:r>
          </a:p>
          <a:p>
            <a:r>
              <a:rPr lang="hr-HR" sz="2400" dirty="0"/>
              <a:t>	</a:t>
            </a:r>
            <a:r>
              <a:rPr lang="hr-HR" sz="2400" dirty="0" smtClean="0"/>
              <a:t>	ACTH and growth hormon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6841" y="3803556"/>
            <a:ext cx="88452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FF0000"/>
                </a:solidFill>
              </a:rPr>
              <a:t>″</a:t>
            </a:r>
            <a:r>
              <a:rPr lang="hr-HR" sz="2400" dirty="0" smtClean="0">
                <a:solidFill>
                  <a:srgbClr val="FF0000"/>
                </a:solidFill>
              </a:rPr>
              <a:t>Direct</a:t>
            </a:r>
            <a:r>
              <a:rPr lang="hr-HR" sz="2400" dirty="0">
                <a:solidFill>
                  <a:srgbClr val="FF0000"/>
                </a:solidFill>
              </a:rPr>
              <a:t> ″</a:t>
            </a:r>
            <a:r>
              <a:rPr lang="hr-HR" sz="2400" dirty="0" smtClean="0">
                <a:solidFill>
                  <a:srgbClr val="FF0000"/>
                </a:solidFill>
              </a:rPr>
              <a:t> effects </a:t>
            </a:r>
            <a:r>
              <a:rPr lang="hr-HR" sz="2400" dirty="0" smtClean="0"/>
              <a:t>- due to direct, dose-related, actions of cortisol in the </a:t>
            </a:r>
          </a:p>
          <a:p>
            <a:r>
              <a:rPr lang="hr-HR" sz="2400" dirty="0"/>
              <a:t>	</a:t>
            </a:r>
            <a:r>
              <a:rPr lang="hr-HR" sz="2400" dirty="0" smtClean="0"/>
              <a:t>	cells.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 Effects as the result of homeostatis responsese</a:t>
            </a:r>
            <a:r>
              <a:rPr lang="hr-HR" sz="2400" dirty="0"/>
              <a:t> </a:t>
            </a:r>
            <a:r>
              <a:rPr lang="hr-HR" sz="2400" dirty="0" smtClean="0"/>
              <a:t>- due to homeostatic </a:t>
            </a:r>
          </a:p>
          <a:p>
            <a:r>
              <a:rPr lang="hr-HR" sz="2400" dirty="0"/>
              <a:t>	</a:t>
            </a:r>
            <a:r>
              <a:rPr lang="hr-HR" sz="2400" dirty="0" smtClean="0"/>
              <a:t>	effects of glucagon and insulin.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43541" y="188640"/>
            <a:ext cx="415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GLUCOCORTICOIDS-effects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868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760636"/>
            <a:ext cx="8985665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smtClean="0">
                <a:solidFill>
                  <a:srgbClr val="FF0000"/>
                </a:solidFill>
              </a:rPr>
              <a:t>Metabolic effects: </a:t>
            </a:r>
          </a:p>
          <a:p>
            <a:endParaRPr lang="hr-HR" sz="2400" dirty="0" smtClean="0">
              <a:solidFill>
                <a:srgbClr val="FF0000"/>
              </a:solidFill>
            </a:endParaRPr>
          </a:p>
          <a:p>
            <a:r>
              <a:rPr lang="hr-HR" sz="2400" dirty="0" smtClean="0">
                <a:solidFill>
                  <a:srgbClr val="FF0000"/>
                </a:solidFill>
              </a:rPr>
              <a:t>CARBOHYDRATES: 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-</a:t>
            </a:r>
            <a:r>
              <a:rPr lang="hr-HR" sz="2400" dirty="0">
                <a:solidFill>
                  <a:srgbClr val="FF0000"/>
                </a:solidFill>
              </a:rPr>
              <a:t>increase serum glucose level and thus stimulate insulin </a:t>
            </a:r>
            <a:r>
              <a:rPr lang="hr-HR" sz="2400" dirty="0" smtClean="0">
                <a:solidFill>
                  <a:srgbClr val="FF0000"/>
                </a:solidFill>
              </a:rPr>
              <a:t>release</a:t>
            </a:r>
          </a:p>
          <a:p>
            <a:r>
              <a:rPr lang="hr-HR" sz="2400" dirty="0">
                <a:solidFill>
                  <a:srgbClr val="FF0000"/>
                </a:solidFill>
              </a:rPr>
              <a:t>-</a:t>
            </a:r>
            <a:r>
              <a:rPr lang="hr-HR" sz="2400" dirty="0" smtClean="0">
                <a:solidFill>
                  <a:srgbClr val="FF0000"/>
                </a:solidFill>
              </a:rPr>
              <a:t>stimulate gluconeogenesis and glycogen synthezis </a:t>
            </a:r>
            <a:r>
              <a:rPr lang="hr-HR" sz="2400" dirty="0" smtClean="0"/>
              <a:t>in fasting state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-inhibit the uptake of glucose in muscle </a:t>
            </a:r>
            <a:r>
              <a:rPr lang="hr-HR" sz="2400" dirty="0" err="1" smtClean="0">
                <a:solidFill>
                  <a:srgbClr val="FF0000"/>
                </a:solidFill>
              </a:rPr>
              <a:t>cells</a:t>
            </a:r>
            <a:r>
              <a:rPr lang="hr-HR" sz="2400" dirty="0" smtClean="0">
                <a:solidFill>
                  <a:srgbClr val="FF0000"/>
                </a:solidFill>
              </a:rPr>
              <a:t> </a:t>
            </a:r>
          </a:p>
          <a:p>
            <a:endParaRPr lang="hr-HR" sz="2400" dirty="0" smtClean="0">
              <a:solidFill>
                <a:srgbClr val="FF0000"/>
              </a:solidFill>
            </a:endParaRPr>
          </a:p>
          <a:p>
            <a:r>
              <a:rPr lang="hr-HR" sz="2400" dirty="0" smtClean="0">
                <a:solidFill>
                  <a:srgbClr val="FF0000"/>
                </a:solidFill>
              </a:rPr>
              <a:t>PROTEINS:</a:t>
            </a:r>
          </a:p>
          <a:p>
            <a:r>
              <a:rPr lang="hr-HR" sz="2400" dirty="0" smtClean="0"/>
              <a:t>-stimulate muscle catabolism and the release of amino </a:t>
            </a:r>
            <a:r>
              <a:rPr lang="hr-HR" sz="2400" dirty="0" err="1" smtClean="0"/>
              <a:t>acids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>
                <a:solidFill>
                  <a:srgbClr val="FF0000"/>
                </a:solidFill>
              </a:rPr>
              <a:t>FAT:</a:t>
            </a:r>
          </a:p>
          <a:p>
            <a:r>
              <a:rPr lang="hr-HR" sz="2400" dirty="0" smtClean="0"/>
              <a:t>-stimulate lipolysis</a:t>
            </a:r>
          </a:p>
          <a:p>
            <a:r>
              <a:rPr lang="hr-HR" sz="2400" dirty="0" smtClean="0"/>
              <a:t>-increased insulin level stimulates lipogenesis (homestatic response to </a:t>
            </a:r>
          </a:p>
          <a:p>
            <a:r>
              <a:rPr lang="hr-HR" sz="2400" dirty="0" smtClean="0"/>
              <a:t>incresed glucose levels)</a:t>
            </a:r>
          </a:p>
          <a:p>
            <a:r>
              <a:rPr lang="hr-HR" sz="2400" dirty="0" smtClean="0"/>
              <a:t>-net result: incresed fat deposition and incresed release of fatty acids </a:t>
            </a:r>
          </a:p>
          <a:p>
            <a:r>
              <a:rPr lang="hr-HR" sz="2400" dirty="0" smtClean="0"/>
              <a:t>and gycerol in circulation</a:t>
            </a:r>
          </a:p>
          <a:p>
            <a:endParaRPr lang="hr-HR" sz="2400" dirty="0" smtClean="0"/>
          </a:p>
          <a:p>
            <a:pPr marL="457200" indent="-457200">
              <a:buAutoNum type="arabicPeriod"/>
            </a:pPr>
            <a:endParaRPr lang="hr-HR" sz="2400" dirty="0" smtClean="0"/>
          </a:p>
          <a:p>
            <a:endParaRPr lang="hr-HR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3541" y="188640"/>
            <a:ext cx="415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GLUCOCORTICOIDS-effects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7656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692696"/>
            <a:ext cx="7632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Chapter 39</a:t>
            </a:r>
            <a:endParaRPr lang="en-US" sz="8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Cortisol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(hydrocortisone): pharmacokinetic and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pharmacodynamic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properties, physiologic effects</a:t>
            </a:r>
            <a:endParaRPr lang="en-US" sz="8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Synthetic corticosteroids: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prednisolone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prednisone,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betamethasone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dexamethasone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(indications, effects and ADRs)</a:t>
            </a:r>
            <a:endParaRPr lang="en-US" sz="8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Mineralocorticoids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fludrocortisone</a:t>
            </a:r>
            <a:endParaRPr lang="en-US" sz="8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Antagonists of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adrenocortical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agents: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mifepristone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(see also chapter 40),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spironolactone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eplerenone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(see also in chapters 11,13,and 15)</a:t>
            </a:r>
            <a:endParaRPr lang="en-US" sz="800" dirty="0" smtClean="0"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Tables 39.1 and 39.2 can be test material </a:t>
            </a:r>
            <a:endParaRPr lang="en-US" sz="28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760636"/>
            <a:ext cx="83149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sz="2400" dirty="0" smtClean="0"/>
          </a:p>
          <a:p>
            <a:r>
              <a:rPr lang="hr-HR" sz="2400" dirty="0"/>
              <a:t>N</a:t>
            </a:r>
            <a:r>
              <a:rPr lang="hr-HR" sz="2400" dirty="0" smtClean="0"/>
              <a:t>et effects on metabolism are most apperent in the fasting state:</a:t>
            </a:r>
          </a:p>
          <a:p>
            <a:endParaRPr lang="hr-HR" sz="2400" dirty="0" smtClean="0"/>
          </a:p>
          <a:p>
            <a:pPr marL="457200" indent="-457200">
              <a:buAutoNum type="arabicPeriod"/>
            </a:pPr>
            <a:r>
              <a:rPr lang="hr-HR" sz="2400" dirty="0" smtClean="0"/>
              <a:t>The supply of glucose from </a:t>
            </a:r>
            <a:r>
              <a:rPr lang="hr-HR" sz="2400" dirty="0" smtClean="0">
                <a:solidFill>
                  <a:srgbClr val="FF0000"/>
                </a:solidFill>
              </a:rPr>
              <a:t>gluconeogenesis</a:t>
            </a:r>
            <a:r>
              <a:rPr lang="hr-HR" sz="2400" dirty="0" smtClean="0"/>
              <a:t>+</a:t>
            </a:r>
          </a:p>
          <a:p>
            <a:pPr marL="457200" indent="-457200">
              <a:buAutoNum type="arabicPeriod"/>
            </a:pPr>
            <a:r>
              <a:rPr lang="hr-HR" sz="2400" dirty="0" smtClean="0"/>
              <a:t>The relaese of amino acids from </a:t>
            </a:r>
            <a:r>
              <a:rPr lang="hr-HR" sz="2400" dirty="0" smtClean="0">
                <a:solidFill>
                  <a:srgbClr val="FF0000"/>
                </a:solidFill>
              </a:rPr>
              <a:t>muscle catabolism</a:t>
            </a:r>
            <a:r>
              <a:rPr lang="hr-HR" sz="2400" dirty="0" smtClean="0"/>
              <a:t>+</a:t>
            </a:r>
          </a:p>
          <a:p>
            <a:pPr marL="457200" indent="-457200">
              <a:buAutoNum type="arabicPeriod"/>
            </a:pPr>
            <a:r>
              <a:rPr lang="hr-HR" sz="2400" dirty="0" smtClean="0"/>
              <a:t>The </a:t>
            </a:r>
            <a:r>
              <a:rPr lang="hr-HR" sz="2400" dirty="0" smtClean="0">
                <a:solidFill>
                  <a:srgbClr val="FF0000"/>
                </a:solidFill>
              </a:rPr>
              <a:t>inhibition of peripheral glucose uptake</a:t>
            </a:r>
            <a:r>
              <a:rPr lang="hr-HR" sz="2400" dirty="0" smtClean="0"/>
              <a:t>+</a:t>
            </a:r>
          </a:p>
          <a:p>
            <a:pPr marL="457200" indent="-457200">
              <a:buAutoNum type="arabicPeriod"/>
            </a:pPr>
            <a:r>
              <a:rPr lang="hr-HR" sz="2400" dirty="0" smtClean="0"/>
              <a:t>The </a:t>
            </a:r>
            <a:r>
              <a:rPr lang="hr-HR" sz="2400" dirty="0" smtClean="0">
                <a:solidFill>
                  <a:srgbClr val="FF0000"/>
                </a:solidFill>
              </a:rPr>
              <a:t>stimulation of lipolysis</a:t>
            </a:r>
            <a:r>
              <a:rPr lang="hr-HR" sz="2400" dirty="0" smtClean="0"/>
              <a:t>=</a:t>
            </a:r>
          </a:p>
          <a:p>
            <a:r>
              <a:rPr lang="hr-HR" sz="2400" dirty="0"/>
              <a:t>	</a:t>
            </a:r>
            <a:r>
              <a:rPr lang="hr-HR" sz="2400" dirty="0" smtClean="0"/>
              <a:t>	</a:t>
            </a:r>
            <a:r>
              <a:rPr lang="hr-HR" sz="2400" dirty="0" smtClean="0">
                <a:solidFill>
                  <a:srgbClr val="FF0000"/>
                </a:solidFill>
              </a:rPr>
              <a:t>SUFFICIENT GLUCOSE SUPPLY TO THE BRAIN</a:t>
            </a:r>
          </a:p>
          <a:p>
            <a:pPr marL="457200" indent="-457200">
              <a:buAutoNum type="arabicPeriod"/>
            </a:pPr>
            <a:endParaRPr lang="hr-HR" sz="2400" dirty="0" smtClean="0"/>
          </a:p>
          <a:p>
            <a:pPr marL="457200" indent="-457200">
              <a:buAutoNum type="arabicPeriod"/>
            </a:pPr>
            <a:endParaRPr lang="hr-HR" sz="2400" dirty="0" smtClean="0"/>
          </a:p>
          <a:p>
            <a:endParaRPr lang="hr-HR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3541" y="188640"/>
            <a:ext cx="415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GLUCOCORTICOIDS-effects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1408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760636"/>
            <a:ext cx="875374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sz="2400" dirty="0" smtClean="0"/>
          </a:p>
          <a:p>
            <a:r>
              <a:rPr lang="hr-HR" sz="2400" b="1" dirty="0" smtClean="0">
                <a:solidFill>
                  <a:srgbClr val="FF0000"/>
                </a:solidFill>
              </a:rPr>
              <a:t>CATABOLIC AND ANTIANABOLIC EFFECTS:</a:t>
            </a:r>
          </a:p>
          <a:p>
            <a:endParaRPr lang="hr-HR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DECREASED MUSCLE MASS , THINNING OF THE SKIN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OSTEOPOROSIS: major limitation of long term therapeutic use of </a:t>
            </a:r>
          </a:p>
          <a:p>
            <a:pPr marL="457200" indent="-457200"/>
            <a:r>
              <a:rPr lang="en-US" sz="2400" dirty="0" err="1" smtClean="0"/>
              <a:t>glucocorticoides</a:t>
            </a:r>
            <a:endParaRPr lang="en-US" sz="2400" dirty="0" smtClean="0"/>
          </a:p>
          <a:p>
            <a:pPr marL="457200" indent="-457200"/>
            <a:r>
              <a:rPr lang="en-US" sz="2400" dirty="0" smtClean="0"/>
              <a:t>3. In children </a:t>
            </a:r>
            <a:r>
              <a:rPr lang="en-US" sz="2400" dirty="0" err="1" smtClean="0"/>
              <a:t>glucocorticoides</a:t>
            </a:r>
            <a:r>
              <a:rPr lang="en-US" sz="2400" dirty="0" smtClean="0"/>
              <a:t> </a:t>
            </a:r>
            <a:r>
              <a:rPr lang="hr-HR" sz="2400" dirty="0" smtClean="0"/>
              <a:t>REDUCE GROWTH</a:t>
            </a:r>
            <a:endParaRPr lang="en-US" sz="2400" dirty="0" smtClean="0"/>
          </a:p>
          <a:p>
            <a:r>
              <a:rPr lang="hr-HR" sz="2400" dirty="0"/>
              <a:t>	</a:t>
            </a:r>
            <a:r>
              <a:rPr lang="hr-HR" sz="2400" dirty="0" smtClean="0"/>
              <a:t>	</a:t>
            </a:r>
            <a:endParaRPr lang="hr-HR" sz="2400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hr-HR" sz="2400" dirty="0" smtClean="0"/>
          </a:p>
          <a:p>
            <a:pPr marL="457200" indent="-457200">
              <a:buAutoNum type="arabicPeriod"/>
            </a:pPr>
            <a:endParaRPr lang="hr-HR" sz="2400" dirty="0" smtClean="0"/>
          </a:p>
          <a:p>
            <a:endParaRPr lang="hr-HR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3541" y="188640"/>
            <a:ext cx="415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GLUCOCORTICOIDS-effects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7742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760636"/>
            <a:ext cx="8953092" cy="8217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ANTI-INFLAMMATORY AND IMMUNOSUPPRESSIVE EFFECTS: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REDUCED MANIFESTATIONS  OF INFAMMATION</a:t>
            </a:r>
          </a:p>
          <a:p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CELLS: </a:t>
            </a:r>
          </a:p>
          <a:p>
            <a:pPr marL="457200" indent="-457200"/>
            <a:r>
              <a:rPr lang="en-US" sz="2400" dirty="0" smtClean="0"/>
              <a:t>concentration, distribution and function of </a:t>
            </a:r>
            <a:r>
              <a:rPr lang="en-US" sz="2400" b="1" dirty="0" smtClean="0">
                <a:solidFill>
                  <a:srgbClr val="FF0000"/>
                </a:solidFill>
              </a:rPr>
              <a:t>leucocytes</a:t>
            </a:r>
            <a:r>
              <a:rPr lang="en-US" sz="2400" dirty="0" smtClean="0"/>
              <a:t> : </a:t>
            </a:r>
          </a:p>
          <a:p>
            <a:pPr marL="457200" indent="-457200"/>
            <a:r>
              <a:rPr lang="en-US" sz="2400" dirty="0" smtClean="0"/>
              <a:t>-INCREASED number of NEUTROPHILS,</a:t>
            </a:r>
          </a:p>
          <a:p>
            <a:pPr marL="457200" indent="-457200"/>
            <a:r>
              <a:rPr lang="en-US" sz="2400" dirty="0" smtClean="0"/>
              <a:t>-DECREASED number of lymphocytes (T and B), </a:t>
            </a:r>
          </a:p>
          <a:p>
            <a:pPr marL="457200" indent="-457200"/>
            <a:r>
              <a:rPr lang="en-US" sz="2400" dirty="0" smtClean="0"/>
              <a:t>			</a:t>
            </a:r>
            <a:r>
              <a:rPr lang="en-US" sz="2400" dirty="0" err="1" smtClean="0"/>
              <a:t>monocytes</a:t>
            </a:r>
            <a:r>
              <a:rPr lang="en-US" sz="2400" dirty="0" smtClean="0"/>
              <a:t>, </a:t>
            </a:r>
            <a:r>
              <a:rPr lang="en-US" sz="2400" dirty="0" err="1" smtClean="0"/>
              <a:t>eosinophils</a:t>
            </a:r>
            <a:r>
              <a:rPr lang="en-US" sz="2400" dirty="0" smtClean="0"/>
              <a:t> and </a:t>
            </a:r>
            <a:r>
              <a:rPr lang="en-US" sz="2400" dirty="0" err="1" smtClean="0"/>
              <a:t>basophils</a:t>
            </a:r>
            <a:r>
              <a:rPr lang="en-US" sz="2400" dirty="0" smtClean="0"/>
              <a:t> </a:t>
            </a:r>
          </a:p>
          <a:p>
            <a:pPr marL="457200" indent="-457200"/>
            <a:r>
              <a:rPr lang="en-US" sz="2400" dirty="0" smtClean="0"/>
              <a:t>-INHIBIT the functions of  tissue macrophages and antigen-presenting </a:t>
            </a:r>
          </a:p>
          <a:p>
            <a:pPr marL="457200" indent="-457200"/>
            <a:r>
              <a:rPr lang="en-US" sz="2400" dirty="0" smtClean="0"/>
              <a:t>cells (decreased </a:t>
            </a:r>
            <a:r>
              <a:rPr lang="en-US" sz="2400" dirty="0" err="1" smtClean="0"/>
              <a:t>phogocytosis</a:t>
            </a:r>
            <a:r>
              <a:rPr lang="en-US" sz="2400" dirty="0" smtClean="0"/>
              <a:t> and killing of microorganisms) </a:t>
            </a:r>
            <a:endParaRPr lang="hr-HR" sz="2400" dirty="0" smtClean="0"/>
          </a:p>
          <a:p>
            <a:pPr marL="457200" indent="-457200"/>
            <a:endParaRPr lang="en-US" sz="2400" dirty="0" smtClean="0"/>
          </a:p>
          <a:p>
            <a:pPr marL="457200" indent="-457200"/>
            <a:r>
              <a:rPr lang="en-US" sz="2400" dirty="0" smtClean="0"/>
              <a:t>2. MEDIATORS OF INFLAMMATION:</a:t>
            </a:r>
          </a:p>
          <a:p>
            <a:pPr marL="457200" indent="-457200"/>
            <a:r>
              <a:rPr lang="en-US" sz="2400" dirty="0" smtClean="0"/>
              <a:t>- decreased synthesis of cytokines and </a:t>
            </a:r>
            <a:r>
              <a:rPr lang="en-US" sz="2400" dirty="0" err="1" smtClean="0"/>
              <a:t>chemokines</a:t>
            </a:r>
            <a:r>
              <a:rPr lang="en-US" sz="2400" dirty="0" smtClean="0"/>
              <a:t>, factors that result </a:t>
            </a:r>
          </a:p>
          <a:p>
            <a:pPr marL="457200" indent="-457200"/>
            <a:r>
              <a:rPr lang="en-US" sz="2400" dirty="0" smtClean="0"/>
              <a:t>from the activation of </a:t>
            </a:r>
            <a:r>
              <a:rPr lang="en-US" sz="2400" dirty="0" err="1" smtClean="0"/>
              <a:t>phospholipase</a:t>
            </a:r>
            <a:r>
              <a:rPr lang="en-US" sz="2400" dirty="0" smtClean="0"/>
              <a:t> A₂ and COX-2</a:t>
            </a:r>
          </a:p>
          <a:p>
            <a:pPr marL="457200" indent="-457200"/>
            <a:r>
              <a:rPr lang="en-US" sz="2400" dirty="0" smtClean="0"/>
              <a:t>- Suppressed mast cells </a:t>
            </a:r>
            <a:r>
              <a:rPr lang="en-US" sz="2400" dirty="0" err="1" smtClean="0"/>
              <a:t>degranulation</a:t>
            </a:r>
            <a:r>
              <a:rPr lang="en-US" sz="2400" dirty="0" smtClean="0"/>
              <a:t>, and release of histamine</a:t>
            </a:r>
          </a:p>
          <a:p>
            <a:pPr marL="457200" indent="-457200"/>
            <a:endParaRPr lang="en-US" sz="2400" dirty="0" smtClean="0"/>
          </a:p>
          <a:p>
            <a:r>
              <a:rPr lang="en-US" sz="2400" dirty="0" smtClean="0"/>
              <a:t>		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3541" y="188640"/>
            <a:ext cx="415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GLUCOCORTICOIDS-effects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7742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760636"/>
            <a:ext cx="9143144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C</a:t>
            </a:r>
            <a:r>
              <a:rPr lang="hr-HR" sz="2400" dirty="0" smtClean="0"/>
              <a:t>NS:</a:t>
            </a:r>
          </a:p>
          <a:p>
            <a:pPr marL="457200" indent="-457200"/>
            <a:r>
              <a:rPr lang="en-US" sz="2400" dirty="0" smtClean="0"/>
              <a:t>- adrenal insufficiency: depression</a:t>
            </a:r>
          </a:p>
          <a:p>
            <a:pPr marL="457200" indent="-457200"/>
            <a:r>
              <a:rPr lang="en-US" sz="2400" dirty="0" smtClean="0"/>
              <a:t>- increased amounts of </a:t>
            </a:r>
            <a:r>
              <a:rPr lang="en-US" sz="2400" dirty="0" err="1" smtClean="0"/>
              <a:t>glucocorticoides</a:t>
            </a:r>
            <a:r>
              <a:rPr lang="en-US" sz="2400" dirty="0" smtClean="0"/>
              <a:t>: initially insomnia and </a:t>
            </a:r>
          </a:p>
          <a:p>
            <a:pPr marL="457200" indent="-457200"/>
            <a:r>
              <a:rPr lang="en-US" sz="2400" dirty="0" smtClean="0"/>
              <a:t>euphoria and subsequently depression ; increased intracranial pressure </a:t>
            </a:r>
          </a:p>
          <a:p>
            <a:pPr marL="457200" indent="-457200"/>
            <a:r>
              <a:rPr lang="en-US" sz="2400" dirty="0" smtClean="0"/>
              <a:t>(</a:t>
            </a:r>
            <a:r>
              <a:rPr lang="en-US" sz="2400" dirty="0" err="1" smtClean="0"/>
              <a:t>pseudotumor</a:t>
            </a:r>
            <a:r>
              <a:rPr lang="en-US" sz="2400" dirty="0" smtClean="0"/>
              <a:t> </a:t>
            </a:r>
            <a:r>
              <a:rPr lang="en-US" sz="2400" dirty="0" err="1" smtClean="0"/>
              <a:t>cerebri</a:t>
            </a:r>
            <a:r>
              <a:rPr lang="en-US" sz="2400" dirty="0" smtClean="0"/>
              <a:t>)</a:t>
            </a:r>
          </a:p>
          <a:p>
            <a:pPr marL="457200" indent="-457200"/>
            <a:endParaRPr lang="en-US" sz="2400" dirty="0" smtClean="0"/>
          </a:p>
          <a:p>
            <a:pPr marL="457200" indent="-457200"/>
            <a:r>
              <a:rPr lang="en-US" sz="2400" dirty="0" smtClean="0"/>
              <a:t>2. SUPPRESSION OF PITUITARY RELEASE OF: ACTH, growth hormone, </a:t>
            </a:r>
          </a:p>
          <a:p>
            <a:pPr marL="457200" indent="-457200"/>
            <a:r>
              <a:rPr lang="en-US" sz="2400" dirty="0" smtClean="0"/>
              <a:t>thyroid stimulating hormone, luteinizing hormone</a:t>
            </a:r>
          </a:p>
          <a:p>
            <a:pPr marL="457200" indent="-457200"/>
            <a:endParaRPr lang="en-US" sz="2400" dirty="0" smtClean="0"/>
          </a:p>
          <a:p>
            <a:pPr marL="457200" indent="-457200"/>
            <a:r>
              <a:rPr lang="en-US" sz="2400" dirty="0" smtClean="0"/>
              <a:t>3. PEPTIC ULCER</a:t>
            </a:r>
          </a:p>
          <a:p>
            <a:pPr marL="457200" indent="-457200"/>
            <a:r>
              <a:rPr lang="en-US" sz="2400" dirty="0" smtClean="0"/>
              <a:t>4. FAT REDISTRIBUTION: increase of visceral, facial, </a:t>
            </a:r>
            <a:r>
              <a:rPr lang="en-US" sz="2400" dirty="0" err="1" smtClean="0"/>
              <a:t>nuchal</a:t>
            </a:r>
            <a:r>
              <a:rPr lang="en-US" sz="2400" dirty="0" smtClean="0"/>
              <a:t> and </a:t>
            </a:r>
          </a:p>
          <a:p>
            <a:pPr marL="457200" indent="-457200"/>
            <a:r>
              <a:rPr lang="en-US" sz="2400" dirty="0" err="1" smtClean="0"/>
              <a:t>supraclavicular</a:t>
            </a:r>
            <a:r>
              <a:rPr lang="en-US" sz="2400" dirty="0" smtClean="0"/>
              <a:t> fat</a:t>
            </a:r>
          </a:p>
          <a:p>
            <a:pPr marL="457200" indent="-457200"/>
            <a:r>
              <a:rPr lang="en-US" sz="2400" dirty="0" smtClean="0"/>
              <a:t>5. Antagonizing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effects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en-US" sz="2400" dirty="0" smtClean="0"/>
              <a:t>vitamin D on calcium absorption</a:t>
            </a:r>
          </a:p>
          <a:p>
            <a:pPr marL="457200" indent="-457200"/>
            <a:r>
              <a:rPr lang="en-US" sz="2400" dirty="0" smtClean="0"/>
              <a:t>6. Development of the fetal lungs</a:t>
            </a:r>
          </a:p>
          <a:p>
            <a:r>
              <a:rPr lang="en-US" sz="2400" dirty="0" smtClean="0"/>
              <a:t>		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3541" y="188640"/>
            <a:ext cx="4156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GLUCOCORTICOIDS-effects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7742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374" y="-27384"/>
            <a:ext cx="6085970" cy="731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819" r="1435"/>
          <a:stretch/>
        </p:blipFill>
        <p:spPr bwMode="auto">
          <a:xfrm>
            <a:off x="395536" y="44624"/>
            <a:ext cx="6217121" cy="65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.medscape.com/pi/emed/ckb/endocrinology/116364-138556-117365-138806.jpg"/>
          <p:cNvPicPr>
            <a:picLocks noChangeAspect="1" noChangeArrowheads="1"/>
          </p:cNvPicPr>
          <p:nvPr/>
        </p:nvPicPr>
        <p:blipFill>
          <a:blip r:embed="rId3" cstate="print"/>
          <a:srcRect l="5297" t="-1108"/>
          <a:stretch>
            <a:fillRect/>
          </a:stretch>
        </p:blipFill>
        <p:spPr bwMode="auto">
          <a:xfrm>
            <a:off x="5436096" y="360040"/>
            <a:ext cx="3744416" cy="6741368"/>
          </a:xfrm>
          <a:prstGeom prst="rect">
            <a:avLst/>
          </a:prstGeom>
          <a:noFill/>
        </p:spPr>
      </p:pic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97783" y="1145704"/>
          <a:ext cx="5554337" cy="3795464"/>
        </p:xfrm>
        <a:graphic>
          <a:graphicData uri="http://schemas.openxmlformats.org/presentationml/2006/ole">
            <p:oleObj spid="_x0000_s8193" name="Photo Editor Photo" r:id="rId4" imgW="12879598" imgH="8609524" progId="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5212357"/>
            <a:ext cx="4211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/>
              <a:t>I</a:t>
            </a:r>
            <a:r>
              <a:rPr lang="en-US" sz="2800" dirty="0" err="1" smtClean="0"/>
              <a:t>atrogenic</a:t>
            </a:r>
            <a:r>
              <a:rPr lang="en-US" sz="2800" dirty="0" smtClean="0"/>
              <a:t> Cushing's syndrome</a:t>
            </a:r>
            <a:r>
              <a:rPr lang="hr-HR" sz="2800" dirty="0" smtClean="0"/>
              <a:t>-</a:t>
            </a:r>
            <a:r>
              <a:rPr lang="hr-HR" sz="2800" dirty="0" err="1" smtClean="0"/>
              <a:t>induced</a:t>
            </a:r>
            <a:r>
              <a:rPr lang="hr-HR" sz="2800" dirty="0" smtClean="0"/>
              <a:t> </a:t>
            </a:r>
            <a:r>
              <a:rPr lang="hr-HR" sz="2800" dirty="0" err="1" smtClean="0"/>
              <a:t>by</a:t>
            </a:r>
            <a:r>
              <a:rPr lang="hr-HR" sz="2800" dirty="0" smtClean="0"/>
              <a:t> </a:t>
            </a:r>
            <a:r>
              <a:rPr lang="hr-HR" sz="2800" dirty="0" err="1" smtClean="0"/>
              <a:t>corticosteroid</a:t>
            </a:r>
            <a:r>
              <a:rPr lang="hr-HR" sz="2800" dirty="0" smtClean="0"/>
              <a:t> </a:t>
            </a:r>
            <a:r>
              <a:rPr lang="hr-HR" sz="2800" dirty="0" err="1" smtClean="0"/>
              <a:t>therapy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143541" y="188640"/>
            <a:ext cx="548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 </a:t>
            </a:r>
            <a:r>
              <a:rPr lang="hr-HR" sz="2800" b="1" dirty="0" err="1" smtClean="0"/>
              <a:t>adverse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effects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95" y="760636"/>
            <a:ext cx="646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sz="2400" dirty="0" smtClean="0"/>
          </a:p>
          <a:p>
            <a:pPr marL="457200" indent="-457200">
              <a:buAutoNum type="arabicPeriod"/>
            </a:pPr>
            <a:endParaRPr lang="hr-HR" sz="2400" dirty="0" smtClean="0"/>
          </a:p>
          <a:p>
            <a:endParaRPr lang="hr-HR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43541" y="188640"/>
            <a:ext cx="548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GLUCOCORTICOIDS- </a:t>
            </a:r>
            <a:r>
              <a:rPr lang="hr-HR" sz="2800" b="1" dirty="0" err="1" smtClean="0"/>
              <a:t>adverse</a:t>
            </a:r>
            <a:r>
              <a:rPr lang="hr-HR" sz="2800" b="1" dirty="0" smtClean="0"/>
              <a:t> </a:t>
            </a:r>
            <a:r>
              <a:rPr lang="hr-HR" sz="2800" b="1" dirty="0" err="1" smtClean="0"/>
              <a:t>effects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980728"/>
            <a:ext cx="910633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800" dirty="0" smtClean="0"/>
              <a:t>increased growth of fine hair over the face, thighs and trunk</a:t>
            </a:r>
            <a:endParaRPr lang="hr-HR" sz="2800" dirty="0" smtClean="0"/>
          </a:p>
          <a:p>
            <a:pPr>
              <a:buFontTx/>
              <a:buChar char="-"/>
            </a:pPr>
            <a:r>
              <a:rPr lang="hr-HR" sz="2800" dirty="0" smtClean="0"/>
              <a:t>s</a:t>
            </a:r>
            <a:r>
              <a:rPr lang="en-US" sz="2800" dirty="0" err="1" smtClean="0"/>
              <a:t>teroid</a:t>
            </a:r>
            <a:r>
              <a:rPr lang="en-US" sz="2800" dirty="0" smtClean="0"/>
              <a:t>-induced </a:t>
            </a:r>
            <a:r>
              <a:rPr lang="en-US" sz="2800" dirty="0" err="1" smtClean="0"/>
              <a:t>punctate</a:t>
            </a:r>
            <a:r>
              <a:rPr lang="en-US" sz="2800" dirty="0" smtClean="0"/>
              <a:t> acne</a:t>
            </a:r>
            <a:endParaRPr lang="hr-HR" sz="2800" dirty="0" smtClean="0"/>
          </a:p>
          <a:p>
            <a:pPr>
              <a:buFontTx/>
              <a:buChar char="-"/>
            </a:pPr>
            <a:r>
              <a:rPr lang="en-US" sz="2800" dirty="0" smtClean="0"/>
              <a:t>insomnia and increased appetite </a:t>
            </a:r>
            <a:endParaRPr lang="hr-HR" sz="2800" dirty="0" smtClean="0"/>
          </a:p>
          <a:p>
            <a:pPr>
              <a:buFontTx/>
              <a:buChar char="-"/>
            </a:pPr>
            <a:r>
              <a:rPr lang="hr-HR" sz="2800" dirty="0" smtClean="0"/>
              <a:t>h</a:t>
            </a:r>
            <a:r>
              <a:rPr lang="en-US" sz="2800" dirty="0" err="1" smtClean="0"/>
              <a:t>ypomania</a:t>
            </a:r>
            <a:r>
              <a:rPr lang="en-US" sz="2800" dirty="0" smtClean="0"/>
              <a:t> or acute psychosis </a:t>
            </a:r>
            <a:endParaRPr lang="hr-HR" sz="2800" dirty="0" smtClean="0"/>
          </a:p>
          <a:p>
            <a:pPr>
              <a:buFontTx/>
              <a:buChar char="-"/>
            </a:pPr>
            <a:r>
              <a:rPr lang="hr-HR" sz="2800" dirty="0" smtClean="0"/>
              <a:t>i</a:t>
            </a:r>
            <a:r>
              <a:rPr lang="en-US" sz="2800" dirty="0" err="1" smtClean="0"/>
              <a:t>ncreased</a:t>
            </a:r>
            <a:r>
              <a:rPr lang="en-US" sz="2800" dirty="0" smtClean="0"/>
              <a:t> intraocular pressure, glaucoma</a:t>
            </a:r>
            <a:endParaRPr lang="hr-HR" sz="2800" dirty="0" smtClean="0"/>
          </a:p>
          <a:p>
            <a:pPr>
              <a:buFontTx/>
              <a:buChar char="-"/>
            </a:pPr>
            <a:r>
              <a:rPr lang="hr-HR" sz="2800" dirty="0" smtClean="0"/>
              <a:t>s</a:t>
            </a:r>
            <a:r>
              <a:rPr lang="en-US" sz="2800" dirty="0" err="1" smtClean="0"/>
              <a:t>teroids</a:t>
            </a:r>
            <a:r>
              <a:rPr lang="en-US" sz="2800" dirty="0" smtClean="0"/>
              <a:t> which have </a:t>
            </a:r>
            <a:r>
              <a:rPr lang="en-US" sz="2800" dirty="0" err="1" smtClean="0"/>
              <a:t>mineralocorticoid</a:t>
            </a:r>
            <a:r>
              <a:rPr lang="en-US" sz="2800" dirty="0" smtClean="0"/>
              <a:t> effects cause sodium </a:t>
            </a:r>
            <a:endParaRPr lang="hr-HR" sz="2800" dirty="0" smtClean="0"/>
          </a:p>
          <a:p>
            <a:r>
              <a:rPr lang="en-US" sz="2800" dirty="0" smtClean="0"/>
              <a:t>and fluid retention and loss of potassium</a:t>
            </a:r>
            <a:r>
              <a:rPr lang="hr-HR" sz="2800" dirty="0" smtClean="0"/>
              <a:t>:</a:t>
            </a:r>
          </a:p>
          <a:p>
            <a:r>
              <a:rPr lang="en-US" sz="2800" dirty="0" smtClean="0"/>
              <a:t>In patients with </a:t>
            </a:r>
            <a:r>
              <a:rPr lang="en-US" sz="2800" b="1" dirty="0" smtClean="0"/>
              <a:t>normal cardiovascular and renal function</a:t>
            </a:r>
            <a:r>
              <a:rPr lang="en-US" sz="2800" dirty="0" smtClean="0"/>
              <a:t>, </a:t>
            </a:r>
            <a:endParaRPr lang="hr-HR" sz="2800" dirty="0" smtClean="0"/>
          </a:p>
          <a:p>
            <a:r>
              <a:rPr lang="en-US" sz="2800" dirty="0" smtClean="0"/>
              <a:t>this leads to a </a:t>
            </a:r>
            <a:r>
              <a:rPr lang="en-US" sz="2800" dirty="0" err="1" smtClean="0"/>
              <a:t>hypokalemic</a:t>
            </a:r>
            <a:r>
              <a:rPr lang="en-US" sz="2800" dirty="0" smtClean="0"/>
              <a:t>, </a:t>
            </a:r>
            <a:r>
              <a:rPr lang="en-US" sz="2800" dirty="0" err="1" smtClean="0"/>
              <a:t>hypochloremic</a:t>
            </a:r>
            <a:r>
              <a:rPr lang="en-US" sz="2800" dirty="0" smtClean="0"/>
              <a:t> alkalosis and </a:t>
            </a:r>
            <a:endParaRPr lang="hr-HR" sz="2800" dirty="0" smtClean="0"/>
          </a:p>
          <a:p>
            <a:r>
              <a:rPr lang="en-US" sz="2800" dirty="0" smtClean="0"/>
              <a:t>a rise in blood pressure. </a:t>
            </a:r>
            <a:endParaRPr lang="hr-HR" sz="2800" dirty="0" smtClean="0"/>
          </a:p>
          <a:p>
            <a:r>
              <a:rPr lang="en-US" sz="2800" dirty="0" smtClean="0"/>
              <a:t>In patients with </a:t>
            </a:r>
            <a:r>
              <a:rPr lang="en-US" sz="2800" b="1" dirty="0" smtClean="0"/>
              <a:t>heart disease</a:t>
            </a:r>
            <a:r>
              <a:rPr lang="en-US" sz="2800" dirty="0" smtClean="0"/>
              <a:t>, even small degrees of sodium </a:t>
            </a:r>
            <a:endParaRPr lang="hr-HR" sz="2800" dirty="0" smtClean="0"/>
          </a:p>
          <a:p>
            <a:r>
              <a:rPr lang="en-US" sz="2800" dirty="0" smtClean="0"/>
              <a:t>retention may lead to heart failure.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7656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280" b="52533"/>
          <a:stretch>
            <a:fillRect/>
          </a:stretch>
        </p:blipFill>
        <p:spPr bwMode="auto">
          <a:xfrm>
            <a:off x="-1" y="404664"/>
            <a:ext cx="596291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0" y="1073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/>
              <a:t>Adrenal Suppression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2160" y="476672"/>
            <a:ext cx="2843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regulatory centers respond</a:t>
            </a:r>
            <a:r>
              <a:rPr lang="hr-HR" dirty="0" smtClean="0"/>
              <a:t> </a:t>
            </a:r>
            <a:r>
              <a:rPr lang="en-US" dirty="0" smtClean="0"/>
              <a:t>to synthetic </a:t>
            </a:r>
            <a:r>
              <a:rPr lang="en-US" dirty="0" err="1" smtClean="0"/>
              <a:t>glucocorticoids</a:t>
            </a:r>
            <a:r>
              <a:rPr lang="en-US" dirty="0" smtClean="0"/>
              <a:t> as they do</a:t>
            </a:r>
            <a:r>
              <a:rPr lang="hr-HR" dirty="0" smtClean="0"/>
              <a:t> </a:t>
            </a:r>
            <a:r>
              <a:rPr lang="en-US" dirty="0" smtClean="0"/>
              <a:t>to </a:t>
            </a:r>
            <a:r>
              <a:rPr lang="en-US" dirty="0" err="1" smtClean="0"/>
              <a:t>cortisol</a:t>
            </a:r>
            <a:r>
              <a:rPr lang="en-US" dirty="0" smtClean="0"/>
              <a:t>. Administration of exogenous</a:t>
            </a:r>
            <a:r>
              <a:rPr lang="hr-HR" dirty="0" smtClean="0"/>
              <a:t> </a:t>
            </a:r>
            <a:r>
              <a:rPr lang="en-US" dirty="0" err="1" smtClean="0"/>
              <a:t>cortisol</a:t>
            </a:r>
            <a:r>
              <a:rPr lang="en-US" dirty="0" smtClean="0"/>
              <a:t> or any other </a:t>
            </a:r>
            <a:r>
              <a:rPr lang="en-US" dirty="0" err="1" smtClean="0"/>
              <a:t>glucocorticoid</a:t>
            </a:r>
            <a:r>
              <a:rPr lang="en-US" dirty="0" smtClean="0"/>
              <a:t> reduces</a:t>
            </a:r>
            <a:r>
              <a:rPr lang="hr-HR" dirty="0" smtClean="0"/>
              <a:t> </a:t>
            </a:r>
            <a:r>
              <a:rPr lang="en-US" dirty="0" smtClean="0"/>
              <a:t>the amount of endogenous </a:t>
            </a:r>
            <a:r>
              <a:rPr lang="en-US" dirty="0" err="1" smtClean="0"/>
              <a:t>cortisol</a:t>
            </a:r>
            <a:r>
              <a:rPr lang="hr-HR" dirty="0" smtClean="0"/>
              <a:t> </a:t>
            </a:r>
            <a:r>
              <a:rPr lang="en-US" dirty="0" smtClean="0"/>
              <a:t>needed to maintain homeostasis. Release</a:t>
            </a:r>
            <a:r>
              <a:rPr lang="hr-HR" dirty="0" smtClean="0"/>
              <a:t> </a:t>
            </a:r>
            <a:r>
              <a:rPr lang="en-US" dirty="0" smtClean="0"/>
              <a:t>of CRH and ACTH declines ("inhibition</a:t>
            </a:r>
            <a:r>
              <a:rPr lang="hr-HR" dirty="0" smtClean="0"/>
              <a:t> </a:t>
            </a:r>
            <a:r>
              <a:rPr lang="en-US" dirty="0" smtClean="0"/>
              <a:t>of higher centers by exogenous</a:t>
            </a:r>
            <a:r>
              <a:rPr lang="hr-HR" dirty="0" smtClean="0"/>
              <a:t> </a:t>
            </a:r>
            <a:r>
              <a:rPr lang="en-US" dirty="0" err="1" smtClean="0"/>
              <a:t>glucocorticoid</a:t>
            </a:r>
            <a:r>
              <a:rPr lang="en-US" dirty="0" smtClean="0"/>
              <a:t>”) and, thus, </a:t>
            </a:r>
            <a:r>
              <a:rPr lang="en-US" dirty="0" err="1" smtClean="0"/>
              <a:t>cortisol</a:t>
            </a:r>
            <a:r>
              <a:rPr lang="en-US" dirty="0" smtClean="0"/>
              <a:t> secretion</a:t>
            </a:r>
            <a:r>
              <a:rPr lang="hr-HR" dirty="0" smtClean="0"/>
              <a:t> </a:t>
            </a:r>
            <a:r>
              <a:rPr lang="en-US" dirty="0" smtClean="0"/>
              <a:t>(“</a:t>
            </a:r>
            <a:r>
              <a:rPr lang="en-US" dirty="0" err="1" smtClean="0"/>
              <a:t>adrenocortical</a:t>
            </a:r>
            <a:r>
              <a:rPr lang="en-US" dirty="0" smtClean="0"/>
              <a:t> suppression”).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131058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After weeks of exposure to </a:t>
            </a:r>
            <a:r>
              <a:rPr lang="en-US" dirty="0" err="1" smtClean="0"/>
              <a:t>unphysiologically</a:t>
            </a:r>
            <a:r>
              <a:rPr lang="hr-HR" dirty="0" smtClean="0"/>
              <a:t> </a:t>
            </a:r>
            <a:r>
              <a:rPr lang="en-US" dirty="0" smtClean="0"/>
              <a:t>high </a:t>
            </a:r>
            <a:r>
              <a:rPr lang="en-US" dirty="0" err="1" smtClean="0"/>
              <a:t>glucocorticoid</a:t>
            </a:r>
            <a:r>
              <a:rPr lang="en-US" dirty="0" smtClean="0"/>
              <a:t> doses, the</a:t>
            </a:r>
            <a:r>
              <a:rPr lang="hr-HR" dirty="0" smtClean="0"/>
              <a:t> </a:t>
            </a:r>
            <a:r>
              <a:rPr lang="en-US" dirty="0" err="1" smtClean="0"/>
              <a:t>cortisol</a:t>
            </a:r>
            <a:r>
              <a:rPr lang="en-US" dirty="0" smtClean="0"/>
              <a:t>-producing portions of the adrenal</a:t>
            </a:r>
            <a:r>
              <a:rPr lang="hr-HR" dirty="0" smtClean="0"/>
              <a:t> </a:t>
            </a:r>
            <a:r>
              <a:rPr lang="en-US" dirty="0" smtClean="0"/>
              <a:t>cortex shrink (“</a:t>
            </a:r>
            <a:r>
              <a:rPr lang="en-US" dirty="0" err="1" smtClean="0"/>
              <a:t>adrenocortical</a:t>
            </a:r>
            <a:r>
              <a:rPr lang="hr-HR" dirty="0" smtClean="0"/>
              <a:t> </a:t>
            </a:r>
            <a:r>
              <a:rPr lang="en-US" dirty="0" smtClean="0"/>
              <a:t>atrophy”). When </a:t>
            </a:r>
            <a:r>
              <a:rPr lang="hr-HR" dirty="0" smtClean="0"/>
              <a:t>g</a:t>
            </a:r>
            <a:r>
              <a:rPr lang="en-US" dirty="0" err="1" smtClean="0"/>
              <a:t>lucocorticoid</a:t>
            </a:r>
            <a:r>
              <a:rPr lang="en-US" dirty="0" smtClean="0"/>
              <a:t> medication is suddenly</a:t>
            </a:r>
            <a:r>
              <a:rPr lang="hr-HR" dirty="0" smtClean="0"/>
              <a:t> </a:t>
            </a:r>
            <a:r>
              <a:rPr lang="en-US" dirty="0" smtClean="0"/>
              <a:t>withheld, the atrophic cortex is</a:t>
            </a:r>
            <a:r>
              <a:rPr lang="hr-HR" dirty="0" smtClean="0"/>
              <a:t> </a:t>
            </a:r>
            <a:r>
              <a:rPr lang="en-US" dirty="0" smtClean="0"/>
              <a:t>unable to produce sufficient </a:t>
            </a:r>
            <a:r>
              <a:rPr lang="en-US" dirty="0" err="1" smtClean="0"/>
              <a:t>cortisol</a:t>
            </a:r>
            <a:r>
              <a:rPr lang="en-US" dirty="0" smtClean="0"/>
              <a:t> and</a:t>
            </a:r>
            <a:r>
              <a:rPr lang="hr-HR" dirty="0" smtClean="0"/>
              <a:t> </a:t>
            </a:r>
            <a:r>
              <a:rPr lang="en-US" dirty="0" smtClean="0"/>
              <a:t>a potentially life-threatening </a:t>
            </a:r>
            <a:r>
              <a:rPr lang="en-US" dirty="0" err="1" smtClean="0"/>
              <a:t>cortisol</a:t>
            </a:r>
            <a:r>
              <a:rPr lang="hr-HR" dirty="0" smtClean="0"/>
              <a:t> </a:t>
            </a:r>
            <a:r>
              <a:rPr lang="en-US" dirty="0" smtClean="0"/>
              <a:t>deficiency may develop. Therefore, </a:t>
            </a:r>
            <a:r>
              <a:rPr lang="en-US" dirty="0" err="1" smtClean="0"/>
              <a:t>glucocorticoid</a:t>
            </a:r>
            <a:r>
              <a:rPr lang="hr-HR" dirty="0" smtClean="0"/>
              <a:t> </a:t>
            </a:r>
            <a:r>
              <a:rPr lang="en-US" dirty="0" smtClean="0"/>
              <a:t>therapy should always be</a:t>
            </a:r>
            <a:r>
              <a:rPr lang="hr-HR" dirty="0" smtClean="0"/>
              <a:t> </a:t>
            </a:r>
            <a:r>
              <a:rPr lang="en-US" dirty="0" smtClean="0"/>
              <a:t>tapered off by gradual reduction of the</a:t>
            </a:r>
            <a:r>
              <a:rPr lang="hr-HR" dirty="0" smtClean="0"/>
              <a:t> </a:t>
            </a:r>
            <a:r>
              <a:rPr lang="en-US" dirty="0" smtClean="0"/>
              <a:t>dosage.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24128" y="58847"/>
            <a:ext cx="3312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Regimens for prevention of</a:t>
            </a:r>
          </a:p>
          <a:p>
            <a:r>
              <a:rPr lang="en-US" b="1" dirty="0" err="1" smtClean="0"/>
              <a:t>adrenocortical</a:t>
            </a:r>
            <a:r>
              <a:rPr lang="en-US" b="1" dirty="0" smtClean="0"/>
              <a:t> atrophy. </a:t>
            </a:r>
            <a:r>
              <a:rPr lang="en-US" b="1" dirty="0" err="1" smtClean="0"/>
              <a:t>Cortisol</a:t>
            </a:r>
            <a:r>
              <a:rPr lang="en-US" b="1" dirty="0" smtClean="0"/>
              <a:t> secretion</a:t>
            </a:r>
          </a:p>
          <a:p>
            <a:r>
              <a:rPr lang="en-US" dirty="0" smtClean="0"/>
              <a:t>is high in the early morning and</a:t>
            </a:r>
            <a:r>
              <a:rPr lang="hr-HR" dirty="0" smtClean="0"/>
              <a:t> </a:t>
            </a:r>
            <a:r>
              <a:rPr lang="en-US" dirty="0" smtClean="0"/>
              <a:t>low in the late evening (circadian</a:t>
            </a:r>
            <a:r>
              <a:rPr lang="hr-HR" dirty="0" smtClean="0"/>
              <a:t> </a:t>
            </a:r>
            <a:r>
              <a:rPr lang="en-US" dirty="0" smtClean="0"/>
              <a:t>rhythm). This fact implies that the regulatory</a:t>
            </a:r>
            <a:r>
              <a:rPr lang="hr-HR" dirty="0" smtClean="0"/>
              <a:t> </a:t>
            </a:r>
            <a:r>
              <a:rPr lang="en-US" dirty="0" smtClean="0"/>
              <a:t>centers continue to release CRH</a:t>
            </a:r>
            <a:r>
              <a:rPr lang="hr-HR" dirty="0" smtClean="0"/>
              <a:t> </a:t>
            </a:r>
            <a:r>
              <a:rPr lang="en-US" dirty="0" smtClean="0"/>
              <a:t>or ACTH in the face of high morning</a:t>
            </a:r>
          </a:p>
          <a:p>
            <a:r>
              <a:rPr lang="en-US" dirty="0" smtClean="0"/>
              <a:t>blood levels of </a:t>
            </a:r>
            <a:r>
              <a:rPr lang="en-US" dirty="0" err="1" smtClean="0"/>
              <a:t>cortisol</a:t>
            </a:r>
            <a:r>
              <a:rPr lang="en-US" dirty="0" smtClean="0"/>
              <a:t>; accordingly,</a:t>
            </a:r>
            <a:r>
              <a:rPr lang="hr-HR" dirty="0" smtClean="0"/>
              <a:t> </a:t>
            </a:r>
            <a:r>
              <a:rPr lang="en-US" dirty="0" smtClean="0"/>
              <a:t>sensitivity to feedback inhibition must</a:t>
            </a:r>
            <a:r>
              <a:rPr lang="hr-HR" dirty="0" smtClean="0"/>
              <a:t> </a:t>
            </a:r>
            <a:r>
              <a:rPr lang="en-US" dirty="0" smtClean="0"/>
              <a:t>be low in the morning, whereas the opposite</a:t>
            </a:r>
            <a:r>
              <a:rPr lang="hr-HR" dirty="0" smtClean="0"/>
              <a:t> </a:t>
            </a:r>
            <a:r>
              <a:rPr lang="en-US" dirty="0" smtClean="0"/>
              <a:t>holds true in the late evening.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46850"/>
          <a:stretch>
            <a:fillRect/>
          </a:stretch>
        </p:blipFill>
        <p:spPr bwMode="auto">
          <a:xfrm>
            <a:off x="0" y="-1"/>
            <a:ext cx="5652120" cy="48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98704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a) </a:t>
            </a:r>
            <a:r>
              <a:rPr lang="en-US" i="1" dirty="0" smtClean="0">
                <a:solidFill>
                  <a:srgbClr val="FF0000"/>
                </a:solidFill>
              </a:rPr>
              <a:t>Circadian administration</a:t>
            </a:r>
            <a:r>
              <a:rPr lang="en-US" i="1" dirty="0" smtClean="0"/>
              <a:t>: The</a:t>
            </a:r>
            <a:r>
              <a:rPr lang="hr-HR" i="1" dirty="0" smtClean="0"/>
              <a:t> </a:t>
            </a:r>
            <a:r>
              <a:rPr lang="en-US" dirty="0" smtClean="0"/>
              <a:t>daily dose of </a:t>
            </a:r>
            <a:r>
              <a:rPr lang="en-US" dirty="0" err="1" smtClean="0"/>
              <a:t>glucocorticoid</a:t>
            </a:r>
            <a:r>
              <a:rPr lang="en-US" dirty="0" smtClean="0"/>
              <a:t> is given </a:t>
            </a:r>
            <a:r>
              <a:rPr lang="en-US" dirty="0" smtClean="0">
                <a:solidFill>
                  <a:srgbClr val="FF0000"/>
                </a:solidFill>
              </a:rPr>
              <a:t>in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the morning</a:t>
            </a:r>
            <a:r>
              <a:rPr lang="en-US" dirty="0" smtClean="0"/>
              <a:t>. Endogenous </a:t>
            </a:r>
            <a:r>
              <a:rPr lang="en-US" dirty="0" err="1" smtClean="0"/>
              <a:t>cortisol</a:t>
            </a:r>
            <a:r>
              <a:rPr lang="en-US" dirty="0" smtClean="0"/>
              <a:t> production</a:t>
            </a:r>
            <a:r>
              <a:rPr lang="hr-HR" dirty="0" smtClean="0"/>
              <a:t> </a:t>
            </a:r>
            <a:r>
              <a:rPr lang="en-US" dirty="0" smtClean="0"/>
              <a:t>will have already begun, the</a:t>
            </a:r>
            <a:r>
              <a:rPr lang="hr-HR" dirty="0" smtClean="0"/>
              <a:t> </a:t>
            </a:r>
            <a:r>
              <a:rPr lang="en-US" dirty="0" smtClean="0"/>
              <a:t>regulatory centers being relatively insensitive</a:t>
            </a:r>
            <a:r>
              <a:rPr lang="hr-HR" dirty="0" smtClean="0"/>
              <a:t> </a:t>
            </a:r>
            <a:r>
              <a:rPr lang="en-US" dirty="0" smtClean="0"/>
              <a:t>to inhibition. In the early</a:t>
            </a:r>
            <a:r>
              <a:rPr lang="hr-HR" dirty="0" smtClean="0"/>
              <a:t> </a:t>
            </a:r>
            <a:r>
              <a:rPr lang="en-US" dirty="0" smtClean="0"/>
              <a:t>morning hours of the next day, CRF/-ACTH release and </a:t>
            </a:r>
            <a:r>
              <a:rPr lang="en-US" dirty="0" err="1" smtClean="0"/>
              <a:t>adrenocortical</a:t>
            </a:r>
            <a:r>
              <a:rPr lang="en-US" dirty="0" smtClean="0"/>
              <a:t> stimulation</a:t>
            </a:r>
            <a:r>
              <a:rPr lang="hr-HR" dirty="0" smtClean="0"/>
              <a:t> </a:t>
            </a:r>
            <a:r>
              <a:rPr lang="en-US" dirty="0" smtClean="0"/>
              <a:t>will resume.</a:t>
            </a:r>
          </a:p>
          <a:p>
            <a:r>
              <a:rPr lang="en-US" dirty="0" smtClean="0"/>
              <a:t>b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i="1" dirty="0" smtClean="0">
                <a:solidFill>
                  <a:srgbClr val="FF0000"/>
                </a:solidFill>
              </a:rPr>
              <a:t>Alternate-day therapy</a:t>
            </a:r>
            <a:r>
              <a:rPr lang="en-US" i="1" dirty="0" smtClean="0"/>
              <a:t>: </a:t>
            </a:r>
            <a:r>
              <a:rPr lang="en-US" i="1" dirty="0" smtClean="0">
                <a:solidFill>
                  <a:srgbClr val="FF0000"/>
                </a:solidFill>
              </a:rPr>
              <a:t>Twice the</a:t>
            </a:r>
            <a:r>
              <a:rPr lang="hr-HR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daily dose is given on alternate mornings.</a:t>
            </a:r>
            <a:r>
              <a:rPr lang="hr-HR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On the “off” day, endogenous </a:t>
            </a:r>
            <a:r>
              <a:rPr lang="en-US" dirty="0" err="1" smtClean="0"/>
              <a:t>cortisol</a:t>
            </a:r>
            <a:r>
              <a:rPr lang="hr-HR" dirty="0" smtClean="0"/>
              <a:t> </a:t>
            </a:r>
            <a:r>
              <a:rPr lang="en-US" dirty="0" smtClean="0"/>
              <a:t>production is allowed to occur.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7056783" cy="68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imudnic\Desktop\NASTAVA 2012-13\PRIPREMA ZA NASTAVU\slike za P11\GG1.JPG"/>
          <p:cNvPicPr>
            <a:picLocks noChangeAspect="1" noChangeArrowheads="1"/>
          </p:cNvPicPr>
          <p:nvPr/>
        </p:nvPicPr>
        <p:blipFill>
          <a:blip r:embed="rId4" cstate="print"/>
          <a:srcRect t="-399" r="36770" b="29840"/>
          <a:stretch>
            <a:fillRect/>
          </a:stretch>
        </p:blipFill>
        <p:spPr bwMode="auto">
          <a:xfrm>
            <a:off x="5868144" y="44624"/>
            <a:ext cx="3212075" cy="20162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52120" y="3068960"/>
            <a:ext cx="362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POMC=</a:t>
            </a:r>
            <a:r>
              <a:rPr lang="hr-HR" dirty="0" err="1" smtClean="0"/>
              <a:t>Proopiomenocorticotropine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78902" r="73764"/>
          <a:stretch>
            <a:fillRect/>
          </a:stretch>
        </p:blipFill>
        <p:spPr bwMode="auto">
          <a:xfrm>
            <a:off x="1835696" y="922679"/>
            <a:ext cx="4464496" cy="380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6711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err="1" smtClean="0"/>
              <a:t>Mineralocorticoids</a:t>
            </a:r>
            <a:r>
              <a:rPr lang="hr-HR" sz="3600" dirty="0" smtClean="0"/>
              <a:t>: </a:t>
            </a:r>
            <a:r>
              <a:rPr lang="hr-H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ALDOSTERONE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005064"/>
            <a:ext cx="9144000" cy="198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- Major </a:t>
            </a:r>
            <a:r>
              <a:rPr lang="hr-HR" sz="2400" dirty="0" err="1" smtClean="0"/>
              <a:t>endogenous</a:t>
            </a:r>
            <a:r>
              <a:rPr lang="hr-HR" sz="2400" dirty="0" smtClean="0"/>
              <a:t> </a:t>
            </a:r>
            <a:r>
              <a:rPr lang="hr-HR" sz="2400" dirty="0" err="1" smtClean="0"/>
              <a:t>mineralocorticoid</a:t>
            </a:r>
            <a:endParaRPr lang="hr-HR" sz="2400" dirty="0" smtClean="0"/>
          </a:p>
          <a:p>
            <a:r>
              <a:rPr lang="hr-HR" sz="2400" dirty="0" smtClean="0"/>
              <a:t>- </a:t>
            </a:r>
            <a:r>
              <a:rPr lang="hr-HR" sz="2400" dirty="0" err="1" smtClean="0"/>
              <a:t>Contributes</a:t>
            </a:r>
            <a:r>
              <a:rPr lang="hr-HR" sz="2400" dirty="0" smtClean="0"/>
              <a:t> to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regulation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Na⁺ </a:t>
            </a:r>
            <a:r>
              <a:rPr lang="hr-HR" sz="2400" dirty="0" err="1" smtClean="0"/>
              <a:t>and</a:t>
            </a:r>
            <a:r>
              <a:rPr lang="hr-HR" sz="2400" dirty="0" smtClean="0"/>
              <a:t> K⁺</a:t>
            </a:r>
            <a:r>
              <a:rPr lang="hr-HR" sz="2400" dirty="0" err="1" smtClean="0"/>
              <a:t>in</a:t>
            </a:r>
            <a:r>
              <a:rPr lang="hr-HR" sz="2400" dirty="0" smtClean="0"/>
              <a:t> </a:t>
            </a:r>
            <a:r>
              <a:rPr lang="hr-HR" sz="2400" dirty="0" err="1" smtClean="0"/>
              <a:t>extracellular</a:t>
            </a:r>
            <a:r>
              <a:rPr lang="hr-HR" sz="2400" dirty="0" smtClean="0"/>
              <a:t> fluid </a:t>
            </a:r>
          </a:p>
          <a:p>
            <a:r>
              <a:rPr lang="hr-HR" sz="2400" dirty="0" smtClean="0"/>
              <a:t>-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synthesis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secretion</a:t>
            </a:r>
            <a:r>
              <a:rPr lang="hr-HR" sz="2400" dirty="0" smtClean="0"/>
              <a:t> </a:t>
            </a:r>
            <a:r>
              <a:rPr lang="hr-HR" sz="2400" dirty="0" err="1" smtClean="0"/>
              <a:t>reglulated</a:t>
            </a:r>
            <a:r>
              <a:rPr lang="hr-HR" sz="2400" dirty="0" smtClean="0"/>
              <a:t> </a:t>
            </a:r>
            <a:r>
              <a:rPr lang="hr-HR" sz="2400" dirty="0" err="1" smtClean="0"/>
              <a:t>primarily</a:t>
            </a:r>
            <a:r>
              <a:rPr lang="hr-HR" sz="2400" dirty="0" smtClean="0"/>
              <a:t> </a:t>
            </a:r>
            <a:r>
              <a:rPr lang="hr-HR" sz="2400" dirty="0" err="1" smtClean="0"/>
              <a:t>by</a:t>
            </a:r>
            <a:r>
              <a:rPr lang="hr-HR" sz="2400" dirty="0" smtClean="0"/>
              <a:t> </a:t>
            </a:r>
            <a:r>
              <a:rPr lang="hr-HR" sz="2400" dirty="0" err="1" smtClean="0"/>
              <a:t>the</a:t>
            </a:r>
            <a:r>
              <a:rPr lang="hr-HR" sz="2400" dirty="0" smtClean="0"/>
              <a:t> </a:t>
            </a:r>
            <a:r>
              <a:rPr lang="hr-HR" sz="2400" dirty="0" err="1" smtClean="0"/>
              <a:t>renin</a:t>
            </a:r>
            <a:r>
              <a:rPr lang="hr-HR" sz="2400" dirty="0" smtClean="0"/>
              <a:t> –</a:t>
            </a:r>
            <a:r>
              <a:rPr lang="hr-HR" sz="2400" dirty="0" err="1" smtClean="0"/>
              <a:t>angiotensin</a:t>
            </a:r>
            <a:r>
              <a:rPr lang="hr-HR" sz="2400" dirty="0" smtClean="0"/>
              <a:t> </a:t>
            </a:r>
            <a:r>
              <a:rPr lang="hr-HR" sz="2400" dirty="0" err="1" smtClean="0"/>
              <a:t>system</a:t>
            </a:r>
            <a:r>
              <a:rPr lang="hr-HR" sz="2400" dirty="0" smtClean="0"/>
              <a:t>, K⁺ i ACTH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7911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701" y="764704"/>
            <a:ext cx="8132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>
                <a:solidFill>
                  <a:srgbClr val="FF0000"/>
                </a:solidFill>
              </a:rPr>
              <a:t>Pharmacodynamics</a:t>
            </a:r>
            <a:r>
              <a:rPr lang="hr-HR" sz="2400" dirty="0" smtClean="0"/>
              <a:t>: </a:t>
            </a:r>
            <a:r>
              <a:rPr lang="hr-HR" sz="2400" dirty="0" err="1" smtClean="0"/>
              <a:t>mineralocorticoid</a:t>
            </a:r>
            <a:r>
              <a:rPr lang="hr-HR" sz="2400" dirty="0" smtClean="0"/>
              <a:t> </a:t>
            </a:r>
            <a:r>
              <a:rPr lang="hr-HR" sz="2400" dirty="0" err="1" smtClean="0"/>
              <a:t>receptors</a:t>
            </a:r>
            <a:r>
              <a:rPr lang="hr-HR" sz="2400" dirty="0" smtClean="0"/>
              <a:t>-target </a:t>
            </a:r>
            <a:r>
              <a:rPr lang="hr-HR" sz="2400" dirty="0" err="1" smtClean="0"/>
              <a:t>genes</a:t>
            </a:r>
            <a:r>
              <a:rPr lang="hr-HR" sz="2400" dirty="0" smtClean="0"/>
              <a:t>- </a:t>
            </a:r>
          </a:p>
          <a:p>
            <a:pPr>
              <a:buFontTx/>
              <a:buChar char="-"/>
            </a:pPr>
            <a:r>
              <a:rPr lang="en-US" sz="2400" dirty="0" smtClean="0"/>
              <a:t>increased expression of N</a:t>
            </a:r>
            <a:r>
              <a:rPr lang="hr-HR" sz="2400" dirty="0" smtClean="0"/>
              <a:t>a-</a:t>
            </a:r>
            <a:r>
              <a:rPr lang="en-US" sz="2400" dirty="0" smtClean="0"/>
              <a:t>K </a:t>
            </a:r>
            <a:r>
              <a:rPr lang="en-US" sz="2400" dirty="0" err="1" smtClean="0"/>
              <a:t>ATPase</a:t>
            </a:r>
            <a:r>
              <a:rPr lang="en-US" sz="2400" dirty="0" smtClean="0"/>
              <a:t> and the epithelial sodium </a:t>
            </a:r>
            <a:endParaRPr lang="hr-HR" sz="2400" dirty="0" smtClean="0"/>
          </a:p>
          <a:p>
            <a:r>
              <a:rPr lang="en-US" sz="2400" dirty="0" smtClean="0"/>
              <a:t>channel (</a:t>
            </a:r>
            <a:r>
              <a:rPr lang="en-US" sz="2400" dirty="0" err="1" smtClean="0"/>
              <a:t>ENaC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68401" y="188640"/>
            <a:ext cx="2394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ALDOSTERONE</a:t>
            </a:r>
          </a:p>
        </p:txBody>
      </p:sp>
      <p:pic>
        <p:nvPicPr>
          <p:cNvPr id="5" name="Picture 4" descr="C:\Documents and Settings\imudnic\Desktop\NASTAVA 2012-13\PRIPREMA ZA NASTAVU\slike za P11\gg5.JPG"/>
          <p:cNvPicPr>
            <a:picLocks noChangeAspect="1" noChangeArrowheads="1"/>
          </p:cNvPicPr>
          <p:nvPr/>
        </p:nvPicPr>
        <p:blipFill>
          <a:blip r:embed="rId2" cstate="print"/>
          <a:srcRect t="-2079" r="41495" b="66800"/>
          <a:stretch>
            <a:fillRect/>
          </a:stretch>
        </p:blipFill>
        <p:spPr bwMode="auto">
          <a:xfrm>
            <a:off x="3930352" y="4077072"/>
            <a:ext cx="4458072" cy="15121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4069521"/>
            <a:ext cx="3280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 smtClean="0">
                <a:solidFill>
                  <a:srgbClr val="FF0000"/>
                </a:solidFill>
              </a:rPr>
              <a:t> MR </a:t>
            </a:r>
            <a:r>
              <a:rPr lang="hr-HR" sz="2400" b="1" dirty="0" err="1" smtClean="0">
                <a:solidFill>
                  <a:srgbClr val="FF0000"/>
                </a:solidFill>
              </a:rPr>
              <a:t>binds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r>
              <a:rPr lang="hr-HR" sz="2400" b="1" dirty="0" err="1" smtClean="0">
                <a:solidFill>
                  <a:srgbClr val="FF0000"/>
                </a:solidFill>
              </a:rPr>
              <a:t>both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hr-HR" sz="2400" b="1" dirty="0" err="1" smtClean="0">
                <a:solidFill>
                  <a:srgbClr val="FF0000"/>
                </a:solidFill>
              </a:rPr>
              <a:t>aldosterone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r>
              <a:rPr lang="hr-HR" sz="2400" b="1" dirty="0" err="1" smtClean="0">
                <a:solidFill>
                  <a:srgbClr val="FF0000"/>
                </a:solidFill>
              </a:rPr>
              <a:t>and</a:t>
            </a:r>
            <a:r>
              <a:rPr lang="hr-HR" sz="2400" b="1" dirty="0" smtClean="0">
                <a:solidFill>
                  <a:srgbClr val="FF0000"/>
                </a:solidFill>
              </a:rPr>
              <a:t> </a:t>
            </a:r>
            <a:r>
              <a:rPr lang="hr-HR" sz="2400" b="1" dirty="0" err="1" smtClean="0">
                <a:solidFill>
                  <a:srgbClr val="FF0000"/>
                </a:solidFill>
              </a:rPr>
              <a:t>cortisol</a:t>
            </a:r>
            <a:endParaRPr lang="hr-HR" sz="24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701" y="2132856"/>
            <a:ext cx="91491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 smtClean="0">
                <a:solidFill>
                  <a:srgbClr val="FF0000"/>
                </a:solidFill>
              </a:rPr>
              <a:t>Effects</a:t>
            </a:r>
            <a:r>
              <a:rPr lang="hr-HR" sz="2400" dirty="0" smtClean="0"/>
              <a:t>: </a:t>
            </a:r>
            <a:r>
              <a:rPr lang="en-US" sz="2400" dirty="0" smtClean="0"/>
              <a:t>promote</a:t>
            </a:r>
            <a:r>
              <a:rPr lang="hr-HR" sz="2400" dirty="0" smtClean="0"/>
              <a:t>s</a:t>
            </a:r>
            <a:r>
              <a:rPr lang="en-US" sz="2400" dirty="0" smtClean="0"/>
              <a:t> the </a:t>
            </a:r>
            <a:r>
              <a:rPr lang="en-US" sz="2400" dirty="0" err="1" smtClean="0"/>
              <a:t>reabsorption</a:t>
            </a:r>
            <a:r>
              <a:rPr lang="en-US" sz="2400" dirty="0" smtClean="0"/>
              <a:t> of sodium from the distal part of the</a:t>
            </a:r>
            <a:endParaRPr lang="hr-HR" sz="2400" dirty="0" smtClean="0"/>
          </a:p>
          <a:p>
            <a:r>
              <a:rPr lang="en-US" sz="2400" dirty="0" smtClean="0"/>
              <a:t> distal convoluted tubule and from the cortical collecting renal tubules</a:t>
            </a:r>
            <a:r>
              <a:rPr lang="hr-HR" sz="2400" dirty="0" smtClean="0"/>
              <a:t>,</a:t>
            </a:r>
          </a:p>
          <a:p>
            <a:r>
              <a:rPr lang="en-US" sz="2400" dirty="0" smtClean="0"/>
              <a:t>coupled to the excretion of potassium and hydrogen ion</a:t>
            </a:r>
            <a:r>
              <a:rPr lang="hr-HR" sz="2400" dirty="0" smtClean="0"/>
              <a:t>;</a:t>
            </a:r>
            <a:r>
              <a:rPr lang="en-US" sz="2400" dirty="0" smtClean="0"/>
              <a:t> </a:t>
            </a:r>
            <a:endParaRPr lang="hr-HR" sz="2400" dirty="0" smtClean="0"/>
          </a:p>
          <a:p>
            <a:r>
              <a:rPr lang="hr-HR" sz="2400" dirty="0" smtClean="0"/>
              <a:t>-</a:t>
            </a:r>
            <a:r>
              <a:rPr lang="en-US" sz="2400" dirty="0" err="1" smtClean="0"/>
              <a:t>hypokalemia</a:t>
            </a:r>
            <a:r>
              <a:rPr lang="en-US" sz="2400" dirty="0" smtClean="0"/>
              <a:t>, metabolic alkalosis</a:t>
            </a:r>
            <a:endParaRPr lang="hr-HR" sz="2400" dirty="0" smtClean="0"/>
          </a:p>
          <a:p>
            <a:r>
              <a:rPr lang="hr-HR" sz="2400" dirty="0" smtClean="0"/>
              <a:t>-</a:t>
            </a:r>
            <a:r>
              <a:rPr lang="en-US" sz="2400" dirty="0" smtClean="0"/>
              <a:t>increased plasma volume,</a:t>
            </a:r>
            <a:r>
              <a:rPr lang="hr-HR" sz="2400" dirty="0" smtClean="0"/>
              <a:t> </a:t>
            </a:r>
            <a:r>
              <a:rPr lang="en-US" sz="2400" dirty="0" smtClean="0"/>
              <a:t>hypertension</a:t>
            </a:r>
            <a:endParaRPr lang="hr-HR" sz="2400" dirty="0" smtClean="0"/>
          </a:p>
          <a:p>
            <a:r>
              <a:rPr lang="hr-HR" sz="2400" dirty="0" smtClean="0"/>
              <a:t>		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79512" y="5445224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 specificity for </a:t>
            </a:r>
            <a:r>
              <a:rPr lang="en-US" dirty="0" err="1" smtClean="0"/>
              <a:t>mineralocorticoids</a:t>
            </a:r>
            <a:r>
              <a:rPr lang="en-US" dirty="0" smtClean="0"/>
              <a:t> in the kidney appears to be conferred</a:t>
            </a:r>
            <a:r>
              <a:rPr lang="hr-HR" dirty="0" smtClean="0"/>
              <a:t> </a:t>
            </a:r>
            <a:r>
              <a:rPr lang="en-US" dirty="0" smtClean="0"/>
              <a:t>by the presence of the enzyme 11</a:t>
            </a:r>
            <a:r>
              <a:rPr lang="hr-HR" dirty="0" smtClean="0"/>
              <a:t>beta</a:t>
            </a:r>
            <a:r>
              <a:rPr lang="en-US" dirty="0" smtClean="0"/>
              <a:t> -</a:t>
            </a:r>
            <a:r>
              <a:rPr lang="en-US" dirty="0" err="1" smtClean="0"/>
              <a:t>hydroxysteroid</a:t>
            </a:r>
            <a:r>
              <a:rPr lang="en-US" dirty="0" smtClean="0"/>
              <a:t> </a:t>
            </a:r>
            <a:r>
              <a:rPr lang="en-US" dirty="0" err="1" smtClean="0"/>
              <a:t>dehydrogenase</a:t>
            </a:r>
            <a:r>
              <a:rPr lang="en-US" dirty="0" smtClean="0"/>
              <a:t> type 2, which converts </a:t>
            </a:r>
            <a:r>
              <a:rPr lang="en-US" dirty="0" err="1" smtClean="0"/>
              <a:t>cortisol</a:t>
            </a:r>
            <a:r>
              <a:rPr lang="en-US" dirty="0" smtClean="0"/>
              <a:t> to cortisone. The latter has low affinity for the receptor and is inactive as a </a:t>
            </a:r>
            <a:r>
              <a:rPr lang="en-US" dirty="0" err="1" smtClean="0"/>
              <a:t>mineralocorticoid</a:t>
            </a:r>
            <a:r>
              <a:rPr lang="en-US" dirty="0" smtClean="0"/>
              <a:t> or </a:t>
            </a:r>
            <a:r>
              <a:rPr lang="en-US" dirty="0" err="1" smtClean="0"/>
              <a:t>glucocorticoid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imudnic\Desktop\NASTAVA 2012-13\PRIPREMA ZA NASTAVU\slike za P11\gg6.JPG"/>
          <p:cNvPicPr>
            <a:picLocks noChangeAspect="1" noChangeArrowheads="1"/>
          </p:cNvPicPr>
          <p:nvPr/>
        </p:nvPicPr>
        <p:blipFill rotWithShape="1">
          <a:blip r:embed="rId2" cstate="print"/>
          <a:srcRect l="21565" t="-5035" r="50000" b="59928"/>
          <a:stretch/>
        </p:blipFill>
        <p:spPr bwMode="auto">
          <a:xfrm>
            <a:off x="-396552" y="1062296"/>
            <a:ext cx="4492164" cy="39508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704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 err="1" smtClean="0"/>
              <a:t>Mineralocorticoids</a:t>
            </a:r>
            <a:r>
              <a:rPr lang="hr-HR" sz="3600" dirty="0" smtClean="0"/>
              <a:t>: </a:t>
            </a:r>
            <a:r>
              <a:rPr lang="hr-H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fludrocortisone</a:t>
            </a:r>
            <a:endParaRPr lang="hr-H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0206" y="1772816"/>
            <a:ext cx="57963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-</a:t>
            </a:r>
            <a:r>
              <a:rPr lang="hr-HR" sz="2400" dirty="0" err="1" smtClean="0"/>
              <a:t>glucocorticoid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mineralocorticoid</a:t>
            </a:r>
            <a:r>
              <a:rPr lang="hr-HR" sz="2400" dirty="0" smtClean="0"/>
              <a:t> </a:t>
            </a:r>
            <a:r>
              <a:rPr lang="hr-HR" sz="2400" dirty="0" err="1" smtClean="0"/>
              <a:t>effect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-</a:t>
            </a:r>
            <a:r>
              <a:rPr lang="hr-HR" sz="2400" dirty="0" err="1" smtClean="0"/>
              <a:t>replacement</a:t>
            </a:r>
            <a:r>
              <a:rPr lang="hr-HR" sz="2400" dirty="0" smtClean="0"/>
              <a:t> </a:t>
            </a:r>
            <a:r>
              <a:rPr lang="hr-HR" sz="2400" dirty="0" err="1" smtClean="0"/>
              <a:t>therapy</a:t>
            </a:r>
            <a:r>
              <a:rPr lang="hr-HR" sz="2400" dirty="0" smtClean="0"/>
              <a:t>  for </a:t>
            </a:r>
            <a:r>
              <a:rPr lang="hr-HR" sz="2400" dirty="0" err="1" smtClean="0"/>
              <a:t>patients</a:t>
            </a:r>
            <a:r>
              <a:rPr lang="hr-HR" sz="2400" dirty="0" smtClean="0"/>
              <a:t> </a:t>
            </a:r>
            <a:r>
              <a:rPr lang="hr-HR" sz="2400" dirty="0" err="1" smtClean="0"/>
              <a:t>with</a:t>
            </a:r>
            <a:r>
              <a:rPr lang="hr-HR" sz="2400" dirty="0" smtClean="0"/>
              <a:t> </a:t>
            </a:r>
            <a:r>
              <a:rPr lang="hr-HR" sz="2400" dirty="0" err="1" smtClean="0"/>
              <a:t>inadequate</a:t>
            </a:r>
            <a:r>
              <a:rPr lang="hr-HR" sz="2400" dirty="0" smtClean="0"/>
              <a:t> </a:t>
            </a:r>
            <a:r>
              <a:rPr lang="hr-HR" sz="2400" dirty="0" err="1" smtClean="0"/>
              <a:t>endogenous</a:t>
            </a:r>
            <a:r>
              <a:rPr lang="hr-HR" sz="2400" dirty="0" smtClean="0"/>
              <a:t> </a:t>
            </a:r>
            <a:r>
              <a:rPr lang="hr-HR" sz="2400" dirty="0" err="1" smtClean="0"/>
              <a:t>aldosterone</a:t>
            </a:r>
            <a:r>
              <a:rPr lang="hr-HR" sz="2400" dirty="0" smtClean="0"/>
              <a:t> </a:t>
            </a:r>
          </a:p>
          <a:p>
            <a:r>
              <a:rPr lang="hr-HR" sz="2400" dirty="0" err="1" smtClean="0"/>
              <a:t>production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-</a:t>
            </a:r>
            <a:r>
              <a:rPr lang="en-US" sz="2400" dirty="0" smtClean="0"/>
              <a:t>too small </a:t>
            </a:r>
            <a:r>
              <a:rPr lang="hr-HR" sz="2400" dirty="0" err="1" smtClean="0"/>
              <a:t>doses</a:t>
            </a:r>
            <a:r>
              <a:rPr lang="hr-HR" sz="2400" dirty="0" smtClean="0"/>
              <a:t> for</a:t>
            </a:r>
            <a:r>
              <a:rPr lang="en-US" sz="2400" dirty="0" smtClean="0"/>
              <a:t> </a:t>
            </a:r>
            <a:r>
              <a:rPr lang="hr-HR" sz="2400" dirty="0" err="1" smtClean="0"/>
              <a:t>significant</a:t>
            </a:r>
            <a:r>
              <a:rPr lang="hr-HR" sz="2400" dirty="0" smtClean="0"/>
              <a:t> </a:t>
            </a:r>
            <a:r>
              <a:rPr lang="en-US" sz="2400" dirty="0" smtClean="0"/>
              <a:t>anti-inflammatory or antigrowth effects</a:t>
            </a:r>
            <a:endParaRPr lang="hr-HR" sz="2400" dirty="0" smtClean="0"/>
          </a:p>
          <a:p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57192"/>
            <a:ext cx="9059071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11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5313" y="260648"/>
            <a:ext cx="7071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Antagonists of </a:t>
            </a:r>
            <a:r>
              <a:rPr lang="en-US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adrenocortical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agents</a:t>
            </a:r>
            <a:r>
              <a:rPr lang="hr-HR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mifepristone</a:t>
            </a:r>
            <a:endParaRPr lang="hr-H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26344"/>
            <a:ext cx="9120830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smtClean="0"/>
              <a:t>-</a:t>
            </a:r>
            <a:r>
              <a:rPr lang="en-US" sz="2400" dirty="0" smtClean="0"/>
              <a:t> </a:t>
            </a:r>
            <a:r>
              <a:rPr lang="en-US" sz="2400" dirty="0" err="1" smtClean="0"/>
              <a:t>glucocorticoid</a:t>
            </a:r>
            <a:r>
              <a:rPr lang="en-US" sz="2400" dirty="0" smtClean="0"/>
              <a:t> receptor antagonist</a:t>
            </a:r>
            <a:endParaRPr lang="hr-HR" sz="2400" dirty="0" smtClean="0"/>
          </a:p>
          <a:p>
            <a:r>
              <a:rPr lang="hr-HR" sz="2400" dirty="0" smtClean="0"/>
              <a:t>- </a:t>
            </a:r>
            <a:r>
              <a:rPr lang="en-US" sz="2400" dirty="0" smtClean="0"/>
              <a:t>strong </a:t>
            </a:r>
            <a:r>
              <a:rPr lang="en-US" sz="2400" b="1" dirty="0" err="1" smtClean="0"/>
              <a:t>antiprogestin</a:t>
            </a:r>
            <a:r>
              <a:rPr lang="en-US" sz="2400" dirty="0" smtClean="0"/>
              <a:t> activity</a:t>
            </a:r>
            <a:r>
              <a:rPr lang="hr-HR" sz="2400" dirty="0" smtClean="0"/>
              <a:t>:</a:t>
            </a:r>
            <a:r>
              <a:rPr lang="en-US" sz="2400" dirty="0" smtClean="0"/>
              <a:t>a contraceptive-</a:t>
            </a:r>
            <a:r>
              <a:rPr lang="en-US" sz="2400" dirty="0" err="1" smtClean="0"/>
              <a:t>contragestive</a:t>
            </a:r>
            <a:r>
              <a:rPr lang="en-US" sz="2400" dirty="0" smtClean="0"/>
              <a:t> agent</a:t>
            </a:r>
            <a:endParaRPr lang="hr-HR" sz="2400" dirty="0" smtClean="0"/>
          </a:p>
          <a:p>
            <a:pPr>
              <a:buFontTx/>
              <a:buChar char="-"/>
            </a:pPr>
            <a:r>
              <a:rPr lang="hr-HR" sz="2400" dirty="0" smtClean="0"/>
              <a:t>h</a:t>
            </a:r>
            <a:r>
              <a:rPr lang="en-US" sz="2400" dirty="0" err="1" smtClean="0"/>
              <a:t>igh</a:t>
            </a:r>
            <a:r>
              <a:rPr lang="en-US" sz="2400" dirty="0" smtClean="0"/>
              <a:t> doses of </a:t>
            </a:r>
            <a:r>
              <a:rPr lang="en-US" sz="2400" dirty="0" err="1" smtClean="0"/>
              <a:t>mifepristone</a:t>
            </a:r>
            <a:r>
              <a:rPr lang="en-US" sz="2400" dirty="0" smtClean="0"/>
              <a:t> exert </a:t>
            </a:r>
            <a:r>
              <a:rPr lang="en-US" sz="2400" dirty="0" err="1" smtClean="0"/>
              <a:t>antiglucocorticoid</a:t>
            </a:r>
            <a:r>
              <a:rPr lang="en-US" sz="2400" dirty="0" smtClean="0"/>
              <a:t> activity by blocking </a:t>
            </a:r>
            <a:endParaRPr lang="hr-HR" sz="2400" dirty="0" smtClean="0"/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glucocorticoid</a:t>
            </a:r>
            <a:r>
              <a:rPr lang="en-US" sz="2400" dirty="0" smtClean="0"/>
              <a:t> receptor, </a:t>
            </a:r>
            <a:r>
              <a:rPr lang="en-US" sz="2400" dirty="0" err="1" smtClean="0"/>
              <a:t>mifepristone</a:t>
            </a:r>
            <a:r>
              <a:rPr lang="en-US" sz="2400" dirty="0" smtClean="0"/>
              <a:t> binds to it with high affinity</a:t>
            </a:r>
            <a:endParaRPr lang="hr-HR" sz="2400" dirty="0" smtClean="0"/>
          </a:p>
          <a:p>
            <a:r>
              <a:rPr lang="hr-HR" sz="2400" dirty="0" smtClean="0"/>
              <a:t>-t</a:t>
            </a:r>
            <a:r>
              <a:rPr lang="en-US" sz="2400" dirty="0" smtClean="0"/>
              <a:t>he mean half-life of </a:t>
            </a:r>
            <a:r>
              <a:rPr lang="en-US" sz="2400" dirty="0" err="1" smtClean="0"/>
              <a:t>mifepristone</a:t>
            </a:r>
            <a:r>
              <a:rPr lang="en-US" sz="2400" dirty="0" smtClean="0"/>
              <a:t> is 20 hours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en-US" sz="2400" dirty="0" smtClean="0"/>
              <a:t>In humans, </a:t>
            </a:r>
            <a:r>
              <a:rPr lang="en-US" sz="2400" dirty="0" err="1" smtClean="0"/>
              <a:t>mifepristone</a:t>
            </a:r>
            <a:r>
              <a:rPr lang="en-US" sz="2400" dirty="0" smtClean="0"/>
              <a:t> causes generalized </a:t>
            </a:r>
            <a:r>
              <a:rPr lang="en-US" sz="2400" dirty="0" err="1" smtClean="0"/>
              <a:t>glucocorticoid</a:t>
            </a:r>
            <a:r>
              <a:rPr lang="en-US" sz="2400" dirty="0" smtClean="0"/>
              <a:t> resistance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err="1" smtClean="0">
                <a:solidFill>
                  <a:srgbClr val="FF0000"/>
                </a:solidFill>
              </a:rPr>
              <a:t>Clinical</a:t>
            </a:r>
            <a:r>
              <a:rPr lang="hr-HR" sz="2400" dirty="0" smtClean="0">
                <a:solidFill>
                  <a:srgbClr val="FF0000"/>
                </a:solidFill>
              </a:rPr>
              <a:t> </a:t>
            </a:r>
            <a:r>
              <a:rPr lang="hr-HR" sz="2400" dirty="0" err="1" smtClean="0">
                <a:solidFill>
                  <a:srgbClr val="FF0000"/>
                </a:solidFill>
              </a:rPr>
              <a:t>indications</a:t>
            </a:r>
            <a:r>
              <a:rPr lang="hr-HR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smtClean="0"/>
              <a:t>inoperable patients with ectopic ACTH secretion or </a:t>
            </a:r>
            <a:endParaRPr lang="hr-HR" sz="2400" dirty="0" smtClean="0"/>
          </a:p>
          <a:p>
            <a:r>
              <a:rPr lang="en-US" sz="2400" dirty="0" smtClean="0"/>
              <a:t>adrenal carcinoma who have failed to respond to other therapeutic </a:t>
            </a:r>
            <a:endParaRPr lang="hr-HR" sz="2400" dirty="0" smtClean="0"/>
          </a:p>
          <a:p>
            <a:r>
              <a:rPr lang="en-US" sz="2400" dirty="0" smtClean="0"/>
              <a:t>manipulations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548680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ifepristone</a:t>
            </a:r>
            <a:r>
              <a:rPr lang="hr-H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 a </a:t>
            </a:r>
            <a:r>
              <a:rPr lang="hr-HR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progesterone</a:t>
            </a:r>
            <a:r>
              <a:rPr lang="hr-HR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antagonist (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Chapter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</a:t>
            </a:r>
            <a:r>
              <a:rPr lang="hr-HR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hr-HR" sz="3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23528" y="2132856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/>
              <a:t>- </a:t>
            </a:r>
            <a:r>
              <a:rPr lang="en-US" sz="2800" dirty="0" smtClean="0"/>
              <a:t>binds strongly to the progesterone receptor and inhibits the activity of progesterone</a:t>
            </a:r>
            <a:endParaRPr lang="hr-HR" sz="2800" dirty="0" smtClean="0"/>
          </a:p>
          <a:p>
            <a:r>
              <a:rPr lang="hr-HR" sz="2800" dirty="0" smtClean="0"/>
              <a:t>- </a:t>
            </a:r>
            <a:r>
              <a:rPr lang="en-US" sz="2800" dirty="0" smtClean="0"/>
              <a:t>effective </a:t>
            </a:r>
            <a:r>
              <a:rPr lang="en-US" sz="2800" dirty="0" smtClean="0">
                <a:solidFill>
                  <a:srgbClr val="FF0000"/>
                </a:solidFill>
              </a:rPr>
              <a:t>emergency </a:t>
            </a:r>
            <a:r>
              <a:rPr lang="en-US" sz="2800" dirty="0" err="1" smtClean="0">
                <a:solidFill>
                  <a:srgbClr val="FF0000"/>
                </a:solidFill>
              </a:rPr>
              <a:t>postcoital</a:t>
            </a:r>
            <a:r>
              <a:rPr lang="en-US" sz="2800" dirty="0" smtClean="0">
                <a:solidFill>
                  <a:srgbClr val="FF0000"/>
                </a:solidFill>
              </a:rPr>
              <a:t> contraceptive</a:t>
            </a:r>
            <a:endParaRPr lang="hr-HR" sz="280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sz="2800" dirty="0" err="1" smtClean="0"/>
              <a:t>Mifepristone's</a:t>
            </a:r>
            <a:r>
              <a:rPr lang="en-US" sz="2800" dirty="0" smtClean="0"/>
              <a:t> major use</a:t>
            </a:r>
            <a:r>
              <a:rPr lang="hr-HR" sz="2800" dirty="0" smtClean="0"/>
              <a:t>: </a:t>
            </a:r>
            <a:r>
              <a:rPr lang="en-US" sz="2800" dirty="0" smtClean="0"/>
              <a:t>t</a:t>
            </a:r>
            <a:r>
              <a:rPr lang="hr-HR" sz="2800" dirty="0" smtClean="0"/>
              <a:t>o</a:t>
            </a:r>
            <a:r>
              <a:rPr lang="en-US" sz="2800" dirty="0" smtClean="0"/>
              <a:t> terminate early </a:t>
            </a:r>
            <a:r>
              <a:rPr lang="hr-HR" sz="2800" dirty="0" smtClean="0"/>
              <a:t>p</a:t>
            </a:r>
            <a:r>
              <a:rPr lang="en-US" sz="2800" dirty="0" err="1" smtClean="0"/>
              <a:t>regnancies</a:t>
            </a:r>
            <a:r>
              <a:rPr lang="hr-HR" sz="2800" dirty="0" smtClean="0"/>
              <a:t> </a:t>
            </a:r>
          </a:p>
          <a:p>
            <a:r>
              <a:rPr lang="hr-HR" sz="2800" dirty="0" smtClean="0"/>
              <a:t>(</a:t>
            </a:r>
            <a:r>
              <a:rPr lang="hr-HR" sz="2800" dirty="0" err="1" smtClean="0"/>
              <a:t>usually</a:t>
            </a:r>
            <a:r>
              <a:rPr lang="hr-HR" sz="2800" dirty="0" smtClean="0"/>
              <a:t> </a:t>
            </a:r>
            <a:r>
              <a:rPr lang="hr-HR" sz="2800" dirty="0" err="1" smtClean="0"/>
              <a:t>in</a:t>
            </a:r>
            <a:r>
              <a:rPr lang="hr-HR" sz="2800" dirty="0" smtClean="0"/>
              <a:t> </a:t>
            </a:r>
            <a:r>
              <a:rPr lang="hr-HR" sz="2800" dirty="0" err="1" smtClean="0"/>
              <a:t>combination</a:t>
            </a:r>
            <a:r>
              <a:rPr lang="hr-HR" sz="2800" dirty="0" smtClean="0"/>
              <a:t> </a:t>
            </a:r>
            <a:r>
              <a:rPr lang="hr-HR" sz="2800" dirty="0" err="1" smtClean="0"/>
              <a:t>with</a:t>
            </a:r>
            <a:r>
              <a:rPr lang="hr-HR" sz="2800" dirty="0" smtClean="0"/>
              <a:t> </a:t>
            </a:r>
            <a:r>
              <a:rPr lang="en-US" sz="2800" dirty="0" smtClean="0"/>
              <a:t>oral </a:t>
            </a:r>
            <a:r>
              <a:rPr lang="en-US" sz="2800" dirty="0" err="1" smtClean="0"/>
              <a:t>misoprostol</a:t>
            </a:r>
            <a:r>
              <a:rPr lang="hr-HR" sz="2800" dirty="0" smtClean="0"/>
              <a:t>)</a:t>
            </a:r>
          </a:p>
          <a:p>
            <a:r>
              <a:rPr lang="hr-HR" sz="2800" dirty="0" smtClean="0"/>
              <a:t>-</a:t>
            </a:r>
            <a:r>
              <a:rPr lang="en-US" sz="2800" dirty="0" smtClean="0"/>
              <a:t>The adverse effects of the medications</a:t>
            </a:r>
            <a:r>
              <a:rPr lang="hr-HR" sz="2800" dirty="0" smtClean="0"/>
              <a:t>:</a:t>
            </a:r>
            <a:r>
              <a:rPr lang="en-US" sz="2800" dirty="0" smtClean="0"/>
              <a:t> vomiting, diarrhea, and abdominal or pelvic pain</a:t>
            </a:r>
            <a:endParaRPr lang="en-US" sz="2800" dirty="0"/>
          </a:p>
        </p:txBody>
      </p:sp>
      <p:pic>
        <p:nvPicPr>
          <p:cNvPr id="50178" name="Picture 2" descr="https://encrypted-tbn2.gstatic.com/images?q=tbn:ANd9GcSw7iWsNk1sUQ_JecwZXBqURvfqgwBcJfxds-chv6aqtw2t2y1Y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5200649"/>
            <a:ext cx="2752725" cy="1657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719" y="260648"/>
            <a:ext cx="7712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Antagonists of </a:t>
            </a:r>
            <a:r>
              <a:rPr lang="hr-HR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mineralocorticoid</a:t>
            </a:r>
            <a:r>
              <a:rPr lang="hr-HR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3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agents</a:t>
            </a:r>
            <a:r>
              <a:rPr lang="hr-HR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hr-H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spironolactone</a:t>
            </a:r>
            <a:r>
              <a:rPr lang="hr-H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hr-H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eplerenone</a:t>
            </a:r>
            <a:endParaRPr lang="hr-H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700808"/>
            <a:ext cx="8820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-</a:t>
            </a:r>
            <a:r>
              <a:rPr lang="en-US" sz="2400" dirty="0" smtClean="0"/>
              <a:t>compete with </a:t>
            </a:r>
            <a:r>
              <a:rPr lang="en-US" sz="2400" dirty="0" err="1" smtClean="0"/>
              <a:t>aldosterone</a:t>
            </a:r>
            <a:r>
              <a:rPr lang="en-US" sz="2400" dirty="0" smtClean="0"/>
              <a:t> for its receptor and decrease its effect peripherally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b="1" dirty="0" smtClean="0">
                <a:solidFill>
                  <a:srgbClr val="FF0000"/>
                </a:solidFill>
              </a:rPr>
              <a:t>-S</a:t>
            </a:r>
            <a:r>
              <a:rPr lang="en-US" sz="2400" b="1" dirty="0" err="1" smtClean="0">
                <a:solidFill>
                  <a:srgbClr val="FF0000"/>
                </a:solidFill>
              </a:rPr>
              <a:t>pironolactone</a:t>
            </a:r>
            <a:r>
              <a:rPr lang="en-US" sz="2400" dirty="0" smtClean="0"/>
              <a:t> onset of action is slow</a:t>
            </a:r>
            <a:r>
              <a:rPr lang="hr-HR" sz="2400" dirty="0" smtClean="0"/>
              <a:t>; </a:t>
            </a:r>
            <a:r>
              <a:rPr lang="en-US" sz="2400" dirty="0" smtClean="0"/>
              <a:t>the effects last for 2–3 days after the drug is discontinued</a:t>
            </a:r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the treatment of primary </a:t>
            </a:r>
            <a:r>
              <a:rPr lang="en-US" sz="2400" dirty="0" err="1" smtClean="0"/>
              <a:t>aldosteronism</a:t>
            </a:r>
            <a:r>
              <a:rPr lang="en-US" sz="2400" dirty="0" smtClean="0"/>
              <a:t> </a:t>
            </a:r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an </a:t>
            </a:r>
            <a:r>
              <a:rPr lang="en-US" sz="2400" b="1" dirty="0" smtClean="0"/>
              <a:t>androgen antagonist</a:t>
            </a:r>
            <a:r>
              <a:rPr lang="hr-HR" sz="2400" dirty="0" smtClean="0"/>
              <a:t>;</a:t>
            </a:r>
            <a:r>
              <a:rPr lang="en-US" sz="2400" dirty="0" smtClean="0"/>
              <a:t>used in the treatment of </a:t>
            </a:r>
            <a:r>
              <a:rPr lang="en-US" sz="2400" dirty="0" err="1" smtClean="0"/>
              <a:t>hirsutism</a:t>
            </a:r>
            <a:r>
              <a:rPr lang="en-US" sz="2400" dirty="0" smtClean="0"/>
              <a:t> in women</a:t>
            </a:r>
            <a:endParaRPr lang="hr-HR" sz="2400" dirty="0" smtClean="0"/>
          </a:p>
          <a:p>
            <a:r>
              <a:rPr lang="hr-HR" sz="2400" dirty="0" smtClean="0"/>
              <a:t>-as </a:t>
            </a:r>
            <a:r>
              <a:rPr lang="en-US" sz="2400" dirty="0" smtClean="0"/>
              <a:t>a diuretic has benefits in heart failure greater than those predicted from its diuretic effects alone </a:t>
            </a:r>
            <a:endParaRPr lang="hr-HR" sz="2400" dirty="0" smtClean="0"/>
          </a:p>
          <a:p>
            <a:r>
              <a:rPr lang="hr-HR" sz="2400" dirty="0" smtClean="0"/>
              <a:t>- </a:t>
            </a:r>
            <a:r>
              <a:rPr lang="en-US" sz="2400" b="1" dirty="0" smtClean="0"/>
              <a:t>Adverse effects</a:t>
            </a:r>
            <a:r>
              <a:rPr lang="hr-HR" sz="2400" dirty="0" smtClean="0"/>
              <a:t>:</a:t>
            </a:r>
            <a:r>
              <a:rPr lang="en-US" sz="2400" dirty="0" err="1" smtClean="0"/>
              <a:t>hyperkalemia</a:t>
            </a:r>
            <a:r>
              <a:rPr lang="en-US" sz="2400" dirty="0" smtClean="0"/>
              <a:t>, cardiac arrhythmia, menstrual abnormalities, </a:t>
            </a:r>
            <a:r>
              <a:rPr lang="en-US" sz="2400" dirty="0" err="1" smtClean="0"/>
              <a:t>gynecomastia</a:t>
            </a:r>
            <a:r>
              <a:rPr lang="en-US" sz="2400" dirty="0" smtClean="0"/>
              <a:t>, sedation, headache, gastrointestinal disturbances, and skin rashes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78902" r="73764"/>
          <a:stretch>
            <a:fillRect/>
          </a:stretch>
        </p:blipFill>
        <p:spPr bwMode="auto">
          <a:xfrm>
            <a:off x="2699792" y="44624"/>
            <a:ext cx="3384376" cy="288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234888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</a:rPr>
              <a:t>Eplerenone</a:t>
            </a:r>
            <a:r>
              <a:rPr lang="hr-HR" sz="2400" b="1" dirty="0" smtClean="0">
                <a:solidFill>
                  <a:srgbClr val="FF0000"/>
                </a:solidFill>
              </a:rPr>
              <a:t> - </a:t>
            </a:r>
            <a:r>
              <a:rPr lang="en-US" sz="2400" dirty="0" err="1" smtClean="0"/>
              <a:t>aldosterone</a:t>
            </a:r>
            <a:r>
              <a:rPr lang="en-US" sz="2400" dirty="0" smtClean="0"/>
              <a:t> antagonist</a:t>
            </a:r>
            <a:endParaRPr lang="hr-HR" sz="2400" dirty="0" smtClean="0"/>
          </a:p>
          <a:p>
            <a:pPr>
              <a:buFontTx/>
              <a:buChar char="-"/>
            </a:pPr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the treatment of hypertension </a:t>
            </a:r>
            <a:endParaRPr lang="hr-HR" sz="2400" dirty="0" smtClean="0"/>
          </a:p>
          <a:p>
            <a:endParaRPr lang="hr-HR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more selective than </a:t>
            </a:r>
            <a:r>
              <a:rPr lang="en-US" sz="2400" dirty="0" err="1" smtClean="0"/>
              <a:t>spironolactone</a:t>
            </a:r>
            <a:r>
              <a:rPr lang="hr-HR" sz="2400" dirty="0" smtClean="0"/>
              <a:t>; </a:t>
            </a:r>
            <a:r>
              <a:rPr lang="en-US" sz="2400" dirty="0" smtClean="0"/>
              <a:t>no reported effects on androgen receptors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- t</a:t>
            </a:r>
            <a:r>
              <a:rPr lang="en-US" sz="2400" dirty="0" smtClean="0"/>
              <a:t>he most common toxicity is </a:t>
            </a:r>
            <a:r>
              <a:rPr lang="en-US" sz="2400" dirty="0" err="1" smtClean="0"/>
              <a:t>hyperkalemia</a:t>
            </a:r>
            <a:r>
              <a:rPr lang="en-US" sz="2400" dirty="0" smtClean="0"/>
              <a:t> but this is usually mild.</a:t>
            </a:r>
          </a:p>
        </p:txBody>
      </p:sp>
      <p:pic>
        <p:nvPicPr>
          <p:cNvPr id="48130" name="Picture 2" descr="http://www.theodora.com/drugs/images/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847" y="0"/>
            <a:ext cx="2868649" cy="2910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mudnic\Desktop\NASTAVA 2012-13\PRIPREMA ZA NASTAVU\slike za P11\GG2.JPG"/>
          <p:cNvPicPr>
            <a:picLocks noChangeAspect="1" noChangeArrowheads="1"/>
          </p:cNvPicPr>
          <p:nvPr/>
        </p:nvPicPr>
        <p:blipFill>
          <a:blip r:embed="rId3" cstate="print"/>
          <a:srcRect l="-84" t="-399" r="39605" b="14720"/>
          <a:stretch>
            <a:fillRect/>
          </a:stretch>
        </p:blipFill>
        <p:spPr bwMode="auto">
          <a:xfrm>
            <a:off x="395536" y="510426"/>
            <a:ext cx="7186681" cy="572688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40152" y="586798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ehidroepiandrosteron</a:t>
            </a: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mudnic\Application Data\Mozilla\Firefox\Profiles\bt0a2h2h.default\epub\10\OEBPS\images\B9780323053747000380_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84689"/>
            <a:ext cx="8892480" cy="64846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1716" y="332656"/>
            <a:ext cx="5833905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</a:rPr>
              <a:t>CORTISOL=HYDROCORTISONE=COMPOUND </a:t>
            </a:r>
          </a:p>
          <a:p>
            <a:r>
              <a:rPr lang="hr-HR" sz="2400" b="1" dirty="0" smtClean="0">
                <a:solidFill>
                  <a:srgbClr val="FF0000"/>
                </a:solidFill>
              </a:rPr>
              <a:t>F=ENDOGENOUS GLUCOCORTICOID</a:t>
            </a:r>
          </a:p>
          <a:p>
            <a:endParaRPr lang="hr-HR" sz="1100" b="1" dirty="0" smtClean="0">
              <a:solidFill>
                <a:srgbClr val="FF0000"/>
              </a:solidFill>
            </a:endParaRPr>
          </a:p>
          <a:p>
            <a:r>
              <a:rPr lang="hr-HR" sz="2400" b="1" dirty="0" smtClean="0">
                <a:solidFill>
                  <a:srgbClr val="FF0000"/>
                </a:solidFill>
              </a:rPr>
              <a:t>SYNTHETIC GLUCOCORTICOIDS: </a:t>
            </a:r>
          </a:p>
          <a:p>
            <a:r>
              <a:rPr lang="hr-HR" sz="2400" b="1" dirty="0" smtClean="0">
                <a:solidFill>
                  <a:srgbClr val="FF0000"/>
                </a:solidFill>
              </a:rPr>
              <a:t>PREDNISOLONE, BETAMETHASONE, </a:t>
            </a:r>
          </a:p>
          <a:p>
            <a:r>
              <a:rPr lang="hr-HR" sz="2400" b="1" dirty="0" smtClean="0">
                <a:solidFill>
                  <a:srgbClr val="FF0000"/>
                </a:solidFill>
              </a:rPr>
              <a:t>DEXAMETHASONE, TRIAMCINOLONE,…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mudnic\Application Data\Mozilla\Firefox\Profiles\bt0a2h2h.default\epub\10\OEBPS\images\B9780323053747000392_g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2078" y="116632"/>
            <a:ext cx="3741922" cy="4248472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04864"/>
            <a:ext cx="5902738" cy="459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78902" r="73764"/>
          <a:stretch>
            <a:fillRect/>
          </a:stretch>
        </p:blipFill>
        <p:spPr bwMode="auto">
          <a:xfrm>
            <a:off x="6948264" y="332928"/>
            <a:ext cx="1944216" cy="16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l="33038" t="78902" r="39754"/>
          <a:stretch>
            <a:fillRect/>
          </a:stretch>
        </p:blipFill>
        <p:spPr bwMode="auto">
          <a:xfrm>
            <a:off x="2483768" y="332656"/>
            <a:ext cx="2016224" cy="16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15200" cy="364902"/>
          </a:xfrm>
        </p:spPr>
        <p:txBody>
          <a:bodyPr>
            <a:noAutofit/>
          </a:bodyPr>
          <a:lstStyle/>
          <a:p>
            <a:pPr algn="l"/>
            <a:r>
              <a:rPr lang="hr-HR" sz="1800" dirty="0" smtClean="0"/>
              <a:t>Introduction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535112"/>
            <a:ext cx="4173860" cy="957783"/>
          </a:xfrm>
        </p:spPr>
        <p:txBody>
          <a:bodyPr>
            <a:normAutofit/>
          </a:bodyPr>
          <a:lstStyle/>
          <a:p>
            <a:r>
              <a:rPr lang="hr-HR" dirty="0" smtClean="0"/>
              <a:t>Main therapeutic uses:</a:t>
            </a:r>
          </a:p>
          <a:p>
            <a:r>
              <a:rPr lang="hr-HR" dirty="0" smtClean="0"/>
              <a:t> </a:t>
            </a:r>
            <a:r>
              <a:rPr lang="hr-HR" dirty="0" err="1" smtClean="0"/>
              <a:t>Glucocorticoids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3134"/>
            <a:ext cx="4041775" cy="639762"/>
          </a:xfrm>
        </p:spPr>
        <p:txBody>
          <a:bodyPr>
            <a:normAutofit/>
          </a:bodyPr>
          <a:lstStyle/>
          <a:p>
            <a:r>
              <a:rPr lang="hr-HR" dirty="0" err="1" smtClean="0"/>
              <a:t>Mineralocorticoids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2906712"/>
            <a:ext cx="4041775" cy="3951288"/>
          </a:xfrm>
        </p:spPr>
        <p:txBody>
          <a:bodyPr>
            <a:normAutofit/>
          </a:bodyPr>
          <a:lstStyle/>
          <a:p>
            <a:r>
              <a:rPr lang="hr-HR" dirty="0" err="1" smtClean="0"/>
              <a:t>Replacement</a:t>
            </a:r>
            <a:r>
              <a:rPr lang="hr-HR" dirty="0" smtClean="0"/>
              <a:t> </a:t>
            </a:r>
            <a:r>
              <a:rPr lang="hr-HR" dirty="0" err="1" smtClean="0"/>
              <a:t>therapy</a:t>
            </a:r>
            <a:r>
              <a:rPr lang="hr-HR" dirty="0" smtClean="0"/>
              <a:t>  for </a:t>
            </a:r>
            <a:r>
              <a:rPr lang="hr-HR" dirty="0" err="1" smtClean="0"/>
              <a:t>patients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</a:t>
            </a:r>
            <a:r>
              <a:rPr lang="hr-HR" dirty="0" err="1" smtClean="0"/>
              <a:t>inadequate</a:t>
            </a:r>
            <a:r>
              <a:rPr lang="hr-HR" dirty="0" smtClean="0"/>
              <a:t> </a:t>
            </a:r>
            <a:r>
              <a:rPr lang="hr-HR" dirty="0" err="1" smtClean="0"/>
              <a:t>endogenous</a:t>
            </a:r>
            <a:r>
              <a:rPr lang="hr-HR" dirty="0" smtClean="0"/>
              <a:t> </a:t>
            </a:r>
            <a:r>
              <a:rPr lang="hr-HR" dirty="0" err="1" smtClean="0"/>
              <a:t>aldosterone</a:t>
            </a:r>
            <a:r>
              <a:rPr lang="hr-HR" dirty="0" smtClean="0"/>
              <a:t> </a:t>
            </a:r>
            <a:r>
              <a:rPr lang="hr-HR" dirty="0" err="1" smtClean="0"/>
              <a:t>production</a:t>
            </a:r>
            <a:endParaRPr lang="hr-HR" dirty="0" smtClean="0"/>
          </a:p>
          <a:p>
            <a:endParaRPr lang="hr-HR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2718072"/>
            <a:ext cx="4040188" cy="3951288"/>
          </a:xfrm>
        </p:spPr>
        <p:txBody>
          <a:bodyPr>
            <a:normAutofit/>
          </a:bodyPr>
          <a:lstStyle/>
          <a:p>
            <a:r>
              <a:rPr lang="hr-HR" dirty="0" err="1" smtClean="0"/>
              <a:t>Replacement</a:t>
            </a:r>
            <a:r>
              <a:rPr lang="hr-HR" dirty="0" smtClean="0"/>
              <a:t> </a:t>
            </a:r>
            <a:r>
              <a:rPr lang="hr-HR" dirty="0" err="1" smtClean="0"/>
              <a:t>therapy</a:t>
            </a:r>
            <a:r>
              <a:rPr lang="hr-HR" dirty="0" smtClean="0"/>
              <a:t>  for </a:t>
            </a:r>
            <a:r>
              <a:rPr lang="hr-HR" dirty="0" err="1" smtClean="0"/>
              <a:t>patients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</a:t>
            </a:r>
            <a:r>
              <a:rPr lang="hr-HR" dirty="0" err="1" smtClean="0"/>
              <a:t>inadequate</a:t>
            </a:r>
            <a:r>
              <a:rPr lang="hr-HR" dirty="0" smtClean="0"/>
              <a:t> </a:t>
            </a:r>
            <a:r>
              <a:rPr lang="hr-HR" dirty="0" err="1" smtClean="0"/>
              <a:t>endogenous</a:t>
            </a:r>
            <a:r>
              <a:rPr lang="hr-HR" dirty="0" smtClean="0"/>
              <a:t> </a:t>
            </a:r>
            <a:r>
              <a:rPr lang="hr-HR" dirty="0" err="1" smtClean="0"/>
              <a:t>cortisol</a:t>
            </a:r>
            <a:r>
              <a:rPr lang="hr-HR" dirty="0" smtClean="0"/>
              <a:t> </a:t>
            </a:r>
            <a:r>
              <a:rPr lang="hr-HR" dirty="0" err="1" smtClean="0"/>
              <a:t>production</a:t>
            </a:r>
            <a:endParaRPr lang="hr-HR" dirty="0" smtClean="0"/>
          </a:p>
          <a:p>
            <a:r>
              <a:rPr lang="hr-HR" dirty="0" err="1" smtClean="0"/>
              <a:t>Antiinflammatory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immunosuppresant</a:t>
            </a:r>
            <a:r>
              <a:rPr lang="hr-HR" dirty="0" smtClean="0"/>
              <a:t>  </a:t>
            </a:r>
            <a:r>
              <a:rPr lang="hr-HR" dirty="0" err="1" smtClean="0"/>
              <a:t>agents</a:t>
            </a:r>
            <a:endParaRPr lang="hr-HR" dirty="0" smtClean="0"/>
          </a:p>
          <a:p>
            <a:r>
              <a:rPr lang="hr-HR" dirty="0" err="1" smtClean="0"/>
              <a:t>Adjuvants</a:t>
            </a:r>
            <a:r>
              <a:rPr lang="hr-HR" dirty="0" smtClean="0"/>
              <a:t> 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hr-HR" dirty="0" err="1" smtClean="0"/>
              <a:t>the</a:t>
            </a:r>
            <a:r>
              <a:rPr lang="hr-HR" dirty="0" smtClean="0"/>
              <a:t> </a:t>
            </a:r>
            <a:r>
              <a:rPr lang="hr-HR" dirty="0" err="1" smtClean="0"/>
              <a:t>treatment</a:t>
            </a:r>
            <a:r>
              <a:rPr lang="hr-HR" dirty="0" smtClean="0"/>
              <a:t> </a:t>
            </a:r>
            <a:r>
              <a:rPr lang="hr-HR" dirty="0" err="1" smtClean="0"/>
              <a:t>of</a:t>
            </a:r>
            <a:r>
              <a:rPr lang="hr-HR" dirty="0" smtClean="0"/>
              <a:t> </a:t>
            </a:r>
            <a:r>
              <a:rPr lang="hr-HR" dirty="0" err="1" smtClean="0"/>
              <a:t>myeloproliferative</a:t>
            </a:r>
            <a:r>
              <a:rPr lang="hr-HR" dirty="0" smtClean="0"/>
              <a:t> </a:t>
            </a:r>
            <a:r>
              <a:rPr lang="hr-HR" dirty="0" err="1" smtClean="0"/>
              <a:t>diseases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other</a:t>
            </a:r>
            <a:r>
              <a:rPr lang="hr-HR" dirty="0" smtClean="0"/>
              <a:t> </a:t>
            </a:r>
            <a:r>
              <a:rPr lang="hr-HR" dirty="0" err="1" smtClean="0"/>
              <a:t>malignant</a:t>
            </a:r>
            <a:r>
              <a:rPr lang="hr-HR" dirty="0" smtClean="0"/>
              <a:t>  </a:t>
            </a:r>
            <a:r>
              <a:rPr lang="hr-HR" dirty="0" err="1" smtClean="0"/>
              <a:t>conditions</a:t>
            </a:r>
            <a:endParaRPr lang="hr-HR" dirty="0" smtClean="0"/>
          </a:p>
          <a:p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786" b="48336"/>
          <a:stretch>
            <a:fillRect/>
          </a:stretch>
        </p:blipFill>
        <p:spPr bwMode="auto">
          <a:xfrm>
            <a:off x="971600" y="0"/>
            <a:ext cx="7277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3913"/>
            <a:ext cx="7597249" cy="663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1875</Words>
  <Application>Microsoft Office PowerPoint</Application>
  <PresentationFormat>On-screen Show (4:3)</PresentationFormat>
  <Paragraphs>266</Paragraphs>
  <Slides>36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Photo Editor Photo</vt:lpstr>
      <vt:lpstr>Adrenocorticosteroids and adrenocortical antagonists</vt:lpstr>
      <vt:lpstr>Slide 2</vt:lpstr>
      <vt:lpstr>Slide 3</vt:lpstr>
      <vt:lpstr>Slide 4</vt:lpstr>
      <vt:lpstr>Slide 5</vt:lpstr>
      <vt:lpstr>Slide 6</vt:lpstr>
      <vt:lpstr>Introduction</vt:lpstr>
      <vt:lpstr>Slide 8</vt:lpstr>
      <vt:lpstr>Slide 9</vt:lpstr>
      <vt:lpstr>Introduction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 User</dc:creator>
  <cp:lastModifiedBy>Ivana Mudnić</cp:lastModifiedBy>
  <cp:revision>142</cp:revision>
  <dcterms:created xsi:type="dcterms:W3CDTF">2013-03-18T13:43:45Z</dcterms:created>
  <dcterms:modified xsi:type="dcterms:W3CDTF">2015-06-15T06:01:03Z</dcterms:modified>
</cp:coreProperties>
</file>