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400a5b51e9e74c60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64" r:id="rId4"/>
    <p:sldMasterId id="2147493475" r:id="rId5"/>
  </p:sldMasterIdLst>
  <p:notesMasterIdLst>
    <p:notesMasterId r:id="rId30"/>
  </p:notesMasterIdLst>
  <p:handoutMasterIdLst>
    <p:handoutMasterId r:id="rId31"/>
  </p:handoutMasterIdLst>
  <p:sldIdLst>
    <p:sldId id="256" r:id="rId6"/>
    <p:sldId id="279" r:id="rId7"/>
    <p:sldId id="296" r:id="rId8"/>
    <p:sldId id="295" r:id="rId9"/>
    <p:sldId id="297" r:id="rId10"/>
    <p:sldId id="280" r:id="rId11"/>
    <p:sldId id="281" r:id="rId12"/>
    <p:sldId id="282" r:id="rId13"/>
    <p:sldId id="283" r:id="rId14"/>
    <p:sldId id="284" r:id="rId15"/>
    <p:sldId id="285" r:id="rId16"/>
    <p:sldId id="298" r:id="rId17"/>
    <p:sldId id="286" r:id="rId18"/>
    <p:sldId id="299" r:id="rId19"/>
    <p:sldId id="287" r:id="rId20"/>
    <p:sldId id="288" r:id="rId21"/>
    <p:sldId id="289" r:id="rId22"/>
    <p:sldId id="290" r:id="rId23"/>
    <p:sldId id="291" r:id="rId24"/>
    <p:sldId id="292" r:id="rId25"/>
    <p:sldId id="300" r:id="rId26"/>
    <p:sldId id="293" r:id="rId27"/>
    <p:sldId id="301" r:id="rId28"/>
    <p:sldId id="294" r:id="rId29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">
          <p15:clr>
            <a:srgbClr val="A4A3A4"/>
          </p15:clr>
        </p15:guide>
        <p15:guide id="2" orient="horz" pos="1089">
          <p15:clr>
            <a:srgbClr val="A4A3A4"/>
          </p15:clr>
        </p15:guide>
        <p15:guide id="3" orient="horz" pos="930">
          <p15:clr>
            <a:srgbClr val="A4A3A4"/>
          </p15:clr>
        </p15:guide>
        <p15:guide id="4" orient="horz" pos="3128">
          <p15:clr>
            <a:srgbClr val="A4A3A4"/>
          </p15:clr>
        </p15:guide>
        <p15:guide id="5" orient="horz" pos="580">
          <p15:clr>
            <a:srgbClr val="A4A3A4"/>
          </p15:clr>
        </p15:guide>
        <p15:guide id="6" pos="112">
          <p15:clr>
            <a:srgbClr val="A4A3A4"/>
          </p15:clr>
        </p15:guide>
        <p15:guide id="7" pos="2824">
          <p15:clr>
            <a:srgbClr val="A4A3A4"/>
          </p15:clr>
        </p15:guide>
        <p15:guide id="8" pos="2936">
          <p15:clr>
            <a:srgbClr val="A4A3A4"/>
          </p15:clr>
        </p15:guide>
        <p15:guide id="9" pos="3389">
          <p15:clr>
            <a:srgbClr val="A4A3A4"/>
          </p15:clr>
        </p15:guide>
        <p15:guide id="10" pos="3502">
          <p15:clr>
            <a:srgbClr val="A4A3A4"/>
          </p15:clr>
        </p15:guide>
        <p15:guide id="11" pos="3953">
          <p15:clr>
            <a:srgbClr val="A4A3A4"/>
          </p15:clr>
        </p15:guide>
        <p15:guide id="12" pos="4067">
          <p15:clr>
            <a:srgbClr val="A4A3A4"/>
          </p15:clr>
        </p15:guide>
        <p15:guide id="13" pos="4517">
          <p15:clr>
            <a:srgbClr val="A4A3A4"/>
          </p15:clr>
        </p15:guide>
        <p15:guide id="14" pos="4630">
          <p15:clr>
            <a:srgbClr val="A4A3A4"/>
          </p15:clr>
        </p15:guide>
        <p15:guide id="15" pos="5082">
          <p15:clr>
            <a:srgbClr val="A4A3A4"/>
          </p15:clr>
        </p15:guide>
        <p15:guide id="16" pos="5196">
          <p15:clr>
            <a:srgbClr val="A4A3A4"/>
          </p15:clr>
        </p15:guide>
        <p15:guide id="17" pos="5646">
          <p15:clr>
            <a:srgbClr val="A4A3A4"/>
          </p15:clr>
        </p15:guide>
        <p15:guide id="18" pos="2373">
          <p15:clr>
            <a:srgbClr val="A4A3A4"/>
          </p15:clr>
        </p15:guide>
        <p15:guide id="19" pos="1693">
          <p15:clr>
            <a:srgbClr val="A4A3A4"/>
          </p15:clr>
        </p15:guide>
        <p15:guide id="20" pos="2258">
          <p15:clr>
            <a:srgbClr val="A4A3A4"/>
          </p15:clr>
        </p15:guide>
        <p15:guide id="21" pos="1809">
          <p15:clr>
            <a:srgbClr val="A4A3A4"/>
          </p15:clr>
        </p15:guide>
        <p15:guide id="22" pos="1243">
          <p15:clr>
            <a:srgbClr val="A4A3A4"/>
          </p15:clr>
        </p15:guide>
        <p15:guide id="23" pos="1128">
          <p15:clr>
            <a:srgbClr val="A4A3A4"/>
          </p15:clr>
        </p15:guide>
        <p15:guide id="24" pos="564">
          <p15:clr>
            <a:srgbClr val="A4A3A4"/>
          </p15:clr>
        </p15:guide>
        <p15:guide id="25" pos="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5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541" autoAdjust="0"/>
  </p:normalViewPr>
  <p:slideViewPr>
    <p:cSldViewPr snapToGrid="0" snapToObjects="1">
      <p:cViewPr varScale="1">
        <p:scale>
          <a:sx n="144" d="100"/>
          <a:sy n="144" d="100"/>
        </p:scale>
        <p:origin x="200" y="200"/>
      </p:cViewPr>
      <p:guideLst>
        <p:guide orient="horz" pos="114"/>
        <p:guide orient="horz" pos="1089"/>
        <p:guide orient="horz" pos="930"/>
        <p:guide orient="horz" pos="3128"/>
        <p:guide orient="horz" pos="580"/>
        <p:guide pos="112"/>
        <p:guide pos="2824"/>
        <p:guide pos="2936"/>
        <p:guide pos="3389"/>
        <p:guide pos="3502"/>
        <p:guide pos="3953"/>
        <p:guide pos="4067"/>
        <p:guide pos="4517"/>
        <p:guide pos="4630"/>
        <p:guide pos="5082"/>
        <p:guide pos="5196"/>
        <p:guide pos="5646"/>
        <p:guide pos="2373"/>
        <p:guide pos="1693"/>
        <p:guide pos="2258"/>
        <p:guide pos="1809"/>
        <p:guide pos="1243"/>
        <p:guide pos="1128"/>
        <p:guide pos="564"/>
        <p:guide pos="6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7306B-1849-1642-83CD-33830B42A476}" type="datetimeFigureOut">
              <a:rPr lang="en-US" smtClean="0"/>
              <a:t>9/1/17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3322-4079-BF4A-9D9D-8E40754E09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4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97467-056E-E244-B20D-F2C91E7BC69D}" type="datetimeFigureOut">
              <a:rPr lang="en-US" smtClean="0"/>
              <a:t>9/1/17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3551E-C1F7-3449-9D64-1DB59B6C6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2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728217"/>
            <a:ext cx="9144000" cy="341528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20750"/>
            <a:ext cx="8785225" cy="536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pic>
        <p:nvPicPr>
          <p:cNvPr id="3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788"/>
            <a:ext cx="9144000" cy="3419856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 smtClean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18969"/>
            <a:ext cx="8785224" cy="555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7780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63519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784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18969"/>
            <a:ext cx="8785224" cy="555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7780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63519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106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18969"/>
            <a:ext cx="8785224" cy="555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7780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63519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798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18969"/>
            <a:ext cx="8785224" cy="555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7780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63519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814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60901" y="1471613"/>
            <a:ext cx="4302125" cy="3536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>
              <a:lnSpc>
                <a:spcPct val="90000"/>
              </a:lnSpc>
              <a:buFont typeface="+mj-lt"/>
              <a:buAutoNum type="arabicPeriod"/>
              <a:defRPr sz="2500"/>
            </a:lvl1pPr>
          </a:lstStyle>
          <a:p>
            <a:pPr lvl="0"/>
            <a:r>
              <a:rPr lang="de-DE" dirty="0" smtClean="0"/>
              <a:t>Inhalt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728787"/>
            <a:ext cx="4305300" cy="323691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07563"/>
            <a:ext cx="8785224" cy="5640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8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18969"/>
            <a:ext cx="8785224" cy="555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7780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63519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950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60900" y="1728787"/>
            <a:ext cx="4302124" cy="3236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Aft>
                <a:spcPts val="800"/>
              </a:spcAft>
              <a:buNone/>
              <a:defRPr sz="25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eingeben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728788"/>
            <a:ext cx="4305300" cy="3236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15928"/>
            <a:ext cx="8785225" cy="5556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6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728788"/>
            <a:ext cx="6992939" cy="3236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13369"/>
            <a:ext cx="8785224" cy="5556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90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177799" y="1728788"/>
            <a:ext cx="8785226" cy="323691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</a:lstStyle>
          <a:p>
            <a:r>
              <a:rPr lang="de-DE" dirty="0" smtClean="0"/>
              <a:t>Diagramm durch Klicken auf Symbol hinzufügen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20833"/>
            <a:ext cx="8785225" cy="5556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3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728217"/>
            <a:ext cx="9144000" cy="341528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7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788"/>
            <a:ext cx="9144000" cy="3419856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803340"/>
            <a:ext cx="8640000" cy="4413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262390"/>
            <a:ext cx="8640000" cy="216704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 dirty="0" smtClean="0">
                <a:latin typeface="+mj-lt"/>
              </a:rPr>
              <a:t>Untertitel (16pt normal)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 smtClean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747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2 Zeilen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670067"/>
            <a:ext cx="8640000" cy="3784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069885"/>
            <a:ext cx="8640000" cy="409209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 dirty="0" smtClean="0">
                <a:latin typeface="+mj-lt"/>
              </a:rPr>
              <a:t>Untertitel (16pt normal)</a:t>
            </a:r>
          </a:p>
          <a:p>
            <a:pPr lvl="0"/>
            <a:r>
              <a:rPr lang="de-CH" sz="1600" dirty="0" smtClean="0">
                <a:latin typeface="+mj-lt"/>
              </a:rPr>
              <a:t>Zweite Zeile</a:t>
            </a:r>
            <a:endParaRPr lang="de-CH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728217"/>
            <a:ext cx="9144000" cy="341528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7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788"/>
            <a:ext cx="9144000" cy="3419856"/>
          </a:xfrm>
          <a:prstGeom prst="rect">
            <a:avLst/>
          </a:prstGeom>
        </p:spPr>
      </p:pic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 smtClean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211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18969"/>
            <a:ext cx="8785224" cy="555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7780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63519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355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177799" y="1728788"/>
            <a:ext cx="8785226" cy="323691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</a:lstStyle>
          <a:p>
            <a:r>
              <a:rPr lang="de-DE" dirty="0" smtClean="0"/>
              <a:t>Diagramm durch Klicken auf Symbol hinzufügen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20833"/>
            <a:ext cx="8785225" cy="5556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4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60901" y="1471613"/>
            <a:ext cx="4302125" cy="3536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>
              <a:lnSpc>
                <a:spcPct val="90000"/>
              </a:lnSpc>
              <a:buFont typeface="+mj-lt"/>
              <a:buAutoNum type="arabicPeriod"/>
              <a:defRPr sz="2500"/>
            </a:lvl1pPr>
          </a:lstStyle>
          <a:p>
            <a:pPr lvl="0"/>
            <a:r>
              <a:rPr lang="de-DE" dirty="0" smtClean="0"/>
              <a:t>Inhalt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728787"/>
            <a:ext cx="4305300" cy="323691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07563"/>
            <a:ext cx="8785224" cy="5640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8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60900" y="1728787"/>
            <a:ext cx="4302124" cy="3236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spcAft>
                <a:spcPts val="800"/>
              </a:spcAft>
              <a:buNone/>
              <a:defRPr sz="25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eingeben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728788"/>
            <a:ext cx="4305300" cy="3236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15928"/>
            <a:ext cx="8785225" cy="5556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1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18969"/>
            <a:ext cx="8785224" cy="555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7780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63519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696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18969"/>
            <a:ext cx="8785224" cy="555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7780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635190" y="1728788"/>
            <a:ext cx="4305300" cy="3236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51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800" y="921973"/>
            <a:ext cx="8785225" cy="55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Haupttitel/Untertitel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" y="1728787"/>
            <a:ext cx="8785225" cy="32369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800" y="180975"/>
            <a:ext cx="406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555959"/>
                </a:solidFill>
              </a:defRPr>
            </a:lvl1pPr>
          </a:lstStyle>
          <a:p>
            <a:fld id="{63343499-4781-8F47-9616-5D65C730EB5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Grafik 6" descr="K:\Administratives\CI-CD_BL\Vorlagen_kantonale Schulen\BKSD_Sekundarschule_Muttenz\Logo\Office\BL_Logo_BKSD_SSMU_B_r_rgb.pn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33" y="180975"/>
            <a:ext cx="2724150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5" r:id="rId1"/>
    <p:sldLayoutId id="2147493473" r:id="rId2"/>
    <p:sldLayoutId id="214749347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  <p:sldLayoutId id="2147493491" r:id="rId10"/>
    <p:sldLayoutId id="2147493492" r:id="rId11"/>
    <p:sldLayoutId id="2147493493" r:id="rId12"/>
    <p:sldLayoutId id="214749349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5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800" y="921973"/>
            <a:ext cx="8785225" cy="55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Haupttitel/Untertitel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" y="1728787"/>
            <a:ext cx="8785225" cy="32369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800" y="180975"/>
            <a:ext cx="406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555959"/>
                </a:solidFill>
              </a:defRPr>
            </a:lvl1pPr>
          </a:lstStyle>
          <a:p>
            <a:fld id="{63343499-4781-8F47-9616-5D65C730EB5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5" y="180975"/>
            <a:ext cx="3959360" cy="86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77" r:id="rId2"/>
    <p:sldLayoutId id="2147493481" r:id="rId3"/>
    <p:sldLayoutId id="2147493482" r:id="rId4"/>
    <p:sldLayoutId id="214749348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5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7800" y="920750"/>
            <a:ext cx="8785225" cy="536540"/>
          </a:xfrm>
        </p:spPr>
        <p:txBody>
          <a:bodyPr/>
          <a:lstStyle/>
          <a:p>
            <a:r>
              <a:rPr lang="de-CH" sz="3200" dirty="0" smtClean="0"/>
              <a:t>Konferenz vom 31. August 2017</a:t>
            </a:r>
            <a:endParaRPr lang="de-CH" sz="32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Hanni Flury, 28. Aug. 2017</a:t>
            </a:r>
            <a:endParaRPr lang="de-CH" dirty="0"/>
          </a:p>
        </p:txBody>
      </p:sp>
      <p:pic>
        <p:nvPicPr>
          <p:cNvPr id="8" name="Grafik 7"/>
          <p:cNvPicPr/>
          <p:nvPr/>
        </p:nvPicPr>
        <p:blipFill>
          <a:blip r:embed="rId2"/>
          <a:stretch>
            <a:fillRect/>
          </a:stretch>
        </p:blipFill>
        <p:spPr>
          <a:xfrm>
            <a:off x="177800" y="1457290"/>
            <a:ext cx="5553638" cy="346095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995448" y="1457290"/>
            <a:ext cx="2686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800" b="1" dirty="0" smtClean="0">
              <a:solidFill>
                <a:srgbClr val="FF0000"/>
              </a:solidFill>
            </a:endParaRPr>
          </a:p>
          <a:p>
            <a:r>
              <a:rPr lang="de-CH" sz="2800" b="1" dirty="0" smtClean="0">
                <a:solidFill>
                  <a:srgbClr val="FF0000"/>
                </a:solidFill>
              </a:rPr>
              <a:t>Ort:</a:t>
            </a:r>
          </a:p>
          <a:p>
            <a:r>
              <a:rPr lang="de-CH" sz="2800" b="1" dirty="0" smtClean="0">
                <a:solidFill>
                  <a:srgbClr val="FF0000"/>
                </a:solidFill>
              </a:rPr>
              <a:t>Aula HZ 1</a:t>
            </a:r>
          </a:p>
          <a:p>
            <a:endParaRPr lang="de-CH" sz="2800" b="1" dirty="0">
              <a:solidFill>
                <a:srgbClr val="FF0000"/>
              </a:solidFill>
            </a:endParaRPr>
          </a:p>
          <a:p>
            <a:r>
              <a:rPr lang="de-CH" sz="2800" b="1" dirty="0" smtClean="0">
                <a:solidFill>
                  <a:srgbClr val="FF0000"/>
                </a:solidFill>
              </a:rPr>
              <a:t>Zeit:</a:t>
            </a:r>
          </a:p>
          <a:p>
            <a:r>
              <a:rPr lang="de-CH" sz="2800" b="1" dirty="0" smtClean="0">
                <a:solidFill>
                  <a:srgbClr val="FF0000"/>
                </a:solidFill>
              </a:rPr>
              <a:t>15.30 – 17.00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78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7800" y="1624012"/>
            <a:ext cx="8661400" cy="32369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Pädagogische Teams stärken und die Struktur verankern (9 Personen + Teams)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10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- Interne Evaluation «mehrstufiges Projekt»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300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11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7799" y="774072"/>
            <a:ext cx="8785225" cy="555685"/>
          </a:xfrm>
        </p:spPr>
        <p:txBody>
          <a:bodyPr/>
          <a:lstStyle/>
          <a:p>
            <a:r>
              <a:rPr lang="de-CH" dirty="0" smtClean="0"/>
              <a:t>- Interne Evaluation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16237"/>
            <a:ext cx="8086635" cy="38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12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816745" y="1242873"/>
            <a:ext cx="7474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2800" b="1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Interne </a:t>
            </a:r>
            <a:r>
              <a:rPr lang="de-CH" sz="2800" b="1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Evaluation</a:t>
            </a:r>
          </a:p>
          <a:p>
            <a:pPr>
              <a:spcAft>
                <a:spcPts val="0"/>
              </a:spcAft>
            </a:pP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Ergänzungen zur Tabelle „Sitzungsgefässe Schuljahr 2017/18</a:t>
            </a: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“ und zum neuen „Terminplan“</a:t>
            </a:r>
            <a:endParaRPr lang="de-CH" sz="2400" dirty="0">
              <a:solidFill>
                <a:srgbClr val="0070C0"/>
              </a:solidFill>
              <a:latin typeface="Cambria" charset="0"/>
              <a:ea typeface="ＭＳ 明朝" charset="-128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-Es finden insgesamt 3 </a:t>
            </a:r>
            <a:r>
              <a:rPr lang="de-CH" sz="24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Klassenkonventssitzungen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 pro Semester statt </a:t>
            </a: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(</a:t>
            </a: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  <a:sym typeface="Wingdings"/>
              </a:rPr>
              <a:t> </a:t>
            </a: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pro Klasse 1 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Konvent)</a:t>
            </a:r>
          </a:p>
          <a:p>
            <a:pPr>
              <a:spcAft>
                <a:spcPts val="0"/>
              </a:spcAft>
            </a:pP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-</a:t>
            </a:r>
            <a:r>
              <a:rPr lang="de-CH" sz="24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ScS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: </a:t>
            </a: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bittet 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darum, den Plan in Ruhe zu studieren und </a:t>
            </a: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Rückmeldungen an SL zu richten</a:t>
            </a:r>
            <a:endParaRPr lang="de-CH" sz="2400" dirty="0">
              <a:solidFill>
                <a:srgbClr val="0070C0"/>
              </a:solidFill>
              <a:latin typeface="Cambria" charset="0"/>
              <a:ea typeface="ＭＳ 明朝" charset="-128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-Plan </a:t>
            </a: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wird auf 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Intranet </a:t>
            </a: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verfügbar sein</a:t>
            </a:r>
            <a:endParaRPr lang="de-CH" sz="2400" dirty="0">
              <a:solidFill>
                <a:srgbClr val="0070C0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0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7798" y="1569130"/>
            <a:ext cx="4431811" cy="353615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CH" dirty="0" smtClean="0"/>
              <a:t>Jeden Donnerstag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dirty="0" smtClean="0"/>
              <a:t>08.30 –  09.30 </a:t>
            </a:r>
            <a:br>
              <a:rPr lang="de-CH" dirty="0" smtClean="0"/>
            </a:br>
            <a:r>
              <a:rPr lang="de-CH" dirty="0" smtClean="0"/>
              <a:t>im Besprechungszimmer HZ2</a:t>
            </a:r>
          </a:p>
          <a:p>
            <a:pPr marL="0" indent="0">
              <a:spcAft>
                <a:spcPts val="0"/>
              </a:spcAft>
              <a:buNone/>
            </a:pPr>
            <a:endParaRPr lang="de-CH" dirty="0"/>
          </a:p>
          <a:p>
            <a:pPr marL="0" indent="0">
              <a:spcAft>
                <a:spcPts val="0"/>
              </a:spcAft>
              <a:buNone/>
            </a:pPr>
            <a:r>
              <a:rPr lang="de-CH" dirty="0" smtClean="0"/>
              <a:t>Aushang in den Lehrerzimmern mit den aktuellen Themen</a:t>
            </a:r>
          </a:p>
          <a:p>
            <a:pPr marL="0" indent="0">
              <a:spcAft>
                <a:spcPts val="0"/>
              </a:spcAft>
              <a:buNone/>
            </a:pPr>
            <a:endParaRPr lang="de-CH" dirty="0"/>
          </a:p>
          <a:p>
            <a:pPr marL="0" indent="0">
              <a:spcAft>
                <a:spcPts val="0"/>
              </a:spcAft>
              <a:buNone/>
            </a:pPr>
            <a:r>
              <a:rPr lang="de-CH" dirty="0" smtClean="0"/>
              <a:t>Verabschiedung Leitfaden Schulsozialarbeit durch den Schulrat (21. Aug. 2017)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de-CH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- Weiterarbeit Schulprogramm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0848">
            <a:off x="5092699" y="943424"/>
            <a:ext cx="3143249" cy="4180062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238125" y="170659"/>
            <a:ext cx="3394710" cy="7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14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816745" y="1242873"/>
            <a:ext cx="7474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2800" b="1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Weiterarbeit </a:t>
            </a:r>
            <a:r>
              <a:rPr lang="de-CH" sz="2800" b="1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Schulprogramm</a:t>
            </a:r>
          </a:p>
          <a:p>
            <a:pPr>
              <a:spcAft>
                <a:spcPts val="0"/>
              </a:spcAft>
            </a:pPr>
            <a:r>
              <a:rPr lang="de-CH" sz="28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EgJ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: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bittet 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um Mithilfe und Mitdenken, wo man sich einbringen kann und will (siehe Aushänge in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Teamzimmern)</a:t>
            </a:r>
          </a:p>
          <a:p>
            <a:pPr>
              <a:spcAft>
                <a:spcPts val="0"/>
              </a:spcAft>
            </a:pP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-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expliziter 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Aufruf an KLP 7. und 8.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Klasse</a:t>
            </a:r>
          </a:p>
          <a:p>
            <a:pPr>
              <a:spcAft>
                <a:spcPts val="0"/>
              </a:spcAft>
            </a:pP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  <a:sym typeface="Wingdings"/>
              </a:rPr>
              <a:t>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Wer 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müsste allenfalls dereinst in BWB aufgenommen werden?</a:t>
            </a:r>
          </a:p>
        </p:txBody>
      </p:sp>
    </p:spTree>
    <p:extLst>
      <p:ext uri="{BB962C8B-B14F-4D97-AF65-F5344CB8AC3E}">
        <p14:creationId xmlns:p14="http://schemas.microsoft.com/office/powerpoint/2010/main" val="133458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15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- </a:t>
            </a:r>
            <a:r>
              <a:rPr lang="de-CH" dirty="0" err="1" smtClean="0"/>
              <a:t>Aulabelegung</a:t>
            </a:r>
            <a:r>
              <a:rPr lang="de-CH" dirty="0" smtClean="0"/>
              <a:t> HZ 1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728788"/>
            <a:ext cx="4297763" cy="2824821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Bitte Aula </a:t>
            </a:r>
            <a:r>
              <a:rPr lang="de-CH" dirty="0" err="1" smtClean="0"/>
              <a:t>Hinterzweien</a:t>
            </a:r>
            <a:r>
              <a:rPr lang="de-CH" dirty="0" smtClean="0"/>
              <a:t> 1 bei Bedarf immer auf dem  Sekretariat reservieren lassen. </a:t>
            </a:r>
          </a:p>
          <a:p>
            <a:pPr marL="0" indent="0">
              <a:buNone/>
            </a:pPr>
            <a:r>
              <a:rPr lang="de-CH" dirty="0" smtClean="0"/>
              <a:t>(Telefon, Mail, mündlich)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61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- Sportklasse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77800" y="1728788"/>
            <a:ext cx="8762690" cy="3236912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Anwesenheit der Sportklassenlehrpersonen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76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17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- </a:t>
            </a:r>
            <a:r>
              <a:rPr lang="de-CH" dirty="0" smtClean="0"/>
              <a:t>Finanzen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77800" y="1728788"/>
            <a:ext cx="8762690" cy="3236912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- Lagerabrechnungen bis spätestens </a:t>
            </a:r>
            <a:r>
              <a:rPr lang="de-CH" b="1" dirty="0" smtClean="0"/>
              <a:t>15. Sept. 2017 </a:t>
            </a:r>
            <a:r>
              <a:rPr lang="de-CH" dirty="0" smtClean="0"/>
              <a:t>abgeben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584200" y="2610778"/>
            <a:ext cx="7281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2400" dirty="0" err="1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BaT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: Falls noch Geld verfügbar ist, können allenfalls schon Lagerhäuser für kommende Skilager bezahlt werden 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  <a:sym typeface="Wingdings" charset="2"/>
              </a:rPr>
              <a:t>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 </a:t>
            </a: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zeitnah an </a:t>
            </a:r>
            <a:r>
              <a:rPr lang="de-CH" sz="24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BaT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 gelangen</a:t>
            </a:r>
            <a:endParaRPr lang="de-DE" sz="2400" dirty="0">
              <a:solidFill>
                <a:srgbClr val="0070C0"/>
              </a:solidFill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18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- </a:t>
            </a:r>
            <a:r>
              <a:rPr lang="de-CH" dirty="0" smtClean="0"/>
              <a:t>Diverse Infos der Schulleitung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77800" y="1728788"/>
            <a:ext cx="8762690" cy="32369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Pädagogische Teams / </a:t>
            </a:r>
            <a:r>
              <a:rPr lang="de-CH" dirty="0" err="1" smtClean="0"/>
              <a:t>Zuständigkeite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4642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19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7800" y="372387"/>
            <a:ext cx="8785224" cy="555684"/>
          </a:xfrm>
        </p:spPr>
        <p:txBody>
          <a:bodyPr/>
          <a:lstStyle/>
          <a:p>
            <a:r>
              <a:rPr lang="de-CH" dirty="0" smtClean="0"/>
              <a:t>- Pädagogische Teams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93" y="928071"/>
            <a:ext cx="6925869" cy="42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7800" y="918969"/>
            <a:ext cx="8785224" cy="555684"/>
          </a:xfrm>
        </p:spPr>
        <p:txBody>
          <a:bodyPr/>
          <a:lstStyle/>
          <a:p>
            <a:r>
              <a:rPr lang="de-CH" dirty="0" smtClean="0"/>
              <a:t>Traktanden: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77800" y="1497189"/>
            <a:ext cx="4305300" cy="323691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de-CH" sz="2000" dirty="0" smtClean="0"/>
              <a:t>Abstimmung Schulratsvertreter</a:t>
            </a:r>
          </a:p>
          <a:p>
            <a:pPr>
              <a:spcAft>
                <a:spcPts val="0"/>
              </a:spcAft>
            </a:pPr>
            <a:r>
              <a:rPr lang="de-CH" sz="2000" dirty="0" smtClean="0"/>
              <a:t>Rückmeldung </a:t>
            </a:r>
            <a:r>
              <a:rPr lang="de-CH" sz="2000" dirty="0" smtClean="0"/>
              <a:t>Sporttag / OL</a:t>
            </a:r>
            <a:endParaRPr lang="de-CH" sz="2000" dirty="0" smtClean="0"/>
          </a:p>
          <a:p>
            <a:pPr>
              <a:spcAft>
                <a:spcPts val="0"/>
              </a:spcAft>
            </a:pPr>
            <a:r>
              <a:rPr lang="de-CH" sz="2000" dirty="0" smtClean="0"/>
              <a:t>Standortbezogene Themen (HK)</a:t>
            </a:r>
          </a:p>
          <a:p>
            <a:pPr>
              <a:spcAft>
                <a:spcPts val="0"/>
              </a:spcAft>
            </a:pPr>
            <a:r>
              <a:rPr lang="de-CH" sz="2000" dirty="0" smtClean="0"/>
              <a:t>Projektwoche (freie Kapazitäten)</a:t>
            </a:r>
          </a:p>
          <a:p>
            <a:pPr>
              <a:spcAft>
                <a:spcPts val="0"/>
              </a:spcAft>
            </a:pPr>
            <a:r>
              <a:rPr lang="de-CH" sz="2000" dirty="0" smtClean="0"/>
              <a:t>Interne Evaluation</a:t>
            </a:r>
          </a:p>
          <a:p>
            <a:pPr>
              <a:spcAft>
                <a:spcPts val="0"/>
              </a:spcAft>
            </a:pPr>
            <a:r>
              <a:rPr lang="de-CH" sz="2000" dirty="0" smtClean="0"/>
              <a:t>Weiterarbeit Schulprogramm</a:t>
            </a:r>
          </a:p>
          <a:p>
            <a:pPr>
              <a:spcAft>
                <a:spcPts val="0"/>
              </a:spcAft>
            </a:pPr>
            <a:r>
              <a:rPr lang="de-CH" sz="2000" dirty="0" err="1" smtClean="0"/>
              <a:t>Aulabelegung</a:t>
            </a:r>
            <a:r>
              <a:rPr lang="de-CH" sz="2000" dirty="0" smtClean="0"/>
              <a:t> HZ 1</a:t>
            </a:r>
          </a:p>
          <a:p>
            <a:pPr>
              <a:spcAft>
                <a:spcPts val="0"/>
              </a:spcAft>
            </a:pPr>
            <a:r>
              <a:rPr lang="de-CH" sz="2000" dirty="0" smtClean="0"/>
              <a:t>Sportklasse (</a:t>
            </a:r>
            <a:r>
              <a:rPr lang="de-CH" sz="2000" dirty="0" err="1" smtClean="0"/>
              <a:t>Anwesenheiten</a:t>
            </a:r>
            <a:r>
              <a:rPr lang="de-CH" sz="20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de-CH" sz="2000" dirty="0" smtClean="0"/>
              <a:t>Finanzen</a:t>
            </a:r>
          </a:p>
          <a:p>
            <a:pPr>
              <a:spcAft>
                <a:spcPts val="0"/>
              </a:spcAft>
            </a:pPr>
            <a:r>
              <a:rPr lang="de-CH" sz="2000" dirty="0" smtClean="0"/>
              <a:t>Diverse Infos SL</a:t>
            </a:r>
          </a:p>
          <a:p>
            <a:pPr>
              <a:spcAft>
                <a:spcPts val="0"/>
              </a:spcAft>
            </a:pPr>
            <a:r>
              <a:rPr lang="de-CH" sz="2000" dirty="0" smtClean="0"/>
              <a:t>Infos aus dem Kollegium</a:t>
            </a:r>
          </a:p>
          <a:p>
            <a:pPr>
              <a:spcAft>
                <a:spcPts val="0"/>
              </a:spcAft>
            </a:pPr>
            <a:endParaRPr lang="de-CH" sz="1800" dirty="0" smtClean="0"/>
          </a:p>
          <a:p>
            <a:pPr>
              <a:spcAft>
                <a:spcPts val="0"/>
              </a:spcAft>
            </a:pPr>
            <a:endParaRPr lang="de-CH" sz="1800" dirty="0" smtClean="0"/>
          </a:p>
          <a:p>
            <a:pPr>
              <a:spcAft>
                <a:spcPts val="0"/>
              </a:spcAft>
            </a:pPr>
            <a:endParaRPr lang="de-CH" sz="1800" dirty="0" smtClean="0"/>
          </a:p>
          <a:p>
            <a:endParaRPr lang="de-CH" sz="1800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570412" y="1474653"/>
            <a:ext cx="4305300" cy="323691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CH" sz="2000" dirty="0" smtClean="0"/>
              <a:t>Markus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2000" dirty="0" smtClean="0"/>
              <a:t>Markus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2000" dirty="0" err="1" smtClean="0"/>
              <a:t>HaPe</a:t>
            </a:r>
            <a:r>
              <a:rPr lang="de-CH" sz="2000" dirty="0" smtClean="0"/>
              <a:t> / Emanuel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2000" dirty="0" smtClean="0"/>
              <a:t>SL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2000" dirty="0" smtClean="0"/>
              <a:t>SL / Q-Team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2000" dirty="0" smtClean="0"/>
              <a:t>SL / Yasmin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2000" dirty="0" smtClean="0"/>
              <a:t>SL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2000" dirty="0" smtClean="0"/>
              <a:t>SL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2000" dirty="0" smtClean="0"/>
              <a:t>SL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2000" dirty="0" smtClean="0"/>
              <a:t>SL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2000" dirty="0" smtClean="0"/>
              <a:t>alle</a:t>
            </a:r>
          </a:p>
          <a:p>
            <a:pPr marL="0" indent="0">
              <a:spcAft>
                <a:spcPts val="0"/>
              </a:spcAft>
              <a:buNone/>
            </a:pP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3708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20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- </a:t>
            </a:r>
            <a:r>
              <a:rPr lang="de-CH" dirty="0" smtClean="0"/>
              <a:t>Diverse Infos der Schulleitung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77800" y="1728788"/>
            <a:ext cx="8762690" cy="3236912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de-CH" dirty="0" smtClean="0"/>
              <a:t>MAG/UB, BA/JAZ </a:t>
            </a:r>
            <a:r>
              <a:rPr lang="de-CH" dirty="0"/>
              <a:t>(Abgabe des neuen Formulars 2017/18)</a:t>
            </a:r>
          </a:p>
          <a:p>
            <a:pPr>
              <a:spcAft>
                <a:spcPts val="600"/>
              </a:spcAft>
            </a:pPr>
            <a:r>
              <a:rPr lang="de-CH" dirty="0" smtClean="0"/>
              <a:t>gemeinsame </a:t>
            </a:r>
            <a:r>
              <a:rPr lang="de-CH" dirty="0"/>
              <a:t>Datenablage </a:t>
            </a:r>
          </a:p>
          <a:p>
            <a:pPr>
              <a:spcAft>
                <a:spcPts val="600"/>
              </a:spcAft>
            </a:pPr>
            <a:r>
              <a:rPr lang="de-CH" dirty="0" err="1" smtClean="0"/>
              <a:t>GeFö</a:t>
            </a:r>
            <a:r>
              <a:rPr lang="de-CH" dirty="0" smtClean="0"/>
              <a:t> </a:t>
            </a:r>
            <a:r>
              <a:rPr lang="de-CH" dirty="0"/>
              <a:t>– </a:t>
            </a:r>
            <a:r>
              <a:rPr lang="de-CH" dirty="0" err="1"/>
              <a:t>MitarbeiterIn</a:t>
            </a:r>
            <a:r>
              <a:rPr lang="de-CH" dirty="0"/>
              <a:t> </a:t>
            </a:r>
            <a:r>
              <a:rPr lang="de-CH" dirty="0" smtClean="0"/>
              <a:t>gesucht</a:t>
            </a:r>
          </a:p>
          <a:p>
            <a:pPr>
              <a:spcAft>
                <a:spcPts val="600"/>
              </a:spcAft>
            </a:pPr>
            <a:r>
              <a:rPr lang="de-CH" dirty="0"/>
              <a:t>Broschüre Gendertag</a:t>
            </a:r>
          </a:p>
          <a:p>
            <a:pPr>
              <a:spcAft>
                <a:spcPts val="600"/>
              </a:spcAft>
            </a:pPr>
            <a:r>
              <a:rPr lang="de-CH" dirty="0" smtClean="0"/>
              <a:t>Kontrolle Stundenpläne in SAL</a:t>
            </a:r>
          </a:p>
          <a:p>
            <a:pPr>
              <a:spcAft>
                <a:spcPts val="600"/>
              </a:spcAft>
            </a:pPr>
            <a:r>
              <a:rPr lang="de-CH" dirty="0" smtClean="0"/>
              <a:t>Medienmitteilung Stundentafel</a:t>
            </a:r>
          </a:p>
          <a:p>
            <a:pPr>
              <a:spcAft>
                <a:spcPts val="600"/>
              </a:spcAft>
            </a:pPr>
            <a:r>
              <a:rPr lang="de-CH" dirty="0" smtClean="0"/>
              <a:t>Gesucht: </a:t>
            </a:r>
            <a:r>
              <a:rPr lang="de-CH" dirty="0" err="1" smtClean="0"/>
              <a:t>InteressentInnen</a:t>
            </a:r>
            <a:r>
              <a:rPr lang="de-CH" dirty="0" smtClean="0"/>
              <a:t> für die Mitarbeit in den Fachgruppen</a:t>
            </a:r>
            <a:endParaRPr lang="de-CH" dirty="0"/>
          </a:p>
          <a:p>
            <a:pPr>
              <a:spcAft>
                <a:spcPts val="600"/>
              </a:spcAft>
            </a:pPr>
            <a:r>
              <a:rPr lang="de-CH" dirty="0" smtClean="0"/>
              <a:t>Austauschtreffen Prim-Sek am </a:t>
            </a:r>
            <a:r>
              <a:rPr lang="de-CH" b="1" dirty="0" smtClean="0"/>
              <a:t>18. Sept. 2017</a:t>
            </a:r>
            <a:endParaRPr lang="de-CH" b="1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77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21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816745" y="1242873"/>
            <a:ext cx="7474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2400" b="1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Diverse Infos SL</a:t>
            </a:r>
          </a:p>
          <a:p>
            <a:pPr>
              <a:spcAft>
                <a:spcPts val="0"/>
              </a:spcAft>
            </a:pP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MAG / JAZ (</a:t>
            </a:r>
            <a:r>
              <a:rPr lang="de-CH" sz="24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BaT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): Menge an MAGs ist erst bis Ende 2018 zu bewältigen, bei dringenden Anliegen können MAGs vorgezogen werden</a:t>
            </a:r>
          </a:p>
          <a:p>
            <a:pPr>
              <a:spcAft>
                <a:spcPts val="0"/>
              </a:spcAft>
            </a:pP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SAL (</a:t>
            </a:r>
            <a:r>
              <a:rPr lang="de-CH" sz="24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ScS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): Bittet, eigenen Stundenplan auf SAL nochmals zu kontrollieren und allfällige Fehler zu melden</a:t>
            </a:r>
          </a:p>
          <a:p>
            <a:pPr>
              <a:spcAft>
                <a:spcPts val="0"/>
              </a:spcAft>
            </a:pP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Projektwoche (</a:t>
            </a:r>
            <a:r>
              <a:rPr lang="de-CH" sz="24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BaT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): individuelle Klassenprogramme bitte an SL schicken, damit diese weiss, wer wo ist</a:t>
            </a:r>
          </a:p>
        </p:txBody>
      </p:sp>
    </p:spTree>
    <p:extLst>
      <p:ext uri="{BB962C8B-B14F-4D97-AF65-F5344CB8AC3E}">
        <p14:creationId xmlns:p14="http://schemas.microsoft.com/office/powerpoint/2010/main" val="94528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22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- Infos aus dem Kollegium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14" y="1646350"/>
            <a:ext cx="3442794" cy="32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23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816745" y="1242873"/>
            <a:ext cx="7474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2400" b="1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Infos </a:t>
            </a:r>
            <a:r>
              <a:rPr lang="de-CH" sz="2400" b="1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aus dem Kollegium</a:t>
            </a:r>
          </a:p>
          <a:p>
            <a:pPr>
              <a:spcAft>
                <a:spcPts val="0"/>
              </a:spcAft>
            </a:pPr>
            <a:r>
              <a:rPr lang="de-CH" sz="24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ChU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: Start iPad-Projekt am 9. </a:t>
            </a: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November</a:t>
            </a:r>
          </a:p>
          <a:p>
            <a:pPr>
              <a:spcAft>
                <a:spcPts val="0"/>
              </a:spcAft>
            </a:pP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  <a:sym typeface="Wingdings"/>
              </a:rPr>
              <a:t> </a:t>
            </a:r>
            <a:r>
              <a:rPr lang="de-CH" sz="24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betroffene </a:t>
            </a:r>
            <a:r>
              <a:rPr lang="de-CH" sz="24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Personen werden noch informiert</a:t>
            </a:r>
          </a:p>
        </p:txBody>
      </p:sp>
    </p:spTree>
    <p:extLst>
      <p:ext uri="{BB962C8B-B14F-4D97-AF65-F5344CB8AC3E}">
        <p14:creationId xmlns:p14="http://schemas.microsoft.com/office/powerpoint/2010/main" val="1322852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24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98" y="31789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736847" y="1154096"/>
            <a:ext cx="7474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2800" b="1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Abstimmung Schulratsvertretung</a:t>
            </a:r>
          </a:p>
          <a:p>
            <a:pPr>
              <a:spcAft>
                <a:spcPts val="0"/>
              </a:spcAft>
            </a:pPr>
            <a:r>
              <a:rPr lang="de-CH" sz="2800" dirty="0" err="1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WiM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: Vertretung im Schulrat musste überdacht werden, da gewisse Ineffizienz in bestehendem Setting. Änderungsvorschlag über den befunden werden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muss.</a:t>
            </a:r>
          </a:p>
          <a:p>
            <a:pPr>
              <a:spcAft>
                <a:spcPts val="0"/>
              </a:spcAft>
            </a:pP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NEU 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nur noch ein Vertreter der LPs im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Schulrat</a:t>
            </a:r>
          </a:p>
          <a:p>
            <a:pPr>
              <a:spcAft>
                <a:spcPts val="0"/>
              </a:spcAft>
            </a:pP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  <a:sym typeface="Wingdings"/>
              </a:rPr>
              <a:t> </a:t>
            </a:r>
            <a:r>
              <a:rPr lang="de-CH" sz="2800" b="1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einstimmig angenommen</a:t>
            </a:r>
            <a:endParaRPr lang="de-DE" sz="2800" dirty="0">
              <a:solidFill>
                <a:srgbClr val="0070C0"/>
              </a:solidFill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3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701336" y="585926"/>
            <a:ext cx="7474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2800" b="1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Rückmeldung </a:t>
            </a:r>
            <a:r>
              <a:rPr lang="de-CH" sz="2800" b="1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Sporttag</a:t>
            </a:r>
          </a:p>
          <a:p>
            <a:pPr>
              <a:spcAft>
                <a:spcPts val="0"/>
              </a:spcAft>
            </a:pPr>
            <a:r>
              <a:rPr lang="de-CH" sz="28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GrF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: der Situation in den Garderoben muss mehr Beachtung geschenkt werden</a:t>
            </a:r>
          </a:p>
          <a:p>
            <a:pPr>
              <a:spcAft>
                <a:spcPts val="0"/>
              </a:spcAft>
            </a:pPr>
            <a:r>
              <a:rPr lang="de-CH" sz="28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LeD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: Preise folgen noch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!</a:t>
            </a:r>
          </a:p>
          <a:p>
            <a:pPr>
              <a:spcAft>
                <a:spcPts val="0"/>
              </a:spcAft>
            </a:pPr>
            <a:endParaRPr lang="de-CH" sz="2800" dirty="0">
              <a:solidFill>
                <a:srgbClr val="0070C0"/>
              </a:solidFill>
              <a:latin typeface="Cambria" charset="0"/>
              <a:ea typeface="ＭＳ 明朝" charset="-128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CH" sz="2800" b="1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OL</a:t>
            </a:r>
            <a:endParaRPr lang="de-CH" sz="2800" b="1" dirty="0">
              <a:solidFill>
                <a:srgbClr val="0070C0"/>
              </a:solidFill>
              <a:latin typeface="Cambria" charset="0"/>
              <a:ea typeface="ＭＳ 明朝" charset="-128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CH" sz="28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WiM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: bittet darum, Werbung für OL zu machen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(Mittwoch noch Herbstferien)</a:t>
            </a:r>
          </a:p>
          <a:p>
            <a:pPr>
              <a:spcAft>
                <a:spcPts val="0"/>
              </a:spcAft>
            </a:pP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  <a:sym typeface="Wingdings"/>
              </a:rPr>
              <a:t>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Anmeldungen 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folgen demnächst</a:t>
            </a:r>
          </a:p>
          <a:p>
            <a:pPr>
              <a:spcAft>
                <a:spcPts val="0"/>
              </a:spcAft>
            </a:pPr>
            <a:endParaRPr lang="de-CH" sz="2800" dirty="0">
              <a:solidFill>
                <a:srgbClr val="0070C0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1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5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701336" y="585926"/>
            <a:ext cx="7474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2800" b="1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Standortbezogene </a:t>
            </a:r>
            <a:r>
              <a:rPr lang="de-CH" sz="2800" b="1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Themen</a:t>
            </a:r>
          </a:p>
          <a:p>
            <a:pPr>
              <a:spcAft>
                <a:spcPts val="0"/>
              </a:spcAft>
            </a:pP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HZ/</a:t>
            </a:r>
            <a:r>
              <a:rPr lang="de-CH" sz="28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FrH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: Pausenaufsicht HZ1 noch nicht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vollständig / </a:t>
            </a:r>
            <a:r>
              <a:rPr lang="de-CH" sz="2800" dirty="0" err="1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Trottis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 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dürfen in Schulhaus nicht verwendet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werden / Amt 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der </a:t>
            </a:r>
            <a:r>
              <a:rPr lang="de-CH" sz="28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Konventsleitung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 HZ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steht Interessierten frei </a:t>
            </a:r>
          </a:p>
          <a:p>
            <a:pPr>
              <a:spcAft>
                <a:spcPts val="0"/>
              </a:spcAft>
            </a:pP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  <a:sym typeface="Wingdings"/>
              </a:rPr>
              <a:t>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Traktandum 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kommender HK</a:t>
            </a:r>
          </a:p>
          <a:p>
            <a:pPr>
              <a:spcAft>
                <a:spcPts val="0"/>
              </a:spcAft>
            </a:pP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GR/</a:t>
            </a:r>
            <a:r>
              <a:rPr lang="de-CH" sz="2800" dirty="0" err="1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GeE</a:t>
            </a:r>
            <a:r>
              <a:rPr lang="de-CH" sz="2800" dirty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: Pausenplatzabsprache mit </a:t>
            </a: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</a:rPr>
              <a:t>Primar</a:t>
            </a:r>
          </a:p>
          <a:p>
            <a:pPr>
              <a:spcAft>
                <a:spcPts val="0"/>
              </a:spcAft>
            </a:pPr>
            <a:r>
              <a:rPr lang="de-CH" sz="2800" dirty="0" smtClean="0">
                <a:solidFill>
                  <a:srgbClr val="0070C0"/>
                </a:solidFill>
                <a:latin typeface="Cambria" charset="0"/>
                <a:ea typeface="ＭＳ 明朝" charset="-128"/>
                <a:cs typeface="Times New Roman" charset="0"/>
                <a:sym typeface="Wingdings"/>
              </a:rPr>
              <a:t> im Anschluss an gemeinsame Konferenz</a:t>
            </a:r>
            <a:endParaRPr lang="de-CH" sz="2800" dirty="0">
              <a:solidFill>
                <a:srgbClr val="0070C0"/>
              </a:solidFill>
              <a:latin typeface="Cambria" charset="0"/>
              <a:ea typeface="ＭＳ 明朝" charset="-128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de-CH" sz="2800" dirty="0">
              <a:solidFill>
                <a:srgbClr val="0070C0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3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6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dirty="0"/>
              <a:t/>
            </a:r>
            <a:br>
              <a:rPr lang="de-CH" sz="2800" dirty="0"/>
            </a:b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dirty="0"/>
              <a:t/>
            </a:r>
            <a:br>
              <a:rPr lang="de-CH" sz="2800" dirty="0"/>
            </a:b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dirty="0"/>
              <a:t/>
            </a:r>
            <a:br>
              <a:rPr lang="de-CH" sz="2800" dirty="0"/>
            </a:b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dirty="0"/>
              <a:t/>
            </a:r>
            <a:br>
              <a:rPr lang="de-CH" sz="2800" dirty="0"/>
            </a:b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dirty="0"/>
              <a:t/>
            </a:r>
            <a:br>
              <a:rPr lang="de-CH" sz="2800" dirty="0"/>
            </a:br>
            <a:r>
              <a:rPr lang="de-CH" sz="2800" dirty="0"/>
              <a:t/>
            </a:r>
            <a:br>
              <a:rPr lang="de-CH" sz="2800" dirty="0"/>
            </a:br>
            <a:r>
              <a:rPr lang="de-CH" sz="2800" dirty="0" smtClean="0"/>
              <a:t>- </a:t>
            </a:r>
            <a:r>
              <a:rPr lang="de-CH" sz="2400" dirty="0" smtClean="0"/>
              <a:t>Projektwoche </a:t>
            </a:r>
            <a:r>
              <a:rPr lang="de-CH" sz="2400" dirty="0"/>
              <a:t>(freie Kapazitäten)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17" y="1536213"/>
            <a:ext cx="6761360" cy="342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29321" y="1471613"/>
            <a:ext cx="5333706" cy="353615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de-CH" dirty="0" smtClean="0"/>
              <a:t>Rückblick des Prozesses     Hanni</a:t>
            </a:r>
          </a:p>
          <a:p>
            <a:pPr marL="342900" indent="-342900">
              <a:buFontTx/>
              <a:buChar char="-"/>
            </a:pPr>
            <a:r>
              <a:rPr lang="de-CH" dirty="0" smtClean="0"/>
              <a:t>Rückmeldung der Auswertung durch das Q-team</a:t>
            </a:r>
          </a:p>
          <a:p>
            <a:pPr marL="342900" indent="-342900">
              <a:buFontTx/>
              <a:buChar char="-"/>
            </a:pPr>
            <a:r>
              <a:rPr lang="de-CH" dirty="0" smtClean="0"/>
              <a:t>Lösungsideen  (Projekt: </a:t>
            </a:r>
            <a:r>
              <a:rPr lang="de-CH" dirty="0" smtClean="0">
                <a:solidFill>
                  <a:srgbClr val="00B050"/>
                </a:solidFill>
              </a:rPr>
              <a:t>einfach</a:t>
            </a:r>
            <a:r>
              <a:rPr lang="de-CH" dirty="0" smtClean="0"/>
              <a:t> – </a:t>
            </a:r>
            <a:r>
              <a:rPr lang="de-CH" dirty="0" smtClean="0">
                <a:solidFill>
                  <a:srgbClr val="FF0000"/>
                </a:solidFill>
              </a:rPr>
              <a:t>gross</a:t>
            </a:r>
            <a:r>
              <a:rPr lang="de-CH" dirty="0" smtClean="0"/>
              <a:t> – mehrstufig) 			Thomas</a:t>
            </a:r>
          </a:p>
          <a:p>
            <a:pPr marL="342900" indent="-342900">
              <a:buFontTx/>
              <a:buChar char="-"/>
            </a:pPr>
            <a:r>
              <a:rPr lang="de-CH" dirty="0" smtClean="0"/>
              <a:t>Die neuen Sitzungsgefässe        </a:t>
            </a:r>
          </a:p>
          <a:p>
            <a:pPr marL="342900" indent="-342900">
              <a:buFontTx/>
              <a:buChar char="-"/>
            </a:pPr>
            <a:r>
              <a:rPr lang="de-CH" dirty="0" smtClean="0"/>
              <a:t>Terminplanung Schuljahr 2017/18</a:t>
            </a:r>
          </a:p>
          <a:p>
            <a:pPr marL="342900" indent="-342900">
              <a:buFontTx/>
              <a:buChar char="-"/>
            </a:pPr>
            <a:endParaRPr lang="de-CH" dirty="0" smtClean="0"/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5745"/>
          <a:stretch>
            <a:fillRect/>
          </a:stretch>
        </p:blipFill>
        <p:spPr>
          <a:xfrm>
            <a:off x="177800" y="1728788"/>
            <a:ext cx="3292663" cy="2475568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- Interne Evaluation</a:t>
            </a:r>
            <a:endParaRPr lang="de-CH" dirty="0"/>
          </a:p>
        </p:txBody>
      </p:sp>
      <p:sp>
        <p:nvSpPr>
          <p:cNvPr id="5" name="AutoShape 2" descr="Bildergebnis für evaluati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27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7800" y="1471613"/>
            <a:ext cx="8661400" cy="3480397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solidFill>
                  <a:srgbClr val="00B050"/>
                </a:solidFill>
              </a:rPr>
              <a:t>Funktion </a:t>
            </a:r>
            <a:r>
              <a:rPr lang="de-CH" sz="2000" dirty="0">
                <a:solidFill>
                  <a:srgbClr val="00B050"/>
                </a:solidFill>
              </a:rPr>
              <a:t>und Inhalt des Gefässes klären; dann Namensgebung</a:t>
            </a:r>
          </a:p>
          <a:p>
            <a:pPr lvl="0"/>
            <a:r>
              <a:rPr lang="de-CH" sz="2000" dirty="0" smtClean="0">
                <a:solidFill>
                  <a:srgbClr val="00B050"/>
                </a:solidFill>
              </a:rPr>
              <a:t>      Zeitbedarf </a:t>
            </a:r>
            <a:r>
              <a:rPr lang="de-CH" sz="2000" dirty="0">
                <a:solidFill>
                  <a:srgbClr val="00B050"/>
                </a:solidFill>
              </a:rPr>
              <a:t>pro Ereignis/Gefäss </a:t>
            </a:r>
            <a:r>
              <a:rPr lang="de-CH" sz="2000" dirty="0" smtClean="0">
                <a:solidFill>
                  <a:srgbClr val="00B050"/>
                </a:solidFill>
              </a:rPr>
              <a:t>klären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solidFill>
                  <a:srgbClr val="00B050"/>
                </a:solidFill>
              </a:rPr>
              <a:t>Rhythmisierung </a:t>
            </a:r>
            <a:r>
              <a:rPr lang="de-CH" sz="2000" dirty="0">
                <a:solidFill>
                  <a:srgbClr val="00B050"/>
                </a:solidFill>
              </a:rPr>
              <a:t>der Gefässe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00B050"/>
                </a:solidFill>
              </a:rPr>
              <a:t>Konvent „bündeln“ (Haus-/</a:t>
            </a:r>
            <a:r>
              <a:rPr lang="de-CH" sz="2000" dirty="0" smtClean="0">
                <a:solidFill>
                  <a:srgbClr val="00B050"/>
                </a:solidFill>
              </a:rPr>
              <a:t>Spezial-Gesamtkonvent</a:t>
            </a:r>
            <a:r>
              <a:rPr lang="de-CH" sz="2000" dirty="0">
                <a:solidFill>
                  <a:srgbClr val="00B050"/>
                </a:solidFill>
              </a:rPr>
              <a:t>) --- Es gibt 1 </a:t>
            </a:r>
            <a:r>
              <a:rPr lang="de-CH" sz="2000" dirty="0" smtClean="0">
                <a:solidFill>
                  <a:srgbClr val="00B050"/>
                </a:solidFill>
              </a:rPr>
              <a:t>Konferenz</a:t>
            </a:r>
            <a:endParaRPr lang="de-CH" sz="2000" dirty="0">
              <a:solidFill>
                <a:srgbClr val="00B05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00B050"/>
                </a:solidFill>
              </a:rPr>
              <a:t>Schwerpunktsetzung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00B050"/>
                </a:solidFill>
              </a:rPr>
              <a:t>Gezielt klären, wer an welcher Sitzung teilnehmen muss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00B050"/>
                </a:solidFill>
              </a:rPr>
              <a:t>Fixe Termine minimalisieren, offene Zeitgestaltung ermöglichen (bedarfsorientiert)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00B050"/>
                </a:solidFill>
              </a:rPr>
              <a:t>Nichts streichen</a:t>
            </a:r>
          </a:p>
          <a:p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8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7800" y="846108"/>
            <a:ext cx="8785225" cy="741422"/>
          </a:xfrm>
        </p:spPr>
        <p:txBody>
          <a:bodyPr/>
          <a:lstStyle/>
          <a:p>
            <a:r>
              <a:rPr lang="de-CH" dirty="0" smtClean="0"/>
              <a:t>- Interne Evaluation </a:t>
            </a:r>
            <a:r>
              <a:rPr lang="de-CH" dirty="0" smtClean="0">
                <a:solidFill>
                  <a:srgbClr val="00B050"/>
                </a:solidFill>
              </a:rPr>
              <a:t>«Einfaches Projekt»</a:t>
            </a:r>
            <a:r>
              <a:rPr lang="de-CH" dirty="0">
                <a:solidFill>
                  <a:srgbClr val="00B050"/>
                </a:solidFill>
              </a:rPr>
              <a:t/>
            </a:r>
            <a:br>
              <a:rPr lang="de-CH" dirty="0">
                <a:solidFill>
                  <a:srgbClr val="00B050"/>
                </a:solidFill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99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7800" y="1385887"/>
            <a:ext cx="8661400" cy="3236913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FF0000"/>
                </a:solidFill>
              </a:rPr>
              <a:t>Do 15.30 Uhr – 17.00 Uhr (18.00)  verlängern, aber dafür freie Do definieren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FF0000"/>
                </a:solidFill>
              </a:rPr>
              <a:t>Klärung was im </a:t>
            </a:r>
            <a:r>
              <a:rPr lang="de-CH" sz="2000" dirty="0" err="1">
                <a:solidFill>
                  <a:srgbClr val="FF0000"/>
                </a:solidFill>
              </a:rPr>
              <a:t>Pädag</a:t>
            </a:r>
            <a:r>
              <a:rPr lang="de-CH" sz="2000" dirty="0">
                <a:solidFill>
                  <a:srgbClr val="FF0000"/>
                </a:solidFill>
              </a:rPr>
              <a:t>. </a:t>
            </a:r>
            <a:r>
              <a:rPr lang="de-CH" sz="2000" dirty="0" smtClean="0">
                <a:solidFill>
                  <a:srgbClr val="FF0000"/>
                </a:solidFill>
              </a:rPr>
              <a:t>erwartet </a:t>
            </a:r>
            <a:r>
              <a:rPr lang="de-CH" sz="2000" dirty="0">
                <a:solidFill>
                  <a:srgbClr val="FF0000"/>
                </a:solidFill>
              </a:rPr>
              <a:t>wird (Weiterbildung – </a:t>
            </a:r>
            <a:r>
              <a:rPr lang="de-CH" sz="2000" dirty="0" smtClean="0">
                <a:solidFill>
                  <a:srgbClr val="FF0000"/>
                </a:solidFill>
              </a:rPr>
              <a:t>Unterrichtsentwicklung)</a:t>
            </a:r>
            <a:endParaRPr lang="de-CH" sz="2000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FF0000"/>
                </a:solidFill>
              </a:rPr>
              <a:t>Wer macht was? An der Sek Muttenz (Entwicklungsprojekt)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FF0000"/>
                </a:solidFill>
              </a:rPr>
              <a:t>Mi-Na als Arbeitszeit vor Ort (1/2 fix; ½ frei gestaltbar); Teilzeit-LP haben weniger Präsenzzeit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FF0000"/>
                </a:solidFill>
              </a:rPr>
              <a:t>Fixe Arbeitstage während den „Ferien“ (Do-Na-entlasten; LP entlasten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FF0000"/>
                </a:solidFill>
              </a:rPr>
              <a:t>Entwicklungsprojekt: „Gemeinsame Arbeitszeitgestaltung an der Sek Muttenz“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9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- Interne Evaluation </a:t>
            </a:r>
            <a:r>
              <a:rPr lang="de-CH" dirty="0" smtClean="0">
                <a:solidFill>
                  <a:srgbClr val="FF0000"/>
                </a:solidFill>
              </a:rPr>
              <a:t>«Grosses Projekt»</a:t>
            </a:r>
            <a:r>
              <a:rPr lang="de-CH" dirty="0">
                <a:solidFill>
                  <a:srgbClr val="FF0000"/>
                </a:solidFill>
              </a:rPr>
              <a:t/>
            </a:r>
            <a:br>
              <a:rPr lang="de-CH" dirty="0">
                <a:solidFill>
                  <a:srgbClr val="FF0000"/>
                </a:solidFill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944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äsentation_16_9_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äsentation CD-BL 16_9 BKSD Mac365" id="{C4C3C024-19C0-024C-92AB-3EB0F6BD7CE4}" vid="{A626A9D7-2518-584E-88FB-24DEA1CE0CB2}"/>
    </a:ext>
  </a:extLst>
</a:theme>
</file>

<file path=ppt/theme/theme2.xml><?xml version="1.0" encoding="utf-8"?>
<a:theme xmlns:a="http://schemas.openxmlformats.org/drawingml/2006/main" name="Präsentation_16_9_Inha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äsentation CD-BL 16_9 BKSD Mac365" id="{C4C3C024-19C0-024C-92AB-3EB0F6BD7CE4}" vid="{E52B121F-F4C0-6E4D-9FDE-70EFB4F449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UI/customUI.xml><?xml version="1.0" encoding="utf-8"?>
<customUI xmlns="http://schemas.microsoft.com/office/2006/01/customui" onLoad="AddCustomToolbar"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sharepoint/v3/field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SEKMU_Vorlage_Praesentation_16_9</Template>
  <TotalTime>0</TotalTime>
  <Words>724</Words>
  <Application>Microsoft Macintosh PowerPoint</Application>
  <PresentationFormat>Bildschirmpräsentation (16:9)</PresentationFormat>
  <Paragraphs>142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Calibri</vt:lpstr>
      <vt:lpstr>Cambria</vt:lpstr>
      <vt:lpstr>ＭＳ 明朝</vt:lpstr>
      <vt:lpstr>Symbol</vt:lpstr>
      <vt:lpstr>Times New Roman</vt:lpstr>
      <vt:lpstr>Wingdings</vt:lpstr>
      <vt:lpstr>Arial</vt:lpstr>
      <vt:lpstr>Präsentation_16_9_Titel</vt:lpstr>
      <vt:lpstr>Präsentation_16_9_Inhalt</vt:lpstr>
      <vt:lpstr>Konferenz vom 31. August 2017</vt:lpstr>
      <vt:lpstr>Traktanden:</vt:lpstr>
      <vt:lpstr>PowerPoint-Präsentation</vt:lpstr>
      <vt:lpstr>PowerPoint-Präsentation</vt:lpstr>
      <vt:lpstr>PowerPoint-Präsentation</vt:lpstr>
      <vt:lpstr>           - Projektwoche (freie Kapazitäten)</vt:lpstr>
      <vt:lpstr>- Interne Evaluation</vt:lpstr>
      <vt:lpstr>- Interne Evaluation «Einfaches Projekt» </vt:lpstr>
      <vt:lpstr>- Interne Evaluation «Grosses Projekt» </vt:lpstr>
      <vt:lpstr>- Interne Evaluation «mehrstufiges Projekt» </vt:lpstr>
      <vt:lpstr>- Interne Evaluation</vt:lpstr>
      <vt:lpstr>PowerPoint-Präsentation</vt:lpstr>
      <vt:lpstr>- Weiterarbeit Schulprogramm</vt:lpstr>
      <vt:lpstr>PowerPoint-Präsentation</vt:lpstr>
      <vt:lpstr>- Aulabelegung HZ 1</vt:lpstr>
      <vt:lpstr>- Sportklasse</vt:lpstr>
      <vt:lpstr>- Finanzen</vt:lpstr>
      <vt:lpstr>- Diverse Infos der Schulleitung</vt:lpstr>
      <vt:lpstr>- Pädagogische Teams</vt:lpstr>
      <vt:lpstr>- Diverse Infos der Schulleitung</vt:lpstr>
      <vt:lpstr>PowerPoint-Präsentation</vt:lpstr>
      <vt:lpstr>- Infos aus dem Kollegium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Konferenz vom 31. August 2017</dc:title>
  <dc:creator>Flury, Hanni (SekMU)</dc:creator>
  <cp:lastModifiedBy>Microsoft Office-Anwender</cp:lastModifiedBy>
  <cp:revision>35</cp:revision>
  <cp:lastPrinted>2017-08-29T13:27:51Z</cp:lastPrinted>
  <dcterms:created xsi:type="dcterms:W3CDTF">2017-08-29T10:35:53Z</dcterms:created>
  <dcterms:modified xsi:type="dcterms:W3CDTF">2017-09-01T15:19:58Z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