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256" r:id="rId2"/>
    <p:sldId id="363" r:id="rId3"/>
    <p:sldId id="373" r:id="rId4"/>
    <p:sldId id="354" r:id="rId5"/>
    <p:sldId id="302" r:id="rId6"/>
    <p:sldId id="307" r:id="rId7"/>
    <p:sldId id="308" r:id="rId8"/>
    <p:sldId id="309" r:id="rId9"/>
    <p:sldId id="310" r:id="rId10"/>
    <p:sldId id="305" r:id="rId11"/>
    <p:sldId id="312" r:id="rId12"/>
    <p:sldId id="314" r:id="rId13"/>
    <p:sldId id="316" r:id="rId14"/>
    <p:sldId id="279" r:id="rId15"/>
    <p:sldId id="324" r:id="rId16"/>
    <p:sldId id="345" r:id="rId17"/>
    <p:sldId id="365" r:id="rId18"/>
    <p:sldId id="328" r:id="rId19"/>
    <p:sldId id="346" r:id="rId20"/>
    <p:sldId id="340" r:id="rId21"/>
    <p:sldId id="341" r:id="rId22"/>
    <p:sldId id="358" r:id="rId23"/>
    <p:sldId id="317" r:id="rId24"/>
    <p:sldId id="344" r:id="rId25"/>
    <p:sldId id="342" r:id="rId26"/>
    <p:sldId id="370" r:id="rId27"/>
    <p:sldId id="300" r:id="rId28"/>
    <p:sldId id="299" r:id="rId29"/>
    <p:sldId id="329" r:id="rId30"/>
    <p:sldId id="304" r:id="rId31"/>
    <p:sldId id="298" r:id="rId32"/>
    <p:sldId id="297" r:id="rId33"/>
    <p:sldId id="296" r:id="rId34"/>
    <p:sldId id="294" r:id="rId35"/>
    <p:sldId id="295" r:id="rId36"/>
    <p:sldId id="319" r:id="rId37"/>
    <p:sldId id="331" r:id="rId38"/>
    <p:sldId id="330" r:id="rId39"/>
    <p:sldId id="320" r:id="rId40"/>
    <p:sldId id="321" r:id="rId41"/>
    <p:sldId id="276" r:id="rId42"/>
  </p:sldIdLst>
  <p:sldSz cx="9144000" cy="6858000" type="screen4x3"/>
  <p:notesSz cx="6888163" cy="10021888"/>
  <p:defaultTextStyle>
    <a:defPPr>
      <a:defRPr lang="en-US"/>
    </a:defPPr>
    <a:lvl1pPr algn="l" rtl="0" fontAlgn="base">
      <a:spcBef>
        <a:spcPct val="0"/>
      </a:spcBef>
      <a:spcAft>
        <a:spcPct val="0"/>
      </a:spcAft>
      <a:defRPr sz="2400" kern="1200">
        <a:solidFill>
          <a:srgbClr val="FD2D17"/>
        </a:solidFill>
        <a:latin typeface="Arial" charset="0"/>
        <a:ea typeface="+mn-ea"/>
        <a:cs typeface="Arial" charset="0"/>
      </a:defRPr>
    </a:lvl1pPr>
    <a:lvl2pPr marL="457200" algn="l" rtl="0" fontAlgn="base">
      <a:spcBef>
        <a:spcPct val="0"/>
      </a:spcBef>
      <a:spcAft>
        <a:spcPct val="0"/>
      </a:spcAft>
      <a:defRPr sz="2400" kern="1200">
        <a:solidFill>
          <a:srgbClr val="FD2D17"/>
        </a:solidFill>
        <a:latin typeface="Arial" charset="0"/>
        <a:ea typeface="+mn-ea"/>
        <a:cs typeface="Arial" charset="0"/>
      </a:defRPr>
    </a:lvl2pPr>
    <a:lvl3pPr marL="914400" algn="l" rtl="0" fontAlgn="base">
      <a:spcBef>
        <a:spcPct val="0"/>
      </a:spcBef>
      <a:spcAft>
        <a:spcPct val="0"/>
      </a:spcAft>
      <a:defRPr sz="2400" kern="1200">
        <a:solidFill>
          <a:srgbClr val="FD2D17"/>
        </a:solidFill>
        <a:latin typeface="Arial" charset="0"/>
        <a:ea typeface="+mn-ea"/>
        <a:cs typeface="Arial" charset="0"/>
      </a:defRPr>
    </a:lvl3pPr>
    <a:lvl4pPr marL="1371600" algn="l" rtl="0" fontAlgn="base">
      <a:spcBef>
        <a:spcPct val="0"/>
      </a:spcBef>
      <a:spcAft>
        <a:spcPct val="0"/>
      </a:spcAft>
      <a:defRPr sz="2400" kern="1200">
        <a:solidFill>
          <a:srgbClr val="FD2D17"/>
        </a:solidFill>
        <a:latin typeface="Arial" charset="0"/>
        <a:ea typeface="+mn-ea"/>
        <a:cs typeface="Arial" charset="0"/>
      </a:defRPr>
    </a:lvl4pPr>
    <a:lvl5pPr marL="1828800" algn="l" rtl="0" fontAlgn="base">
      <a:spcBef>
        <a:spcPct val="0"/>
      </a:spcBef>
      <a:spcAft>
        <a:spcPct val="0"/>
      </a:spcAft>
      <a:defRPr sz="2400" kern="1200">
        <a:solidFill>
          <a:srgbClr val="FD2D17"/>
        </a:solidFill>
        <a:latin typeface="Arial" charset="0"/>
        <a:ea typeface="+mn-ea"/>
        <a:cs typeface="Arial" charset="0"/>
      </a:defRPr>
    </a:lvl5pPr>
    <a:lvl6pPr marL="2286000" algn="l" defTabSz="914400" rtl="0" eaLnBrk="1" latinLnBrk="0" hangingPunct="1">
      <a:defRPr sz="2400" kern="1200">
        <a:solidFill>
          <a:srgbClr val="FD2D17"/>
        </a:solidFill>
        <a:latin typeface="Arial" charset="0"/>
        <a:ea typeface="+mn-ea"/>
        <a:cs typeface="Arial" charset="0"/>
      </a:defRPr>
    </a:lvl6pPr>
    <a:lvl7pPr marL="2743200" algn="l" defTabSz="914400" rtl="0" eaLnBrk="1" latinLnBrk="0" hangingPunct="1">
      <a:defRPr sz="2400" kern="1200">
        <a:solidFill>
          <a:srgbClr val="FD2D17"/>
        </a:solidFill>
        <a:latin typeface="Arial" charset="0"/>
        <a:ea typeface="+mn-ea"/>
        <a:cs typeface="Arial" charset="0"/>
      </a:defRPr>
    </a:lvl7pPr>
    <a:lvl8pPr marL="3200400" algn="l" defTabSz="914400" rtl="0" eaLnBrk="1" latinLnBrk="0" hangingPunct="1">
      <a:defRPr sz="2400" kern="1200">
        <a:solidFill>
          <a:srgbClr val="FD2D17"/>
        </a:solidFill>
        <a:latin typeface="Arial" charset="0"/>
        <a:ea typeface="+mn-ea"/>
        <a:cs typeface="Arial" charset="0"/>
      </a:defRPr>
    </a:lvl8pPr>
    <a:lvl9pPr marL="3657600" algn="l" defTabSz="914400" rtl="0" eaLnBrk="1" latinLnBrk="0" hangingPunct="1">
      <a:defRPr sz="2400" kern="1200">
        <a:solidFill>
          <a:srgbClr val="FD2D17"/>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a:srgbClr val="FD2D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80713" autoAdjust="0"/>
  </p:normalViewPr>
  <p:slideViewPr>
    <p:cSldViewPr>
      <p:cViewPr varScale="1">
        <p:scale>
          <a:sx n="92" d="100"/>
          <a:sy n="92" d="100"/>
        </p:scale>
        <p:origin x="223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82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621" cy="501656"/>
          </a:xfrm>
          <a:prstGeom prst="rect">
            <a:avLst/>
          </a:prstGeom>
        </p:spPr>
        <p:txBody>
          <a:bodyPr vert="horz" lIns="92455" tIns="46227" rIns="92455" bIns="46227" rtlCol="0"/>
          <a:lstStyle>
            <a:lvl1pPr algn="l" fontAlgn="auto">
              <a:spcBef>
                <a:spcPts val="0"/>
              </a:spcBef>
              <a:spcAft>
                <a:spcPts val="0"/>
              </a:spcAft>
              <a:defRPr sz="1200">
                <a:solidFill>
                  <a:schemeClr val="tx1"/>
                </a:solidFill>
                <a:latin typeface="+mn-lt"/>
                <a:cs typeface="+mn-cs"/>
              </a:defRPr>
            </a:lvl1pPr>
          </a:lstStyle>
          <a:p>
            <a:pPr>
              <a:defRPr/>
            </a:pPr>
            <a:endParaRPr lang="en-GB"/>
          </a:p>
        </p:txBody>
      </p:sp>
      <p:sp>
        <p:nvSpPr>
          <p:cNvPr id="3" name="Date Placeholder 2"/>
          <p:cNvSpPr>
            <a:spLocks noGrp="1"/>
          </p:cNvSpPr>
          <p:nvPr>
            <p:ph type="dt" sz="quarter" idx="1"/>
          </p:nvPr>
        </p:nvSpPr>
        <p:spPr>
          <a:xfrm>
            <a:off x="3900934" y="0"/>
            <a:ext cx="2985621" cy="501656"/>
          </a:xfrm>
          <a:prstGeom prst="rect">
            <a:avLst/>
          </a:prstGeom>
        </p:spPr>
        <p:txBody>
          <a:bodyPr vert="horz" lIns="92455" tIns="46227" rIns="92455" bIns="46227" rtlCol="0"/>
          <a:lstStyle>
            <a:lvl1pPr algn="r" fontAlgn="auto">
              <a:spcBef>
                <a:spcPts val="0"/>
              </a:spcBef>
              <a:spcAft>
                <a:spcPts val="0"/>
              </a:spcAft>
              <a:defRPr sz="1200">
                <a:solidFill>
                  <a:schemeClr val="tx1"/>
                </a:solidFill>
                <a:latin typeface="+mn-lt"/>
                <a:cs typeface="+mn-cs"/>
              </a:defRPr>
            </a:lvl1pPr>
          </a:lstStyle>
          <a:p>
            <a:pPr>
              <a:defRPr/>
            </a:pPr>
            <a:fld id="{F773D3E1-B322-4F44-AB80-649455BE9C6E}" type="datetimeFigureOut">
              <a:rPr lang="en-GB"/>
              <a:pPr>
                <a:defRPr/>
              </a:pPr>
              <a:t>11/09/2020</a:t>
            </a:fld>
            <a:endParaRPr lang="en-GB"/>
          </a:p>
        </p:txBody>
      </p:sp>
      <p:sp>
        <p:nvSpPr>
          <p:cNvPr id="4" name="Footer Placeholder 3"/>
          <p:cNvSpPr>
            <a:spLocks noGrp="1"/>
          </p:cNvSpPr>
          <p:nvPr>
            <p:ph type="ftr" sz="quarter" idx="2"/>
          </p:nvPr>
        </p:nvSpPr>
        <p:spPr>
          <a:xfrm>
            <a:off x="0" y="9518630"/>
            <a:ext cx="2985621" cy="501655"/>
          </a:xfrm>
          <a:prstGeom prst="rect">
            <a:avLst/>
          </a:prstGeom>
        </p:spPr>
        <p:txBody>
          <a:bodyPr vert="horz" lIns="92455" tIns="46227" rIns="92455" bIns="46227" rtlCol="0" anchor="b"/>
          <a:lstStyle>
            <a:lvl1pPr algn="l" fontAlgn="auto">
              <a:spcBef>
                <a:spcPts val="0"/>
              </a:spcBef>
              <a:spcAft>
                <a:spcPts val="0"/>
              </a:spcAft>
              <a:defRPr sz="1200">
                <a:solidFill>
                  <a:schemeClr val="tx1"/>
                </a:solidFill>
                <a:latin typeface="+mn-lt"/>
                <a:cs typeface="+mn-cs"/>
              </a:defRPr>
            </a:lvl1pPr>
          </a:lstStyle>
          <a:p>
            <a:pPr>
              <a:defRPr/>
            </a:pPr>
            <a:endParaRPr lang="en-GB"/>
          </a:p>
        </p:txBody>
      </p:sp>
      <p:sp>
        <p:nvSpPr>
          <p:cNvPr id="5" name="Slide Number Placeholder 4"/>
          <p:cNvSpPr>
            <a:spLocks noGrp="1"/>
          </p:cNvSpPr>
          <p:nvPr>
            <p:ph type="sldNum" sz="quarter" idx="3"/>
          </p:nvPr>
        </p:nvSpPr>
        <p:spPr>
          <a:xfrm>
            <a:off x="3900934" y="9518630"/>
            <a:ext cx="2985621" cy="501655"/>
          </a:xfrm>
          <a:prstGeom prst="rect">
            <a:avLst/>
          </a:prstGeom>
        </p:spPr>
        <p:txBody>
          <a:bodyPr vert="horz" lIns="92455" tIns="46227" rIns="92455" bIns="46227" rtlCol="0" anchor="b"/>
          <a:lstStyle>
            <a:lvl1pPr algn="r" fontAlgn="auto">
              <a:spcBef>
                <a:spcPts val="0"/>
              </a:spcBef>
              <a:spcAft>
                <a:spcPts val="0"/>
              </a:spcAft>
              <a:defRPr sz="1200">
                <a:solidFill>
                  <a:schemeClr val="tx1"/>
                </a:solidFill>
                <a:latin typeface="+mn-lt"/>
                <a:cs typeface="+mn-cs"/>
              </a:defRPr>
            </a:lvl1pPr>
          </a:lstStyle>
          <a:p>
            <a:pPr>
              <a:defRPr/>
            </a:pPr>
            <a:fld id="{105DF0BE-C608-4C06-8BD6-8359B653D1E5}" type="slidenum">
              <a:rPr lang="en-GB"/>
              <a:pPr>
                <a:defRPr/>
              </a:pPr>
              <a:t>‹#›</a:t>
            </a:fld>
            <a:endParaRPr lang="en-GB"/>
          </a:p>
        </p:txBody>
      </p:sp>
    </p:spTree>
    <p:extLst>
      <p:ext uri="{BB962C8B-B14F-4D97-AF65-F5344CB8AC3E}">
        <p14:creationId xmlns:p14="http://schemas.microsoft.com/office/powerpoint/2010/main" val="1219820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621" cy="501656"/>
          </a:xfrm>
          <a:prstGeom prst="rect">
            <a:avLst/>
          </a:prstGeom>
        </p:spPr>
        <p:txBody>
          <a:bodyPr vert="horz" lIns="92455" tIns="46227" rIns="92455" bIns="46227" rtlCol="0"/>
          <a:lstStyle>
            <a:lvl1pPr algn="l" fontAlgn="auto">
              <a:spcBef>
                <a:spcPts val="0"/>
              </a:spcBef>
              <a:spcAft>
                <a:spcPts val="0"/>
              </a:spcAft>
              <a:defRPr sz="1200">
                <a:solidFill>
                  <a:schemeClr val="tx1"/>
                </a:solidFill>
                <a:latin typeface="+mn-lt"/>
                <a:cs typeface="+mn-cs"/>
              </a:defRPr>
            </a:lvl1pPr>
          </a:lstStyle>
          <a:p>
            <a:pPr>
              <a:defRPr/>
            </a:pPr>
            <a:endParaRPr lang="en-GB"/>
          </a:p>
        </p:txBody>
      </p:sp>
      <p:sp>
        <p:nvSpPr>
          <p:cNvPr id="3" name="Date Placeholder 2"/>
          <p:cNvSpPr>
            <a:spLocks noGrp="1"/>
          </p:cNvSpPr>
          <p:nvPr>
            <p:ph type="dt" idx="1"/>
          </p:nvPr>
        </p:nvSpPr>
        <p:spPr>
          <a:xfrm>
            <a:off x="3900934" y="0"/>
            <a:ext cx="2985621" cy="501656"/>
          </a:xfrm>
          <a:prstGeom prst="rect">
            <a:avLst/>
          </a:prstGeom>
        </p:spPr>
        <p:txBody>
          <a:bodyPr vert="horz" lIns="92455" tIns="46227" rIns="92455" bIns="46227" rtlCol="0"/>
          <a:lstStyle>
            <a:lvl1pPr algn="r" fontAlgn="auto">
              <a:spcBef>
                <a:spcPts val="0"/>
              </a:spcBef>
              <a:spcAft>
                <a:spcPts val="0"/>
              </a:spcAft>
              <a:defRPr sz="1200">
                <a:solidFill>
                  <a:schemeClr val="tx1"/>
                </a:solidFill>
                <a:latin typeface="+mn-lt"/>
                <a:cs typeface="+mn-cs"/>
              </a:defRPr>
            </a:lvl1pPr>
          </a:lstStyle>
          <a:p>
            <a:pPr>
              <a:defRPr/>
            </a:pPr>
            <a:fld id="{DD92E818-5939-4172-9A2B-8CC8426E2079}" type="datetimeFigureOut">
              <a:rPr lang="en-US"/>
              <a:pPr>
                <a:defRPr/>
              </a:pPr>
              <a:t>9/11/2020</a:t>
            </a:fld>
            <a:endParaRPr lang="en-GB"/>
          </a:p>
        </p:txBody>
      </p:sp>
      <p:sp>
        <p:nvSpPr>
          <p:cNvPr id="4" name="Slide Image Placeholder 3"/>
          <p:cNvSpPr>
            <a:spLocks noGrp="1" noRot="1" noChangeAspect="1"/>
          </p:cNvSpPr>
          <p:nvPr>
            <p:ph type="sldImg" idx="2"/>
          </p:nvPr>
        </p:nvSpPr>
        <p:spPr>
          <a:xfrm>
            <a:off x="938213" y="752475"/>
            <a:ext cx="5011737" cy="3757613"/>
          </a:xfrm>
          <a:prstGeom prst="rect">
            <a:avLst/>
          </a:prstGeom>
          <a:noFill/>
          <a:ln w="12700">
            <a:solidFill>
              <a:prstClr val="black"/>
            </a:solidFill>
          </a:ln>
        </p:spPr>
        <p:txBody>
          <a:bodyPr vert="horz" lIns="92455" tIns="46227" rIns="92455" bIns="46227" rtlCol="0" anchor="ctr"/>
          <a:lstStyle/>
          <a:p>
            <a:pPr lvl="0"/>
            <a:endParaRPr lang="en-GB" noProof="0"/>
          </a:p>
        </p:txBody>
      </p:sp>
      <p:sp>
        <p:nvSpPr>
          <p:cNvPr id="5" name="Notes Placeholder 4"/>
          <p:cNvSpPr>
            <a:spLocks noGrp="1"/>
          </p:cNvSpPr>
          <p:nvPr>
            <p:ph type="body" sz="quarter" idx="3"/>
          </p:nvPr>
        </p:nvSpPr>
        <p:spPr>
          <a:xfrm>
            <a:off x="688495" y="4760116"/>
            <a:ext cx="5511174" cy="4510090"/>
          </a:xfrm>
          <a:prstGeom prst="rect">
            <a:avLst/>
          </a:prstGeom>
        </p:spPr>
        <p:txBody>
          <a:bodyPr vert="horz" lIns="92455" tIns="46227" rIns="92455" bIns="4622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518630"/>
            <a:ext cx="2985621" cy="501655"/>
          </a:xfrm>
          <a:prstGeom prst="rect">
            <a:avLst/>
          </a:prstGeom>
        </p:spPr>
        <p:txBody>
          <a:bodyPr vert="horz" lIns="92455" tIns="46227" rIns="92455" bIns="46227" rtlCol="0" anchor="b"/>
          <a:lstStyle>
            <a:lvl1pPr algn="l" fontAlgn="auto">
              <a:spcBef>
                <a:spcPts val="0"/>
              </a:spcBef>
              <a:spcAft>
                <a:spcPts val="0"/>
              </a:spcAft>
              <a:defRPr sz="1200">
                <a:solidFill>
                  <a:schemeClr val="tx1"/>
                </a:solidFill>
                <a:latin typeface="+mn-lt"/>
                <a:cs typeface="+mn-cs"/>
              </a:defRPr>
            </a:lvl1pPr>
          </a:lstStyle>
          <a:p>
            <a:pPr>
              <a:defRPr/>
            </a:pPr>
            <a:endParaRPr lang="en-GB"/>
          </a:p>
        </p:txBody>
      </p:sp>
      <p:sp>
        <p:nvSpPr>
          <p:cNvPr id="7" name="Slide Number Placeholder 6"/>
          <p:cNvSpPr>
            <a:spLocks noGrp="1"/>
          </p:cNvSpPr>
          <p:nvPr>
            <p:ph type="sldNum" sz="quarter" idx="5"/>
          </p:nvPr>
        </p:nvSpPr>
        <p:spPr>
          <a:xfrm>
            <a:off x="3900934" y="9518630"/>
            <a:ext cx="2985621" cy="501655"/>
          </a:xfrm>
          <a:prstGeom prst="rect">
            <a:avLst/>
          </a:prstGeom>
        </p:spPr>
        <p:txBody>
          <a:bodyPr vert="horz" lIns="92455" tIns="46227" rIns="92455" bIns="46227" rtlCol="0" anchor="b"/>
          <a:lstStyle>
            <a:lvl1pPr algn="r" fontAlgn="auto">
              <a:spcBef>
                <a:spcPts val="0"/>
              </a:spcBef>
              <a:spcAft>
                <a:spcPts val="0"/>
              </a:spcAft>
              <a:defRPr sz="1200">
                <a:solidFill>
                  <a:schemeClr val="tx1"/>
                </a:solidFill>
                <a:latin typeface="+mn-lt"/>
                <a:cs typeface="+mn-cs"/>
              </a:defRPr>
            </a:lvl1pPr>
          </a:lstStyle>
          <a:p>
            <a:pPr>
              <a:defRPr/>
            </a:pPr>
            <a:fld id="{EFABBA91-3911-4DA8-9FC3-A301E9580C09}" type="slidenum">
              <a:rPr lang="en-GB"/>
              <a:pPr>
                <a:defRPr/>
              </a:pPr>
              <a:t>‹#›</a:t>
            </a:fld>
            <a:endParaRPr lang="en-GB"/>
          </a:p>
        </p:txBody>
      </p:sp>
    </p:spTree>
    <p:extLst>
      <p:ext uri="{BB962C8B-B14F-4D97-AF65-F5344CB8AC3E}">
        <p14:creationId xmlns:p14="http://schemas.microsoft.com/office/powerpoint/2010/main" val="579096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68F50B-3D61-4F28-B4B3-45B126313640}" type="slidenum">
              <a:rPr lang="en-GB" smtClean="0">
                <a:ea typeface="ＭＳ Ｐゴシック" pitchFamily="34" charset="-128"/>
              </a:rPr>
              <a:pPr fontAlgn="base">
                <a:spcBef>
                  <a:spcPct val="0"/>
                </a:spcBef>
                <a:spcAft>
                  <a:spcPct val="0"/>
                </a:spcAft>
                <a:defRPr/>
              </a:pPr>
              <a:t>2</a:t>
            </a:fld>
            <a:endParaRPr lang="en-GB">
              <a:ea typeface="ＭＳ Ｐゴシック" pitchFamily="34" charset="-128"/>
            </a:endParaRPr>
          </a:p>
        </p:txBody>
      </p:sp>
    </p:spTree>
    <p:extLst>
      <p:ext uri="{BB962C8B-B14F-4D97-AF65-F5344CB8AC3E}">
        <p14:creationId xmlns:p14="http://schemas.microsoft.com/office/powerpoint/2010/main" val="2620769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F68F50B-3D61-4F28-B4B3-45B126313640}" type="slidenum">
              <a:rPr lang="en-GB" smtClean="0">
                <a:ea typeface="ＭＳ Ｐゴシック" pitchFamily="34" charset="-128"/>
              </a:rPr>
              <a:pPr>
                <a:defRPr/>
              </a:pPr>
              <a:t>11</a:t>
            </a:fld>
            <a:endParaRPr lang="en-GB">
              <a:ea typeface="ＭＳ Ｐゴシック" pitchFamily="34" charset="-128"/>
            </a:endParaRPr>
          </a:p>
        </p:txBody>
      </p:sp>
    </p:spTree>
    <p:extLst>
      <p:ext uri="{BB962C8B-B14F-4D97-AF65-F5344CB8AC3E}">
        <p14:creationId xmlns:p14="http://schemas.microsoft.com/office/powerpoint/2010/main" val="275596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F68F50B-3D61-4F28-B4B3-45B126313640}" type="slidenum">
              <a:rPr lang="en-GB" smtClean="0">
                <a:ea typeface="ＭＳ Ｐゴシック" pitchFamily="34" charset="-128"/>
              </a:rPr>
              <a:pPr>
                <a:defRPr/>
              </a:pPr>
              <a:t>12</a:t>
            </a:fld>
            <a:endParaRPr lang="en-GB">
              <a:ea typeface="ＭＳ Ｐゴシック" pitchFamily="34" charset="-128"/>
            </a:endParaRPr>
          </a:p>
        </p:txBody>
      </p:sp>
    </p:spTree>
    <p:extLst>
      <p:ext uri="{BB962C8B-B14F-4D97-AF65-F5344CB8AC3E}">
        <p14:creationId xmlns:p14="http://schemas.microsoft.com/office/powerpoint/2010/main" val="279648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F68F50B-3D61-4F28-B4B3-45B126313640}" type="slidenum">
              <a:rPr lang="en-GB" smtClean="0">
                <a:ea typeface="ＭＳ Ｐゴシック" pitchFamily="34" charset="-128"/>
              </a:rPr>
              <a:pPr>
                <a:defRPr/>
              </a:pPr>
              <a:t>13</a:t>
            </a:fld>
            <a:endParaRPr lang="en-GB">
              <a:ea typeface="ＭＳ Ｐゴシック" pitchFamily="34" charset="-128"/>
            </a:endParaRPr>
          </a:p>
        </p:txBody>
      </p:sp>
    </p:spTree>
    <p:extLst>
      <p:ext uri="{BB962C8B-B14F-4D97-AF65-F5344CB8AC3E}">
        <p14:creationId xmlns:p14="http://schemas.microsoft.com/office/powerpoint/2010/main" val="352645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solidFill>
                <a:srgbClr val="000000"/>
              </a:solidFill>
              <a:ea typeface="ＭＳ Ｐゴシック" pitchFamily="34" charset="-128"/>
            </a:endParaRP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E68425-A2C6-4969-A5D7-542A91B0129F}" type="slidenum">
              <a:rPr lang="en-GB" smtClean="0">
                <a:ea typeface="ＭＳ Ｐゴシック" pitchFamily="34" charset="-128"/>
              </a:rPr>
              <a:pPr fontAlgn="base">
                <a:spcBef>
                  <a:spcPct val="0"/>
                </a:spcBef>
                <a:spcAft>
                  <a:spcPct val="0"/>
                </a:spcAft>
                <a:defRPr/>
              </a:pPr>
              <a:t>14</a:t>
            </a:fld>
            <a:endParaRPr lang="en-GB">
              <a:ea typeface="ＭＳ Ｐゴシック" pitchFamily="34" charset="-128"/>
            </a:endParaRPr>
          </a:p>
        </p:txBody>
      </p:sp>
    </p:spTree>
    <p:extLst>
      <p:ext uri="{BB962C8B-B14F-4D97-AF65-F5344CB8AC3E}">
        <p14:creationId xmlns:p14="http://schemas.microsoft.com/office/powerpoint/2010/main" val="3110833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F68F50B-3D61-4F28-B4B3-45B126313640}" type="slidenum">
              <a:rPr lang="en-GB" smtClean="0">
                <a:ea typeface="ＭＳ Ｐゴシック" pitchFamily="34" charset="-128"/>
              </a:rPr>
              <a:pPr>
                <a:defRPr/>
              </a:pPr>
              <a:t>15</a:t>
            </a:fld>
            <a:endParaRPr lang="en-GB">
              <a:ea typeface="ＭＳ Ｐゴシック" pitchFamily="34" charset="-128"/>
            </a:endParaRPr>
          </a:p>
        </p:txBody>
      </p:sp>
    </p:spTree>
    <p:extLst>
      <p:ext uri="{BB962C8B-B14F-4D97-AF65-F5344CB8AC3E}">
        <p14:creationId xmlns:p14="http://schemas.microsoft.com/office/powerpoint/2010/main" val="13813268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8F50B-3D61-4F28-B4B3-45B126313640}" type="slidenum">
              <a:rPr kumimoji="0" lang="en-GB" sz="1200" b="0" i="0" u="none" strike="noStrike" kern="1200" cap="none" spc="0" normalizeH="0" baseline="0" noProof="0" smtClean="0">
                <a:ln>
                  <a:noFill/>
                </a:ln>
                <a:solidFill>
                  <a:prstClr val="black"/>
                </a:solidFill>
                <a:effectLst/>
                <a:uLnTx/>
                <a:uFillTx/>
                <a:latin typeface="Calibri"/>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val="3363239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F68F50B-3D61-4F28-B4B3-45B126313640}" type="slidenum">
              <a:rPr lang="en-GB" smtClean="0">
                <a:ea typeface="ＭＳ Ｐゴシック" pitchFamily="34" charset="-128"/>
              </a:rPr>
              <a:pPr>
                <a:defRPr/>
              </a:pPr>
              <a:t>17</a:t>
            </a:fld>
            <a:endParaRPr lang="en-GB">
              <a:ea typeface="ＭＳ Ｐゴシック" pitchFamily="34" charset="-128"/>
            </a:endParaRPr>
          </a:p>
        </p:txBody>
      </p:sp>
    </p:spTree>
    <p:extLst>
      <p:ext uri="{BB962C8B-B14F-4D97-AF65-F5344CB8AC3E}">
        <p14:creationId xmlns:p14="http://schemas.microsoft.com/office/powerpoint/2010/main" val="1812389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F68F50B-3D61-4F28-B4B3-45B126313640}" type="slidenum">
              <a:rPr lang="en-GB" smtClean="0">
                <a:ea typeface="ＭＳ Ｐゴシック" pitchFamily="34" charset="-128"/>
              </a:rPr>
              <a:pPr>
                <a:defRPr/>
              </a:pPr>
              <a:t>18</a:t>
            </a:fld>
            <a:endParaRPr lang="en-GB">
              <a:ea typeface="ＭＳ Ｐゴシック" pitchFamily="34" charset="-128"/>
            </a:endParaRPr>
          </a:p>
        </p:txBody>
      </p:sp>
    </p:spTree>
    <p:extLst>
      <p:ext uri="{BB962C8B-B14F-4D97-AF65-F5344CB8AC3E}">
        <p14:creationId xmlns:p14="http://schemas.microsoft.com/office/powerpoint/2010/main" val="716465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F68F50B-3D61-4F28-B4B3-45B126313640}" type="slidenum">
              <a:rPr lang="en-GB" smtClean="0">
                <a:ea typeface="ＭＳ Ｐゴシック" pitchFamily="34" charset="-128"/>
              </a:rPr>
              <a:pPr>
                <a:defRPr/>
              </a:pPr>
              <a:t>19</a:t>
            </a:fld>
            <a:endParaRPr lang="en-GB">
              <a:ea typeface="ＭＳ Ｐゴシック" pitchFamily="34" charset="-128"/>
            </a:endParaRPr>
          </a:p>
        </p:txBody>
      </p:sp>
    </p:spTree>
    <p:extLst>
      <p:ext uri="{BB962C8B-B14F-4D97-AF65-F5344CB8AC3E}">
        <p14:creationId xmlns:p14="http://schemas.microsoft.com/office/powerpoint/2010/main" val="1921746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F68F50B-3D61-4F28-B4B3-45B126313640}" type="slidenum">
              <a:rPr lang="en-GB" smtClean="0">
                <a:ea typeface="ＭＳ Ｐゴシック" pitchFamily="34" charset="-128"/>
              </a:rPr>
              <a:pPr>
                <a:defRPr/>
              </a:pPr>
              <a:t>20</a:t>
            </a:fld>
            <a:endParaRPr lang="en-GB">
              <a:ea typeface="ＭＳ Ｐゴシック" pitchFamily="34" charset="-128"/>
            </a:endParaRPr>
          </a:p>
        </p:txBody>
      </p:sp>
    </p:spTree>
    <p:extLst>
      <p:ext uri="{BB962C8B-B14F-4D97-AF65-F5344CB8AC3E}">
        <p14:creationId xmlns:p14="http://schemas.microsoft.com/office/powerpoint/2010/main" val="3750212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68F50B-3D61-4F28-B4B3-45B126313640}" type="slidenum">
              <a:rPr lang="en-GB" smtClean="0">
                <a:ea typeface="ＭＳ Ｐゴシック" pitchFamily="34" charset="-128"/>
              </a:rPr>
              <a:pPr fontAlgn="base">
                <a:spcBef>
                  <a:spcPct val="0"/>
                </a:spcBef>
                <a:spcAft>
                  <a:spcPct val="0"/>
                </a:spcAft>
                <a:defRPr/>
              </a:pPr>
              <a:t>3</a:t>
            </a:fld>
            <a:endParaRPr lang="en-GB">
              <a:ea typeface="ＭＳ Ｐゴシック" pitchFamily="34" charset="-128"/>
            </a:endParaRPr>
          </a:p>
        </p:txBody>
      </p:sp>
    </p:spTree>
    <p:extLst>
      <p:ext uri="{BB962C8B-B14F-4D97-AF65-F5344CB8AC3E}">
        <p14:creationId xmlns:p14="http://schemas.microsoft.com/office/powerpoint/2010/main" val="462611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F68F50B-3D61-4F28-B4B3-45B126313640}" type="slidenum">
              <a:rPr lang="en-GB" smtClean="0">
                <a:ea typeface="ＭＳ Ｐゴシック" pitchFamily="34" charset="-128"/>
              </a:rPr>
              <a:pPr>
                <a:defRPr/>
              </a:pPr>
              <a:t>21</a:t>
            </a:fld>
            <a:endParaRPr lang="en-GB">
              <a:ea typeface="ＭＳ Ｐゴシック" pitchFamily="34" charset="-128"/>
            </a:endParaRPr>
          </a:p>
        </p:txBody>
      </p:sp>
    </p:spTree>
    <p:extLst>
      <p:ext uri="{BB962C8B-B14F-4D97-AF65-F5344CB8AC3E}">
        <p14:creationId xmlns:p14="http://schemas.microsoft.com/office/powerpoint/2010/main" val="4121774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8F50B-3D61-4F28-B4B3-45B126313640}" type="slidenum">
              <a:rPr kumimoji="0" lang="en-GB" sz="1200" b="0" i="0" u="none" strike="noStrike" kern="1200" cap="none" spc="0" normalizeH="0" baseline="0" noProof="0" smtClean="0">
                <a:ln>
                  <a:noFill/>
                </a:ln>
                <a:solidFill>
                  <a:prstClr val="black"/>
                </a:solidFill>
                <a:effectLst/>
                <a:uLnTx/>
                <a:uFillTx/>
                <a:latin typeface="Calibri"/>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val="1088653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F68F50B-3D61-4F28-B4B3-45B126313640}" type="slidenum">
              <a:rPr lang="en-GB" smtClean="0">
                <a:ea typeface="ＭＳ Ｐゴシック" pitchFamily="34" charset="-128"/>
              </a:rPr>
              <a:pPr>
                <a:defRPr/>
              </a:pPr>
              <a:t>23</a:t>
            </a:fld>
            <a:endParaRPr lang="en-GB">
              <a:ea typeface="ＭＳ Ｐゴシック" pitchFamily="34" charset="-128"/>
            </a:endParaRPr>
          </a:p>
        </p:txBody>
      </p:sp>
    </p:spTree>
    <p:extLst>
      <p:ext uri="{BB962C8B-B14F-4D97-AF65-F5344CB8AC3E}">
        <p14:creationId xmlns:p14="http://schemas.microsoft.com/office/powerpoint/2010/main" val="978810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8F50B-3D61-4F28-B4B3-45B126313640}" type="slidenum">
              <a:rPr kumimoji="0" lang="en-GB" sz="1200" b="0" i="0" u="none" strike="noStrike" kern="1200" cap="none" spc="0" normalizeH="0" baseline="0" noProof="0" smtClean="0">
                <a:ln>
                  <a:noFill/>
                </a:ln>
                <a:solidFill>
                  <a:prstClr val="black"/>
                </a:solidFill>
                <a:effectLst/>
                <a:uLnTx/>
                <a:uFillTx/>
                <a:latin typeface="Calibri"/>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val="26325779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F68F50B-3D61-4F28-B4B3-45B126313640}" type="slidenum">
              <a:rPr lang="en-GB" smtClean="0">
                <a:ea typeface="ＭＳ Ｐゴシック" pitchFamily="34" charset="-128"/>
              </a:rPr>
              <a:pPr>
                <a:defRPr/>
              </a:pPr>
              <a:t>25</a:t>
            </a:fld>
            <a:endParaRPr lang="en-GB">
              <a:ea typeface="ＭＳ Ｐゴシック" pitchFamily="34" charset="-128"/>
            </a:endParaRPr>
          </a:p>
        </p:txBody>
      </p:sp>
    </p:spTree>
    <p:extLst>
      <p:ext uri="{BB962C8B-B14F-4D97-AF65-F5344CB8AC3E}">
        <p14:creationId xmlns:p14="http://schemas.microsoft.com/office/powerpoint/2010/main" val="2294579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F68F50B-3D61-4F28-B4B3-45B126313640}" type="slidenum">
              <a:rPr lang="en-GB" smtClean="0">
                <a:ea typeface="ＭＳ Ｐゴシック" pitchFamily="34" charset="-128"/>
              </a:rPr>
              <a:pPr>
                <a:defRPr/>
              </a:pPr>
              <a:t>26</a:t>
            </a:fld>
            <a:endParaRPr lang="en-GB">
              <a:ea typeface="ＭＳ Ｐゴシック" pitchFamily="34" charset="-128"/>
            </a:endParaRPr>
          </a:p>
        </p:txBody>
      </p:sp>
    </p:spTree>
    <p:extLst>
      <p:ext uri="{BB962C8B-B14F-4D97-AF65-F5344CB8AC3E}">
        <p14:creationId xmlns:p14="http://schemas.microsoft.com/office/powerpoint/2010/main" val="21190222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68F50B-3D61-4F28-B4B3-45B126313640}" type="slidenum">
              <a:rPr lang="en-GB" smtClean="0">
                <a:ea typeface="ＭＳ Ｐゴシック" pitchFamily="34" charset="-128"/>
              </a:rPr>
              <a:pPr fontAlgn="base">
                <a:spcBef>
                  <a:spcPct val="0"/>
                </a:spcBef>
                <a:spcAft>
                  <a:spcPct val="0"/>
                </a:spcAft>
                <a:defRPr/>
              </a:pPr>
              <a:t>27</a:t>
            </a:fld>
            <a:endParaRPr lang="en-GB">
              <a:ea typeface="ＭＳ Ｐゴシック" pitchFamily="34" charset="-128"/>
            </a:endParaRPr>
          </a:p>
        </p:txBody>
      </p:sp>
    </p:spTree>
    <p:extLst>
      <p:ext uri="{BB962C8B-B14F-4D97-AF65-F5344CB8AC3E}">
        <p14:creationId xmlns:p14="http://schemas.microsoft.com/office/powerpoint/2010/main" val="2252563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68F50B-3D61-4F28-B4B3-45B126313640}" type="slidenum">
              <a:rPr lang="en-GB" smtClean="0">
                <a:ea typeface="ＭＳ Ｐゴシック" pitchFamily="34" charset="-128"/>
              </a:rPr>
              <a:pPr fontAlgn="base">
                <a:spcBef>
                  <a:spcPct val="0"/>
                </a:spcBef>
                <a:spcAft>
                  <a:spcPct val="0"/>
                </a:spcAft>
                <a:defRPr/>
              </a:pPr>
              <a:t>28</a:t>
            </a:fld>
            <a:endParaRPr lang="en-GB">
              <a:ea typeface="ＭＳ Ｐゴシック" pitchFamily="34" charset="-128"/>
            </a:endParaRPr>
          </a:p>
        </p:txBody>
      </p:sp>
    </p:spTree>
    <p:extLst>
      <p:ext uri="{BB962C8B-B14F-4D97-AF65-F5344CB8AC3E}">
        <p14:creationId xmlns:p14="http://schemas.microsoft.com/office/powerpoint/2010/main" val="40997983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68F50B-3D61-4F28-B4B3-45B126313640}" type="slidenum">
              <a:rPr lang="en-GB" smtClean="0">
                <a:ea typeface="ＭＳ Ｐゴシック" pitchFamily="34" charset="-128"/>
              </a:rPr>
              <a:pPr fontAlgn="base">
                <a:spcBef>
                  <a:spcPct val="0"/>
                </a:spcBef>
                <a:spcAft>
                  <a:spcPct val="0"/>
                </a:spcAft>
                <a:defRPr/>
              </a:pPr>
              <a:t>29</a:t>
            </a:fld>
            <a:endParaRPr lang="en-GB">
              <a:ea typeface="ＭＳ Ｐゴシック" pitchFamily="34" charset="-128"/>
            </a:endParaRPr>
          </a:p>
        </p:txBody>
      </p:sp>
    </p:spTree>
    <p:extLst>
      <p:ext uri="{BB962C8B-B14F-4D97-AF65-F5344CB8AC3E}">
        <p14:creationId xmlns:p14="http://schemas.microsoft.com/office/powerpoint/2010/main" val="32106465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68F50B-3D61-4F28-B4B3-45B126313640}" type="slidenum">
              <a:rPr lang="en-GB" smtClean="0">
                <a:ea typeface="ＭＳ Ｐゴシック" pitchFamily="34" charset="-128"/>
              </a:rPr>
              <a:pPr fontAlgn="base">
                <a:spcBef>
                  <a:spcPct val="0"/>
                </a:spcBef>
                <a:spcAft>
                  <a:spcPct val="0"/>
                </a:spcAft>
                <a:defRPr/>
              </a:pPr>
              <a:t>30</a:t>
            </a:fld>
            <a:endParaRPr lang="en-GB">
              <a:ea typeface="ＭＳ Ｐゴシック" pitchFamily="34" charset="-128"/>
            </a:endParaRPr>
          </a:p>
        </p:txBody>
      </p:sp>
    </p:spTree>
    <p:extLst>
      <p:ext uri="{BB962C8B-B14F-4D97-AF65-F5344CB8AC3E}">
        <p14:creationId xmlns:p14="http://schemas.microsoft.com/office/powerpoint/2010/main" val="3212743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68F50B-3D61-4F28-B4B3-45B126313640}" type="slidenum">
              <a:rPr lang="en-GB" smtClean="0">
                <a:ea typeface="ＭＳ Ｐゴシック" pitchFamily="34" charset="-128"/>
              </a:rPr>
              <a:pPr fontAlgn="base">
                <a:spcBef>
                  <a:spcPct val="0"/>
                </a:spcBef>
                <a:spcAft>
                  <a:spcPct val="0"/>
                </a:spcAft>
                <a:defRPr/>
              </a:pPr>
              <a:t>4</a:t>
            </a:fld>
            <a:endParaRPr lang="en-GB">
              <a:ea typeface="ＭＳ Ｐゴシック" pitchFamily="34" charset="-128"/>
            </a:endParaRPr>
          </a:p>
        </p:txBody>
      </p:sp>
    </p:spTree>
    <p:extLst>
      <p:ext uri="{BB962C8B-B14F-4D97-AF65-F5344CB8AC3E}">
        <p14:creationId xmlns:p14="http://schemas.microsoft.com/office/powerpoint/2010/main" val="24754129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a:solidFill>
                  <a:srgbClr val="000000"/>
                </a:solidFill>
                <a:ea typeface="ＭＳ Ｐゴシック" pitchFamily="34" charset="-128"/>
              </a:rPr>
              <a:t>LADO would be notified</a:t>
            </a:r>
            <a:r>
              <a:rPr lang="en-GB" baseline="0" dirty="0">
                <a:solidFill>
                  <a:srgbClr val="000000"/>
                </a:solidFill>
                <a:ea typeface="ＭＳ Ｐゴシック" pitchFamily="34" charset="-128"/>
              </a:rPr>
              <a:t> because the police would see on the system that he has a DBS certificate </a:t>
            </a:r>
            <a:endParaRPr lang="en-GB" dirty="0">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68F50B-3D61-4F28-B4B3-45B126313640}" type="slidenum">
              <a:rPr lang="en-GB" smtClean="0">
                <a:ea typeface="ＭＳ Ｐゴシック" pitchFamily="34" charset="-128"/>
              </a:rPr>
              <a:pPr fontAlgn="base">
                <a:spcBef>
                  <a:spcPct val="0"/>
                </a:spcBef>
                <a:spcAft>
                  <a:spcPct val="0"/>
                </a:spcAft>
                <a:defRPr/>
              </a:pPr>
              <a:t>31</a:t>
            </a:fld>
            <a:endParaRPr lang="en-GB">
              <a:ea typeface="ＭＳ Ｐゴシック" pitchFamily="34" charset="-128"/>
            </a:endParaRPr>
          </a:p>
        </p:txBody>
      </p:sp>
    </p:spTree>
    <p:extLst>
      <p:ext uri="{BB962C8B-B14F-4D97-AF65-F5344CB8AC3E}">
        <p14:creationId xmlns:p14="http://schemas.microsoft.com/office/powerpoint/2010/main" val="2145210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68F50B-3D61-4F28-B4B3-45B126313640}" type="slidenum">
              <a:rPr lang="en-GB" smtClean="0">
                <a:ea typeface="ＭＳ Ｐゴシック" pitchFamily="34" charset="-128"/>
              </a:rPr>
              <a:pPr fontAlgn="base">
                <a:spcBef>
                  <a:spcPct val="0"/>
                </a:spcBef>
                <a:spcAft>
                  <a:spcPct val="0"/>
                </a:spcAft>
                <a:defRPr/>
              </a:pPr>
              <a:t>32</a:t>
            </a:fld>
            <a:endParaRPr lang="en-GB">
              <a:ea typeface="ＭＳ Ｐゴシック" pitchFamily="34" charset="-128"/>
            </a:endParaRPr>
          </a:p>
        </p:txBody>
      </p:sp>
    </p:spTree>
    <p:extLst>
      <p:ext uri="{BB962C8B-B14F-4D97-AF65-F5344CB8AC3E}">
        <p14:creationId xmlns:p14="http://schemas.microsoft.com/office/powerpoint/2010/main" val="4396832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68F50B-3D61-4F28-B4B3-45B126313640}" type="slidenum">
              <a:rPr lang="en-GB" smtClean="0">
                <a:ea typeface="ＭＳ Ｐゴシック" pitchFamily="34" charset="-128"/>
              </a:rPr>
              <a:pPr fontAlgn="base">
                <a:spcBef>
                  <a:spcPct val="0"/>
                </a:spcBef>
                <a:spcAft>
                  <a:spcPct val="0"/>
                </a:spcAft>
                <a:defRPr/>
              </a:pPr>
              <a:t>33</a:t>
            </a:fld>
            <a:endParaRPr lang="en-GB">
              <a:ea typeface="ＭＳ Ｐゴシック" pitchFamily="34" charset="-128"/>
            </a:endParaRPr>
          </a:p>
        </p:txBody>
      </p:sp>
    </p:spTree>
    <p:extLst>
      <p:ext uri="{BB962C8B-B14F-4D97-AF65-F5344CB8AC3E}">
        <p14:creationId xmlns:p14="http://schemas.microsoft.com/office/powerpoint/2010/main" val="31647200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a:solidFill>
                  <a:srgbClr val="000000"/>
                </a:solidFill>
                <a:ea typeface="ＭＳ Ｐゴシック" pitchFamily="34" charset="-128"/>
              </a:rPr>
              <a:t>*</a:t>
            </a:r>
            <a:r>
              <a:rPr lang="en-GB" baseline="0" dirty="0">
                <a:solidFill>
                  <a:srgbClr val="000000"/>
                </a:solidFill>
                <a:ea typeface="ＭＳ Ｐゴシック" pitchFamily="34" charset="-128"/>
              </a:rPr>
              <a:t> It has just become an </a:t>
            </a:r>
            <a:r>
              <a:rPr lang="en-GB" baseline="0" dirty="0" err="1">
                <a:solidFill>
                  <a:srgbClr val="000000"/>
                </a:solidFill>
                <a:ea typeface="ＭＳ Ｐゴシック" pitchFamily="34" charset="-128"/>
              </a:rPr>
              <a:t>ofsted</a:t>
            </a:r>
            <a:r>
              <a:rPr lang="en-GB" baseline="0" dirty="0">
                <a:solidFill>
                  <a:srgbClr val="000000"/>
                </a:solidFill>
                <a:ea typeface="ＭＳ Ｐゴシック" pitchFamily="34" charset="-128"/>
              </a:rPr>
              <a:t> requirement for childcare providers … watch this space!!!</a:t>
            </a:r>
            <a:endParaRPr lang="en-GB" dirty="0">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68F50B-3D61-4F28-B4B3-45B126313640}" type="slidenum">
              <a:rPr lang="en-GB" smtClean="0">
                <a:ea typeface="ＭＳ Ｐゴシック" pitchFamily="34" charset="-128"/>
              </a:rPr>
              <a:pPr fontAlgn="base">
                <a:spcBef>
                  <a:spcPct val="0"/>
                </a:spcBef>
                <a:spcAft>
                  <a:spcPct val="0"/>
                </a:spcAft>
                <a:defRPr/>
              </a:pPr>
              <a:t>34</a:t>
            </a:fld>
            <a:endParaRPr lang="en-GB">
              <a:ea typeface="ＭＳ Ｐゴシック" pitchFamily="34" charset="-128"/>
            </a:endParaRPr>
          </a:p>
        </p:txBody>
      </p:sp>
    </p:spTree>
    <p:extLst>
      <p:ext uri="{BB962C8B-B14F-4D97-AF65-F5344CB8AC3E}">
        <p14:creationId xmlns:p14="http://schemas.microsoft.com/office/powerpoint/2010/main" val="32859272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a:solidFill>
                  <a:srgbClr val="000000"/>
                </a:solidFill>
                <a:ea typeface="ＭＳ Ｐゴシック" pitchFamily="34" charset="-128"/>
              </a:rPr>
              <a:t>*</a:t>
            </a:r>
            <a:r>
              <a:rPr lang="en-GB" baseline="0" dirty="0">
                <a:solidFill>
                  <a:srgbClr val="000000"/>
                </a:solidFill>
                <a:ea typeface="ＭＳ Ｐゴシック" pitchFamily="34" charset="-128"/>
              </a:rPr>
              <a:t> </a:t>
            </a:r>
            <a:r>
              <a:rPr lang="en-GB" dirty="0">
                <a:solidFill>
                  <a:srgbClr val="000000"/>
                </a:solidFill>
                <a:ea typeface="ＭＳ Ｐゴシック" pitchFamily="34" charset="-128"/>
              </a:rPr>
              <a:t>28 day rule</a:t>
            </a: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68F50B-3D61-4F28-B4B3-45B126313640}" type="slidenum">
              <a:rPr lang="en-GB" smtClean="0">
                <a:ea typeface="ＭＳ Ｐゴシック" pitchFamily="34" charset="-128"/>
              </a:rPr>
              <a:pPr fontAlgn="base">
                <a:spcBef>
                  <a:spcPct val="0"/>
                </a:spcBef>
                <a:spcAft>
                  <a:spcPct val="0"/>
                </a:spcAft>
                <a:defRPr/>
              </a:pPr>
              <a:t>35</a:t>
            </a:fld>
            <a:endParaRPr lang="en-GB">
              <a:ea typeface="ＭＳ Ｐゴシック" pitchFamily="34" charset="-128"/>
            </a:endParaRPr>
          </a:p>
        </p:txBody>
      </p:sp>
    </p:spTree>
    <p:extLst>
      <p:ext uri="{BB962C8B-B14F-4D97-AF65-F5344CB8AC3E}">
        <p14:creationId xmlns:p14="http://schemas.microsoft.com/office/powerpoint/2010/main" val="36095973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F68F50B-3D61-4F28-B4B3-45B126313640}" type="slidenum">
              <a:rPr lang="en-GB" smtClean="0">
                <a:ea typeface="ＭＳ Ｐゴシック" pitchFamily="34" charset="-128"/>
              </a:rPr>
              <a:pPr>
                <a:defRPr/>
              </a:pPr>
              <a:t>36</a:t>
            </a:fld>
            <a:endParaRPr lang="en-GB">
              <a:ea typeface="ＭＳ Ｐゴシック" pitchFamily="34" charset="-128"/>
            </a:endParaRPr>
          </a:p>
        </p:txBody>
      </p:sp>
    </p:spTree>
    <p:extLst>
      <p:ext uri="{BB962C8B-B14F-4D97-AF65-F5344CB8AC3E}">
        <p14:creationId xmlns:p14="http://schemas.microsoft.com/office/powerpoint/2010/main" val="18245715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F68F50B-3D61-4F28-B4B3-45B126313640}" type="slidenum">
              <a:rPr lang="en-GB" smtClean="0">
                <a:ea typeface="ＭＳ Ｐゴシック" pitchFamily="34" charset="-128"/>
              </a:rPr>
              <a:pPr>
                <a:defRPr/>
              </a:pPr>
              <a:t>37</a:t>
            </a:fld>
            <a:endParaRPr lang="en-GB">
              <a:ea typeface="ＭＳ Ｐゴシック" pitchFamily="34" charset="-128"/>
            </a:endParaRPr>
          </a:p>
        </p:txBody>
      </p:sp>
    </p:spTree>
    <p:extLst>
      <p:ext uri="{BB962C8B-B14F-4D97-AF65-F5344CB8AC3E}">
        <p14:creationId xmlns:p14="http://schemas.microsoft.com/office/powerpoint/2010/main" val="40564491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F68F50B-3D61-4F28-B4B3-45B126313640}" type="slidenum">
              <a:rPr lang="en-GB" smtClean="0">
                <a:ea typeface="ＭＳ Ｐゴシック" pitchFamily="34" charset="-128"/>
              </a:rPr>
              <a:pPr>
                <a:defRPr/>
              </a:pPr>
              <a:t>38</a:t>
            </a:fld>
            <a:endParaRPr lang="en-GB">
              <a:ea typeface="ＭＳ Ｐゴシック" pitchFamily="34" charset="-128"/>
            </a:endParaRPr>
          </a:p>
        </p:txBody>
      </p:sp>
    </p:spTree>
    <p:extLst>
      <p:ext uri="{BB962C8B-B14F-4D97-AF65-F5344CB8AC3E}">
        <p14:creationId xmlns:p14="http://schemas.microsoft.com/office/powerpoint/2010/main" val="37405678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F68F50B-3D61-4F28-B4B3-45B126313640}" type="slidenum">
              <a:rPr lang="en-GB" smtClean="0">
                <a:ea typeface="ＭＳ Ｐゴシック" pitchFamily="34" charset="-128"/>
              </a:rPr>
              <a:pPr>
                <a:defRPr/>
              </a:pPr>
              <a:t>39</a:t>
            </a:fld>
            <a:endParaRPr lang="en-GB">
              <a:ea typeface="ＭＳ Ｐゴシック" pitchFamily="34" charset="-128"/>
            </a:endParaRPr>
          </a:p>
        </p:txBody>
      </p:sp>
    </p:spTree>
    <p:extLst>
      <p:ext uri="{BB962C8B-B14F-4D97-AF65-F5344CB8AC3E}">
        <p14:creationId xmlns:p14="http://schemas.microsoft.com/office/powerpoint/2010/main" val="25932742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F68F50B-3D61-4F28-B4B3-45B126313640}" type="slidenum">
              <a:rPr lang="en-GB" smtClean="0">
                <a:ea typeface="ＭＳ Ｐゴシック" pitchFamily="34" charset="-128"/>
              </a:rPr>
              <a:pPr>
                <a:defRPr/>
              </a:pPr>
              <a:t>40</a:t>
            </a:fld>
            <a:endParaRPr lang="en-GB">
              <a:ea typeface="ＭＳ Ｐゴシック" pitchFamily="34" charset="-128"/>
            </a:endParaRPr>
          </a:p>
        </p:txBody>
      </p:sp>
    </p:spTree>
    <p:extLst>
      <p:ext uri="{BB962C8B-B14F-4D97-AF65-F5344CB8AC3E}">
        <p14:creationId xmlns:p14="http://schemas.microsoft.com/office/powerpoint/2010/main" val="3815230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68F50B-3D61-4F28-B4B3-45B126313640}" type="slidenum">
              <a:rPr lang="en-GB" smtClean="0">
                <a:ea typeface="ＭＳ Ｐゴシック" pitchFamily="34" charset="-128"/>
              </a:rPr>
              <a:pPr fontAlgn="base">
                <a:spcBef>
                  <a:spcPct val="0"/>
                </a:spcBef>
                <a:spcAft>
                  <a:spcPct val="0"/>
                </a:spcAft>
                <a:defRPr/>
              </a:pPr>
              <a:t>5</a:t>
            </a:fld>
            <a:endParaRPr lang="en-GB">
              <a:ea typeface="ＭＳ Ｐゴシック" pitchFamily="34" charset="-128"/>
            </a:endParaRPr>
          </a:p>
        </p:txBody>
      </p:sp>
    </p:spTree>
    <p:extLst>
      <p:ext uri="{BB962C8B-B14F-4D97-AF65-F5344CB8AC3E}">
        <p14:creationId xmlns:p14="http://schemas.microsoft.com/office/powerpoint/2010/main" val="5181779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xfrm>
            <a:off x="688495" y="4696007"/>
            <a:ext cx="5511174" cy="4510090"/>
          </a:xfrm>
          <a:noFill/>
        </p:spPr>
        <p:txBody>
          <a:bodyPr wrap="square" numCol="1" anchor="t" anchorCtr="0" compatLnSpc="1">
            <a:prstTxWarp prst="textNoShape">
              <a:avLst/>
            </a:prstTxWarp>
          </a:bodyPr>
          <a:lstStyle/>
          <a:p>
            <a:pPr eaLnBrk="1" hangingPunct="1">
              <a:spcBef>
                <a:spcPct val="0"/>
              </a:spcBef>
            </a:pPr>
            <a:endParaRPr lang="en-GB">
              <a:solidFill>
                <a:srgbClr val="000000"/>
              </a:solidFill>
              <a:ea typeface="ＭＳ Ｐゴシック" pitchFamily="34" charset="-128"/>
            </a:endParaRPr>
          </a:p>
          <a:p>
            <a:pPr eaLnBrk="1" hangingPunct="1">
              <a:spcBef>
                <a:spcPct val="0"/>
              </a:spcBef>
            </a:pPr>
            <a:endParaRPr lang="en-GB">
              <a:ea typeface="ＭＳ Ｐゴシック" pitchFamily="34" charset="-128"/>
            </a:endParaRP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FA13E3-45DC-465E-B388-5217B92C4AAB}" type="slidenum">
              <a:rPr lang="en-GB" smtClean="0">
                <a:ea typeface="ＭＳ Ｐゴシック" pitchFamily="34" charset="-128"/>
              </a:rPr>
              <a:pPr fontAlgn="base">
                <a:spcBef>
                  <a:spcPct val="0"/>
                </a:spcBef>
                <a:spcAft>
                  <a:spcPct val="0"/>
                </a:spcAft>
                <a:defRPr/>
              </a:pPr>
              <a:t>41</a:t>
            </a:fld>
            <a:endParaRPr lang="en-GB">
              <a:ea typeface="ＭＳ Ｐゴシック" pitchFamily="34" charset="-128"/>
            </a:endParaRPr>
          </a:p>
        </p:txBody>
      </p:sp>
    </p:spTree>
    <p:extLst>
      <p:ext uri="{BB962C8B-B14F-4D97-AF65-F5344CB8AC3E}">
        <p14:creationId xmlns:p14="http://schemas.microsoft.com/office/powerpoint/2010/main" val="296085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F68F50B-3D61-4F28-B4B3-45B126313640}" type="slidenum">
              <a:rPr lang="en-GB" smtClean="0">
                <a:ea typeface="ＭＳ Ｐゴシック" pitchFamily="34" charset="-128"/>
              </a:rPr>
              <a:pPr>
                <a:defRPr/>
              </a:pPr>
              <a:t>6</a:t>
            </a:fld>
            <a:endParaRPr lang="en-GB">
              <a:ea typeface="ＭＳ Ｐゴシック" pitchFamily="34" charset="-128"/>
            </a:endParaRPr>
          </a:p>
        </p:txBody>
      </p:sp>
    </p:spTree>
    <p:extLst>
      <p:ext uri="{BB962C8B-B14F-4D97-AF65-F5344CB8AC3E}">
        <p14:creationId xmlns:p14="http://schemas.microsoft.com/office/powerpoint/2010/main" val="1717348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F68F50B-3D61-4F28-B4B3-45B126313640}" type="slidenum">
              <a:rPr lang="en-GB" smtClean="0">
                <a:ea typeface="ＭＳ Ｐゴシック" pitchFamily="34" charset="-128"/>
              </a:rPr>
              <a:pPr>
                <a:defRPr/>
              </a:pPr>
              <a:t>7</a:t>
            </a:fld>
            <a:endParaRPr lang="en-GB">
              <a:ea typeface="ＭＳ Ｐゴシック" pitchFamily="34" charset="-128"/>
            </a:endParaRPr>
          </a:p>
        </p:txBody>
      </p:sp>
    </p:spTree>
    <p:extLst>
      <p:ext uri="{BB962C8B-B14F-4D97-AF65-F5344CB8AC3E}">
        <p14:creationId xmlns:p14="http://schemas.microsoft.com/office/powerpoint/2010/main" val="4015246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F68F50B-3D61-4F28-B4B3-45B126313640}" type="slidenum">
              <a:rPr lang="en-GB" smtClean="0">
                <a:ea typeface="ＭＳ Ｐゴシック" pitchFamily="34" charset="-128"/>
              </a:rPr>
              <a:pPr>
                <a:defRPr/>
              </a:pPr>
              <a:t>8</a:t>
            </a:fld>
            <a:endParaRPr lang="en-GB">
              <a:ea typeface="ＭＳ Ｐゴシック" pitchFamily="34" charset="-128"/>
            </a:endParaRPr>
          </a:p>
        </p:txBody>
      </p:sp>
    </p:spTree>
    <p:extLst>
      <p:ext uri="{BB962C8B-B14F-4D97-AF65-F5344CB8AC3E}">
        <p14:creationId xmlns:p14="http://schemas.microsoft.com/office/powerpoint/2010/main" val="2212396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solidFill>
                <a:srgbClr val="000000"/>
              </a:solidFill>
              <a:ea typeface="ＭＳ Ｐゴシック" pitchFamily="34" charset="-128"/>
            </a:endParaRPr>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F68F50B-3D61-4F28-B4B3-45B126313640}" type="slidenum">
              <a:rPr lang="en-GB" smtClean="0">
                <a:ea typeface="ＭＳ Ｐゴシック" pitchFamily="34" charset="-128"/>
              </a:rPr>
              <a:pPr>
                <a:defRPr/>
              </a:pPr>
              <a:t>9</a:t>
            </a:fld>
            <a:endParaRPr lang="en-GB">
              <a:ea typeface="ＭＳ Ｐゴシック" pitchFamily="34" charset="-128"/>
            </a:endParaRPr>
          </a:p>
        </p:txBody>
      </p:sp>
    </p:spTree>
    <p:extLst>
      <p:ext uri="{BB962C8B-B14F-4D97-AF65-F5344CB8AC3E}">
        <p14:creationId xmlns:p14="http://schemas.microsoft.com/office/powerpoint/2010/main" val="531194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solidFill>
                <a:srgbClr val="000000"/>
              </a:solidFill>
              <a:ea typeface="ＭＳ Ｐゴシック" pitchFamily="34" charset="-128"/>
            </a:endParaRP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E68425-A2C6-4969-A5D7-542A91B0129F}" type="slidenum">
              <a:rPr lang="en-GB" smtClean="0">
                <a:ea typeface="ＭＳ Ｐゴシック" pitchFamily="34" charset="-128"/>
              </a:rPr>
              <a:pPr fontAlgn="base">
                <a:spcBef>
                  <a:spcPct val="0"/>
                </a:spcBef>
                <a:spcAft>
                  <a:spcPct val="0"/>
                </a:spcAft>
                <a:defRPr/>
              </a:pPr>
              <a:t>10</a:t>
            </a:fld>
            <a:endParaRPr lang="en-GB">
              <a:ea typeface="ＭＳ Ｐゴシック" pitchFamily="34" charset="-128"/>
            </a:endParaRPr>
          </a:p>
        </p:txBody>
      </p:sp>
    </p:spTree>
    <p:extLst>
      <p:ext uri="{BB962C8B-B14F-4D97-AF65-F5344CB8AC3E}">
        <p14:creationId xmlns:p14="http://schemas.microsoft.com/office/powerpoint/2010/main" val="2535682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19FB3340-D224-4443-9734-6912EE7BC174}" type="datetimeFigureOut">
              <a:rPr lang="en-US"/>
              <a:pPr>
                <a:defRPr/>
              </a:pPr>
              <a:t>9/11/2020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5F67025-0C37-4AEE-B06D-B83849D3CDCF}"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CB06987C-E1F2-4CA9-8841-FAB60374CB6D}" type="datetimeFigureOut">
              <a:rPr lang="en-US"/>
              <a:pPr>
                <a:defRPr/>
              </a:pPr>
              <a:t>9/11/2020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901A83B-60BF-4E16-A95C-54F5B5F9B1B8}"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EC272563-0F5B-46C3-9B8B-DB186FE7708C}" type="datetimeFigureOut">
              <a:rPr lang="en-US"/>
              <a:pPr>
                <a:defRPr/>
              </a:pPr>
              <a:t>9/11/2020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3EC1361-DC96-4705-A945-1097828E0CD1}"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8BD8B767-09A8-49E8-A2FC-7FCA599197A1}" type="datetimeFigureOut">
              <a:rPr lang="en-US"/>
              <a:pPr>
                <a:defRPr/>
              </a:pPr>
              <a:t>9/11/2020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6B0B044-3C4D-4138-B972-9E3281948E96}"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DEE7873-0CE6-48E8-A288-DB82F4219D62}" type="datetimeFigureOut">
              <a:rPr lang="en-US"/>
              <a:pPr>
                <a:defRPr/>
              </a:pPr>
              <a:t>9/11/2020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4DA5D89-6064-4D3D-95CD-368858B5C7DB}"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5BCF152E-E9C2-452D-A1EB-7D33D0EC0110}" type="datetimeFigureOut">
              <a:rPr lang="en-US"/>
              <a:pPr>
                <a:defRPr/>
              </a:pPr>
              <a:t>9/11/2020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80C035E-F3ED-49D5-84DC-38A3F2285CAB}"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EBA9E831-7C6F-410B-A004-007B2737DCAF}" type="datetimeFigureOut">
              <a:rPr lang="en-US"/>
              <a:pPr>
                <a:defRPr/>
              </a:pPr>
              <a:t>9/11/2020</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9FC7F9C-C632-4B63-A343-238D66536308}"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D0C18991-9763-4909-913E-54729F76BFE6}" type="datetimeFigureOut">
              <a:rPr lang="en-US"/>
              <a:pPr>
                <a:defRPr/>
              </a:pPr>
              <a:t>9/11/2020</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B1565FAF-345E-44FC-813A-C129115519B0}"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ADD42D5-C27B-4DC0-8C94-2D16C4B42E9C}" type="datetimeFigureOut">
              <a:rPr lang="en-US"/>
              <a:pPr>
                <a:defRPr/>
              </a:pPr>
              <a:t>9/11/2020</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75E2259C-CE78-4DD3-9948-9F345A66CE2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36E143F-C1C6-4144-BA46-9EFACFC44A55}" type="datetimeFigureOut">
              <a:rPr lang="en-US"/>
              <a:pPr>
                <a:defRPr/>
              </a:pPr>
              <a:t>9/11/2020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6D9DE91-B924-4F9A-B214-7A56B764B62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4A80270-F8C3-438D-AD44-F8E441491FB9}" type="datetimeFigureOut">
              <a:rPr lang="en-US"/>
              <a:pPr>
                <a:defRPr/>
              </a:pPr>
              <a:t>9/11/2020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4CBE07A-4428-46F0-8C15-71138CB5F92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A58C1B3-6331-4216-820C-7F97DAA8FD04}" type="datetimeFigureOut">
              <a:rPr lang="en-US"/>
              <a:pPr>
                <a:defRPr/>
              </a:pPr>
              <a:t>9/11/2020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5010242-7EDC-4726-B9AB-B134933ECAD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tmp"/></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8.tmp"/></Relationships>
</file>

<file path=ppt/slides/_rels/slide2.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gov.uk/government/organisations/disclosure-and-barring-service"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hyperlink" Target="https://www.gov.uk/government/publications/disqualification-under-the-childcare-act-2006/disqualification-under-the-childcare-act-2006" TargetMode="External"/><Relationship Id="rId5" Type="http://schemas.openxmlformats.org/officeDocument/2006/relationships/hyperlink" Target="http://www.education.gov.uk/aboutdfe/statutory/g00213977/supervision-guidance" TargetMode="External"/><Relationship Id="rId4" Type="http://schemas.openxmlformats.org/officeDocument/2006/relationships/hyperlink" Target="https://www.gov.uk/government/uploads/system/uploads/attachment_data/file/350747/Keeping_children_safe_in_education.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3000"/>
            <a:lum/>
          </a:blip>
          <a:srcRect/>
          <a:stretch>
            <a:fillRect l="8000" t="-2000" r="6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0075" y="2276872"/>
            <a:ext cx="7772400" cy="1470025"/>
          </a:xfrm>
        </p:spPr>
        <p:txBody>
          <a:bodyPr rtlCol="0">
            <a:normAutofit fontScale="90000"/>
          </a:bodyPr>
          <a:lstStyle/>
          <a:p>
            <a:pPr eaLnBrk="1" fontAlgn="auto" hangingPunct="1">
              <a:spcAft>
                <a:spcPts val="0"/>
              </a:spcAft>
              <a:defRPr/>
            </a:pPr>
            <a:br>
              <a:rPr lang="en-GB" sz="5400" dirty="0">
                <a:solidFill>
                  <a:schemeClr val="accent3">
                    <a:lumMod val="75000"/>
                  </a:schemeClr>
                </a:solidFill>
              </a:rPr>
            </a:br>
            <a:br>
              <a:rPr lang="en-GB" sz="5400" dirty="0">
                <a:solidFill>
                  <a:schemeClr val="accent3">
                    <a:lumMod val="75000"/>
                  </a:schemeClr>
                </a:solidFill>
              </a:rPr>
            </a:br>
            <a:br>
              <a:rPr lang="en-GB" sz="5400" dirty="0">
                <a:solidFill>
                  <a:schemeClr val="accent3">
                    <a:lumMod val="75000"/>
                  </a:schemeClr>
                </a:solidFill>
              </a:rPr>
            </a:br>
            <a:r>
              <a:rPr lang="en-GB" sz="5400" dirty="0">
                <a:solidFill>
                  <a:schemeClr val="accent3">
                    <a:lumMod val="75000"/>
                  </a:schemeClr>
                </a:solidFill>
              </a:rPr>
              <a:t>Making sense of the single central record, DBS and other vetting checks  </a:t>
            </a:r>
            <a:br>
              <a:rPr lang="en-GB" sz="5400" dirty="0">
                <a:solidFill>
                  <a:schemeClr val="accent3">
                    <a:lumMod val="75000"/>
                  </a:schemeClr>
                </a:solidFill>
              </a:rPr>
            </a:br>
            <a:br>
              <a:rPr lang="en-GB" sz="5400" dirty="0">
                <a:solidFill>
                  <a:schemeClr val="accent3">
                    <a:lumMod val="75000"/>
                  </a:schemeClr>
                </a:solidFill>
              </a:rPr>
            </a:br>
            <a:r>
              <a:rPr lang="en-GB" sz="4000" dirty="0">
                <a:solidFill>
                  <a:schemeClr val="accent3">
                    <a:lumMod val="75000"/>
                  </a:schemeClr>
                </a:solidFill>
              </a:rPr>
              <a:t>what you need to know</a:t>
            </a:r>
            <a:br>
              <a:rPr lang="en-GB" sz="4000" dirty="0">
                <a:solidFill>
                  <a:schemeClr val="accent3">
                    <a:lumMod val="75000"/>
                  </a:schemeClr>
                </a:solidFill>
              </a:rPr>
            </a:br>
            <a:br>
              <a:rPr lang="en-GB" sz="4000" dirty="0">
                <a:solidFill>
                  <a:schemeClr val="accent3">
                    <a:lumMod val="75000"/>
                  </a:schemeClr>
                </a:solidFill>
              </a:rPr>
            </a:br>
            <a:r>
              <a:rPr lang="en-GB" sz="4000" dirty="0">
                <a:solidFill>
                  <a:schemeClr val="accent3">
                    <a:lumMod val="75000"/>
                  </a:schemeClr>
                </a:solidFill>
              </a:rPr>
              <a:t>Carolyn Eyre</a:t>
            </a:r>
            <a:br>
              <a:rPr lang="en-GB" dirty="0"/>
            </a:br>
            <a:endParaRPr lang="en-GB" dirty="0"/>
          </a:p>
        </p:txBody>
      </p:sp>
      <p:sp>
        <p:nvSpPr>
          <p:cNvPr id="3" name="Subtitle 2"/>
          <p:cNvSpPr>
            <a:spLocks noGrp="1"/>
          </p:cNvSpPr>
          <p:nvPr>
            <p:ph type="subTitle" idx="1"/>
          </p:nvPr>
        </p:nvSpPr>
        <p:spPr>
          <a:xfrm>
            <a:off x="1285875" y="5286375"/>
            <a:ext cx="6400800" cy="1214438"/>
          </a:xfrm>
        </p:spPr>
        <p:txBody>
          <a:bodyPr rtlCol="0">
            <a:normAutofit/>
          </a:bodyPr>
          <a:lstStyle/>
          <a:p>
            <a:pPr eaLnBrk="1" fontAlgn="auto" hangingPunct="1">
              <a:spcAft>
                <a:spcPts val="0"/>
              </a:spcAft>
              <a:buFont typeface="Arial" pitchFamily="34" charset="0"/>
              <a:buNone/>
              <a:defRPr/>
            </a:pPr>
            <a:r>
              <a:rPr lang="en-GB" sz="4000" dirty="0">
                <a:solidFill>
                  <a:schemeClr val="accent3">
                    <a:lumMod val="75000"/>
                  </a:schemeClr>
                </a:solidFill>
              </a:rPr>
              <a:t> </a:t>
            </a:r>
          </a:p>
          <a:p>
            <a:pPr eaLnBrk="1" fontAlgn="auto" hangingPunct="1">
              <a:spcAft>
                <a:spcPts val="0"/>
              </a:spcAft>
              <a:buFont typeface="Arial" pitchFamily="34" charset="0"/>
              <a:buNone/>
              <a:defRPr/>
            </a:pPr>
            <a:endParaRPr lang="en-GB" sz="3500" dirty="0">
              <a:solidFill>
                <a:schemeClr val="accent3">
                  <a:lumMod val="75000"/>
                </a:schemeClr>
              </a:solidFill>
            </a:endParaRPr>
          </a:p>
          <a:p>
            <a:pPr eaLnBrk="1" fontAlgn="auto" hangingPunct="1">
              <a:spcAft>
                <a:spcPts val="0"/>
              </a:spcAft>
              <a:buFont typeface="Arial" pitchFamily="34" charset="0"/>
              <a:buNone/>
              <a:defRPr/>
            </a:pPr>
            <a:endParaRPr lang="en-GB" sz="4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457200" y="457200"/>
            <a:ext cx="7067128" cy="553998"/>
          </a:xfrm>
          <a:prstGeom prst="rect">
            <a:avLst/>
          </a:prstGeom>
          <a:noFill/>
          <a:ln w="9525">
            <a:noFill/>
            <a:miter lim="800000"/>
            <a:headEnd/>
            <a:tailEnd/>
          </a:ln>
        </p:spPr>
        <p:txBody>
          <a:bodyPr wrap="square" lIns="0" tIns="0" rIns="0" bIns="0">
            <a:spAutoFit/>
          </a:bodyPr>
          <a:lstStyle/>
          <a:p>
            <a:pPr fontAlgn="auto">
              <a:spcBef>
                <a:spcPts val="0"/>
              </a:spcBef>
              <a:spcAft>
                <a:spcPts val="0"/>
              </a:spcAft>
              <a:defRPr/>
            </a:pPr>
            <a:r>
              <a:rPr lang="en-US" sz="3600" b="1" dirty="0" err="1">
                <a:solidFill>
                  <a:schemeClr val="accent3"/>
                </a:solidFill>
                <a:latin typeface="Arial" pitchFamily="34" charset="0"/>
                <a:cs typeface="Arial" pitchFamily="34" charset="0"/>
              </a:rPr>
              <a:t>DfE</a:t>
            </a:r>
            <a:r>
              <a:rPr lang="en-US" sz="3600" b="1" dirty="0">
                <a:solidFill>
                  <a:schemeClr val="accent3"/>
                </a:solidFill>
                <a:latin typeface="Arial" pitchFamily="34" charset="0"/>
                <a:cs typeface="Arial" pitchFamily="34" charset="0"/>
              </a:rPr>
              <a:t> guidance on ‘supervision’</a:t>
            </a:r>
          </a:p>
        </p:txBody>
      </p:sp>
      <p:sp>
        <p:nvSpPr>
          <p:cNvPr id="34819" name="Rectangle 1"/>
          <p:cNvSpPr>
            <a:spLocks noChangeArrowheads="1"/>
          </p:cNvSpPr>
          <p:nvPr/>
        </p:nvSpPr>
        <p:spPr bwMode="auto">
          <a:xfrm>
            <a:off x="251520" y="1225689"/>
            <a:ext cx="7992887" cy="5632311"/>
          </a:xfrm>
          <a:prstGeom prst="rect">
            <a:avLst/>
          </a:prstGeom>
          <a:noFill/>
          <a:ln w="9525">
            <a:noFill/>
            <a:miter lim="800000"/>
            <a:headEnd/>
            <a:tailEnd/>
          </a:ln>
        </p:spPr>
        <p:txBody>
          <a:bodyPr wrap="square">
            <a:spAutoFit/>
          </a:bodyPr>
          <a:lstStyle/>
          <a:p>
            <a:r>
              <a:rPr lang="en-GB" dirty="0">
                <a:solidFill>
                  <a:schemeClr val="tx1"/>
                </a:solidFill>
              </a:rPr>
              <a:t>The DfE issued guidance in September 2012 (also in </a:t>
            </a:r>
            <a:r>
              <a:rPr lang="en-GB" dirty="0" err="1">
                <a:solidFill>
                  <a:schemeClr val="tx1"/>
                </a:solidFill>
              </a:rPr>
              <a:t>KCSiE</a:t>
            </a:r>
            <a:r>
              <a:rPr lang="en-GB" dirty="0">
                <a:solidFill>
                  <a:schemeClr val="tx1"/>
                </a:solidFill>
              </a:rPr>
              <a:t> 2020) to clarify what is meant by ‘supervision’ in relation to volunteers, contractors and other visitors to schools.</a:t>
            </a:r>
          </a:p>
          <a:p>
            <a:endParaRPr lang="en-GB" sz="1200" dirty="0">
              <a:solidFill>
                <a:schemeClr val="tx1"/>
              </a:solidFill>
            </a:endParaRPr>
          </a:p>
          <a:p>
            <a:r>
              <a:rPr lang="en-GB" dirty="0">
                <a:solidFill>
                  <a:schemeClr val="tx1"/>
                </a:solidFill>
              </a:rPr>
              <a:t>‘Supervision’ must be sufficient and regular, and undertaken by someone who has been checked against the barred list BUT </a:t>
            </a:r>
          </a:p>
          <a:p>
            <a:pPr marL="342900" indent="-342900">
              <a:buFont typeface="Arial" pitchFamily="34" charset="0"/>
              <a:buChar char="•"/>
            </a:pPr>
            <a:r>
              <a:rPr lang="en-GB" dirty="0">
                <a:solidFill>
                  <a:schemeClr val="tx1"/>
                </a:solidFill>
              </a:rPr>
              <a:t>It does not have to be constant</a:t>
            </a:r>
          </a:p>
          <a:p>
            <a:pPr marL="342900" indent="-342900">
              <a:buFont typeface="Arial" pitchFamily="34" charset="0"/>
              <a:buChar char="•"/>
            </a:pPr>
            <a:r>
              <a:rPr lang="en-GB" dirty="0">
                <a:solidFill>
                  <a:schemeClr val="tx1"/>
                </a:solidFill>
              </a:rPr>
              <a:t>It does not mean visitors must be                 accompanied at all times</a:t>
            </a:r>
          </a:p>
          <a:p>
            <a:pPr marL="342900" indent="-342900">
              <a:buFont typeface="Arial" pitchFamily="34" charset="0"/>
              <a:buChar char="•"/>
            </a:pPr>
            <a:r>
              <a:rPr lang="en-GB" dirty="0">
                <a:solidFill>
                  <a:schemeClr val="tx1"/>
                </a:solidFill>
              </a:rPr>
              <a:t>It is for schools to determine what level of             supervision is needed, bearing in mind the                 nature of the activity, how vulnerable the               pupils are, the layout of the room, etc</a:t>
            </a:r>
            <a:r>
              <a:rPr lang="en-GB" sz="2200" dirty="0">
                <a:solidFill>
                  <a:schemeClr val="tx1"/>
                </a:solidFill>
              </a:rPr>
              <a:t>.</a:t>
            </a:r>
            <a:endParaRPr lang="en-GB" dirty="0">
              <a:solidFill>
                <a:schemeClr val="tx1"/>
              </a:solidFill>
            </a:endParaRP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6087" y="4199727"/>
            <a:ext cx="2124075" cy="22669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77538" y="6237312"/>
            <a:ext cx="2124075" cy="338554"/>
          </a:xfrm>
          <a:prstGeom prst="rect">
            <a:avLst/>
          </a:prstGeom>
          <a:noFill/>
        </p:spPr>
        <p:txBody>
          <a:bodyPr wrap="square" rtlCol="0">
            <a:spAutoFit/>
          </a:bodyPr>
          <a:lstStyle/>
          <a:p>
            <a:pPr algn="ctr"/>
            <a:r>
              <a:rPr lang="en-GB" sz="1600" dirty="0">
                <a:latin typeface="Comic Sans MS" pitchFamily="66" charset="0"/>
              </a:rPr>
              <a:t>carolyneyre.com</a:t>
            </a:r>
          </a:p>
        </p:txBody>
      </p:sp>
    </p:spTree>
    <p:extLst>
      <p:ext uri="{BB962C8B-B14F-4D97-AF65-F5344CB8AC3E}">
        <p14:creationId xmlns:p14="http://schemas.microsoft.com/office/powerpoint/2010/main" val="1931446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214313" y="457200"/>
            <a:ext cx="7643812" cy="554038"/>
          </a:xfrm>
          <a:prstGeom prst="rect">
            <a:avLst/>
          </a:prstGeom>
          <a:noFill/>
          <a:ln w="9525">
            <a:noFill/>
            <a:miter lim="800000"/>
            <a:headEnd/>
            <a:tailEnd/>
          </a:ln>
        </p:spPr>
        <p:txBody>
          <a:bodyPr lIns="0" tIns="0" rIns="0" bIns="0">
            <a:spAutoFit/>
          </a:bodyPr>
          <a:lstStyle/>
          <a:p>
            <a:pPr fontAlgn="auto">
              <a:spcBef>
                <a:spcPts val="0"/>
              </a:spcBef>
              <a:spcAft>
                <a:spcPts val="0"/>
              </a:spcAft>
              <a:defRPr/>
            </a:pPr>
            <a:r>
              <a:rPr lang="en-US" sz="3600" dirty="0">
                <a:solidFill>
                  <a:srgbClr val="9BBB59">
                    <a:lumMod val="75000"/>
                  </a:srgbClr>
                </a:solidFill>
                <a:latin typeface="Verdana" pitchFamily="34" charset="0"/>
              </a:rPr>
              <a:t> </a:t>
            </a:r>
            <a:r>
              <a:rPr lang="en-GB" sz="3400" b="1" dirty="0">
                <a:solidFill>
                  <a:srgbClr val="9BBB59"/>
                </a:solidFill>
              </a:rPr>
              <a:t>Regulated activity: adults </a:t>
            </a:r>
            <a:endParaRPr lang="en-US" sz="3400" dirty="0">
              <a:solidFill>
                <a:srgbClr val="9BBB59"/>
              </a:solidFill>
              <a:latin typeface="Verdana" pitchFamily="34" charset="0"/>
            </a:endParaRPr>
          </a:p>
        </p:txBody>
      </p:sp>
      <p:sp>
        <p:nvSpPr>
          <p:cNvPr id="18435" name="Rectangle 1"/>
          <p:cNvSpPr>
            <a:spLocks noChangeArrowheads="1"/>
          </p:cNvSpPr>
          <p:nvPr/>
        </p:nvSpPr>
        <p:spPr bwMode="auto">
          <a:xfrm>
            <a:off x="214313" y="1466775"/>
            <a:ext cx="7613650" cy="4770537"/>
          </a:xfrm>
          <a:prstGeom prst="rect">
            <a:avLst/>
          </a:prstGeom>
          <a:noFill/>
          <a:ln w="9525">
            <a:noFill/>
            <a:miter lim="800000"/>
            <a:headEnd/>
            <a:tailEnd/>
          </a:ln>
        </p:spPr>
        <p:txBody>
          <a:bodyPr wrap="square">
            <a:spAutoFit/>
          </a:bodyPr>
          <a:lstStyle/>
          <a:p>
            <a:pPr fontAlgn="auto">
              <a:spcBef>
                <a:spcPts val="0"/>
              </a:spcBef>
              <a:spcAft>
                <a:spcPts val="1200"/>
              </a:spcAft>
              <a:defRPr/>
            </a:pPr>
            <a:r>
              <a:rPr lang="en-GB" dirty="0">
                <a:solidFill>
                  <a:schemeClr val="tx1"/>
                </a:solidFill>
                <a:latin typeface="Arial" pitchFamily="34" charset="0"/>
                <a:cs typeface="Arial" pitchFamily="34" charset="0"/>
              </a:rPr>
              <a:t>From 10</a:t>
            </a:r>
            <a:r>
              <a:rPr lang="en-GB" baseline="30000" dirty="0">
                <a:solidFill>
                  <a:schemeClr val="tx1"/>
                </a:solidFill>
                <a:latin typeface="Arial" pitchFamily="34" charset="0"/>
                <a:cs typeface="Arial" pitchFamily="34" charset="0"/>
              </a:rPr>
              <a:t>th</a:t>
            </a:r>
            <a:r>
              <a:rPr lang="en-GB" dirty="0">
                <a:solidFill>
                  <a:schemeClr val="tx1"/>
                </a:solidFill>
                <a:latin typeface="Arial" pitchFamily="34" charset="0"/>
                <a:cs typeface="Arial" pitchFamily="34" charset="0"/>
              </a:rPr>
              <a:t> September 2012, those who provide:</a:t>
            </a:r>
          </a:p>
          <a:p>
            <a:pPr marL="457200" indent="-457200" fontAlgn="auto">
              <a:spcBef>
                <a:spcPts val="0"/>
              </a:spcBef>
              <a:spcAft>
                <a:spcPts val="1200"/>
              </a:spcAft>
              <a:buFont typeface="+mj-lt"/>
              <a:buAutoNum type="arabicPeriod"/>
              <a:defRPr/>
            </a:pPr>
            <a:r>
              <a:rPr lang="en-GB" dirty="0">
                <a:solidFill>
                  <a:schemeClr val="tx1"/>
                </a:solidFill>
                <a:latin typeface="Arial" pitchFamily="34" charset="0"/>
                <a:cs typeface="Arial" pitchFamily="34" charset="0"/>
              </a:rPr>
              <a:t>Healthcare: a health care professional or acting under the direction or supervision of one, e.g. doctor, physiotherapist</a:t>
            </a:r>
          </a:p>
          <a:p>
            <a:pPr marL="457200" indent="-457200" fontAlgn="auto">
              <a:spcBef>
                <a:spcPts val="0"/>
              </a:spcBef>
              <a:spcAft>
                <a:spcPts val="1200"/>
              </a:spcAft>
              <a:buFont typeface="+mj-lt"/>
              <a:buAutoNum type="arabicPeriod"/>
              <a:defRPr/>
            </a:pPr>
            <a:r>
              <a:rPr lang="en-GB" dirty="0">
                <a:solidFill>
                  <a:schemeClr val="tx1"/>
                </a:solidFill>
                <a:latin typeface="Arial" pitchFamily="34" charset="0"/>
                <a:cs typeface="Arial" pitchFamily="34" charset="0"/>
              </a:rPr>
              <a:t>Personal care: assistance with washing, dressing, eating, drinking and toileting – or teaching someone to do these things</a:t>
            </a:r>
          </a:p>
          <a:p>
            <a:pPr marL="457200" indent="-457200" fontAlgn="auto">
              <a:spcBef>
                <a:spcPts val="0"/>
              </a:spcBef>
              <a:spcAft>
                <a:spcPts val="1200"/>
              </a:spcAft>
              <a:buFont typeface="+mj-lt"/>
              <a:buAutoNum type="arabicPeriod"/>
              <a:defRPr/>
            </a:pPr>
            <a:r>
              <a:rPr lang="en-GB" dirty="0">
                <a:solidFill>
                  <a:schemeClr val="tx1"/>
                </a:solidFill>
                <a:latin typeface="Arial" pitchFamily="34" charset="0"/>
                <a:cs typeface="Arial" pitchFamily="34" charset="0"/>
              </a:rPr>
              <a:t>Social work: provision by a social care worker           of social work in connection with health need          or social services</a:t>
            </a:r>
          </a:p>
          <a:p>
            <a:pPr fontAlgn="auto">
              <a:spcBef>
                <a:spcPts val="0"/>
              </a:spcBef>
              <a:spcAft>
                <a:spcPts val="0"/>
              </a:spcAft>
              <a:defRPr/>
            </a:pPr>
            <a:endParaRPr lang="en-GB" dirty="0">
              <a:solidFill>
                <a:prstClr val="black"/>
              </a:solidFill>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2102" y="4363064"/>
            <a:ext cx="1971898" cy="2104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77538" y="6237312"/>
            <a:ext cx="2124075" cy="338554"/>
          </a:xfrm>
          <a:prstGeom prst="rect">
            <a:avLst/>
          </a:prstGeom>
          <a:noFill/>
        </p:spPr>
        <p:txBody>
          <a:bodyPr wrap="square" rtlCol="0">
            <a:spAutoFit/>
          </a:bodyPr>
          <a:lstStyle/>
          <a:p>
            <a:pPr algn="ctr"/>
            <a:r>
              <a:rPr lang="en-GB" sz="1600" dirty="0">
                <a:latin typeface="Comic Sans MS" pitchFamily="66" charset="0"/>
              </a:rPr>
              <a:t>carolyneyre.com</a:t>
            </a:r>
          </a:p>
        </p:txBody>
      </p:sp>
    </p:spTree>
    <p:extLst>
      <p:ext uri="{BB962C8B-B14F-4D97-AF65-F5344CB8AC3E}">
        <p14:creationId xmlns:p14="http://schemas.microsoft.com/office/powerpoint/2010/main" val="37572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214313" y="457200"/>
            <a:ext cx="7643812" cy="554038"/>
          </a:xfrm>
          <a:prstGeom prst="rect">
            <a:avLst/>
          </a:prstGeom>
          <a:noFill/>
          <a:ln w="9525">
            <a:noFill/>
            <a:miter lim="800000"/>
            <a:headEnd/>
            <a:tailEnd/>
          </a:ln>
        </p:spPr>
        <p:txBody>
          <a:bodyPr lIns="0" tIns="0" rIns="0" bIns="0">
            <a:spAutoFit/>
          </a:bodyPr>
          <a:lstStyle/>
          <a:p>
            <a:pPr fontAlgn="auto">
              <a:spcBef>
                <a:spcPts val="0"/>
              </a:spcBef>
              <a:spcAft>
                <a:spcPts val="0"/>
              </a:spcAft>
              <a:defRPr/>
            </a:pPr>
            <a:r>
              <a:rPr lang="en-US" sz="3600" dirty="0">
                <a:solidFill>
                  <a:srgbClr val="9BBB59">
                    <a:lumMod val="75000"/>
                  </a:srgbClr>
                </a:solidFill>
                <a:latin typeface="Verdana" pitchFamily="34" charset="0"/>
              </a:rPr>
              <a:t> </a:t>
            </a:r>
            <a:r>
              <a:rPr lang="en-GB" sz="3400" b="1" dirty="0">
                <a:solidFill>
                  <a:srgbClr val="9BBB59"/>
                </a:solidFill>
              </a:rPr>
              <a:t>Regulated activity: adults (cont’d) </a:t>
            </a:r>
            <a:endParaRPr lang="en-US" sz="3400" dirty="0">
              <a:solidFill>
                <a:srgbClr val="9BBB59"/>
              </a:solidFill>
              <a:latin typeface="Verdana" pitchFamily="34" charset="0"/>
            </a:endParaRPr>
          </a:p>
        </p:txBody>
      </p:sp>
      <p:sp>
        <p:nvSpPr>
          <p:cNvPr id="18435" name="Rectangle 1"/>
          <p:cNvSpPr>
            <a:spLocks noChangeArrowheads="1"/>
          </p:cNvSpPr>
          <p:nvPr/>
        </p:nvSpPr>
        <p:spPr bwMode="auto">
          <a:xfrm>
            <a:off x="200374" y="1263236"/>
            <a:ext cx="7613650" cy="5416868"/>
          </a:xfrm>
          <a:prstGeom prst="rect">
            <a:avLst/>
          </a:prstGeom>
          <a:noFill/>
          <a:ln w="9525">
            <a:noFill/>
            <a:miter lim="800000"/>
            <a:headEnd/>
            <a:tailEnd/>
          </a:ln>
        </p:spPr>
        <p:txBody>
          <a:bodyPr wrap="square">
            <a:spAutoFit/>
          </a:bodyPr>
          <a:lstStyle/>
          <a:p>
            <a:pPr marL="457200" indent="-457200" fontAlgn="auto">
              <a:spcBef>
                <a:spcPts val="0"/>
              </a:spcBef>
              <a:spcAft>
                <a:spcPts val="1200"/>
              </a:spcAft>
              <a:buAutoNum type="arabicPlain" startAt="4"/>
              <a:defRPr/>
            </a:pPr>
            <a:r>
              <a:rPr lang="en-GB" dirty="0">
                <a:solidFill>
                  <a:schemeClr val="tx1"/>
                </a:solidFill>
                <a:latin typeface="Arial" pitchFamily="34" charset="0"/>
                <a:cs typeface="Arial" pitchFamily="34" charset="0"/>
              </a:rPr>
              <a:t>Assistance with a person’s cash, bills or shopping due to their age, illness or disability</a:t>
            </a:r>
          </a:p>
          <a:p>
            <a:pPr marL="457200" indent="-457200" fontAlgn="auto">
              <a:spcBef>
                <a:spcPts val="0"/>
              </a:spcBef>
              <a:spcAft>
                <a:spcPts val="1200"/>
              </a:spcAft>
              <a:buAutoNum type="arabicPlain" startAt="5"/>
              <a:defRPr/>
            </a:pPr>
            <a:r>
              <a:rPr lang="en-GB" dirty="0">
                <a:solidFill>
                  <a:schemeClr val="tx1"/>
                </a:solidFill>
                <a:latin typeface="Arial" pitchFamily="34" charset="0"/>
                <a:cs typeface="Arial" pitchFamily="34" charset="0"/>
              </a:rPr>
              <a:t>Assistance with conduct of an adult’s own affairs, </a:t>
            </a:r>
            <a:r>
              <a:rPr lang="en-GB" dirty="0" err="1">
                <a:solidFill>
                  <a:schemeClr val="tx1"/>
                </a:solidFill>
                <a:latin typeface="Arial" pitchFamily="34" charset="0"/>
                <a:cs typeface="Arial" pitchFamily="34" charset="0"/>
              </a:rPr>
              <a:t>e.g</a:t>
            </a:r>
            <a:r>
              <a:rPr lang="en-GB" dirty="0">
                <a:solidFill>
                  <a:schemeClr val="tx1"/>
                </a:solidFill>
                <a:latin typeface="Arial" pitchFamily="34" charset="0"/>
                <a:cs typeface="Arial" pitchFamily="34" charset="0"/>
              </a:rPr>
              <a:t> lasting or enduring power of attorney*</a:t>
            </a:r>
          </a:p>
          <a:p>
            <a:pPr marL="457200" indent="-457200" fontAlgn="auto">
              <a:spcBef>
                <a:spcPts val="0"/>
              </a:spcBef>
              <a:spcAft>
                <a:spcPts val="1200"/>
              </a:spcAft>
              <a:buAutoNum type="arabicPlain" startAt="6"/>
              <a:defRPr/>
            </a:pPr>
            <a:r>
              <a:rPr lang="en-GB" dirty="0">
                <a:solidFill>
                  <a:schemeClr val="tx1"/>
                </a:solidFill>
                <a:latin typeface="Arial" pitchFamily="34" charset="0"/>
                <a:cs typeface="Arial" pitchFamily="34" charset="0"/>
              </a:rPr>
              <a:t>Conveying adults for reasons of age, illness, disability to, from or between places where they receive healthcare, personal care or social work. This would not include friends, family or taxi  drivers</a:t>
            </a:r>
          </a:p>
          <a:p>
            <a:pPr fontAlgn="auto">
              <a:spcBef>
                <a:spcPts val="0"/>
              </a:spcBef>
              <a:spcAft>
                <a:spcPts val="1200"/>
              </a:spcAft>
              <a:defRPr/>
            </a:pPr>
            <a:r>
              <a:rPr lang="en-GB" sz="2200" b="1" dirty="0">
                <a:solidFill>
                  <a:schemeClr val="tx1"/>
                </a:solidFill>
                <a:latin typeface="Arial" pitchFamily="34" charset="0"/>
                <a:cs typeface="Arial" pitchFamily="34" charset="0"/>
              </a:rPr>
              <a:t>NB There is no requirement to do activities a                    certain number of times before a person is            engaging in regulated activity with adults</a:t>
            </a:r>
          </a:p>
          <a:p>
            <a:pPr fontAlgn="auto">
              <a:spcBef>
                <a:spcPts val="0"/>
              </a:spcBef>
              <a:spcAft>
                <a:spcPts val="0"/>
              </a:spcAft>
              <a:defRPr/>
            </a:pPr>
            <a:endParaRPr lang="en-GB" dirty="0">
              <a:solidFill>
                <a:prstClr val="black"/>
              </a:solidFill>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2102" y="4363064"/>
            <a:ext cx="1971898" cy="2104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77538" y="6237312"/>
            <a:ext cx="2124075" cy="338554"/>
          </a:xfrm>
          <a:prstGeom prst="rect">
            <a:avLst/>
          </a:prstGeom>
          <a:noFill/>
        </p:spPr>
        <p:txBody>
          <a:bodyPr wrap="square" rtlCol="0">
            <a:spAutoFit/>
          </a:bodyPr>
          <a:lstStyle/>
          <a:p>
            <a:pPr algn="ctr"/>
            <a:r>
              <a:rPr lang="en-GB" sz="1600" dirty="0">
                <a:latin typeface="Comic Sans MS" pitchFamily="66" charset="0"/>
              </a:rPr>
              <a:t>carolyneyre.com</a:t>
            </a:r>
          </a:p>
        </p:txBody>
      </p:sp>
    </p:spTree>
    <p:extLst>
      <p:ext uri="{BB962C8B-B14F-4D97-AF65-F5344CB8AC3E}">
        <p14:creationId xmlns:p14="http://schemas.microsoft.com/office/powerpoint/2010/main" val="1591310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214313" y="457200"/>
            <a:ext cx="7643812" cy="554038"/>
          </a:xfrm>
          <a:prstGeom prst="rect">
            <a:avLst/>
          </a:prstGeom>
          <a:noFill/>
          <a:ln w="9525">
            <a:noFill/>
            <a:miter lim="800000"/>
            <a:headEnd/>
            <a:tailEnd/>
          </a:ln>
        </p:spPr>
        <p:txBody>
          <a:bodyPr lIns="0" tIns="0" rIns="0" bIns="0">
            <a:spAutoFit/>
          </a:bodyPr>
          <a:lstStyle/>
          <a:p>
            <a:pPr fontAlgn="auto">
              <a:spcBef>
                <a:spcPts val="0"/>
              </a:spcBef>
              <a:spcAft>
                <a:spcPts val="0"/>
              </a:spcAft>
              <a:defRPr/>
            </a:pPr>
            <a:r>
              <a:rPr lang="en-US" sz="3600" dirty="0">
                <a:solidFill>
                  <a:srgbClr val="9BBB59">
                    <a:lumMod val="75000"/>
                  </a:srgbClr>
                </a:solidFill>
                <a:latin typeface="Verdana" pitchFamily="34" charset="0"/>
              </a:rPr>
              <a:t> </a:t>
            </a:r>
            <a:r>
              <a:rPr lang="en-GB" sz="3400" b="1" dirty="0">
                <a:solidFill>
                  <a:srgbClr val="9BBB59"/>
                </a:solidFill>
              </a:rPr>
              <a:t>The different DBS checks </a:t>
            </a:r>
            <a:endParaRPr lang="en-US" sz="3400" dirty="0">
              <a:solidFill>
                <a:srgbClr val="9BBB59"/>
              </a:solidFill>
              <a:latin typeface="Verdana" pitchFamily="34" charset="0"/>
            </a:endParaRPr>
          </a:p>
        </p:txBody>
      </p:sp>
      <p:sp>
        <p:nvSpPr>
          <p:cNvPr id="18435" name="Rectangle 1"/>
          <p:cNvSpPr>
            <a:spLocks noChangeArrowheads="1"/>
          </p:cNvSpPr>
          <p:nvPr/>
        </p:nvSpPr>
        <p:spPr bwMode="auto">
          <a:xfrm>
            <a:off x="333127" y="1377931"/>
            <a:ext cx="7613650" cy="1384995"/>
          </a:xfrm>
          <a:prstGeom prst="rect">
            <a:avLst/>
          </a:prstGeom>
          <a:noFill/>
          <a:ln w="9525">
            <a:noFill/>
            <a:miter lim="800000"/>
            <a:headEnd/>
            <a:tailEnd/>
          </a:ln>
        </p:spPr>
        <p:txBody>
          <a:bodyPr wrap="square">
            <a:spAutoFit/>
          </a:bodyPr>
          <a:lstStyle/>
          <a:p>
            <a:pPr fontAlgn="auto">
              <a:spcBef>
                <a:spcPts val="0"/>
              </a:spcBef>
              <a:spcAft>
                <a:spcPts val="0"/>
              </a:spcAft>
              <a:defRPr/>
            </a:pPr>
            <a:r>
              <a:rPr lang="en-GB" dirty="0">
                <a:solidFill>
                  <a:prstClr val="black"/>
                </a:solidFill>
              </a:rPr>
              <a:t>     </a:t>
            </a:r>
            <a:r>
              <a:rPr lang="en-GB" sz="2000" dirty="0">
                <a:solidFill>
                  <a:prstClr val="black"/>
                </a:solidFill>
              </a:rPr>
              <a:t>Standard DBS             Enhanced DBS          </a:t>
            </a:r>
            <a:r>
              <a:rPr lang="en-GB" sz="2000" dirty="0" err="1">
                <a:solidFill>
                  <a:prstClr val="black"/>
                </a:solidFill>
              </a:rPr>
              <a:t>DBS</a:t>
            </a:r>
            <a:r>
              <a:rPr lang="en-GB" sz="2000" dirty="0">
                <a:solidFill>
                  <a:prstClr val="black"/>
                </a:solidFill>
              </a:rPr>
              <a:t> enhanced</a:t>
            </a:r>
          </a:p>
          <a:p>
            <a:pPr fontAlgn="auto">
              <a:spcBef>
                <a:spcPts val="0"/>
              </a:spcBef>
              <a:spcAft>
                <a:spcPts val="0"/>
              </a:spcAft>
              <a:defRPr/>
            </a:pPr>
            <a:r>
              <a:rPr lang="en-GB" sz="2000" dirty="0">
                <a:solidFill>
                  <a:prstClr val="black"/>
                </a:solidFill>
              </a:rPr>
              <a:t>           check                             </a:t>
            </a:r>
            <a:r>
              <a:rPr lang="en-GB" sz="2000" dirty="0" err="1">
                <a:solidFill>
                  <a:prstClr val="black"/>
                </a:solidFill>
              </a:rPr>
              <a:t>check</a:t>
            </a:r>
            <a:r>
              <a:rPr lang="en-GB" sz="2000" dirty="0">
                <a:solidFill>
                  <a:prstClr val="black"/>
                </a:solidFill>
              </a:rPr>
              <a:t>                  with list check</a:t>
            </a:r>
          </a:p>
          <a:p>
            <a:pPr fontAlgn="auto">
              <a:spcBef>
                <a:spcPts val="0"/>
              </a:spcBef>
              <a:spcAft>
                <a:spcPts val="0"/>
              </a:spcAft>
              <a:defRPr/>
            </a:pPr>
            <a:endParaRPr lang="en-GB" sz="2000" dirty="0">
              <a:solidFill>
                <a:prstClr val="black"/>
              </a:solidFill>
            </a:endParaRPr>
          </a:p>
          <a:p>
            <a:pPr fontAlgn="auto">
              <a:spcBef>
                <a:spcPts val="0"/>
              </a:spcBef>
              <a:spcAft>
                <a:spcPts val="0"/>
              </a:spcAft>
              <a:defRPr/>
            </a:pPr>
            <a:r>
              <a:rPr lang="en-GB" sz="2000" dirty="0">
                <a:solidFill>
                  <a:prstClr val="black"/>
                </a:solidFill>
              </a:rPr>
              <a:t>     </a:t>
            </a:r>
          </a:p>
        </p:txBody>
      </p:sp>
      <p:sp>
        <p:nvSpPr>
          <p:cNvPr id="3" name="Rounded Rectangle 2"/>
          <p:cNvSpPr/>
          <p:nvPr/>
        </p:nvSpPr>
        <p:spPr>
          <a:xfrm>
            <a:off x="827584" y="2420888"/>
            <a:ext cx="1512168" cy="31683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4" name="Rounded Rectangle 3"/>
          <p:cNvSpPr/>
          <p:nvPr/>
        </p:nvSpPr>
        <p:spPr>
          <a:xfrm>
            <a:off x="3275856" y="2420888"/>
            <a:ext cx="1728192" cy="13681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5" name="Rounded Rectangle 4"/>
          <p:cNvSpPr/>
          <p:nvPr/>
        </p:nvSpPr>
        <p:spPr>
          <a:xfrm>
            <a:off x="3275856" y="4149080"/>
            <a:ext cx="1728192" cy="14401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6" name="Rounded Rectangle 5"/>
          <p:cNvSpPr/>
          <p:nvPr/>
        </p:nvSpPr>
        <p:spPr>
          <a:xfrm>
            <a:off x="5868144" y="2420888"/>
            <a:ext cx="1728192" cy="6840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3" name="Rounded Rectangle 12"/>
          <p:cNvSpPr/>
          <p:nvPr/>
        </p:nvSpPr>
        <p:spPr>
          <a:xfrm>
            <a:off x="5868144" y="4185084"/>
            <a:ext cx="1728192" cy="6840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1015" y="3271305"/>
            <a:ext cx="18224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1015" y="5111897"/>
            <a:ext cx="18224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151620" y="3774231"/>
            <a:ext cx="864096" cy="338554"/>
          </a:xfrm>
          <a:prstGeom prst="rect">
            <a:avLst/>
          </a:prstGeom>
          <a:noFill/>
        </p:spPr>
        <p:txBody>
          <a:bodyPr wrap="square" rtlCol="0">
            <a:spAutoFit/>
          </a:bodyPr>
          <a:lstStyle/>
          <a:p>
            <a:pPr algn="ctr"/>
            <a:r>
              <a:rPr lang="en-GB" sz="1600" dirty="0">
                <a:solidFill>
                  <a:schemeClr val="tx1"/>
                </a:solidFill>
              </a:rPr>
              <a:t>PNC</a:t>
            </a:r>
          </a:p>
        </p:txBody>
      </p:sp>
      <p:sp>
        <p:nvSpPr>
          <p:cNvPr id="9" name="TextBox 8"/>
          <p:cNvSpPr txBox="1"/>
          <p:nvPr/>
        </p:nvSpPr>
        <p:spPr>
          <a:xfrm>
            <a:off x="3635896" y="2935687"/>
            <a:ext cx="1008112" cy="338554"/>
          </a:xfrm>
          <a:prstGeom prst="rect">
            <a:avLst/>
          </a:prstGeom>
          <a:noFill/>
        </p:spPr>
        <p:txBody>
          <a:bodyPr wrap="square" rtlCol="0">
            <a:spAutoFit/>
          </a:bodyPr>
          <a:lstStyle/>
          <a:p>
            <a:pPr algn="ctr"/>
            <a:r>
              <a:rPr lang="en-GB" sz="1600" dirty="0">
                <a:solidFill>
                  <a:schemeClr val="tx1"/>
                </a:solidFill>
              </a:rPr>
              <a:t>PNC</a:t>
            </a:r>
          </a:p>
        </p:txBody>
      </p:sp>
      <p:sp>
        <p:nvSpPr>
          <p:cNvPr id="10" name="TextBox 9"/>
          <p:cNvSpPr txBox="1"/>
          <p:nvPr/>
        </p:nvSpPr>
        <p:spPr>
          <a:xfrm>
            <a:off x="3491880" y="4527122"/>
            <a:ext cx="1296144" cy="584775"/>
          </a:xfrm>
          <a:prstGeom prst="rect">
            <a:avLst/>
          </a:prstGeom>
          <a:noFill/>
        </p:spPr>
        <p:txBody>
          <a:bodyPr wrap="square" rtlCol="0">
            <a:spAutoFit/>
          </a:bodyPr>
          <a:lstStyle/>
          <a:p>
            <a:pPr algn="ctr"/>
            <a:r>
              <a:rPr lang="en-GB" sz="1600" dirty="0">
                <a:solidFill>
                  <a:schemeClr val="tx1"/>
                </a:solidFill>
              </a:rPr>
              <a:t>Police information</a:t>
            </a:r>
          </a:p>
        </p:txBody>
      </p:sp>
      <p:sp>
        <p:nvSpPr>
          <p:cNvPr id="20" name="TextBox 19"/>
          <p:cNvSpPr txBox="1"/>
          <p:nvPr/>
        </p:nvSpPr>
        <p:spPr>
          <a:xfrm>
            <a:off x="6084167" y="3370002"/>
            <a:ext cx="1296144" cy="584775"/>
          </a:xfrm>
          <a:prstGeom prst="rect">
            <a:avLst/>
          </a:prstGeom>
          <a:noFill/>
        </p:spPr>
        <p:txBody>
          <a:bodyPr wrap="square" rtlCol="0">
            <a:spAutoFit/>
          </a:bodyPr>
          <a:lstStyle/>
          <a:p>
            <a:pPr algn="ctr"/>
            <a:r>
              <a:rPr lang="en-GB" sz="1600" dirty="0">
                <a:solidFill>
                  <a:schemeClr val="tx1"/>
                </a:solidFill>
              </a:rPr>
              <a:t>Police information</a:t>
            </a:r>
          </a:p>
        </p:txBody>
      </p:sp>
      <p:sp>
        <p:nvSpPr>
          <p:cNvPr id="23" name="TextBox 22"/>
          <p:cNvSpPr txBox="1"/>
          <p:nvPr/>
        </p:nvSpPr>
        <p:spPr>
          <a:xfrm>
            <a:off x="6084167" y="4253374"/>
            <a:ext cx="1296144" cy="584775"/>
          </a:xfrm>
          <a:prstGeom prst="rect">
            <a:avLst/>
          </a:prstGeom>
          <a:noFill/>
        </p:spPr>
        <p:txBody>
          <a:bodyPr wrap="square" rtlCol="0">
            <a:spAutoFit/>
          </a:bodyPr>
          <a:lstStyle/>
          <a:p>
            <a:pPr algn="ctr"/>
            <a:r>
              <a:rPr lang="en-GB" sz="1600" dirty="0">
                <a:solidFill>
                  <a:schemeClr val="tx1"/>
                </a:solidFill>
              </a:rPr>
              <a:t>Children’s barred list</a:t>
            </a:r>
          </a:p>
        </p:txBody>
      </p:sp>
      <p:sp>
        <p:nvSpPr>
          <p:cNvPr id="24" name="TextBox 23"/>
          <p:cNvSpPr txBox="1"/>
          <p:nvPr/>
        </p:nvSpPr>
        <p:spPr>
          <a:xfrm>
            <a:off x="6084168" y="5264297"/>
            <a:ext cx="1296144" cy="584775"/>
          </a:xfrm>
          <a:prstGeom prst="rect">
            <a:avLst/>
          </a:prstGeom>
          <a:noFill/>
        </p:spPr>
        <p:txBody>
          <a:bodyPr wrap="square" rtlCol="0">
            <a:spAutoFit/>
          </a:bodyPr>
          <a:lstStyle/>
          <a:p>
            <a:pPr algn="ctr"/>
            <a:r>
              <a:rPr lang="en-GB" sz="1600" dirty="0">
                <a:solidFill>
                  <a:schemeClr val="tx1"/>
                </a:solidFill>
              </a:rPr>
              <a:t>Adult’s barred list</a:t>
            </a:r>
          </a:p>
        </p:txBody>
      </p:sp>
      <p:sp>
        <p:nvSpPr>
          <p:cNvPr id="25" name="TextBox 24"/>
          <p:cNvSpPr txBox="1"/>
          <p:nvPr/>
        </p:nvSpPr>
        <p:spPr>
          <a:xfrm>
            <a:off x="6228183" y="2597133"/>
            <a:ext cx="1008112" cy="338554"/>
          </a:xfrm>
          <a:prstGeom prst="rect">
            <a:avLst/>
          </a:prstGeom>
          <a:noFill/>
        </p:spPr>
        <p:txBody>
          <a:bodyPr wrap="square" rtlCol="0">
            <a:spAutoFit/>
          </a:bodyPr>
          <a:lstStyle/>
          <a:p>
            <a:pPr algn="ctr"/>
            <a:r>
              <a:rPr lang="en-GB" sz="1600" dirty="0">
                <a:solidFill>
                  <a:schemeClr val="tx1"/>
                </a:solidFill>
              </a:rPr>
              <a:t>PNC</a:t>
            </a:r>
          </a:p>
        </p:txBody>
      </p:sp>
    </p:spTree>
    <p:extLst>
      <p:ext uri="{BB962C8B-B14F-4D97-AF65-F5344CB8AC3E}">
        <p14:creationId xmlns:p14="http://schemas.microsoft.com/office/powerpoint/2010/main" val="1344334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457200" y="457200"/>
            <a:ext cx="7067128" cy="553998"/>
          </a:xfrm>
          <a:prstGeom prst="rect">
            <a:avLst/>
          </a:prstGeom>
          <a:noFill/>
          <a:ln w="9525">
            <a:noFill/>
            <a:miter lim="800000"/>
            <a:headEnd/>
            <a:tailEnd/>
          </a:ln>
        </p:spPr>
        <p:txBody>
          <a:bodyPr wrap="square" lIns="0" tIns="0" rIns="0" bIns="0">
            <a:spAutoFit/>
          </a:bodyPr>
          <a:lstStyle/>
          <a:p>
            <a:pPr fontAlgn="auto">
              <a:spcBef>
                <a:spcPts val="0"/>
              </a:spcBef>
              <a:spcAft>
                <a:spcPts val="0"/>
              </a:spcAft>
              <a:defRPr/>
            </a:pPr>
            <a:r>
              <a:rPr lang="en-US" sz="3600" b="1" dirty="0">
                <a:solidFill>
                  <a:schemeClr val="accent3"/>
                </a:solidFill>
                <a:latin typeface="Arial" pitchFamily="34" charset="0"/>
                <a:cs typeface="Arial" pitchFamily="34" charset="0"/>
              </a:rPr>
              <a:t>Changes to be aware of</a:t>
            </a:r>
          </a:p>
        </p:txBody>
      </p:sp>
      <p:sp>
        <p:nvSpPr>
          <p:cNvPr id="34819" name="Rectangle 1"/>
          <p:cNvSpPr>
            <a:spLocks noChangeArrowheads="1"/>
          </p:cNvSpPr>
          <p:nvPr/>
        </p:nvSpPr>
        <p:spPr bwMode="auto">
          <a:xfrm>
            <a:off x="323528" y="1235950"/>
            <a:ext cx="7992887" cy="5201424"/>
          </a:xfrm>
          <a:prstGeom prst="rect">
            <a:avLst/>
          </a:prstGeom>
          <a:noFill/>
          <a:ln w="9525">
            <a:noFill/>
            <a:miter lim="800000"/>
            <a:headEnd/>
            <a:tailEnd/>
          </a:ln>
        </p:spPr>
        <p:txBody>
          <a:bodyPr wrap="square">
            <a:spAutoFit/>
          </a:bodyPr>
          <a:lstStyle/>
          <a:p>
            <a:r>
              <a:rPr lang="en-GB" sz="2200" dirty="0">
                <a:solidFill>
                  <a:schemeClr val="tx1"/>
                </a:solidFill>
              </a:rPr>
              <a:t>These roles are no longer in regulated activity:</a:t>
            </a:r>
          </a:p>
          <a:p>
            <a:pPr marL="609600" indent="-609600">
              <a:buFont typeface="Wingdings" pitchFamily="2" charset="2"/>
              <a:buChar char="§"/>
            </a:pPr>
            <a:r>
              <a:rPr lang="en-GB" sz="2200" dirty="0">
                <a:solidFill>
                  <a:schemeClr val="tx1"/>
                </a:solidFill>
              </a:rPr>
              <a:t>Occasional or temporary services, e.g. maintenance, building contractors, </a:t>
            </a:r>
            <a:r>
              <a:rPr lang="en-GB" sz="2200" dirty="0" err="1">
                <a:solidFill>
                  <a:schemeClr val="tx1"/>
                </a:solidFill>
              </a:rPr>
              <a:t>etc</a:t>
            </a:r>
            <a:endParaRPr lang="en-GB" sz="2200" dirty="0">
              <a:solidFill>
                <a:schemeClr val="tx1"/>
              </a:solidFill>
            </a:endParaRPr>
          </a:p>
          <a:p>
            <a:pPr marL="609600" indent="-609600">
              <a:buFont typeface="Wingdings" pitchFamily="2" charset="2"/>
              <a:buChar char="§"/>
            </a:pPr>
            <a:r>
              <a:rPr lang="en-GB" sz="2200" dirty="0">
                <a:solidFill>
                  <a:schemeClr val="tx1"/>
                </a:solidFill>
              </a:rPr>
              <a:t>Volunteers supervised at a reasonable level</a:t>
            </a:r>
          </a:p>
          <a:p>
            <a:pPr marL="609600" indent="-609600">
              <a:buFont typeface="Wingdings" pitchFamily="2" charset="2"/>
              <a:buChar char="§"/>
            </a:pPr>
            <a:r>
              <a:rPr lang="en-GB" sz="2200" dirty="0">
                <a:solidFill>
                  <a:schemeClr val="tx1"/>
                </a:solidFill>
              </a:rPr>
              <a:t>Governors</a:t>
            </a:r>
            <a:endParaRPr lang="en-GB" sz="2200" dirty="0"/>
          </a:p>
          <a:p>
            <a:pPr marL="609600" indent="-609600">
              <a:buFont typeface="Wingdings" pitchFamily="2" charset="2"/>
              <a:buChar char="§"/>
            </a:pPr>
            <a:r>
              <a:rPr lang="en-GB" sz="2200" dirty="0">
                <a:solidFill>
                  <a:schemeClr val="tx1"/>
                </a:solidFill>
              </a:rPr>
              <a:t>Ofsted / ISI inspectors</a:t>
            </a:r>
          </a:p>
          <a:p>
            <a:pPr marL="609600" indent="-609600">
              <a:buFont typeface="Wingdings" pitchFamily="2" charset="2"/>
              <a:buChar char="§"/>
            </a:pPr>
            <a:r>
              <a:rPr lang="en-GB" sz="2200" dirty="0">
                <a:solidFill>
                  <a:schemeClr val="tx1"/>
                </a:solidFill>
              </a:rPr>
              <a:t>Some central LA staff, unless they work directly and unsupervised with children on a regular basis</a:t>
            </a:r>
          </a:p>
          <a:p>
            <a:endParaRPr lang="en-GB" dirty="0">
              <a:solidFill>
                <a:schemeClr val="tx1"/>
              </a:solidFill>
            </a:endParaRPr>
          </a:p>
          <a:p>
            <a:r>
              <a:rPr lang="en-GB" sz="2200" dirty="0">
                <a:solidFill>
                  <a:schemeClr val="tx1"/>
                </a:solidFill>
              </a:rPr>
              <a:t>This means we cannot check the barred lists for                  these individuals … we would be breaking the law...</a:t>
            </a:r>
          </a:p>
          <a:p>
            <a:r>
              <a:rPr lang="en-GB" sz="2200" dirty="0">
                <a:solidFill>
                  <a:schemeClr val="tx1"/>
                </a:solidFill>
              </a:rPr>
              <a:t> </a:t>
            </a:r>
          </a:p>
          <a:p>
            <a:r>
              <a:rPr lang="en-GB" sz="2200" dirty="0">
                <a:solidFill>
                  <a:schemeClr val="tx1"/>
                </a:solidFill>
              </a:rPr>
              <a:t>BUT we can still undertake DBS certificates on </a:t>
            </a:r>
          </a:p>
          <a:p>
            <a:r>
              <a:rPr lang="en-GB" sz="2200" dirty="0">
                <a:solidFill>
                  <a:schemeClr val="tx1"/>
                </a:solidFill>
              </a:rPr>
              <a:t>volunteers and some contractors if we feel it is                   appropriate</a:t>
            </a: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4318966"/>
            <a:ext cx="2124075" cy="22669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77538" y="6237312"/>
            <a:ext cx="2124075" cy="338554"/>
          </a:xfrm>
          <a:prstGeom prst="rect">
            <a:avLst/>
          </a:prstGeom>
          <a:noFill/>
        </p:spPr>
        <p:txBody>
          <a:bodyPr wrap="square" rtlCol="0">
            <a:spAutoFit/>
          </a:bodyPr>
          <a:lstStyle/>
          <a:p>
            <a:pPr algn="ctr"/>
            <a:r>
              <a:rPr lang="en-GB" sz="1600" dirty="0">
                <a:latin typeface="Comic Sans MS" pitchFamily="66" charset="0"/>
              </a:rPr>
              <a:t>carolyneyre.com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214312" y="457200"/>
            <a:ext cx="8462143" cy="553998"/>
          </a:xfrm>
          <a:prstGeom prst="rect">
            <a:avLst/>
          </a:prstGeom>
          <a:noFill/>
          <a:ln w="9525">
            <a:noFill/>
            <a:miter lim="800000"/>
            <a:headEnd/>
            <a:tailEnd/>
          </a:ln>
        </p:spPr>
        <p:txBody>
          <a:bodyPr wrap="square" lIns="0" tIns="0" rIns="0" bIns="0">
            <a:spAutoFit/>
          </a:bodyPr>
          <a:lstStyle/>
          <a:p>
            <a:pPr fontAlgn="auto">
              <a:spcBef>
                <a:spcPts val="0"/>
              </a:spcBef>
              <a:spcAft>
                <a:spcPts val="0"/>
              </a:spcAft>
              <a:defRPr/>
            </a:pPr>
            <a:r>
              <a:rPr lang="en-US" sz="3600" dirty="0">
                <a:solidFill>
                  <a:srgbClr val="9BBB59">
                    <a:lumMod val="75000"/>
                  </a:srgbClr>
                </a:solidFill>
                <a:latin typeface="Verdana" pitchFamily="34" charset="0"/>
              </a:rPr>
              <a:t> </a:t>
            </a:r>
            <a:r>
              <a:rPr lang="en-GB" sz="3400" b="1" dirty="0">
                <a:solidFill>
                  <a:srgbClr val="9BBB59"/>
                </a:solidFill>
              </a:rPr>
              <a:t>In short</a:t>
            </a:r>
            <a:endParaRPr lang="en-US" sz="3400" dirty="0">
              <a:solidFill>
                <a:srgbClr val="9BBB59"/>
              </a:solidFill>
              <a:latin typeface="Verdana" pitchFamily="34" charset="0"/>
            </a:endParaRPr>
          </a:p>
        </p:txBody>
      </p:sp>
      <p:sp>
        <p:nvSpPr>
          <p:cNvPr id="18435" name="Rectangle 1"/>
          <p:cNvSpPr>
            <a:spLocks noChangeArrowheads="1"/>
          </p:cNvSpPr>
          <p:nvPr/>
        </p:nvSpPr>
        <p:spPr bwMode="auto">
          <a:xfrm>
            <a:off x="208632" y="1555978"/>
            <a:ext cx="7855918" cy="4031873"/>
          </a:xfrm>
          <a:prstGeom prst="rect">
            <a:avLst/>
          </a:prstGeom>
          <a:noFill/>
          <a:ln w="9525">
            <a:noFill/>
            <a:miter lim="800000"/>
            <a:headEnd/>
            <a:tailEnd/>
          </a:ln>
        </p:spPr>
        <p:txBody>
          <a:bodyPr wrap="square">
            <a:spAutoFit/>
          </a:bodyPr>
          <a:lstStyle/>
          <a:p>
            <a:pPr eaLnBrk="0" hangingPunct="0">
              <a:spcAft>
                <a:spcPts val="1200"/>
              </a:spcAft>
            </a:pPr>
            <a:r>
              <a:rPr lang="en-GB" dirty="0">
                <a:solidFill>
                  <a:prstClr val="black"/>
                </a:solidFill>
              </a:rPr>
              <a:t>You can only check someone against the DBS barred list if you have a legal right to do so …..</a:t>
            </a:r>
          </a:p>
          <a:p>
            <a:pPr eaLnBrk="0" hangingPunct="0">
              <a:spcAft>
                <a:spcPts val="1200"/>
              </a:spcAft>
            </a:pPr>
            <a:endParaRPr lang="en-GB" dirty="0">
              <a:solidFill>
                <a:prstClr val="black"/>
              </a:solidFill>
            </a:endParaRPr>
          </a:p>
          <a:p>
            <a:pPr eaLnBrk="0" hangingPunct="0">
              <a:spcAft>
                <a:spcPts val="1200"/>
              </a:spcAft>
            </a:pPr>
            <a:r>
              <a:rPr lang="en-GB" dirty="0">
                <a:solidFill>
                  <a:prstClr val="black"/>
                </a:solidFill>
              </a:rPr>
              <a:t>…. this means you can only check the barred list if you are the employer and the person is (or will be) in regulated activity</a:t>
            </a:r>
          </a:p>
          <a:p>
            <a:pPr eaLnBrk="0" hangingPunct="0">
              <a:spcAft>
                <a:spcPts val="1200"/>
              </a:spcAft>
            </a:pPr>
            <a:endParaRPr lang="en-GB" dirty="0">
              <a:solidFill>
                <a:prstClr val="black"/>
              </a:solidFill>
            </a:endParaRPr>
          </a:p>
          <a:p>
            <a:pPr eaLnBrk="0" hangingPunct="0">
              <a:spcAft>
                <a:spcPts val="1200"/>
              </a:spcAft>
            </a:pPr>
            <a:r>
              <a:rPr lang="en-GB" dirty="0">
                <a:solidFill>
                  <a:prstClr val="black"/>
                </a:solidFill>
              </a:rPr>
              <a:t>As the employer, you may still be able to ask             them to undertake a DBS certificate</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6087" y="4199727"/>
            <a:ext cx="2124075" cy="22669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77538" y="6237312"/>
            <a:ext cx="2124075" cy="338554"/>
          </a:xfrm>
          <a:prstGeom prst="rect">
            <a:avLst/>
          </a:prstGeom>
          <a:noFill/>
        </p:spPr>
        <p:txBody>
          <a:bodyPr wrap="square" rtlCol="0">
            <a:spAutoFit/>
          </a:bodyPr>
          <a:lstStyle/>
          <a:p>
            <a:pPr algn="ctr"/>
            <a:r>
              <a:rPr lang="en-GB" sz="1600" dirty="0">
                <a:latin typeface="Comic Sans MS" pitchFamily="66" charset="0"/>
              </a:rPr>
              <a:t>carolyneyre.com</a:t>
            </a:r>
          </a:p>
        </p:txBody>
      </p:sp>
    </p:spTree>
    <p:extLst>
      <p:ext uri="{BB962C8B-B14F-4D97-AF65-F5344CB8AC3E}">
        <p14:creationId xmlns:p14="http://schemas.microsoft.com/office/powerpoint/2010/main" val="297379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214312" y="457200"/>
            <a:ext cx="8462143" cy="553998"/>
          </a:xfrm>
          <a:prstGeom prst="rect">
            <a:avLst/>
          </a:prstGeom>
          <a:noFill/>
          <a:ln w="9525">
            <a:noFill/>
            <a:miter lim="800000"/>
            <a:headEnd/>
            <a:tailEnd/>
          </a:ln>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9BBB59">
                    <a:lumMod val="75000"/>
                  </a:srgbClr>
                </a:solidFill>
                <a:effectLst/>
                <a:uLnTx/>
                <a:uFillTx/>
                <a:latin typeface="Verdana" pitchFamily="34" charset="0"/>
                <a:ea typeface="+mn-ea"/>
                <a:cs typeface="Arial" charset="0"/>
              </a:rPr>
              <a:t> </a:t>
            </a:r>
            <a:r>
              <a:rPr kumimoji="0" lang="en-GB" sz="3400" b="1" i="0" u="none" strike="noStrike" kern="1200" cap="none" spc="0" normalizeH="0" baseline="0" noProof="0" dirty="0">
                <a:ln>
                  <a:noFill/>
                </a:ln>
                <a:solidFill>
                  <a:srgbClr val="9BBB59"/>
                </a:solidFill>
                <a:effectLst/>
                <a:uLnTx/>
                <a:uFillTx/>
                <a:latin typeface="Arial" charset="0"/>
                <a:ea typeface="+mn-ea"/>
                <a:cs typeface="Arial" charset="0"/>
              </a:rPr>
              <a:t>In short</a:t>
            </a:r>
            <a:endParaRPr kumimoji="0" lang="en-US" sz="3400" b="0" i="0" u="none" strike="noStrike" kern="1200" cap="none" spc="0" normalizeH="0" baseline="0" noProof="0" dirty="0">
              <a:ln>
                <a:noFill/>
              </a:ln>
              <a:solidFill>
                <a:srgbClr val="9BBB59"/>
              </a:solidFill>
              <a:effectLst/>
              <a:uLnTx/>
              <a:uFillTx/>
              <a:latin typeface="Verdana" pitchFamily="34" charset="0"/>
              <a:ea typeface="+mn-ea"/>
              <a:cs typeface="Arial" charset="0"/>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6087" y="4199727"/>
            <a:ext cx="2124075" cy="22669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77538" y="6237312"/>
            <a:ext cx="2124075"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D2D17"/>
                </a:solidFill>
                <a:effectLst/>
                <a:uLnTx/>
                <a:uFillTx/>
                <a:latin typeface="Comic Sans MS" pitchFamily="66" charset="0"/>
                <a:ea typeface="+mn-ea"/>
                <a:cs typeface="Arial" charset="0"/>
              </a:rPr>
              <a:t>carolyneyre.com</a:t>
            </a:r>
          </a:p>
        </p:txBody>
      </p:sp>
      <p:pic>
        <p:nvPicPr>
          <p:cNvPr id="5" name="Picture 4" descr="Screen Clipping"/>
          <p:cNvPicPr>
            <a:picLocks noChangeAspect="1"/>
          </p:cNvPicPr>
          <p:nvPr/>
        </p:nvPicPr>
        <p:blipFill rotWithShape="1">
          <a:blip r:embed="rId4">
            <a:extLst>
              <a:ext uri="{28A0092B-C50C-407E-A947-70E740481C1C}">
                <a14:useLocalDpi xmlns:a14="http://schemas.microsoft.com/office/drawing/2010/main" val="0"/>
              </a:ext>
            </a:extLst>
          </a:blip>
          <a:srcRect t="4479" b="-1"/>
          <a:stretch/>
        </p:blipFill>
        <p:spPr>
          <a:xfrm>
            <a:off x="214312" y="1413078"/>
            <a:ext cx="7886060" cy="2952026"/>
          </a:xfrm>
          <a:prstGeom prst="rect">
            <a:avLst/>
          </a:prstGeom>
        </p:spPr>
      </p:pic>
    </p:spTree>
    <p:extLst>
      <p:ext uri="{BB962C8B-B14F-4D97-AF65-F5344CB8AC3E}">
        <p14:creationId xmlns:p14="http://schemas.microsoft.com/office/powerpoint/2010/main" val="712912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214313" y="457200"/>
            <a:ext cx="7643812" cy="554038"/>
          </a:xfrm>
          <a:prstGeom prst="rect">
            <a:avLst/>
          </a:prstGeom>
          <a:noFill/>
          <a:ln w="9525">
            <a:noFill/>
            <a:miter lim="800000"/>
            <a:headEnd/>
            <a:tailEnd/>
          </a:ln>
        </p:spPr>
        <p:txBody>
          <a:bodyPr lIns="0" tIns="0" rIns="0" bIns="0">
            <a:spAutoFit/>
          </a:bodyPr>
          <a:lstStyle/>
          <a:p>
            <a:pPr fontAlgn="auto">
              <a:spcBef>
                <a:spcPts val="0"/>
              </a:spcBef>
              <a:spcAft>
                <a:spcPts val="0"/>
              </a:spcAft>
              <a:defRPr/>
            </a:pPr>
            <a:r>
              <a:rPr lang="en-US" sz="3600" dirty="0">
                <a:solidFill>
                  <a:srgbClr val="9BBB59">
                    <a:lumMod val="75000"/>
                  </a:srgbClr>
                </a:solidFill>
                <a:latin typeface="Verdana" pitchFamily="34" charset="0"/>
              </a:rPr>
              <a:t> </a:t>
            </a:r>
            <a:r>
              <a:rPr lang="en-GB" sz="3400" b="1" dirty="0">
                <a:solidFill>
                  <a:srgbClr val="9BBB59"/>
                </a:solidFill>
                <a:latin typeface="Verdana" pitchFamily="34" charset="0"/>
              </a:rPr>
              <a:t>Teaching Regulation Agency </a:t>
            </a:r>
            <a:r>
              <a:rPr lang="en-GB" sz="3400" b="1" dirty="0">
                <a:solidFill>
                  <a:srgbClr val="9BBB59"/>
                </a:solidFill>
              </a:rPr>
              <a:t> </a:t>
            </a:r>
            <a:endParaRPr lang="en-US" sz="3400" dirty="0">
              <a:solidFill>
                <a:srgbClr val="9BBB59"/>
              </a:solidFill>
              <a:latin typeface="Verdana" pitchFamily="34" charset="0"/>
            </a:endParaRPr>
          </a:p>
        </p:txBody>
      </p:sp>
      <p:sp>
        <p:nvSpPr>
          <p:cNvPr id="18435" name="Rectangle 1"/>
          <p:cNvSpPr>
            <a:spLocks noChangeArrowheads="1"/>
          </p:cNvSpPr>
          <p:nvPr/>
        </p:nvSpPr>
        <p:spPr bwMode="auto">
          <a:xfrm>
            <a:off x="333126" y="1377931"/>
            <a:ext cx="7983289" cy="1323439"/>
          </a:xfrm>
          <a:prstGeom prst="rect">
            <a:avLst/>
          </a:prstGeom>
          <a:noFill/>
          <a:ln w="9525">
            <a:noFill/>
            <a:miter lim="800000"/>
            <a:headEnd/>
            <a:tailEnd/>
          </a:ln>
        </p:spPr>
        <p:txBody>
          <a:bodyPr wrap="square">
            <a:spAutoFit/>
          </a:bodyPr>
          <a:lstStyle/>
          <a:p>
            <a:pPr fontAlgn="auto">
              <a:spcBef>
                <a:spcPts val="0"/>
              </a:spcBef>
              <a:spcAft>
                <a:spcPts val="0"/>
              </a:spcAft>
              <a:defRPr/>
            </a:pPr>
            <a:r>
              <a:rPr lang="en-GB" sz="2000" dirty="0">
                <a:solidFill>
                  <a:prstClr val="black"/>
                </a:solidFill>
              </a:rPr>
              <a:t>Standard DBS     Enhanced DBS     </a:t>
            </a:r>
            <a:r>
              <a:rPr lang="en-GB" sz="2000" dirty="0" err="1">
                <a:solidFill>
                  <a:prstClr val="black"/>
                </a:solidFill>
              </a:rPr>
              <a:t>DBS</a:t>
            </a:r>
            <a:r>
              <a:rPr lang="en-GB" sz="2000" dirty="0">
                <a:solidFill>
                  <a:prstClr val="black"/>
                </a:solidFill>
              </a:rPr>
              <a:t> enhanced                 TRA</a:t>
            </a:r>
          </a:p>
          <a:p>
            <a:pPr fontAlgn="auto">
              <a:spcBef>
                <a:spcPts val="0"/>
              </a:spcBef>
              <a:spcAft>
                <a:spcPts val="0"/>
              </a:spcAft>
              <a:defRPr/>
            </a:pPr>
            <a:r>
              <a:rPr lang="en-GB" sz="2000" dirty="0">
                <a:solidFill>
                  <a:prstClr val="black"/>
                </a:solidFill>
              </a:rPr>
              <a:t>      check                   </a:t>
            </a:r>
            <a:r>
              <a:rPr lang="en-GB" sz="2000" dirty="0" err="1">
                <a:solidFill>
                  <a:prstClr val="black"/>
                </a:solidFill>
              </a:rPr>
              <a:t>check</a:t>
            </a:r>
            <a:r>
              <a:rPr lang="en-GB" sz="2000" dirty="0">
                <a:solidFill>
                  <a:prstClr val="black"/>
                </a:solidFill>
              </a:rPr>
              <a:t>               with list check</a:t>
            </a:r>
          </a:p>
          <a:p>
            <a:pPr fontAlgn="auto">
              <a:spcBef>
                <a:spcPts val="0"/>
              </a:spcBef>
              <a:spcAft>
                <a:spcPts val="0"/>
              </a:spcAft>
              <a:defRPr/>
            </a:pPr>
            <a:endParaRPr lang="en-GB" sz="2000" dirty="0">
              <a:solidFill>
                <a:prstClr val="black"/>
              </a:solidFill>
            </a:endParaRPr>
          </a:p>
          <a:p>
            <a:pPr fontAlgn="auto">
              <a:spcBef>
                <a:spcPts val="0"/>
              </a:spcBef>
              <a:spcAft>
                <a:spcPts val="0"/>
              </a:spcAft>
              <a:defRPr/>
            </a:pPr>
            <a:r>
              <a:rPr lang="en-GB" sz="2000" dirty="0">
                <a:solidFill>
                  <a:prstClr val="black"/>
                </a:solidFill>
              </a:rPr>
              <a:t>     </a:t>
            </a:r>
          </a:p>
        </p:txBody>
      </p:sp>
      <p:sp>
        <p:nvSpPr>
          <p:cNvPr id="3" name="Rounded Rectangle 2"/>
          <p:cNvSpPr/>
          <p:nvPr/>
        </p:nvSpPr>
        <p:spPr>
          <a:xfrm>
            <a:off x="431541" y="2420888"/>
            <a:ext cx="1512168" cy="31683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4" name="Rounded Rectangle 3"/>
          <p:cNvSpPr/>
          <p:nvPr/>
        </p:nvSpPr>
        <p:spPr>
          <a:xfrm>
            <a:off x="2348492" y="2395336"/>
            <a:ext cx="1728192" cy="13681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5" name="Rounded Rectangle 4"/>
          <p:cNvSpPr/>
          <p:nvPr/>
        </p:nvSpPr>
        <p:spPr>
          <a:xfrm>
            <a:off x="2348492" y="4118069"/>
            <a:ext cx="1728192" cy="14401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6" name="Rounded Rectangle 5"/>
          <p:cNvSpPr/>
          <p:nvPr/>
        </p:nvSpPr>
        <p:spPr>
          <a:xfrm>
            <a:off x="4481467" y="2420888"/>
            <a:ext cx="1728192" cy="6840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3" name="Rounded Rectangle 12"/>
          <p:cNvSpPr/>
          <p:nvPr/>
        </p:nvSpPr>
        <p:spPr>
          <a:xfrm>
            <a:off x="4481467" y="4154073"/>
            <a:ext cx="1728192" cy="6840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4338" y="3264501"/>
            <a:ext cx="18224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8366" y="5045972"/>
            <a:ext cx="18224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755577" y="3763488"/>
            <a:ext cx="864096" cy="338554"/>
          </a:xfrm>
          <a:prstGeom prst="rect">
            <a:avLst/>
          </a:prstGeom>
          <a:noFill/>
        </p:spPr>
        <p:txBody>
          <a:bodyPr wrap="square" rtlCol="0">
            <a:spAutoFit/>
          </a:bodyPr>
          <a:lstStyle/>
          <a:p>
            <a:pPr algn="ctr"/>
            <a:r>
              <a:rPr lang="en-GB" sz="1600" dirty="0">
                <a:solidFill>
                  <a:schemeClr val="tx1"/>
                </a:solidFill>
              </a:rPr>
              <a:t>PNC</a:t>
            </a:r>
          </a:p>
        </p:txBody>
      </p:sp>
      <p:sp>
        <p:nvSpPr>
          <p:cNvPr id="9" name="TextBox 8"/>
          <p:cNvSpPr txBox="1"/>
          <p:nvPr/>
        </p:nvSpPr>
        <p:spPr>
          <a:xfrm>
            <a:off x="2679928" y="2935687"/>
            <a:ext cx="1008112" cy="338554"/>
          </a:xfrm>
          <a:prstGeom prst="rect">
            <a:avLst/>
          </a:prstGeom>
          <a:noFill/>
        </p:spPr>
        <p:txBody>
          <a:bodyPr wrap="square" rtlCol="0">
            <a:spAutoFit/>
          </a:bodyPr>
          <a:lstStyle/>
          <a:p>
            <a:pPr algn="ctr"/>
            <a:r>
              <a:rPr lang="en-GB" sz="1600" dirty="0">
                <a:solidFill>
                  <a:schemeClr val="tx1"/>
                </a:solidFill>
              </a:rPr>
              <a:t>PNC</a:t>
            </a:r>
          </a:p>
        </p:txBody>
      </p:sp>
      <p:sp>
        <p:nvSpPr>
          <p:cNvPr id="10" name="TextBox 9"/>
          <p:cNvSpPr txBox="1"/>
          <p:nvPr/>
        </p:nvSpPr>
        <p:spPr>
          <a:xfrm>
            <a:off x="2586218" y="4488505"/>
            <a:ext cx="1296144" cy="830997"/>
          </a:xfrm>
          <a:prstGeom prst="rect">
            <a:avLst/>
          </a:prstGeom>
          <a:noFill/>
        </p:spPr>
        <p:txBody>
          <a:bodyPr wrap="square" rtlCol="0">
            <a:spAutoFit/>
          </a:bodyPr>
          <a:lstStyle/>
          <a:p>
            <a:pPr algn="ctr"/>
            <a:r>
              <a:rPr lang="en-GB" sz="1600" dirty="0">
                <a:solidFill>
                  <a:schemeClr val="tx1"/>
                </a:solidFill>
              </a:rPr>
              <a:t>Additional police information</a:t>
            </a:r>
          </a:p>
        </p:txBody>
      </p:sp>
      <p:sp>
        <p:nvSpPr>
          <p:cNvPr id="20" name="TextBox 19"/>
          <p:cNvSpPr txBox="1"/>
          <p:nvPr/>
        </p:nvSpPr>
        <p:spPr>
          <a:xfrm>
            <a:off x="4676968" y="3361475"/>
            <a:ext cx="1296144" cy="584775"/>
          </a:xfrm>
          <a:prstGeom prst="rect">
            <a:avLst/>
          </a:prstGeom>
          <a:noFill/>
        </p:spPr>
        <p:txBody>
          <a:bodyPr wrap="square" rtlCol="0">
            <a:spAutoFit/>
          </a:bodyPr>
          <a:lstStyle/>
          <a:p>
            <a:pPr algn="ctr"/>
            <a:r>
              <a:rPr lang="en-GB" sz="1600" dirty="0">
                <a:solidFill>
                  <a:schemeClr val="tx1"/>
                </a:solidFill>
              </a:rPr>
              <a:t>Police information</a:t>
            </a:r>
          </a:p>
        </p:txBody>
      </p:sp>
      <p:sp>
        <p:nvSpPr>
          <p:cNvPr id="23" name="TextBox 22"/>
          <p:cNvSpPr txBox="1"/>
          <p:nvPr/>
        </p:nvSpPr>
        <p:spPr>
          <a:xfrm>
            <a:off x="4697491" y="4217878"/>
            <a:ext cx="1296144" cy="584775"/>
          </a:xfrm>
          <a:prstGeom prst="rect">
            <a:avLst/>
          </a:prstGeom>
          <a:noFill/>
        </p:spPr>
        <p:txBody>
          <a:bodyPr wrap="square" rtlCol="0">
            <a:spAutoFit/>
          </a:bodyPr>
          <a:lstStyle/>
          <a:p>
            <a:pPr algn="ctr"/>
            <a:r>
              <a:rPr lang="en-GB" sz="1600" dirty="0">
                <a:solidFill>
                  <a:schemeClr val="tx1"/>
                </a:solidFill>
              </a:rPr>
              <a:t>Children’s barred list</a:t>
            </a:r>
          </a:p>
        </p:txBody>
      </p:sp>
      <p:sp>
        <p:nvSpPr>
          <p:cNvPr id="24" name="TextBox 23"/>
          <p:cNvSpPr txBox="1"/>
          <p:nvPr/>
        </p:nvSpPr>
        <p:spPr>
          <a:xfrm>
            <a:off x="4697491" y="5144109"/>
            <a:ext cx="1296144" cy="584775"/>
          </a:xfrm>
          <a:prstGeom prst="rect">
            <a:avLst/>
          </a:prstGeom>
          <a:noFill/>
        </p:spPr>
        <p:txBody>
          <a:bodyPr wrap="square" rtlCol="0">
            <a:spAutoFit/>
          </a:bodyPr>
          <a:lstStyle/>
          <a:p>
            <a:pPr algn="ctr"/>
            <a:r>
              <a:rPr lang="en-GB" sz="1600" dirty="0">
                <a:solidFill>
                  <a:schemeClr val="tx1"/>
                </a:solidFill>
              </a:rPr>
              <a:t>Adult’s barred list</a:t>
            </a:r>
          </a:p>
        </p:txBody>
      </p:sp>
      <p:sp>
        <p:nvSpPr>
          <p:cNvPr id="25" name="TextBox 24"/>
          <p:cNvSpPr txBox="1"/>
          <p:nvPr/>
        </p:nvSpPr>
        <p:spPr>
          <a:xfrm>
            <a:off x="4841507" y="2597133"/>
            <a:ext cx="1008112" cy="338554"/>
          </a:xfrm>
          <a:prstGeom prst="rect">
            <a:avLst/>
          </a:prstGeom>
          <a:noFill/>
        </p:spPr>
        <p:txBody>
          <a:bodyPr wrap="square" rtlCol="0">
            <a:spAutoFit/>
          </a:bodyPr>
          <a:lstStyle/>
          <a:p>
            <a:pPr algn="ctr"/>
            <a:r>
              <a:rPr lang="en-GB" sz="1600" dirty="0">
                <a:solidFill>
                  <a:schemeClr val="tx1"/>
                </a:solidFill>
              </a:rPr>
              <a:t>PNC</a:t>
            </a:r>
          </a:p>
        </p:txBody>
      </p:sp>
      <p:pic>
        <p:nvPicPr>
          <p:cNvPr id="18" name="Picture 17">
            <a:extLst>
              <a:ext uri="{FF2B5EF4-FFF2-40B4-BE49-F238E27FC236}">
                <a16:creationId xmlns:a16="http://schemas.microsoft.com/office/drawing/2014/main" id="{C7B870EF-0FCB-4B2D-846E-1CF738F0B6D2}"/>
              </a:ext>
            </a:extLst>
          </p:cNvPr>
          <p:cNvPicPr>
            <a:picLocks noChangeAspect="1"/>
          </p:cNvPicPr>
          <p:nvPr/>
        </p:nvPicPr>
        <p:blipFill>
          <a:blip r:embed="rId4">
            <a:duotone>
              <a:prstClr val="black"/>
              <a:schemeClr val="tx2">
                <a:tint val="45000"/>
                <a:satMod val="400000"/>
              </a:schemeClr>
            </a:duotone>
          </a:blip>
          <a:stretch>
            <a:fillRect/>
          </a:stretch>
        </p:blipFill>
        <p:spPr>
          <a:xfrm>
            <a:off x="6646229" y="2395336"/>
            <a:ext cx="2062878" cy="3431685"/>
          </a:xfrm>
          <a:prstGeom prst="rect">
            <a:avLst/>
          </a:prstGeom>
        </p:spPr>
      </p:pic>
      <p:sp>
        <p:nvSpPr>
          <p:cNvPr id="19" name="TextBox 18">
            <a:extLst>
              <a:ext uri="{FF2B5EF4-FFF2-40B4-BE49-F238E27FC236}">
                <a16:creationId xmlns:a16="http://schemas.microsoft.com/office/drawing/2014/main" id="{A07E02CB-9E65-4821-8126-CEB4535CAAE1}"/>
              </a:ext>
            </a:extLst>
          </p:cNvPr>
          <p:cNvSpPr txBox="1"/>
          <p:nvPr/>
        </p:nvSpPr>
        <p:spPr>
          <a:xfrm>
            <a:off x="6794507" y="2648420"/>
            <a:ext cx="1759634" cy="3046988"/>
          </a:xfrm>
          <a:prstGeom prst="rect">
            <a:avLst/>
          </a:prstGeom>
          <a:noFill/>
        </p:spPr>
        <p:txBody>
          <a:bodyPr wrap="square" rtlCol="0">
            <a:spAutoFit/>
          </a:bodyPr>
          <a:lstStyle/>
          <a:p>
            <a:pPr algn="ctr"/>
            <a:r>
              <a:rPr lang="en-GB" sz="1600" dirty="0">
                <a:solidFill>
                  <a:schemeClr val="tx1"/>
                </a:solidFill>
              </a:rPr>
              <a:t>Prohibited list</a:t>
            </a:r>
          </a:p>
          <a:p>
            <a:pPr algn="ctr"/>
            <a:endParaRPr lang="en-GB" sz="1600" dirty="0">
              <a:solidFill>
                <a:schemeClr val="tx1"/>
              </a:solidFill>
            </a:endParaRPr>
          </a:p>
          <a:p>
            <a:pPr algn="ctr"/>
            <a:r>
              <a:rPr lang="en-GB" sz="1600" dirty="0">
                <a:solidFill>
                  <a:schemeClr val="tx1"/>
                </a:solidFill>
              </a:rPr>
              <a:t>S128 prohibited from management</a:t>
            </a:r>
          </a:p>
          <a:p>
            <a:pPr algn="ctr"/>
            <a:endParaRPr lang="en-GB" sz="1600" dirty="0">
              <a:solidFill>
                <a:schemeClr val="tx1"/>
              </a:solidFill>
            </a:endParaRPr>
          </a:p>
          <a:p>
            <a:pPr algn="ctr"/>
            <a:r>
              <a:rPr lang="en-GB" sz="1600" dirty="0">
                <a:solidFill>
                  <a:schemeClr val="tx1"/>
                </a:solidFill>
              </a:rPr>
              <a:t>GTCE sanctions</a:t>
            </a:r>
          </a:p>
          <a:p>
            <a:pPr algn="ctr"/>
            <a:endParaRPr lang="en-GB" sz="1600" dirty="0">
              <a:solidFill>
                <a:schemeClr val="tx1"/>
              </a:solidFill>
            </a:endParaRPr>
          </a:p>
          <a:p>
            <a:pPr algn="ctr"/>
            <a:r>
              <a:rPr lang="en-GB" sz="1600" dirty="0">
                <a:solidFill>
                  <a:schemeClr val="tx1"/>
                </a:solidFill>
              </a:rPr>
              <a:t>EEA sanctions</a:t>
            </a:r>
          </a:p>
          <a:p>
            <a:pPr algn="ctr"/>
            <a:endParaRPr lang="en-GB" sz="1600" dirty="0">
              <a:solidFill>
                <a:schemeClr val="tx1"/>
              </a:solidFill>
            </a:endParaRPr>
          </a:p>
          <a:p>
            <a:pPr algn="ctr"/>
            <a:r>
              <a:rPr lang="en-GB" sz="1600" dirty="0">
                <a:solidFill>
                  <a:schemeClr val="tx1"/>
                </a:solidFill>
              </a:rPr>
              <a:t>Did not complete induction </a:t>
            </a:r>
          </a:p>
        </p:txBody>
      </p:sp>
    </p:spTree>
    <p:extLst>
      <p:ext uri="{BB962C8B-B14F-4D97-AF65-F5344CB8AC3E}">
        <p14:creationId xmlns:p14="http://schemas.microsoft.com/office/powerpoint/2010/main" val="3533992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214313" y="457200"/>
            <a:ext cx="7643812" cy="553998"/>
          </a:xfrm>
          <a:prstGeom prst="rect">
            <a:avLst/>
          </a:prstGeom>
          <a:noFill/>
          <a:ln w="9525">
            <a:noFill/>
            <a:miter lim="800000"/>
            <a:headEnd/>
            <a:tailEnd/>
          </a:ln>
        </p:spPr>
        <p:txBody>
          <a:bodyPr lIns="0" tIns="0" rIns="0" bIns="0">
            <a:spAutoFit/>
          </a:bodyPr>
          <a:lstStyle/>
          <a:p>
            <a:pPr fontAlgn="auto">
              <a:spcBef>
                <a:spcPts val="0"/>
              </a:spcBef>
              <a:spcAft>
                <a:spcPts val="0"/>
              </a:spcAft>
              <a:defRPr/>
            </a:pPr>
            <a:r>
              <a:rPr lang="en-US" sz="3600" dirty="0">
                <a:solidFill>
                  <a:srgbClr val="9BBB59">
                    <a:lumMod val="75000"/>
                  </a:srgbClr>
                </a:solidFill>
                <a:latin typeface="Verdana" pitchFamily="34" charset="0"/>
              </a:rPr>
              <a:t> </a:t>
            </a:r>
            <a:r>
              <a:rPr lang="en-GB" sz="3400" b="1" dirty="0">
                <a:solidFill>
                  <a:srgbClr val="9BBB59"/>
                </a:solidFill>
              </a:rPr>
              <a:t>Prohibited list checks</a:t>
            </a:r>
            <a:endParaRPr lang="en-US" sz="3400" dirty="0">
              <a:solidFill>
                <a:srgbClr val="9BBB59"/>
              </a:solidFill>
              <a:latin typeface="Verdana" pitchFamily="34" charset="0"/>
            </a:endParaRPr>
          </a:p>
        </p:txBody>
      </p:sp>
      <p:sp>
        <p:nvSpPr>
          <p:cNvPr id="18435" name="Rectangle 1"/>
          <p:cNvSpPr>
            <a:spLocks noChangeArrowheads="1"/>
          </p:cNvSpPr>
          <p:nvPr/>
        </p:nvSpPr>
        <p:spPr bwMode="auto">
          <a:xfrm>
            <a:off x="214313" y="1033049"/>
            <a:ext cx="7613650" cy="5724644"/>
          </a:xfrm>
          <a:prstGeom prst="rect">
            <a:avLst/>
          </a:prstGeom>
          <a:noFill/>
          <a:ln w="9525">
            <a:noFill/>
            <a:miter lim="800000"/>
            <a:headEnd/>
            <a:tailEnd/>
          </a:ln>
        </p:spPr>
        <p:txBody>
          <a:bodyPr wrap="square">
            <a:spAutoFit/>
          </a:bodyPr>
          <a:lstStyle/>
          <a:p>
            <a:pPr marL="457200" indent="-457200" fontAlgn="auto">
              <a:spcBef>
                <a:spcPts val="0"/>
              </a:spcBef>
              <a:spcAft>
                <a:spcPts val="600"/>
              </a:spcAft>
              <a:buFont typeface="Arial" panose="020B0604020202020204" pitchFamily="34" charset="0"/>
              <a:buChar char="•"/>
              <a:defRPr/>
            </a:pPr>
            <a:r>
              <a:rPr lang="en-GB" dirty="0">
                <a:solidFill>
                  <a:prstClr val="black"/>
                </a:solidFill>
              </a:rPr>
              <a:t>Covered by Education (independent school standards) Regulations 2014</a:t>
            </a:r>
          </a:p>
          <a:p>
            <a:pPr marL="457200" indent="-457200" fontAlgn="auto">
              <a:spcBef>
                <a:spcPts val="0"/>
              </a:spcBef>
              <a:spcAft>
                <a:spcPts val="600"/>
              </a:spcAft>
              <a:buFont typeface="Arial" panose="020B0604020202020204" pitchFamily="34" charset="0"/>
              <a:buChar char="•"/>
              <a:defRPr/>
            </a:pPr>
            <a:r>
              <a:rPr lang="en-GB" dirty="0">
                <a:solidFill>
                  <a:prstClr val="black"/>
                </a:solidFill>
              </a:rPr>
              <a:t>People in ‘teaching work’ recruited after September 2012 must be checked against the TRA prohibited list before they commence in post</a:t>
            </a:r>
          </a:p>
          <a:p>
            <a:pPr marL="457200" indent="-457200" fontAlgn="auto">
              <a:spcBef>
                <a:spcPts val="0"/>
              </a:spcBef>
              <a:spcAft>
                <a:spcPts val="600"/>
              </a:spcAft>
              <a:buFont typeface="Arial" panose="020B0604020202020204" pitchFamily="34" charset="0"/>
              <a:buChar char="•"/>
              <a:defRPr/>
            </a:pPr>
            <a:r>
              <a:rPr lang="en-GB" dirty="0">
                <a:solidFill>
                  <a:prstClr val="black"/>
                </a:solidFill>
              </a:rPr>
              <a:t>This is not done as part of the DBS certificate</a:t>
            </a:r>
          </a:p>
          <a:p>
            <a:pPr marL="457200" indent="-457200" fontAlgn="auto">
              <a:spcBef>
                <a:spcPts val="0"/>
              </a:spcBef>
              <a:spcAft>
                <a:spcPts val="600"/>
              </a:spcAft>
              <a:buFont typeface="Arial" panose="020B0604020202020204" pitchFamily="34" charset="0"/>
              <a:buChar char="•"/>
              <a:defRPr/>
            </a:pPr>
            <a:r>
              <a:rPr lang="en-GB" dirty="0">
                <a:solidFill>
                  <a:prstClr val="black"/>
                </a:solidFill>
              </a:rPr>
              <a:t>Schools need to register with Teacher Services (formerly Employer Access Online – now accessed via </a:t>
            </a:r>
            <a:r>
              <a:rPr lang="en-GB" i="1" dirty="0">
                <a:solidFill>
                  <a:prstClr val="black"/>
                </a:solidFill>
              </a:rPr>
              <a:t>DfE Sign in</a:t>
            </a:r>
            <a:r>
              <a:rPr lang="en-GB" dirty="0">
                <a:solidFill>
                  <a:prstClr val="black"/>
                </a:solidFill>
              </a:rPr>
              <a:t>) to undertake these checks</a:t>
            </a:r>
          </a:p>
          <a:p>
            <a:pPr marL="457200" indent="-457200" fontAlgn="auto">
              <a:spcBef>
                <a:spcPts val="0"/>
              </a:spcBef>
              <a:spcAft>
                <a:spcPts val="600"/>
              </a:spcAft>
              <a:buFont typeface="Arial" panose="020B0604020202020204" pitchFamily="34" charset="0"/>
              <a:buChar char="•"/>
              <a:defRPr/>
            </a:pPr>
            <a:r>
              <a:rPr lang="en-GB" dirty="0">
                <a:solidFill>
                  <a:prstClr val="black"/>
                </a:solidFill>
              </a:rPr>
              <a:t>You can check by </a:t>
            </a:r>
            <a:r>
              <a:rPr lang="en-GB" dirty="0" err="1">
                <a:solidFill>
                  <a:prstClr val="black"/>
                </a:solidFill>
              </a:rPr>
              <a:t>DfE</a:t>
            </a:r>
            <a:r>
              <a:rPr lang="en-GB" dirty="0">
                <a:solidFill>
                  <a:prstClr val="black"/>
                </a:solidFill>
              </a:rPr>
              <a:t> number (if they have            QTS) or by clicking on the ‘Prohibited list’ link</a:t>
            </a:r>
          </a:p>
          <a:p>
            <a:pPr marL="457200" indent="-457200" fontAlgn="auto">
              <a:spcBef>
                <a:spcPts val="0"/>
              </a:spcBef>
              <a:spcAft>
                <a:spcPts val="600"/>
              </a:spcAft>
              <a:buFont typeface="Arial" panose="020B0604020202020204" pitchFamily="34" charset="0"/>
              <a:buChar char="•"/>
              <a:defRPr/>
            </a:pPr>
            <a:r>
              <a:rPr lang="en-GB" dirty="0">
                <a:solidFill>
                  <a:prstClr val="black"/>
                </a:solidFill>
              </a:rPr>
              <a:t>The check is instant and there is no charge</a:t>
            </a:r>
          </a:p>
          <a:p>
            <a:pPr marL="457200" indent="-457200" fontAlgn="auto">
              <a:spcBef>
                <a:spcPts val="0"/>
              </a:spcBef>
              <a:spcAft>
                <a:spcPts val="600"/>
              </a:spcAft>
              <a:buFont typeface="Arial" panose="020B0604020202020204" pitchFamily="34" charset="0"/>
              <a:buChar char="•"/>
              <a:defRPr/>
            </a:pPr>
            <a:r>
              <a:rPr lang="en-GB" dirty="0">
                <a:solidFill>
                  <a:prstClr val="black"/>
                </a:solidFill>
              </a:rPr>
              <a:t>The regulations state that the prohibited list            check must be recorded on the school’s SCR</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2102" y="4363064"/>
            <a:ext cx="1971898" cy="2104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77538" y="6237312"/>
            <a:ext cx="2124075" cy="338554"/>
          </a:xfrm>
          <a:prstGeom prst="rect">
            <a:avLst/>
          </a:prstGeom>
          <a:noFill/>
        </p:spPr>
        <p:txBody>
          <a:bodyPr wrap="square" rtlCol="0">
            <a:spAutoFit/>
          </a:bodyPr>
          <a:lstStyle/>
          <a:p>
            <a:pPr algn="ctr"/>
            <a:r>
              <a:rPr lang="en-GB" sz="1600" dirty="0">
                <a:latin typeface="Comic Sans MS" pitchFamily="66" charset="0"/>
              </a:rPr>
              <a:t>carolyneyre.com</a:t>
            </a:r>
          </a:p>
        </p:txBody>
      </p:sp>
    </p:spTree>
    <p:extLst>
      <p:ext uri="{BB962C8B-B14F-4D97-AF65-F5344CB8AC3E}">
        <p14:creationId xmlns:p14="http://schemas.microsoft.com/office/powerpoint/2010/main" val="3453582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214313" y="457200"/>
            <a:ext cx="7643812" cy="553998"/>
          </a:xfrm>
          <a:prstGeom prst="rect">
            <a:avLst/>
          </a:prstGeom>
          <a:noFill/>
          <a:ln w="9525">
            <a:noFill/>
            <a:miter lim="800000"/>
            <a:headEnd/>
            <a:tailEnd/>
          </a:ln>
        </p:spPr>
        <p:txBody>
          <a:bodyPr lIns="0" tIns="0" rIns="0" bIns="0">
            <a:spAutoFit/>
          </a:bodyPr>
          <a:lstStyle/>
          <a:p>
            <a:pPr fontAlgn="auto">
              <a:spcBef>
                <a:spcPts val="0"/>
              </a:spcBef>
              <a:spcAft>
                <a:spcPts val="0"/>
              </a:spcAft>
              <a:defRPr/>
            </a:pPr>
            <a:r>
              <a:rPr lang="en-US" sz="3600" dirty="0">
                <a:solidFill>
                  <a:srgbClr val="9BBB59">
                    <a:lumMod val="75000"/>
                  </a:srgbClr>
                </a:solidFill>
                <a:latin typeface="Verdana" pitchFamily="34" charset="0"/>
              </a:rPr>
              <a:t> </a:t>
            </a:r>
            <a:r>
              <a:rPr lang="en-GB" sz="3400" b="1" dirty="0">
                <a:solidFill>
                  <a:srgbClr val="9BBB59"/>
                </a:solidFill>
                <a:latin typeface="Verdana" pitchFamily="34" charset="0"/>
              </a:rPr>
              <a:t>Teachers Services website </a:t>
            </a:r>
            <a:endParaRPr lang="en-US" sz="3400" dirty="0">
              <a:solidFill>
                <a:srgbClr val="9BBB59"/>
              </a:solidFill>
              <a:latin typeface="Verdana" pitchFamily="34" charset="0"/>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2102" y="4363064"/>
            <a:ext cx="1971898" cy="2104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77538" y="6237312"/>
            <a:ext cx="2124075" cy="338554"/>
          </a:xfrm>
          <a:prstGeom prst="rect">
            <a:avLst/>
          </a:prstGeom>
          <a:noFill/>
        </p:spPr>
        <p:txBody>
          <a:bodyPr wrap="square" rtlCol="0">
            <a:spAutoFit/>
          </a:bodyPr>
          <a:lstStyle/>
          <a:p>
            <a:pPr algn="ctr"/>
            <a:r>
              <a:rPr lang="en-GB" sz="1600" dirty="0">
                <a:latin typeface="Comic Sans MS" pitchFamily="66" charset="0"/>
              </a:rPr>
              <a:t>carolyneyre.com</a:t>
            </a:r>
          </a:p>
        </p:txBody>
      </p:sp>
      <p:pic>
        <p:nvPicPr>
          <p:cNvPr id="6" name="Content Placeholder 3">
            <a:extLst>
              <a:ext uri="{FF2B5EF4-FFF2-40B4-BE49-F238E27FC236}">
                <a16:creationId xmlns:a16="http://schemas.microsoft.com/office/drawing/2014/main" id="{66924C81-B72B-4762-9813-A37F9E565DD6}"/>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467544" y="1373278"/>
            <a:ext cx="8075239" cy="30243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96087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214313" y="457200"/>
            <a:ext cx="7643812" cy="553998"/>
          </a:xfrm>
          <a:prstGeom prst="rect">
            <a:avLst/>
          </a:prstGeom>
          <a:noFill/>
          <a:ln w="9525">
            <a:noFill/>
            <a:miter lim="800000"/>
            <a:headEnd/>
            <a:tailEnd/>
          </a:ln>
        </p:spPr>
        <p:txBody>
          <a:bodyPr lIns="0" tIns="0" rIns="0" bIns="0">
            <a:spAutoFit/>
          </a:bodyPr>
          <a:lstStyle/>
          <a:p>
            <a:pPr fontAlgn="auto">
              <a:spcBef>
                <a:spcPts val="0"/>
              </a:spcBef>
              <a:spcAft>
                <a:spcPts val="0"/>
              </a:spcAft>
              <a:defRPr/>
            </a:pPr>
            <a:r>
              <a:rPr lang="en-US" sz="3600" dirty="0">
                <a:solidFill>
                  <a:schemeClr val="accent3">
                    <a:lumMod val="75000"/>
                  </a:schemeClr>
                </a:solidFill>
                <a:latin typeface="Verdana" pitchFamily="34" charset="0"/>
                <a:cs typeface="+mn-cs"/>
              </a:rPr>
              <a:t> </a:t>
            </a:r>
            <a:r>
              <a:rPr lang="en-GB" sz="3400" b="1" dirty="0">
                <a:solidFill>
                  <a:schemeClr val="accent3"/>
                </a:solidFill>
                <a:latin typeface="Verdana" pitchFamily="34" charset="0"/>
                <a:cs typeface="+mn-cs"/>
              </a:rPr>
              <a:t>A stick to beat you with  </a:t>
            </a:r>
            <a:endParaRPr lang="en-US" sz="3400" dirty="0">
              <a:solidFill>
                <a:schemeClr val="accent3"/>
              </a:solidFill>
              <a:latin typeface="Verdana" pitchFamily="34" charset="0"/>
              <a:cs typeface="+mn-cs"/>
            </a:endParaRPr>
          </a:p>
        </p:txBody>
      </p:sp>
      <p:sp>
        <p:nvSpPr>
          <p:cNvPr id="2" name="TextBox 1"/>
          <p:cNvSpPr txBox="1"/>
          <p:nvPr/>
        </p:nvSpPr>
        <p:spPr>
          <a:xfrm>
            <a:off x="6777538" y="6237312"/>
            <a:ext cx="2124075" cy="338554"/>
          </a:xfrm>
          <a:prstGeom prst="rect">
            <a:avLst/>
          </a:prstGeom>
          <a:noFill/>
        </p:spPr>
        <p:txBody>
          <a:bodyPr wrap="square" rtlCol="0">
            <a:spAutoFit/>
          </a:bodyPr>
          <a:lstStyle/>
          <a:p>
            <a:pPr algn="ctr"/>
            <a:r>
              <a:rPr lang="en-GB" sz="1600" dirty="0">
                <a:latin typeface="Comic Sans MS" pitchFamily="66" charset="0"/>
              </a:rPr>
              <a:t>carolyneyre.com</a:t>
            </a:r>
          </a:p>
        </p:txBody>
      </p:sp>
      <p:pic>
        <p:nvPicPr>
          <p:cNvPr id="7" name="Picture 6" descr="A screenshot of text&#10;&#10;Description automatically generated">
            <a:extLst>
              <a:ext uri="{FF2B5EF4-FFF2-40B4-BE49-F238E27FC236}">
                <a16:creationId xmlns:a16="http://schemas.microsoft.com/office/drawing/2014/main" id="{86D33CC5-4C5B-41D7-942B-0138AA661B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88" y="1703670"/>
            <a:ext cx="8945223" cy="3629532"/>
          </a:xfrm>
          <a:prstGeom prst="rect">
            <a:avLst/>
          </a:prstGeom>
        </p:spPr>
      </p:pic>
    </p:spTree>
    <p:extLst>
      <p:ext uri="{BB962C8B-B14F-4D97-AF65-F5344CB8AC3E}">
        <p14:creationId xmlns:p14="http://schemas.microsoft.com/office/powerpoint/2010/main" val="1187215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214313" y="457200"/>
            <a:ext cx="7643812" cy="553998"/>
          </a:xfrm>
          <a:prstGeom prst="rect">
            <a:avLst/>
          </a:prstGeom>
          <a:noFill/>
          <a:ln w="9525">
            <a:noFill/>
            <a:miter lim="800000"/>
            <a:headEnd/>
            <a:tailEnd/>
          </a:ln>
        </p:spPr>
        <p:txBody>
          <a:bodyPr lIns="0" tIns="0" rIns="0" bIns="0">
            <a:spAutoFit/>
          </a:bodyPr>
          <a:lstStyle/>
          <a:p>
            <a:pPr fontAlgn="auto">
              <a:spcBef>
                <a:spcPts val="0"/>
              </a:spcBef>
              <a:spcAft>
                <a:spcPts val="0"/>
              </a:spcAft>
              <a:defRPr/>
            </a:pPr>
            <a:r>
              <a:rPr lang="en-US" sz="3600" dirty="0">
                <a:solidFill>
                  <a:srgbClr val="9BBB59">
                    <a:lumMod val="75000"/>
                  </a:srgbClr>
                </a:solidFill>
                <a:latin typeface="Verdana" pitchFamily="34" charset="0"/>
              </a:rPr>
              <a:t> </a:t>
            </a:r>
            <a:r>
              <a:rPr lang="en-GB" sz="3400" b="1" dirty="0">
                <a:solidFill>
                  <a:srgbClr val="9BBB59"/>
                </a:solidFill>
              </a:rPr>
              <a:t>S128 Prohibition from management</a:t>
            </a:r>
            <a:endParaRPr lang="en-US" sz="3400" dirty="0">
              <a:solidFill>
                <a:srgbClr val="9BBB59"/>
              </a:solidFill>
              <a:latin typeface="Verdana" pitchFamily="34" charset="0"/>
            </a:endParaRPr>
          </a:p>
        </p:txBody>
      </p:sp>
      <p:sp>
        <p:nvSpPr>
          <p:cNvPr id="18435" name="Rectangle 1"/>
          <p:cNvSpPr>
            <a:spLocks noChangeArrowheads="1"/>
          </p:cNvSpPr>
          <p:nvPr/>
        </p:nvSpPr>
        <p:spPr bwMode="auto">
          <a:xfrm>
            <a:off x="214313" y="1124744"/>
            <a:ext cx="7613650" cy="5647700"/>
          </a:xfrm>
          <a:prstGeom prst="rect">
            <a:avLst/>
          </a:prstGeom>
          <a:noFill/>
          <a:ln w="9525">
            <a:noFill/>
            <a:miter lim="800000"/>
            <a:headEnd/>
            <a:tailEnd/>
          </a:ln>
        </p:spPr>
        <p:txBody>
          <a:bodyPr wrap="square">
            <a:spAutoFit/>
          </a:bodyPr>
          <a:lstStyle/>
          <a:p>
            <a:pPr marL="457200" indent="-457200" fontAlgn="auto">
              <a:spcBef>
                <a:spcPts val="0"/>
              </a:spcBef>
              <a:spcAft>
                <a:spcPts val="600"/>
              </a:spcAft>
              <a:buFont typeface="Arial" panose="020B0604020202020204" pitchFamily="34" charset="0"/>
              <a:buChar char="•"/>
              <a:defRPr/>
            </a:pPr>
            <a:r>
              <a:rPr lang="en-GB" dirty="0">
                <a:solidFill>
                  <a:prstClr val="black"/>
                </a:solidFill>
              </a:rPr>
              <a:t>Applies to independent schools, free schools and academies</a:t>
            </a:r>
          </a:p>
          <a:p>
            <a:pPr marL="457200" indent="-457200" fontAlgn="auto">
              <a:spcBef>
                <a:spcPts val="0"/>
              </a:spcBef>
              <a:spcAft>
                <a:spcPts val="600"/>
              </a:spcAft>
              <a:buFont typeface="Arial" panose="020B0604020202020204" pitchFamily="34" charset="0"/>
              <a:buChar char="•"/>
              <a:defRPr/>
            </a:pPr>
            <a:r>
              <a:rPr lang="en-GB" dirty="0">
                <a:solidFill>
                  <a:prstClr val="black"/>
                </a:solidFill>
              </a:rPr>
              <a:t>Anyone in management in those schools must be checked against the s128 list </a:t>
            </a:r>
          </a:p>
          <a:p>
            <a:pPr marL="457200" indent="-457200" fontAlgn="auto">
              <a:spcBef>
                <a:spcPts val="0"/>
              </a:spcBef>
              <a:spcAft>
                <a:spcPts val="600"/>
              </a:spcAft>
              <a:buFont typeface="Arial" panose="020B0604020202020204" pitchFamily="34" charset="0"/>
              <a:buChar char="•"/>
              <a:defRPr/>
            </a:pPr>
            <a:r>
              <a:rPr lang="en-GB" dirty="0">
                <a:solidFill>
                  <a:prstClr val="black"/>
                </a:solidFill>
              </a:rPr>
              <a:t>‘Management’ means members of SLT, other senior managers in schools and governors / trustees / proprietors</a:t>
            </a:r>
          </a:p>
          <a:p>
            <a:pPr marL="457200" indent="-457200" fontAlgn="auto">
              <a:spcBef>
                <a:spcPts val="0"/>
              </a:spcBef>
              <a:spcAft>
                <a:spcPts val="600"/>
              </a:spcAft>
              <a:buFont typeface="Arial" panose="020B0604020202020204" pitchFamily="34" charset="0"/>
              <a:buChar char="•"/>
              <a:defRPr/>
            </a:pPr>
            <a:r>
              <a:rPr lang="en-GB" dirty="0">
                <a:solidFill>
                  <a:prstClr val="black"/>
                </a:solidFill>
              </a:rPr>
              <a:t>You can check via their teacher number (if QTS)           or by clicking on the s128 link on Teachers Services website</a:t>
            </a:r>
          </a:p>
          <a:p>
            <a:pPr marL="457200" indent="-457200" fontAlgn="auto">
              <a:spcBef>
                <a:spcPts val="0"/>
              </a:spcBef>
              <a:spcAft>
                <a:spcPts val="600"/>
              </a:spcAft>
              <a:buFont typeface="Arial" panose="020B0604020202020204" pitchFamily="34" charset="0"/>
              <a:buChar char="•"/>
              <a:defRPr/>
            </a:pPr>
            <a:r>
              <a:rPr lang="en-GB" dirty="0">
                <a:solidFill>
                  <a:prstClr val="black"/>
                </a:solidFill>
              </a:rPr>
              <a:t>There are currently only 12 people subject             to s128 prohibition from management! </a:t>
            </a:r>
          </a:p>
          <a:p>
            <a:pPr marL="457200" indent="-457200" fontAlgn="auto">
              <a:spcBef>
                <a:spcPts val="0"/>
              </a:spcBef>
              <a:spcAft>
                <a:spcPts val="600"/>
              </a:spcAft>
              <a:buFont typeface="Arial" panose="020B0604020202020204" pitchFamily="34" charset="0"/>
              <a:buChar char="•"/>
              <a:defRPr/>
            </a:pPr>
            <a:r>
              <a:rPr lang="en-GB" dirty="0">
                <a:solidFill>
                  <a:schemeClr val="tx1"/>
                </a:solidFill>
              </a:rPr>
              <a:t>Maintained school governors should also be checked to ensure they are not on s128 list</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2102" y="4363064"/>
            <a:ext cx="1971898" cy="2104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77538" y="6237312"/>
            <a:ext cx="2124075" cy="338554"/>
          </a:xfrm>
          <a:prstGeom prst="rect">
            <a:avLst/>
          </a:prstGeom>
          <a:noFill/>
        </p:spPr>
        <p:txBody>
          <a:bodyPr wrap="square" rtlCol="0">
            <a:spAutoFit/>
          </a:bodyPr>
          <a:lstStyle/>
          <a:p>
            <a:pPr algn="ctr"/>
            <a:r>
              <a:rPr lang="en-GB" sz="1600" dirty="0">
                <a:latin typeface="Comic Sans MS" pitchFamily="66" charset="0"/>
              </a:rPr>
              <a:t>carolyneyre.com</a:t>
            </a:r>
          </a:p>
        </p:txBody>
      </p:sp>
    </p:spTree>
    <p:extLst>
      <p:ext uri="{BB962C8B-B14F-4D97-AF65-F5344CB8AC3E}">
        <p14:creationId xmlns:p14="http://schemas.microsoft.com/office/powerpoint/2010/main" val="3397714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201497" y="332656"/>
            <a:ext cx="7250823" cy="984885"/>
          </a:xfrm>
          <a:prstGeom prst="rect">
            <a:avLst/>
          </a:prstGeom>
          <a:noFill/>
          <a:ln w="9525">
            <a:noFill/>
            <a:miter lim="800000"/>
            <a:headEnd/>
            <a:tailEnd/>
          </a:ln>
        </p:spPr>
        <p:txBody>
          <a:bodyPr wrap="square" lIns="0" tIns="0" rIns="0" bIns="0">
            <a:spAutoFit/>
          </a:bodyPr>
          <a:lstStyle/>
          <a:p>
            <a:pPr fontAlgn="auto">
              <a:spcBef>
                <a:spcPts val="0"/>
              </a:spcBef>
              <a:spcAft>
                <a:spcPts val="0"/>
              </a:spcAft>
              <a:defRPr/>
            </a:pPr>
            <a:r>
              <a:rPr lang="en-GB" sz="3200" b="1" dirty="0">
                <a:solidFill>
                  <a:srgbClr val="9BBB59"/>
                </a:solidFill>
                <a:latin typeface="Verdana" pitchFamily="34" charset="0"/>
              </a:rPr>
              <a:t>European Economic Area (EEA) checks</a:t>
            </a:r>
            <a:endParaRPr lang="en-US" sz="3200" dirty="0">
              <a:solidFill>
                <a:srgbClr val="9BBB59"/>
              </a:solidFill>
              <a:latin typeface="Verdana" pitchFamily="34" charset="0"/>
            </a:endParaRPr>
          </a:p>
        </p:txBody>
      </p:sp>
      <p:sp>
        <p:nvSpPr>
          <p:cNvPr id="18435" name="Rectangle 1"/>
          <p:cNvSpPr>
            <a:spLocks noChangeArrowheads="1"/>
          </p:cNvSpPr>
          <p:nvPr/>
        </p:nvSpPr>
        <p:spPr bwMode="auto">
          <a:xfrm>
            <a:off x="225925" y="1616308"/>
            <a:ext cx="7613650" cy="4909036"/>
          </a:xfrm>
          <a:prstGeom prst="rect">
            <a:avLst/>
          </a:prstGeom>
          <a:noFill/>
          <a:ln w="9525">
            <a:noFill/>
            <a:miter lim="800000"/>
            <a:headEnd/>
            <a:tailEnd/>
          </a:ln>
        </p:spPr>
        <p:txBody>
          <a:bodyPr wrap="square">
            <a:spAutoFit/>
          </a:bodyPr>
          <a:lstStyle/>
          <a:p>
            <a:pPr marL="457200" indent="-457200" fontAlgn="auto">
              <a:spcBef>
                <a:spcPts val="0"/>
              </a:spcBef>
              <a:spcAft>
                <a:spcPts val="600"/>
              </a:spcAft>
              <a:buFont typeface="Arial" panose="020B0604020202020204" pitchFamily="34" charset="0"/>
              <a:buChar char="•"/>
              <a:defRPr/>
            </a:pPr>
            <a:r>
              <a:rPr lang="en-GB" dirty="0">
                <a:solidFill>
                  <a:prstClr val="black"/>
                </a:solidFill>
              </a:rPr>
              <a:t>Check any new recruit whose employment history indicates that they have previously taught in an EEA nation</a:t>
            </a:r>
          </a:p>
          <a:p>
            <a:pPr marL="457200" indent="-457200" fontAlgn="auto">
              <a:spcBef>
                <a:spcPts val="0"/>
              </a:spcBef>
              <a:spcAft>
                <a:spcPts val="600"/>
              </a:spcAft>
              <a:buFont typeface="Arial" panose="020B0604020202020204" pitchFamily="34" charset="0"/>
              <a:buChar char="•"/>
              <a:defRPr/>
            </a:pPr>
            <a:r>
              <a:rPr lang="en-GB" dirty="0">
                <a:solidFill>
                  <a:prstClr val="black"/>
                </a:solidFill>
              </a:rPr>
              <a:t>The list is accessed via the Teacher Services website – click on the EEA list hyperlink </a:t>
            </a:r>
          </a:p>
          <a:p>
            <a:pPr marL="457200" indent="-457200" fontAlgn="auto">
              <a:spcBef>
                <a:spcPts val="0"/>
              </a:spcBef>
              <a:spcAft>
                <a:spcPts val="600"/>
              </a:spcAft>
              <a:buFont typeface="Arial" panose="020B0604020202020204" pitchFamily="34" charset="0"/>
              <a:buChar char="•"/>
              <a:defRPr/>
            </a:pPr>
            <a:r>
              <a:rPr lang="en-GB" dirty="0">
                <a:solidFill>
                  <a:prstClr val="black"/>
                </a:solidFill>
              </a:rPr>
              <a:t>There are currently about 500 named individuals   on this list </a:t>
            </a:r>
          </a:p>
          <a:p>
            <a:pPr marL="457200" indent="-457200" fontAlgn="auto">
              <a:spcBef>
                <a:spcPts val="0"/>
              </a:spcBef>
              <a:spcAft>
                <a:spcPts val="600"/>
              </a:spcAft>
              <a:buFont typeface="Arial" panose="020B0604020202020204" pitchFamily="34" charset="0"/>
              <a:buChar char="•"/>
              <a:defRPr/>
            </a:pPr>
            <a:r>
              <a:rPr lang="en-GB" dirty="0">
                <a:solidFill>
                  <a:prstClr val="black"/>
                </a:solidFill>
              </a:rPr>
              <a:t>Other EEA members must check any new      recruits that have previously worked in the UK</a:t>
            </a:r>
          </a:p>
          <a:p>
            <a:pPr marL="457200" indent="-457200" fontAlgn="auto">
              <a:spcBef>
                <a:spcPts val="0"/>
              </a:spcBef>
              <a:spcAft>
                <a:spcPts val="600"/>
              </a:spcAft>
              <a:buFont typeface="Arial" panose="020B0604020202020204" pitchFamily="34" charset="0"/>
              <a:buChar char="•"/>
              <a:defRPr/>
            </a:pPr>
            <a:endParaRPr lang="en-GB" dirty="0">
              <a:solidFill>
                <a:prstClr val="black"/>
              </a:solidFill>
            </a:endParaRPr>
          </a:p>
          <a:p>
            <a:pPr fontAlgn="auto">
              <a:spcBef>
                <a:spcPts val="0"/>
              </a:spcBef>
              <a:spcAft>
                <a:spcPts val="600"/>
              </a:spcAft>
              <a:defRPr/>
            </a:pPr>
            <a:r>
              <a:rPr lang="en-GB" sz="2000" i="1" dirty="0">
                <a:solidFill>
                  <a:prstClr val="black"/>
                </a:solidFill>
              </a:rPr>
              <a:t>NB – At the moment, we do not know what impact Brexit will        have but it is likely that EEA checks will end </a:t>
            </a:r>
            <a:endParaRPr lang="en-GB" sz="2000" i="1" dirty="0">
              <a:solidFill>
                <a:srgbClr val="FF0000"/>
              </a:solidFill>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2102" y="4363064"/>
            <a:ext cx="1971898" cy="2104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77538" y="6237312"/>
            <a:ext cx="2124075" cy="338554"/>
          </a:xfrm>
          <a:prstGeom prst="rect">
            <a:avLst/>
          </a:prstGeom>
          <a:noFill/>
        </p:spPr>
        <p:txBody>
          <a:bodyPr wrap="square" rtlCol="0">
            <a:spAutoFit/>
          </a:bodyPr>
          <a:lstStyle/>
          <a:p>
            <a:pPr algn="ctr"/>
            <a:r>
              <a:rPr lang="en-GB" sz="1600" dirty="0">
                <a:latin typeface="Comic Sans MS" pitchFamily="66" charset="0"/>
              </a:rPr>
              <a:t>carolyneyre.com</a:t>
            </a:r>
          </a:p>
        </p:txBody>
      </p:sp>
    </p:spTree>
    <p:extLst>
      <p:ext uri="{BB962C8B-B14F-4D97-AF65-F5344CB8AC3E}">
        <p14:creationId xmlns:p14="http://schemas.microsoft.com/office/powerpoint/2010/main" val="3837716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201497" y="332656"/>
            <a:ext cx="7250823" cy="492443"/>
          </a:xfrm>
          <a:prstGeom prst="rect">
            <a:avLst/>
          </a:prstGeom>
          <a:noFill/>
          <a:ln w="9525">
            <a:noFill/>
            <a:miter lim="800000"/>
            <a:headEnd/>
            <a:tailEnd/>
          </a:ln>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9BBB59"/>
                </a:solidFill>
                <a:effectLst/>
                <a:uLnTx/>
                <a:uFillTx/>
                <a:latin typeface="Verdana" pitchFamily="34" charset="0"/>
                <a:ea typeface="+mn-ea"/>
                <a:cs typeface="Arial" charset="0"/>
              </a:rPr>
              <a:t>GTCE list </a:t>
            </a:r>
            <a:endParaRPr kumimoji="0" lang="en-US" sz="3200" b="0" i="0" u="none" strike="noStrike" kern="1200" cap="none" spc="0" normalizeH="0" baseline="0" noProof="0" dirty="0">
              <a:ln>
                <a:noFill/>
              </a:ln>
              <a:solidFill>
                <a:srgbClr val="9BBB59"/>
              </a:solidFill>
              <a:effectLst/>
              <a:uLnTx/>
              <a:uFillTx/>
              <a:latin typeface="Verdana" pitchFamily="34" charset="0"/>
              <a:ea typeface="+mn-ea"/>
              <a:cs typeface="Arial" charset="0"/>
            </a:endParaRPr>
          </a:p>
        </p:txBody>
      </p:sp>
      <p:sp>
        <p:nvSpPr>
          <p:cNvPr id="18435" name="Rectangle 1"/>
          <p:cNvSpPr>
            <a:spLocks noChangeArrowheads="1"/>
          </p:cNvSpPr>
          <p:nvPr/>
        </p:nvSpPr>
        <p:spPr bwMode="auto">
          <a:xfrm>
            <a:off x="235389" y="1580193"/>
            <a:ext cx="7613650" cy="3277820"/>
          </a:xfrm>
          <a:prstGeom prst="rect">
            <a:avLst/>
          </a:prstGeom>
          <a:noFill/>
          <a:ln w="9525">
            <a:noFill/>
            <a:miter lim="800000"/>
            <a:headEnd/>
            <a:tailEnd/>
          </a:ln>
        </p:spPr>
        <p:txBody>
          <a:bodyPr wrap="square">
            <a:spAutoFit/>
          </a:bodyPr>
          <a:lstStyle/>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charset="0"/>
                <a:ea typeface="+mn-ea"/>
                <a:cs typeface="Arial" charset="0"/>
              </a:rPr>
              <a:t>There are a small number of teachers on the GTCE list who were not transferred to the prohibited list </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charset="0"/>
                <a:ea typeface="+mn-ea"/>
                <a:cs typeface="Arial" charset="0"/>
              </a:rPr>
              <a:t>Since September 2018, it has been a statutory duty for academies and independent schools to check this list (previously only maintained schools)</a:t>
            </a:r>
          </a:p>
          <a:p>
            <a:pPr marL="457200" marR="0" lvl="0"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charset="0"/>
                <a:ea typeface="+mn-ea"/>
                <a:cs typeface="Arial" charset="0"/>
              </a:rPr>
              <a:t>The list is accessed via the Teacher Services/ </a:t>
            </a:r>
            <a:r>
              <a:rPr kumimoji="0" lang="en-GB" sz="2400" b="0" i="1" u="none" strike="noStrike" kern="1200" cap="none" spc="0" normalizeH="0" baseline="0" noProof="0" dirty="0">
                <a:ln>
                  <a:noFill/>
                </a:ln>
                <a:solidFill>
                  <a:prstClr val="black"/>
                </a:solidFill>
                <a:effectLst/>
                <a:uLnTx/>
                <a:uFillTx/>
                <a:latin typeface="Arial" charset="0"/>
                <a:ea typeface="+mn-ea"/>
                <a:cs typeface="Arial" charset="0"/>
              </a:rPr>
              <a:t>DfE Sign in</a:t>
            </a:r>
            <a:r>
              <a:rPr kumimoji="0" lang="en-GB" sz="2400" b="0" i="0" u="none" strike="noStrike" kern="1200" cap="none" spc="0" normalizeH="0" baseline="0" noProof="0" dirty="0">
                <a:ln>
                  <a:noFill/>
                </a:ln>
                <a:solidFill>
                  <a:prstClr val="black"/>
                </a:solidFill>
                <a:effectLst/>
                <a:uLnTx/>
                <a:uFillTx/>
                <a:latin typeface="Arial" charset="0"/>
                <a:ea typeface="+mn-ea"/>
                <a:cs typeface="Arial" charset="0"/>
              </a:rPr>
              <a:t> website – click on the GTCE list hyperlink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charset="0"/>
                <a:ea typeface="+mn-ea"/>
                <a:cs typeface="Arial" charset="0"/>
              </a:rPr>
              <a:t> </a:t>
            </a:r>
            <a:endParaRPr kumimoji="0" lang="en-GB" sz="2400" b="0" i="0" u="none" strike="noStrike" kern="1200" cap="none" spc="0" normalizeH="0" baseline="0" noProof="0" dirty="0">
              <a:ln>
                <a:noFill/>
              </a:ln>
              <a:solidFill>
                <a:srgbClr val="FF0000"/>
              </a:solidFill>
              <a:effectLst/>
              <a:uLnTx/>
              <a:uFillTx/>
              <a:latin typeface="Arial" charset="0"/>
              <a:ea typeface="+mn-ea"/>
              <a:cs typeface="Arial" charset="0"/>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2102" y="4363064"/>
            <a:ext cx="1971898" cy="2104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77538" y="6237312"/>
            <a:ext cx="2124075"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D2D17"/>
                </a:solidFill>
                <a:effectLst/>
                <a:uLnTx/>
                <a:uFillTx/>
                <a:latin typeface="Comic Sans MS" pitchFamily="66" charset="0"/>
                <a:ea typeface="+mn-ea"/>
                <a:cs typeface="Arial" charset="0"/>
              </a:rPr>
              <a:t>carolyneyre.com</a:t>
            </a:r>
          </a:p>
        </p:txBody>
      </p:sp>
    </p:spTree>
    <p:extLst>
      <p:ext uri="{BB962C8B-B14F-4D97-AF65-F5344CB8AC3E}">
        <p14:creationId xmlns:p14="http://schemas.microsoft.com/office/powerpoint/2010/main" val="3935900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181830" y="213972"/>
            <a:ext cx="8189502" cy="1107996"/>
          </a:xfrm>
          <a:prstGeom prst="rect">
            <a:avLst/>
          </a:prstGeom>
          <a:noFill/>
          <a:ln w="9525">
            <a:noFill/>
            <a:miter lim="800000"/>
            <a:headEnd/>
            <a:tailEnd/>
          </a:ln>
        </p:spPr>
        <p:txBody>
          <a:bodyPr wrap="square" lIns="0" tIns="0" rIns="0" bIns="0">
            <a:spAutoFit/>
          </a:bodyPr>
          <a:lstStyle/>
          <a:p>
            <a:pPr fontAlgn="auto">
              <a:spcBef>
                <a:spcPts val="0"/>
              </a:spcBef>
              <a:spcAft>
                <a:spcPts val="0"/>
              </a:spcAft>
              <a:defRPr/>
            </a:pPr>
            <a:r>
              <a:rPr lang="en-US" sz="3600" dirty="0">
                <a:solidFill>
                  <a:srgbClr val="9BBB59">
                    <a:lumMod val="75000"/>
                  </a:srgbClr>
                </a:solidFill>
                <a:latin typeface="Verdana" pitchFamily="34" charset="0"/>
              </a:rPr>
              <a:t>Disqualification under the Childcare Act 2006 (Regulations 2018) </a:t>
            </a:r>
            <a:r>
              <a:rPr lang="en-GB" sz="3400" b="1" dirty="0">
                <a:solidFill>
                  <a:srgbClr val="9BBB59"/>
                </a:solidFill>
              </a:rPr>
              <a:t>  </a:t>
            </a:r>
            <a:endParaRPr lang="en-US" sz="3400" dirty="0">
              <a:solidFill>
                <a:srgbClr val="9BBB59"/>
              </a:solidFill>
              <a:latin typeface="Verdana" pitchFamily="34" charset="0"/>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94194" y="4471329"/>
            <a:ext cx="1971898" cy="2104537"/>
          </a:xfrm>
          <a:prstGeom prst="rect">
            <a:avLst/>
          </a:prstGeom>
          <a:noFill/>
          <a:extLst>
            <a:ext uri="{909E8E84-426E-40DD-AFC4-6F175D3DCCD1}">
              <a14:hiddenFill xmlns:a14="http://schemas.microsoft.com/office/drawing/2010/main">
                <a:solidFill>
                  <a:srgbClr val="FFFFFF"/>
                </a:solidFill>
              </a14:hiddenFill>
            </a:ext>
          </a:extLst>
        </p:spPr>
      </p:pic>
      <p:sp>
        <p:nvSpPr>
          <p:cNvPr id="18435" name="Rectangle 1"/>
          <p:cNvSpPr>
            <a:spLocks noChangeArrowheads="1"/>
          </p:cNvSpPr>
          <p:nvPr/>
        </p:nvSpPr>
        <p:spPr bwMode="auto">
          <a:xfrm>
            <a:off x="183617" y="1340177"/>
            <a:ext cx="8189503" cy="5632311"/>
          </a:xfrm>
          <a:prstGeom prst="rect">
            <a:avLst/>
          </a:prstGeom>
          <a:noFill/>
          <a:ln w="9525">
            <a:noFill/>
            <a:miter lim="800000"/>
            <a:headEnd/>
            <a:tailEnd/>
          </a:ln>
        </p:spPr>
        <p:txBody>
          <a:bodyPr wrap="square">
            <a:spAutoFit/>
          </a:bodyPr>
          <a:lstStyle/>
          <a:p>
            <a:pPr fontAlgn="auto">
              <a:spcBef>
                <a:spcPts val="0"/>
              </a:spcBef>
              <a:spcAft>
                <a:spcPts val="0"/>
              </a:spcAft>
              <a:defRPr/>
            </a:pPr>
            <a:r>
              <a:rPr lang="en-GB" dirty="0">
                <a:solidFill>
                  <a:prstClr val="black"/>
                </a:solidFill>
                <a:latin typeface="Arial" pitchFamily="34" charset="0"/>
                <a:cs typeface="Arial" pitchFamily="34" charset="0"/>
              </a:rPr>
              <a:t>Applies to:</a:t>
            </a:r>
          </a:p>
          <a:p>
            <a:pPr marL="342900" indent="-342900" fontAlgn="auto">
              <a:spcBef>
                <a:spcPts val="0"/>
              </a:spcBef>
              <a:spcAft>
                <a:spcPts val="0"/>
              </a:spcAft>
              <a:buFont typeface="Arial" panose="020B0604020202020204" pitchFamily="34" charset="0"/>
              <a:buChar char="•"/>
              <a:defRPr/>
            </a:pPr>
            <a:r>
              <a:rPr lang="en-GB" dirty="0">
                <a:solidFill>
                  <a:prstClr val="black"/>
                </a:solidFill>
                <a:latin typeface="Arial" pitchFamily="34" charset="0"/>
                <a:cs typeface="Arial" pitchFamily="34" charset="0"/>
              </a:rPr>
              <a:t>Staff working in early years provision including teachers/support staff in nursery &amp; Reception classes</a:t>
            </a:r>
          </a:p>
          <a:p>
            <a:pPr marL="342900" indent="-342900" fontAlgn="auto">
              <a:spcBef>
                <a:spcPts val="0"/>
              </a:spcBef>
              <a:spcAft>
                <a:spcPts val="0"/>
              </a:spcAft>
              <a:buFont typeface="Arial" panose="020B0604020202020204" pitchFamily="34" charset="0"/>
              <a:buChar char="•"/>
              <a:defRPr/>
            </a:pPr>
            <a:r>
              <a:rPr lang="en-GB" dirty="0">
                <a:solidFill>
                  <a:prstClr val="black"/>
                </a:solidFill>
                <a:latin typeface="Arial" pitchFamily="34" charset="0"/>
                <a:cs typeface="Arial" pitchFamily="34" charset="0"/>
              </a:rPr>
              <a:t>Lunch time supervisors caring for under 5s </a:t>
            </a:r>
          </a:p>
          <a:p>
            <a:pPr marL="342900" indent="-342900" fontAlgn="auto">
              <a:spcBef>
                <a:spcPts val="0"/>
              </a:spcBef>
              <a:spcAft>
                <a:spcPts val="0"/>
              </a:spcAft>
              <a:buFont typeface="Arial" panose="020B0604020202020204" pitchFamily="34" charset="0"/>
              <a:buChar char="•"/>
              <a:defRPr/>
            </a:pPr>
            <a:r>
              <a:rPr lang="en-GB" dirty="0">
                <a:solidFill>
                  <a:prstClr val="black"/>
                </a:solidFill>
                <a:latin typeface="Arial" pitchFamily="34" charset="0"/>
                <a:cs typeface="Arial" pitchFamily="34" charset="0"/>
              </a:rPr>
              <a:t>Staff working in later years provision (for children under age 8) such as before &amp; after school care</a:t>
            </a:r>
          </a:p>
          <a:p>
            <a:pPr marL="342900" indent="-342900" fontAlgn="auto">
              <a:spcBef>
                <a:spcPts val="0"/>
              </a:spcBef>
              <a:spcAft>
                <a:spcPts val="0"/>
              </a:spcAft>
              <a:buFont typeface="Arial" panose="020B0604020202020204" pitchFamily="34" charset="0"/>
              <a:buChar char="•"/>
              <a:defRPr/>
            </a:pPr>
            <a:r>
              <a:rPr lang="en-GB" dirty="0">
                <a:solidFill>
                  <a:prstClr val="black"/>
                </a:solidFill>
                <a:latin typeface="Arial" pitchFamily="34" charset="0"/>
                <a:cs typeface="Arial" pitchFamily="34" charset="0"/>
              </a:rPr>
              <a:t>Staff in residential / boarding schools where there are children under the age of 8 </a:t>
            </a:r>
          </a:p>
          <a:p>
            <a:pPr marL="342900" indent="-342900" fontAlgn="auto">
              <a:spcBef>
                <a:spcPts val="0"/>
              </a:spcBef>
              <a:spcAft>
                <a:spcPts val="0"/>
              </a:spcAft>
              <a:buFont typeface="Arial" panose="020B0604020202020204" pitchFamily="34" charset="0"/>
              <a:buChar char="•"/>
              <a:defRPr/>
            </a:pPr>
            <a:r>
              <a:rPr lang="en-GB" dirty="0">
                <a:solidFill>
                  <a:prstClr val="black"/>
                </a:solidFill>
                <a:latin typeface="Arial" pitchFamily="34" charset="0"/>
                <a:cs typeface="Arial" pitchFamily="34" charset="0"/>
              </a:rPr>
              <a:t>Staff directly concerned in managing this provision</a:t>
            </a:r>
          </a:p>
          <a:p>
            <a:pPr fontAlgn="auto">
              <a:spcBef>
                <a:spcPts val="0"/>
              </a:spcBef>
              <a:spcAft>
                <a:spcPts val="0"/>
              </a:spcAft>
              <a:defRPr/>
            </a:pPr>
            <a:endParaRPr lang="en-GB" sz="1200" dirty="0">
              <a:solidFill>
                <a:prstClr val="black"/>
              </a:solidFill>
              <a:latin typeface="Arial" pitchFamily="34" charset="0"/>
              <a:cs typeface="Arial" pitchFamily="34" charset="0"/>
            </a:endParaRPr>
          </a:p>
          <a:p>
            <a:pPr fontAlgn="auto">
              <a:spcBef>
                <a:spcPts val="0"/>
              </a:spcBef>
              <a:spcAft>
                <a:spcPts val="0"/>
              </a:spcAft>
              <a:defRPr/>
            </a:pPr>
            <a:r>
              <a:rPr lang="en-GB" dirty="0">
                <a:solidFill>
                  <a:prstClr val="black"/>
                </a:solidFill>
                <a:latin typeface="Arial" pitchFamily="34" charset="0"/>
                <a:cs typeface="Arial" pitchFamily="34" charset="0"/>
              </a:rPr>
              <a:t>It does not apply to after school / hobby clubs</a:t>
            </a:r>
          </a:p>
          <a:p>
            <a:pPr fontAlgn="auto">
              <a:spcBef>
                <a:spcPts val="0"/>
              </a:spcBef>
              <a:spcAft>
                <a:spcPts val="0"/>
              </a:spcAft>
              <a:defRPr/>
            </a:pPr>
            <a:endParaRPr lang="en-GB" dirty="0">
              <a:solidFill>
                <a:prstClr val="black"/>
              </a:solidFill>
              <a:latin typeface="Arial" pitchFamily="34" charset="0"/>
              <a:cs typeface="Arial" pitchFamily="34" charset="0"/>
            </a:endParaRPr>
          </a:p>
          <a:p>
            <a:pPr fontAlgn="auto">
              <a:spcBef>
                <a:spcPts val="0"/>
              </a:spcBef>
              <a:spcAft>
                <a:spcPts val="0"/>
              </a:spcAft>
              <a:defRPr/>
            </a:pPr>
            <a:r>
              <a:rPr lang="en-GB" dirty="0">
                <a:solidFill>
                  <a:prstClr val="black"/>
                </a:solidFill>
                <a:latin typeface="Arial" pitchFamily="34" charset="0"/>
                <a:cs typeface="Arial" pitchFamily="34" charset="0"/>
              </a:rPr>
              <a:t>It does not apply to office staff or staff who are                   employed to work with older year groups but                  occasionally assist in the foundation stage</a:t>
            </a:r>
          </a:p>
        </p:txBody>
      </p:sp>
      <p:sp>
        <p:nvSpPr>
          <p:cNvPr id="2" name="TextBox 1"/>
          <p:cNvSpPr txBox="1"/>
          <p:nvPr/>
        </p:nvSpPr>
        <p:spPr>
          <a:xfrm>
            <a:off x="6777538" y="6237312"/>
            <a:ext cx="2124075" cy="338554"/>
          </a:xfrm>
          <a:prstGeom prst="rect">
            <a:avLst/>
          </a:prstGeom>
          <a:noFill/>
        </p:spPr>
        <p:txBody>
          <a:bodyPr wrap="square" rtlCol="0">
            <a:spAutoFit/>
          </a:bodyPr>
          <a:lstStyle/>
          <a:p>
            <a:pPr algn="ctr"/>
            <a:r>
              <a:rPr lang="en-GB" sz="1600" dirty="0">
                <a:latin typeface="Comic Sans MS" pitchFamily="66" charset="0"/>
              </a:rPr>
              <a:t>carolyneyre.com</a:t>
            </a:r>
          </a:p>
        </p:txBody>
      </p:sp>
    </p:spTree>
    <p:extLst>
      <p:ext uri="{BB962C8B-B14F-4D97-AF65-F5344CB8AC3E}">
        <p14:creationId xmlns:p14="http://schemas.microsoft.com/office/powerpoint/2010/main" val="1111078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04248" y="6381328"/>
            <a:ext cx="2124075"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FD2D17"/>
                </a:solidFill>
                <a:effectLst/>
                <a:uLnTx/>
                <a:uFillTx/>
                <a:latin typeface="Comic Sans MS" pitchFamily="66" charset="0"/>
                <a:ea typeface="+mn-ea"/>
                <a:cs typeface="Arial" charset="0"/>
              </a:rPr>
              <a:t>carolyneyre.com</a:t>
            </a:r>
          </a:p>
        </p:txBody>
      </p:sp>
      <p:pic>
        <p:nvPicPr>
          <p:cNvPr id="3" name="Picture 2" descr="Disqual regs - Word"/>
          <p:cNvPicPr>
            <a:picLocks noChangeAspect="1"/>
          </p:cNvPicPr>
          <p:nvPr/>
        </p:nvPicPr>
        <p:blipFill rotWithShape="1">
          <a:blip r:embed="rId3">
            <a:extLst>
              <a:ext uri="{28A0092B-C50C-407E-A947-70E740481C1C}">
                <a14:useLocalDpi xmlns:a14="http://schemas.microsoft.com/office/drawing/2010/main" val="0"/>
              </a:ext>
            </a:extLst>
          </a:blip>
          <a:srcRect l="15350" t="20745" r="19288" b="7579"/>
          <a:stretch/>
        </p:blipFill>
        <p:spPr>
          <a:xfrm>
            <a:off x="-14469" y="764704"/>
            <a:ext cx="9255438" cy="5616624"/>
          </a:xfrm>
          <a:prstGeom prst="rect">
            <a:avLst/>
          </a:prstGeom>
        </p:spPr>
      </p:pic>
    </p:spTree>
    <p:extLst>
      <p:ext uri="{BB962C8B-B14F-4D97-AF65-F5344CB8AC3E}">
        <p14:creationId xmlns:p14="http://schemas.microsoft.com/office/powerpoint/2010/main" val="2381747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181830" y="213972"/>
            <a:ext cx="7643812" cy="1107996"/>
          </a:xfrm>
          <a:prstGeom prst="rect">
            <a:avLst/>
          </a:prstGeom>
          <a:noFill/>
          <a:ln w="9525">
            <a:noFill/>
            <a:miter lim="800000"/>
            <a:headEnd/>
            <a:tailEnd/>
          </a:ln>
        </p:spPr>
        <p:txBody>
          <a:bodyPr lIns="0" tIns="0" rIns="0" bIns="0">
            <a:spAutoFit/>
          </a:bodyPr>
          <a:lstStyle/>
          <a:p>
            <a:pPr fontAlgn="auto">
              <a:spcBef>
                <a:spcPts val="0"/>
              </a:spcBef>
              <a:spcAft>
                <a:spcPts val="0"/>
              </a:spcAft>
              <a:defRPr/>
            </a:pPr>
            <a:r>
              <a:rPr lang="en-US" sz="3600" dirty="0">
                <a:solidFill>
                  <a:srgbClr val="9BBB59">
                    <a:lumMod val="75000"/>
                  </a:srgbClr>
                </a:solidFill>
                <a:latin typeface="Verdana" pitchFamily="34" charset="0"/>
              </a:rPr>
              <a:t>‘Disqualification from caring for children’ Regs 2002  </a:t>
            </a:r>
            <a:r>
              <a:rPr lang="en-GB" sz="3400" b="1" dirty="0">
                <a:solidFill>
                  <a:srgbClr val="9BBB59"/>
                </a:solidFill>
              </a:rPr>
              <a:t>  </a:t>
            </a:r>
            <a:endParaRPr lang="en-US" sz="3400" dirty="0">
              <a:solidFill>
                <a:srgbClr val="9BBB59"/>
              </a:solidFill>
              <a:latin typeface="Verdana" pitchFamily="34" charset="0"/>
            </a:endParaRPr>
          </a:p>
        </p:txBody>
      </p:sp>
      <p:sp>
        <p:nvSpPr>
          <p:cNvPr id="18435" name="Rectangle 1"/>
          <p:cNvSpPr>
            <a:spLocks noChangeArrowheads="1"/>
          </p:cNvSpPr>
          <p:nvPr/>
        </p:nvSpPr>
        <p:spPr bwMode="auto">
          <a:xfrm>
            <a:off x="689291" y="1759965"/>
            <a:ext cx="7483110" cy="3970318"/>
          </a:xfrm>
          <a:prstGeom prst="rect">
            <a:avLst/>
          </a:prstGeom>
          <a:noFill/>
          <a:ln w="9525">
            <a:noFill/>
            <a:miter lim="800000"/>
            <a:headEnd/>
            <a:tailEnd/>
          </a:ln>
        </p:spPr>
        <p:txBody>
          <a:bodyPr wrap="square">
            <a:spAutoFit/>
          </a:bodyPr>
          <a:lstStyle/>
          <a:p>
            <a:pPr fontAlgn="auto">
              <a:spcBef>
                <a:spcPts val="0"/>
              </a:spcBef>
              <a:spcAft>
                <a:spcPts val="0"/>
              </a:spcAft>
              <a:defRPr/>
            </a:pPr>
            <a:endParaRPr lang="en-GB" sz="1200" dirty="0">
              <a:solidFill>
                <a:prstClr val="black"/>
              </a:solidFill>
              <a:latin typeface="Arial" pitchFamily="34" charset="0"/>
              <a:cs typeface="Arial" pitchFamily="34" charset="0"/>
            </a:endParaRPr>
          </a:p>
          <a:p>
            <a:pPr fontAlgn="auto">
              <a:spcBef>
                <a:spcPts val="0"/>
              </a:spcBef>
              <a:spcAft>
                <a:spcPts val="0"/>
              </a:spcAft>
              <a:defRPr/>
            </a:pPr>
            <a:r>
              <a:rPr lang="en-GB" dirty="0">
                <a:solidFill>
                  <a:prstClr val="black"/>
                </a:solidFill>
                <a:latin typeface="Arial" pitchFamily="34" charset="0"/>
                <a:cs typeface="Arial" pitchFamily="34" charset="0"/>
              </a:rPr>
              <a:t>This is different to Disqualification under the Childcare Act 2006.</a:t>
            </a:r>
          </a:p>
          <a:p>
            <a:pPr fontAlgn="auto">
              <a:spcBef>
                <a:spcPts val="0"/>
              </a:spcBef>
              <a:spcAft>
                <a:spcPts val="0"/>
              </a:spcAft>
              <a:defRPr/>
            </a:pPr>
            <a:endParaRPr lang="en-GB" dirty="0">
              <a:solidFill>
                <a:prstClr val="black"/>
              </a:solidFill>
              <a:latin typeface="Arial" pitchFamily="34" charset="0"/>
              <a:cs typeface="Arial" pitchFamily="34" charset="0"/>
            </a:endParaRPr>
          </a:p>
          <a:p>
            <a:pPr fontAlgn="auto">
              <a:spcBef>
                <a:spcPts val="0"/>
              </a:spcBef>
              <a:spcAft>
                <a:spcPts val="0"/>
              </a:spcAft>
              <a:defRPr/>
            </a:pPr>
            <a:r>
              <a:rPr lang="en-GB" dirty="0">
                <a:solidFill>
                  <a:prstClr val="black"/>
                </a:solidFill>
                <a:latin typeface="Arial" pitchFamily="34" charset="0"/>
                <a:cs typeface="Arial" pitchFamily="34" charset="0"/>
              </a:rPr>
              <a:t>Applies to:</a:t>
            </a:r>
          </a:p>
          <a:p>
            <a:pPr marL="342900" indent="-342900" fontAlgn="auto">
              <a:spcBef>
                <a:spcPts val="0"/>
              </a:spcBef>
              <a:spcAft>
                <a:spcPts val="0"/>
              </a:spcAft>
              <a:buFont typeface="Arial" panose="020B0604020202020204" pitchFamily="34" charset="0"/>
              <a:buChar char="•"/>
              <a:defRPr/>
            </a:pPr>
            <a:r>
              <a:rPr lang="en-GB" dirty="0">
                <a:solidFill>
                  <a:prstClr val="black"/>
                </a:solidFill>
                <a:latin typeface="Arial" pitchFamily="34" charset="0"/>
                <a:cs typeface="Arial" pitchFamily="34" charset="0"/>
              </a:rPr>
              <a:t>Staff employed to work in children’s homes </a:t>
            </a:r>
          </a:p>
          <a:p>
            <a:pPr marL="342900" indent="-342900" fontAlgn="auto">
              <a:spcBef>
                <a:spcPts val="0"/>
              </a:spcBef>
              <a:spcAft>
                <a:spcPts val="0"/>
              </a:spcAft>
              <a:buFont typeface="Arial" panose="020B0604020202020204" pitchFamily="34" charset="0"/>
              <a:buChar char="•"/>
              <a:defRPr/>
            </a:pPr>
            <a:r>
              <a:rPr lang="en-GB" dirty="0">
                <a:solidFill>
                  <a:prstClr val="black"/>
                </a:solidFill>
                <a:latin typeface="Arial" pitchFamily="34" charset="0"/>
                <a:cs typeface="Arial" pitchFamily="34" charset="0"/>
              </a:rPr>
              <a:t>Private / public foster carers </a:t>
            </a:r>
          </a:p>
          <a:p>
            <a:pPr marL="342900" indent="-342900" fontAlgn="auto">
              <a:spcBef>
                <a:spcPts val="0"/>
              </a:spcBef>
              <a:spcAft>
                <a:spcPts val="0"/>
              </a:spcAft>
              <a:buFont typeface="Arial" panose="020B0604020202020204" pitchFamily="34" charset="0"/>
              <a:buChar char="•"/>
              <a:defRPr/>
            </a:pPr>
            <a:r>
              <a:rPr lang="en-GB" dirty="0">
                <a:solidFill>
                  <a:prstClr val="black"/>
                </a:solidFill>
                <a:latin typeface="Arial" pitchFamily="34" charset="0"/>
                <a:cs typeface="Arial" pitchFamily="34" charset="0"/>
              </a:rPr>
              <a:t>Social workers</a:t>
            </a:r>
          </a:p>
          <a:p>
            <a:pPr marL="342900" indent="-342900" fontAlgn="auto">
              <a:spcBef>
                <a:spcPts val="0"/>
              </a:spcBef>
              <a:spcAft>
                <a:spcPts val="0"/>
              </a:spcAft>
              <a:buFont typeface="Arial" panose="020B0604020202020204" pitchFamily="34" charset="0"/>
              <a:buChar char="•"/>
              <a:defRPr/>
            </a:pPr>
            <a:endParaRPr lang="en-GB" dirty="0">
              <a:solidFill>
                <a:prstClr val="black"/>
              </a:solidFill>
              <a:latin typeface="Arial" pitchFamily="34" charset="0"/>
              <a:cs typeface="Arial" pitchFamily="34" charset="0"/>
            </a:endParaRPr>
          </a:p>
          <a:p>
            <a:pPr fontAlgn="auto">
              <a:spcBef>
                <a:spcPts val="0"/>
              </a:spcBef>
              <a:spcAft>
                <a:spcPts val="0"/>
              </a:spcAft>
              <a:defRPr/>
            </a:pPr>
            <a:r>
              <a:rPr lang="en-GB" dirty="0">
                <a:solidFill>
                  <a:prstClr val="black"/>
                </a:solidFill>
                <a:latin typeface="Arial" pitchFamily="34" charset="0"/>
                <a:cs typeface="Arial" pitchFamily="34" charset="0"/>
              </a:rPr>
              <a:t>It does not apply to care staff in residential          special schools  </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2102" y="4363064"/>
            <a:ext cx="1971898" cy="2104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77538" y="6237312"/>
            <a:ext cx="2124075" cy="338554"/>
          </a:xfrm>
          <a:prstGeom prst="rect">
            <a:avLst/>
          </a:prstGeom>
          <a:noFill/>
        </p:spPr>
        <p:txBody>
          <a:bodyPr wrap="square" rtlCol="0">
            <a:spAutoFit/>
          </a:bodyPr>
          <a:lstStyle/>
          <a:p>
            <a:pPr algn="ctr"/>
            <a:r>
              <a:rPr lang="en-GB" sz="1600" dirty="0">
                <a:latin typeface="Comic Sans MS" pitchFamily="66" charset="0"/>
              </a:rPr>
              <a:t>carolyneyre.com</a:t>
            </a:r>
          </a:p>
        </p:txBody>
      </p:sp>
    </p:spTree>
    <p:extLst>
      <p:ext uri="{BB962C8B-B14F-4D97-AF65-F5344CB8AC3E}">
        <p14:creationId xmlns:p14="http://schemas.microsoft.com/office/powerpoint/2010/main" val="8331419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181830" y="213972"/>
            <a:ext cx="7643812" cy="1107996"/>
          </a:xfrm>
          <a:prstGeom prst="rect">
            <a:avLst/>
          </a:prstGeom>
          <a:noFill/>
          <a:ln w="9525">
            <a:noFill/>
            <a:miter lim="800000"/>
            <a:headEnd/>
            <a:tailEnd/>
          </a:ln>
        </p:spPr>
        <p:txBody>
          <a:bodyPr lIns="0" tIns="0" rIns="0" bIns="0">
            <a:spAutoFit/>
          </a:bodyPr>
          <a:lstStyle/>
          <a:p>
            <a:pPr fontAlgn="auto">
              <a:spcBef>
                <a:spcPts val="0"/>
              </a:spcBef>
              <a:spcAft>
                <a:spcPts val="0"/>
              </a:spcAft>
              <a:defRPr/>
            </a:pPr>
            <a:r>
              <a:rPr lang="en-US" sz="3600" dirty="0">
                <a:solidFill>
                  <a:srgbClr val="9BBB59">
                    <a:lumMod val="75000"/>
                  </a:srgbClr>
                </a:solidFill>
                <a:latin typeface="Verdana" pitchFamily="34" charset="0"/>
              </a:rPr>
              <a:t>Childcare disqualification requirements </a:t>
            </a:r>
            <a:r>
              <a:rPr lang="en-GB" sz="3400" b="1" dirty="0">
                <a:solidFill>
                  <a:srgbClr val="9BBB59"/>
                </a:solidFill>
              </a:rPr>
              <a:t>  </a:t>
            </a:r>
            <a:endParaRPr lang="en-US" sz="3400" dirty="0">
              <a:solidFill>
                <a:srgbClr val="9BBB59"/>
              </a:solidFill>
              <a:latin typeface="Verdana" pitchFamily="34" charset="0"/>
            </a:endParaRPr>
          </a:p>
        </p:txBody>
      </p:sp>
      <p:sp>
        <p:nvSpPr>
          <p:cNvPr id="18435" name="Rectangle 1"/>
          <p:cNvSpPr>
            <a:spLocks noChangeArrowheads="1"/>
          </p:cNvSpPr>
          <p:nvPr/>
        </p:nvSpPr>
        <p:spPr bwMode="auto">
          <a:xfrm>
            <a:off x="689290" y="1759965"/>
            <a:ext cx="8189503" cy="2492990"/>
          </a:xfrm>
          <a:prstGeom prst="rect">
            <a:avLst/>
          </a:prstGeom>
          <a:noFill/>
          <a:ln w="9525">
            <a:noFill/>
            <a:miter lim="800000"/>
            <a:headEnd/>
            <a:tailEnd/>
          </a:ln>
        </p:spPr>
        <p:txBody>
          <a:bodyPr wrap="square">
            <a:spAutoFit/>
          </a:bodyPr>
          <a:lstStyle/>
          <a:p>
            <a:pPr fontAlgn="auto">
              <a:spcBef>
                <a:spcPts val="0"/>
              </a:spcBef>
              <a:spcAft>
                <a:spcPts val="0"/>
              </a:spcAft>
              <a:defRPr/>
            </a:pPr>
            <a:endParaRPr lang="en-GB" sz="1200" dirty="0">
              <a:solidFill>
                <a:prstClr val="black"/>
              </a:solidFill>
              <a:latin typeface="Arial" pitchFamily="34" charset="0"/>
              <a:cs typeface="Arial" pitchFamily="34" charset="0"/>
            </a:endParaRPr>
          </a:p>
          <a:p>
            <a:pPr fontAlgn="auto">
              <a:spcBef>
                <a:spcPts val="0"/>
              </a:spcBef>
              <a:spcAft>
                <a:spcPts val="0"/>
              </a:spcAft>
              <a:defRPr/>
            </a:pPr>
            <a:r>
              <a:rPr lang="en-GB" dirty="0">
                <a:solidFill>
                  <a:prstClr val="black"/>
                </a:solidFill>
                <a:latin typeface="Arial" pitchFamily="34" charset="0"/>
                <a:cs typeface="Arial" pitchFamily="34" charset="0"/>
              </a:rPr>
              <a:t>Who is disqualified?</a:t>
            </a:r>
          </a:p>
          <a:p>
            <a:pPr marL="342900" indent="-342900" fontAlgn="auto">
              <a:spcBef>
                <a:spcPts val="0"/>
              </a:spcBef>
              <a:spcAft>
                <a:spcPts val="0"/>
              </a:spcAft>
              <a:buFont typeface="Arial" panose="020B0604020202020204" pitchFamily="34" charset="0"/>
              <a:buChar char="•"/>
              <a:defRPr/>
            </a:pPr>
            <a:r>
              <a:rPr lang="en-GB" dirty="0">
                <a:solidFill>
                  <a:prstClr val="black"/>
                </a:solidFill>
                <a:latin typeface="Arial" pitchFamily="34" charset="0"/>
                <a:cs typeface="Arial" pitchFamily="34" charset="0"/>
              </a:rPr>
              <a:t>People convicted of certain violent and sexual                       offences against children</a:t>
            </a:r>
          </a:p>
          <a:p>
            <a:pPr marL="342900" indent="-342900" fontAlgn="auto">
              <a:spcBef>
                <a:spcPts val="0"/>
              </a:spcBef>
              <a:spcAft>
                <a:spcPts val="0"/>
              </a:spcAft>
              <a:buFont typeface="Arial" panose="020B0604020202020204" pitchFamily="34" charset="0"/>
              <a:buChar char="•"/>
              <a:defRPr/>
            </a:pPr>
            <a:r>
              <a:rPr lang="en-GB" dirty="0">
                <a:solidFill>
                  <a:prstClr val="black"/>
                </a:solidFill>
                <a:latin typeface="Arial" pitchFamily="34" charset="0"/>
                <a:cs typeface="Arial" pitchFamily="34" charset="0"/>
              </a:rPr>
              <a:t>Grounds relating to care of their own child</a:t>
            </a:r>
          </a:p>
          <a:p>
            <a:pPr marL="342900" indent="-342900" fontAlgn="auto">
              <a:spcBef>
                <a:spcPts val="0"/>
              </a:spcBef>
              <a:spcAft>
                <a:spcPts val="0"/>
              </a:spcAft>
              <a:buFont typeface="Arial" panose="020B0604020202020204" pitchFamily="34" charset="0"/>
              <a:buChar char="•"/>
              <a:defRPr/>
            </a:pPr>
            <a:r>
              <a:rPr lang="en-GB" dirty="0">
                <a:solidFill>
                  <a:prstClr val="black"/>
                </a:solidFill>
                <a:latin typeface="Arial" pitchFamily="34" charset="0"/>
                <a:cs typeface="Arial" pitchFamily="34" charset="0"/>
              </a:rPr>
              <a:t>Have previously been prevented from running a children’s home or private fostering</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2102" y="4363064"/>
            <a:ext cx="1971898" cy="2104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77538" y="6237312"/>
            <a:ext cx="2124075" cy="338554"/>
          </a:xfrm>
          <a:prstGeom prst="rect">
            <a:avLst/>
          </a:prstGeom>
          <a:noFill/>
        </p:spPr>
        <p:txBody>
          <a:bodyPr wrap="square" rtlCol="0">
            <a:spAutoFit/>
          </a:bodyPr>
          <a:lstStyle/>
          <a:p>
            <a:pPr algn="ctr"/>
            <a:r>
              <a:rPr lang="en-GB" sz="1600" dirty="0">
                <a:latin typeface="Comic Sans MS" pitchFamily="66" charset="0"/>
              </a:rPr>
              <a:t>carolyneyre.com</a:t>
            </a:r>
          </a:p>
        </p:txBody>
      </p:sp>
    </p:spTree>
    <p:extLst>
      <p:ext uri="{BB962C8B-B14F-4D97-AF65-F5344CB8AC3E}">
        <p14:creationId xmlns:p14="http://schemas.microsoft.com/office/powerpoint/2010/main" val="648896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214313" y="457200"/>
            <a:ext cx="7643812" cy="554038"/>
          </a:xfrm>
          <a:prstGeom prst="rect">
            <a:avLst/>
          </a:prstGeom>
          <a:noFill/>
          <a:ln w="9525">
            <a:noFill/>
            <a:miter lim="800000"/>
            <a:headEnd/>
            <a:tailEnd/>
          </a:ln>
        </p:spPr>
        <p:txBody>
          <a:bodyPr lIns="0" tIns="0" rIns="0" bIns="0">
            <a:spAutoFit/>
          </a:bodyPr>
          <a:lstStyle/>
          <a:p>
            <a:pPr fontAlgn="auto">
              <a:spcBef>
                <a:spcPts val="0"/>
              </a:spcBef>
              <a:spcAft>
                <a:spcPts val="0"/>
              </a:spcAft>
              <a:defRPr/>
            </a:pPr>
            <a:r>
              <a:rPr lang="en-US" sz="3600" dirty="0">
                <a:solidFill>
                  <a:schemeClr val="accent3">
                    <a:lumMod val="75000"/>
                  </a:schemeClr>
                </a:solidFill>
                <a:latin typeface="Verdana" pitchFamily="34" charset="0"/>
                <a:cs typeface="+mn-cs"/>
              </a:rPr>
              <a:t> </a:t>
            </a:r>
            <a:r>
              <a:rPr lang="en-GB" sz="3400" b="1" dirty="0">
                <a:solidFill>
                  <a:schemeClr val="accent3"/>
                </a:solidFill>
                <a:cs typeface="+mn-cs"/>
              </a:rPr>
              <a:t>The Update service</a:t>
            </a:r>
            <a:endParaRPr lang="en-US" sz="3400" dirty="0">
              <a:solidFill>
                <a:schemeClr val="accent3"/>
              </a:solidFill>
              <a:latin typeface="Verdana" pitchFamily="34" charset="0"/>
              <a:cs typeface="+mn-cs"/>
            </a:endParaRPr>
          </a:p>
        </p:txBody>
      </p:sp>
      <p:sp>
        <p:nvSpPr>
          <p:cNvPr id="18435" name="Rectangle 1"/>
          <p:cNvSpPr>
            <a:spLocks noChangeArrowheads="1"/>
          </p:cNvSpPr>
          <p:nvPr/>
        </p:nvSpPr>
        <p:spPr bwMode="auto">
          <a:xfrm>
            <a:off x="244475" y="1287463"/>
            <a:ext cx="7613650" cy="5262979"/>
          </a:xfrm>
          <a:prstGeom prst="rect">
            <a:avLst/>
          </a:prstGeom>
          <a:noFill/>
          <a:ln w="9525">
            <a:noFill/>
            <a:miter lim="800000"/>
            <a:headEnd/>
            <a:tailEnd/>
          </a:ln>
        </p:spPr>
        <p:txBody>
          <a:bodyPr wrap="square">
            <a:spAutoFit/>
          </a:bodyPr>
          <a:lstStyle/>
          <a:p>
            <a:r>
              <a:rPr lang="en-GB" dirty="0">
                <a:solidFill>
                  <a:schemeClr val="tx1"/>
                </a:solidFill>
              </a:rPr>
              <a:t>If Mr A is offered a new job in your school, he will apply for a DBS certificate in the usual way. </a:t>
            </a:r>
          </a:p>
          <a:p>
            <a:endParaRPr lang="en-GB" sz="1600" dirty="0">
              <a:solidFill>
                <a:schemeClr val="tx1"/>
              </a:solidFill>
            </a:endParaRPr>
          </a:p>
          <a:p>
            <a:r>
              <a:rPr lang="en-GB" dirty="0">
                <a:solidFill>
                  <a:schemeClr val="tx1"/>
                </a:solidFill>
              </a:rPr>
              <a:t>From submitting his application to DBS to </a:t>
            </a:r>
            <a:r>
              <a:rPr lang="en-GB" b="1" dirty="0">
                <a:solidFill>
                  <a:schemeClr val="tx1"/>
                </a:solidFill>
              </a:rPr>
              <a:t>30</a:t>
            </a:r>
            <a:r>
              <a:rPr lang="en-GB" dirty="0">
                <a:solidFill>
                  <a:schemeClr val="tx1"/>
                </a:solidFill>
              </a:rPr>
              <a:t> days after the certificate being issued, Mr A can contact the DBS  to register with the Update service. If he wishes to do so, he will provide the DBS with his bank details and they will debit £13 registration fee.</a:t>
            </a:r>
          </a:p>
          <a:p>
            <a:endParaRPr lang="en-GB" sz="1600" dirty="0">
              <a:solidFill>
                <a:schemeClr val="tx1"/>
              </a:solidFill>
            </a:endParaRPr>
          </a:p>
          <a:p>
            <a:r>
              <a:rPr lang="en-GB" dirty="0">
                <a:solidFill>
                  <a:schemeClr val="tx1"/>
                </a:solidFill>
              </a:rPr>
              <a:t>Every year, he will be asked whether he wishes top remain registered and the £13 will be debited             from his account</a:t>
            </a:r>
          </a:p>
          <a:p>
            <a:endParaRPr lang="en-GB" sz="1600" dirty="0">
              <a:solidFill>
                <a:schemeClr val="tx1"/>
              </a:solidFill>
            </a:endParaRPr>
          </a:p>
          <a:p>
            <a:r>
              <a:rPr lang="en-GB" dirty="0">
                <a:solidFill>
                  <a:schemeClr val="tx1"/>
                </a:solidFill>
              </a:rPr>
              <a:t>The DBS has no facility for employers to pay            the £13 on Mr A’s behalf</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6087" y="4199727"/>
            <a:ext cx="2124075" cy="22669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77538" y="6237312"/>
            <a:ext cx="2124075" cy="338554"/>
          </a:xfrm>
          <a:prstGeom prst="rect">
            <a:avLst/>
          </a:prstGeom>
          <a:noFill/>
        </p:spPr>
        <p:txBody>
          <a:bodyPr wrap="square" rtlCol="0">
            <a:spAutoFit/>
          </a:bodyPr>
          <a:lstStyle/>
          <a:p>
            <a:pPr algn="ctr"/>
            <a:r>
              <a:rPr lang="en-GB" sz="1600" dirty="0">
                <a:latin typeface="Comic Sans MS" pitchFamily="66" charset="0"/>
              </a:rPr>
              <a:t>carolyneyre.com</a:t>
            </a:r>
          </a:p>
        </p:txBody>
      </p:sp>
    </p:spTree>
    <p:extLst>
      <p:ext uri="{BB962C8B-B14F-4D97-AF65-F5344CB8AC3E}">
        <p14:creationId xmlns:p14="http://schemas.microsoft.com/office/powerpoint/2010/main" val="2423180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214313" y="457200"/>
            <a:ext cx="7643812" cy="554038"/>
          </a:xfrm>
          <a:prstGeom prst="rect">
            <a:avLst/>
          </a:prstGeom>
          <a:noFill/>
          <a:ln w="9525">
            <a:noFill/>
            <a:miter lim="800000"/>
            <a:headEnd/>
            <a:tailEnd/>
          </a:ln>
        </p:spPr>
        <p:txBody>
          <a:bodyPr lIns="0" tIns="0" rIns="0" bIns="0">
            <a:spAutoFit/>
          </a:bodyPr>
          <a:lstStyle/>
          <a:p>
            <a:pPr fontAlgn="auto">
              <a:spcBef>
                <a:spcPts val="0"/>
              </a:spcBef>
              <a:spcAft>
                <a:spcPts val="0"/>
              </a:spcAft>
              <a:defRPr/>
            </a:pPr>
            <a:r>
              <a:rPr lang="en-US" sz="3600" dirty="0">
                <a:solidFill>
                  <a:schemeClr val="accent3">
                    <a:lumMod val="75000"/>
                  </a:schemeClr>
                </a:solidFill>
                <a:latin typeface="Verdana" pitchFamily="34" charset="0"/>
                <a:cs typeface="+mn-cs"/>
              </a:rPr>
              <a:t> </a:t>
            </a:r>
            <a:r>
              <a:rPr lang="en-GB" sz="3400" b="1" dirty="0">
                <a:solidFill>
                  <a:schemeClr val="accent3"/>
                </a:solidFill>
                <a:cs typeface="+mn-cs"/>
              </a:rPr>
              <a:t>Update service continued</a:t>
            </a:r>
            <a:endParaRPr lang="en-US" sz="3400" dirty="0">
              <a:solidFill>
                <a:schemeClr val="accent3"/>
              </a:solidFill>
              <a:latin typeface="Verdana" pitchFamily="34" charset="0"/>
              <a:cs typeface="+mn-cs"/>
            </a:endParaRPr>
          </a:p>
        </p:txBody>
      </p:sp>
      <p:sp>
        <p:nvSpPr>
          <p:cNvPr id="18435" name="Rectangle 1"/>
          <p:cNvSpPr>
            <a:spLocks noChangeArrowheads="1"/>
          </p:cNvSpPr>
          <p:nvPr/>
        </p:nvSpPr>
        <p:spPr bwMode="auto">
          <a:xfrm>
            <a:off x="244474" y="1287463"/>
            <a:ext cx="7855917" cy="4524315"/>
          </a:xfrm>
          <a:prstGeom prst="rect">
            <a:avLst/>
          </a:prstGeom>
          <a:noFill/>
          <a:ln w="9525">
            <a:noFill/>
            <a:miter lim="800000"/>
            <a:headEnd/>
            <a:tailEnd/>
          </a:ln>
        </p:spPr>
        <p:txBody>
          <a:bodyPr wrap="square">
            <a:spAutoFit/>
          </a:bodyPr>
          <a:lstStyle/>
          <a:p>
            <a:pPr eaLnBrk="0" hangingPunct="0"/>
            <a:r>
              <a:rPr lang="en-GB" dirty="0">
                <a:solidFill>
                  <a:schemeClr val="tx1"/>
                </a:solidFill>
              </a:rPr>
              <a:t>Mr A then volunteers as a football coach on Sunday mornings </a:t>
            </a:r>
          </a:p>
          <a:p>
            <a:pPr eaLnBrk="0" hangingPunct="0"/>
            <a:endParaRPr lang="en-GB" dirty="0">
              <a:solidFill>
                <a:schemeClr val="tx1"/>
              </a:solidFill>
            </a:endParaRPr>
          </a:p>
          <a:p>
            <a:pPr eaLnBrk="0" hangingPunct="0"/>
            <a:r>
              <a:rPr lang="en-GB" dirty="0">
                <a:solidFill>
                  <a:schemeClr val="tx1"/>
                </a:solidFill>
              </a:rPr>
              <a:t>He takes his DBS certificate to show to the football club along with evidence of his identity.</a:t>
            </a:r>
          </a:p>
          <a:p>
            <a:pPr eaLnBrk="0" hangingPunct="0"/>
            <a:endParaRPr lang="en-GB" dirty="0">
              <a:solidFill>
                <a:schemeClr val="tx1"/>
              </a:solidFill>
            </a:endParaRPr>
          </a:p>
          <a:p>
            <a:pPr eaLnBrk="0" hangingPunct="0"/>
            <a:r>
              <a:rPr lang="en-GB" dirty="0">
                <a:solidFill>
                  <a:schemeClr val="tx1"/>
                </a:solidFill>
              </a:rPr>
              <a:t>The football club is able to check his DBS status on-line – if his status is ‘unchanged’ then he can start         coaching immediately.</a:t>
            </a:r>
          </a:p>
          <a:p>
            <a:pPr eaLnBrk="0" hangingPunct="0"/>
            <a:endParaRPr lang="en-GB" dirty="0">
              <a:solidFill>
                <a:schemeClr val="tx1"/>
              </a:solidFill>
            </a:endParaRPr>
          </a:p>
          <a:p>
            <a:pPr eaLnBrk="0" hangingPunct="0"/>
            <a:r>
              <a:rPr lang="en-GB" dirty="0">
                <a:solidFill>
                  <a:schemeClr val="tx1"/>
                </a:solidFill>
              </a:rPr>
              <a:t>The football club does not need to undertake a             new disclosure</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6087" y="4199727"/>
            <a:ext cx="2124075" cy="22669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77538" y="6237312"/>
            <a:ext cx="2124075" cy="338554"/>
          </a:xfrm>
          <a:prstGeom prst="rect">
            <a:avLst/>
          </a:prstGeom>
          <a:noFill/>
        </p:spPr>
        <p:txBody>
          <a:bodyPr wrap="square" rtlCol="0">
            <a:spAutoFit/>
          </a:bodyPr>
          <a:lstStyle/>
          <a:p>
            <a:pPr algn="ctr"/>
            <a:r>
              <a:rPr lang="en-GB" sz="1600" dirty="0">
                <a:latin typeface="Comic Sans MS" pitchFamily="66" charset="0"/>
              </a:rPr>
              <a:t>carolyneyre.com</a:t>
            </a:r>
          </a:p>
        </p:txBody>
      </p:sp>
    </p:spTree>
    <p:extLst>
      <p:ext uri="{BB962C8B-B14F-4D97-AF65-F5344CB8AC3E}">
        <p14:creationId xmlns:p14="http://schemas.microsoft.com/office/powerpoint/2010/main" val="3564077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214313" y="457200"/>
            <a:ext cx="7643812" cy="554038"/>
          </a:xfrm>
          <a:prstGeom prst="rect">
            <a:avLst/>
          </a:prstGeom>
          <a:noFill/>
          <a:ln w="9525">
            <a:noFill/>
            <a:miter lim="800000"/>
            <a:headEnd/>
            <a:tailEnd/>
          </a:ln>
        </p:spPr>
        <p:txBody>
          <a:bodyPr lIns="0" tIns="0" rIns="0" bIns="0">
            <a:spAutoFit/>
          </a:bodyPr>
          <a:lstStyle/>
          <a:p>
            <a:pPr fontAlgn="auto">
              <a:spcBef>
                <a:spcPts val="0"/>
              </a:spcBef>
              <a:spcAft>
                <a:spcPts val="0"/>
              </a:spcAft>
              <a:defRPr/>
            </a:pPr>
            <a:r>
              <a:rPr lang="en-US" sz="3600" dirty="0">
                <a:solidFill>
                  <a:schemeClr val="accent3">
                    <a:lumMod val="75000"/>
                  </a:schemeClr>
                </a:solidFill>
                <a:latin typeface="Verdana" pitchFamily="34" charset="0"/>
                <a:cs typeface="+mn-cs"/>
              </a:rPr>
              <a:t> </a:t>
            </a:r>
            <a:r>
              <a:rPr lang="en-GB" sz="3400" b="1" dirty="0">
                <a:solidFill>
                  <a:schemeClr val="accent3"/>
                </a:solidFill>
                <a:cs typeface="+mn-cs"/>
              </a:rPr>
              <a:t>Update service continued</a:t>
            </a:r>
            <a:endParaRPr lang="en-US" sz="3400" dirty="0">
              <a:solidFill>
                <a:schemeClr val="accent3"/>
              </a:solidFill>
              <a:latin typeface="Verdana" pitchFamily="34" charset="0"/>
              <a:cs typeface="+mn-cs"/>
            </a:endParaRPr>
          </a:p>
        </p:txBody>
      </p:sp>
      <p:sp>
        <p:nvSpPr>
          <p:cNvPr id="18435" name="Rectangle 1"/>
          <p:cNvSpPr>
            <a:spLocks noChangeArrowheads="1"/>
          </p:cNvSpPr>
          <p:nvPr/>
        </p:nvSpPr>
        <p:spPr bwMode="auto">
          <a:xfrm>
            <a:off x="244474" y="1287463"/>
            <a:ext cx="7855917" cy="4524315"/>
          </a:xfrm>
          <a:prstGeom prst="rect">
            <a:avLst/>
          </a:prstGeom>
          <a:noFill/>
          <a:ln w="9525">
            <a:noFill/>
            <a:miter lim="800000"/>
            <a:headEnd/>
            <a:tailEnd/>
          </a:ln>
        </p:spPr>
        <p:txBody>
          <a:bodyPr wrap="square">
            <a:spAutoFit/>
          </a:bodyPr>
          <a:lstStyle/>
          <a:p>
            <a:pPr eaLnBrk="0" hangingPunct="0"/>
            <a:r>
              <a:rPr lang="en-GB" dirty="0">
                <a:solidFill>
                  <a:schemeClr val="tx1"/>
                </a:solidFill>
              </a:rPr>
              <a:t>He is also asked to do some volunteering with adults at a local residential centre for people with severe learning difficulties</a:t>
            </a:r>
          </a:p>
          <a:p>
            <a:pPr eaLnBrk="0" hangingPunct="0"/>
            <a:endParaRPr lang="en-GB" dirty="0">
              <a:solidFill>
                <a:schemeClr val="tx1"/>
              </a:solidFill>
            </a:endParaRPr>
          </a:p>
          <a:p>
            <a:pPr eaLnBrk="0" hangingPunct="0"/>
            <a:r>
              <a:rPr lang="en-GB" dirty="0">
                <a:solidFill>
                  <a:schemeClr val="tx1"/>
                </a:solidFill>
              </a:rPr>
              <a:t>He takes his DBS certificate to show to the centre manager along with evidence of his identity</a:t>
            </a:r>
          </a:p>
          <a:p>
            <a:pPr eaLnBrk="0" hangingPunct="0"/>
            <a:endParaRPr lang="en-GB" dirty="0">
              <a:solidFill>
                <a:schemeClr val="tx1"/>
              </a:solidFill>
            </a:endParaRPr>
          </a:p>
          <a:p>
            <a:pPr eaLnBrk="0" hangingPunct="0"/>
            <a:r>
              <a:rPr lang="en-GB" dirty="0">
                <a:solidFill>
                  <a:schemeClr val="tx1"/>
                </a:solidFill>
              </a:rPr>
              <a:t>The manager notes that the DBS certificate has            been undertaken for the children’s workforce                  NOT the adult sector. The manager cannot                 accept the check as portable and must ask Mr A              to undertake a new certificate </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4199727"/>
            <a:ext cx="1971898" cy="22669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77538" y="6237312"/>
            <a:ext cx="2124075" cy="338554"/>
          </a:xfrm>
          <a:prstGeom prst="rect">
            <a:avLst/>
          </a:prstGeom>
          <a:noFill/>
        </p:spPr>
        <p:txBody>
          <a:bodyPr wrap="square" rtlCol="0">
            <a:spAutoFit/>
          </a:bodyPr>
          <a:lstStyle/>
          <a:p>
            <a:pPr algn="ctr"/>
            <a:r>
              <a:rPr lang="en-GB" sz="1600" dirty="0">
                <a:latin typeface="Comic Sans MS" pitchFamily="66" charset="0"/>
              </a:rPr>
              <a:t>carolyneyre.com</a:t>
            </a:r>
          </a:p>
        </p:txBody>
      </p:sp>
    </p:spTree>
    <p:extLst>
      <p:ext uri="{BB962C8B-B14F-4D97-AF65-F5344CB8AC3E}">
        <p14:creationId xmlns:p14="http://schemas.microsoft.com/office/powerpoint/2010/main" val="973149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77538" y="6237312"/>
            <a:ext cx="2124075" cy="338554"/>
          </a:xfrm>
          <a:prstGeom prst="rect">
            <a:avLst/>
          </a:prstGeom>
          <a:noFill/>
        </p:spPr>
        <p:txBody>
          <a:bodyPr wrap="square" rtlCol="0">
            <a:spAutoFit/>
          </a:bodyPr>
          <a:lstStyle/>
          <a:p>
            <a:pPr algn="ctr"/>
            <a:r>
              <a:rPr lang="en-GB" sz="1600" dirty="0">
                <a:latin typeface="Comic Sans MS" pitchFamily="66" charset="0"/>
              </a:rPr>
              <a:t>carolyneyre.com</a:t>
            </a:r>
          </a:p>
        </p:txBody>
      </p:sp>
      <p:pic>
        <p:nvPicPr>
          <p:cNvPr id="10" name="Picture 9" descr="A screenshot of a video game&#10;&#10;Description automatically generated">
            <a:extLst>
              <a:ext uri="{FF2B5EF4-FFF2-40B4-BE49-F238E27FC236}">
                <a16:creationId xmlns:a16="http://schemas.microsoft.com/office/drawing/2014/main" id="{4ACC89A7-D19A-4D92-B956-D3879C0D839D}"/>
              </a:ext>
            </a:extLst>
          </p:cNvPr>
          <p:cNvPicPr>
            <a:picLocks noChangeAspect="1"/>
          </p:cNvPicPr>
          <p:nvPr/>
        </p:nvPicPr>
        <p:blipFill rotWithShape="1">
          <a:blip r:embed="rId3">
            <a:extLst>
              <a:ext uri="{28A0092B-C50C-407E-A947-70E740481C1C}">
                <a14:useLocalDpi xmlns:a14="http://schemas.microsoft.com/office/drawing/2010/main" val="0"/>
              </a:ext>
            </a:extLst>
          </a:blip>
          <a:srcRect l="1176" t="19683" r="18500" b="22569"/>
          <a:stretch/>
        </p:blipFill>
        <p:spPr>
          <a:xfrm>
            <a:off x="107503" y="1700808"/>
            <a:ext cx="8813779" cy="3672408"/>
          </a:xfrm>
          <a:prstGeom prst="rect">
            <a:avLst/>
          </a:prstGeom>
        </p:spPr>
      </p:pic>
      <p:sp>
        <p:nvSpPr>
          <p:cNvPr id="4" name="TextBox 8">
            <a:extLst>
              <a:ext uri="{FF2B5EF4-FFF2-40B4-BE49-F238E27FC236}">
                <a16:creationId xmlns:a16="http://schemas.microsoft.com/office/drawing/2014/main" id="{EFAABD2F-1B6B-4618-9CCD-E143A47AFC4C}"/>
              </a:ext>
            </a:extLst>
          </p:cNvPr>
          <p:cNvSpPr txBox="1">
            <a:spLocks noChangeArrowheads="1"/>
          </p:cNvSpPr>
          <p:nvPr/>
        </p:nvSpPr>
        <p:spPr bwMode="auto">
          <a:xfrm>
            <a:off x="214313" y="457200"/>
            <a:ext cx="7643812" cy="553998"/>
          </a:xfrm>
          <a:prstGeom prst="rect">
            <a:avLst/>
          </a:prstGeom>
          <a:noFill/>
          <a:ln w="9525">
            <a:noFill/>
            <a:miter lim="800000"/>
            <a:headEnd/>
            <a:tailEnd/>
          </a:ln>
        </p:spPr>
        <p:txBody>
          <a:bodyPr lIns="0" tIns="0" rIns="0" bIns="0">
            <a:spAutoFit/>
          </a:bodyPr>
          <a:lstStyle/>
          <a:p>
            <a:pPr fontAlgn="auto">
              <a:spcBef>
                <a:spcPts val="0"/>
              </a:spcBef>
              <a:spcAft>
                <a:spcPts val="0"/>
              </a:spcAft>
              <a:defRPr/>
            </a:pPr>
            <a:r>
              <a:rPr lang="en-US" sz="3600" dirty="0">
                <a:solidFill>
                  <a:schemeClr val="accent3">
                    <a:lumMod val="75000"/>
                  </a:schemeClr>
                </a:solidFill>
                <a:latin typeface="Verdana" pitchFamily="34" charset="0"/>
                <a:cs typeface="+mn-cs"/>
              </a:rPr>
              <a:t> </a:t>
            </a:r>
            <a:r>
              <a:rPr lang="en-GB" sz="3400" b="1" dirty="0">
                <a:solidFill>
                  <a:schemeClr val="accent3"/>
                </a:solidFill>
                <a:latin typeface="Verdana" pitchFamily="34" charset="0"/>
                <a:cs typeface="+mn-cs"/>
              </a:rPr>
              <a:t>A stick to beat you with - ISI  </a:t>
            </a:r>
            <a:endParaRPr lang="en-US" sz="3400" dirty="0">
              <a:solidFill>
                <a:schemeClr val="accent3"/>
              </a:solidFill>
              <a:latin typeface="Verdana" pitchFamily="34" charset="0"/>
              <a:cs typeface="+mn-cs"/>
            </a:endParaRPr>
          </a:p>
        </p:txBody>
      </p:sp>
      <p:sp>
        <p:nvSpPr>
          <p:cNvPr id="3" name="Oval 2">
            <a:extLst>
              <a:ext uri="{FF2B5EF4-FFF2-40B4-BE49-F238E27FC236}">
                <a16:creationId xmlns:a16="http://schemas.microsoft.com/office/drawing/2014/main" id="{7ACB24B5-1D1D-426C-82F4-AB6022A8175D}"/>
              </a:ext>
            </a:extLst>
          </p:cNvPr>
          <p:cNvSpPr/>
          <p:nvPr/>
        </p:nvSpPr>
        <p:spPr>
          <a:xfrm>
            <a:off x="6471423" y="2564904"/>
            <a:ext cx="1368152" cy="9721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5396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214313" y="457200"/>
            <a:ext cx="7643812" cy="554038"/>
          </a:xfrm>
          <a:prstGeom prst="rect">
            <a:avLst/>
          </a:prstGeom>
          <a:noFill/>
          <a:ln w="9525">
            <a:noFill/>
            <a:miter lim="800000"/>
            <a:headEnd/>
            <a:tailEnd/>
          </a:ln>
        </p:spPr>
        <p:txBody>
          <a:bodyPr lIns="0" tIns="0" rIns="0" bIns="0">
            <a:spAutoFit/>
          </a:bodyPr>
          <a:lstStyle/>
          <a:p>
            <a:pPr fontAlgn="auto">
              <a:spcBef>
                <a:spcPts val="0"/>
              </a:spcBef>
              <a:spcAft>
                <a:spcPts val="0"/>
              </a:spcAft>
              <a:defRPr/>
            </a:pPr>
            <a:r>
              <a:rPr lang="en-US" sz="3600" dirty="0">
                <a:solidFill>
                  <a:schemeClr val="accent3">
                    <a:lumMod val="75000"/>
                  </a:schemeClr>
                </a:solidFill>
                <a:latin typeface="Verdana" pitchFamily="34" charset="0"/>
                <a:cs typeface="+mn-cs"/>
              </a:rPr>
              <a:t> </a:t>
            </a:r>
            <a:r>
              <a:rPr lang="en-GB" sz="3400" b="1" dirty="0">
                <a:solidFill>
                  <a:schemeClr val="accent3"/>
                </a:solidFill>
                <a:cs typeface="+mn-cs"/>
              </a:rPr>
              <a:t>Update service continued</a:t>
            </a:r>
            <a:endParaRPr lang="en-US" sz="3400" dirty="0">
              <a:solidFill>
                <a:schemeClr val="accent3"/>
              </a:solidFill>
              <a:latin typeface="Verdana" pitchFamily="34" charset="0"/>
              <a:cs typeface="+mn-cs"/>
            </a:endParaRPr>
          </a:p>
        </p:txBody>
      </p:sp>
      <p:sp>
        <p:nvSpPr>
          <p:cNvPr id="18435" name="Rectangle 1"/>
          <p:cNvSpPr>
            <a:spLocks noChangeArrowheads="1"/>
          </p:cNvSpPr>
          <p:nvPr/>
        </p:nvSpPr>
        <p:spPr bwMode="auto">
          <a:xfrm>
            <a:off x="244474" y="1287463"/>
            <a:ext cx="7855917" cy="4893647"/>
          </a:xfrm>
          <a:prstGeom prst="rect">
            <a:avLst/>
          </a:prstGeom>
          <a:noFill/>
          <a:ln w="9525">
            <a:noFill/>
            <a:miter lim="800000"/>
            <a:headEnd/>
            <a:tailEnd/>
          </a:ln>
        </p:spPr>
        <p:txBody>
          <a:bodyPr wrap="square">
            <a:spAutoFit/>
          </a:bodyPr>
          <a:lstStyle/>
          <a:p>
            <a:pPr eaLnBrk="0" hangingPunct="0"/>
            <a:r>
              <a:rPr lang="en-GB" dirty="0">
                <a:solidFill>
                  <a:schemeClr val="tx1"/>
                </a:solidFill>
              </a:rPr>
              <a:t>In 2 years’ time, Mr A applies for a new role in another school.</a:t>
            </a:r>
          </a:p>
          <a:p>
            <a:pPr eaLnBrk="0" hangingPunct="0"/>
            <a:endParaRPr lang="en-GB" sz="2000" dirty="0">
              <a:solidFill>
                <a:schemeClr val="tx1"/>
              </a:solidFill>
            </a:endParaRPr>
          </a:p>
          <a:p>
            <a:pPr eaLnBrk="0" hangingPunct="0"/>
            <a:r>
              <a:rPr lang="en-GB" dirty="0">
                <a:solidFill>
                  <a:schemeClr val="tx1"/>
                </a:solidFill>
              </a:rPr>
              <a:t>Once the new school offers him the post, he takes his DBS certificate to show them along with evidence of his identity.</a:t>
            </a:r>
          </a:p>
          <a:p>
            <a:pPr eaLnBrk="0" hangingPunct="0"/>
            <a:endParaRPr lang="en-GB" sz="2000" dirty="0">
              <a:solidFill>
                <a:schemeClr val="tx1"/>
              </a:solidFill>
            </a:endParaRPr>
          </a:p>
          <a:p>
            <a:pPr eaLnBrk="0" hangingPunct="0"/>
            <a:r>
              <a:rPr lang="en-GB" dirty="0">
                <a:solidFill>
                  <a:schemeClr val="tx1"/>
                </a:solidFill>
              </a:rPr>
              <a:t>The new school is able to check his DBS status on-line – if his status is ‘unchanged’ then he can start                work immediately.</a:t>
            </a:r>
          </a:p>
          <a:p>
            <a:pPr eaLnBrk="0" hangingPunct="0"/>
            <a:endParaRPr lang="en-GB" sz="2000" dirty="0">
              <a:solidFill>
                <a:schemeClr val="tx1"/>
              </a:solidFill>
            </a:endParaRPr>
          </a:p>
          <a:p>
            <a:pPr eaLnBrk="0" hangingPunct="0"/>
            <a:r>
              <a:rPr lang="en-GB" dirty="0">
                <a:solidFill>
                  <a:schemeClr val="tx1"/>
                </a:solidFill>
              </a:rPr>
              <a:t>The school does not need to undertake a new  disclosure.</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6087" y="4199727"/>
            <a:ext cx="2124075" cy="22669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77538" y="6237312"/>
            <a:ext cx="2124075" cy="338554"/>
          </a:xfrm>
          <a:prstGeom prst="rect">
            <a:avLst/>
          </a:prstGeom>
          <a:noFill/>
        </p:spPr>
        <p:txBody>
          <a:bodyPr wrap="square" rtlCol="0">
            <a:spAutoFit/>
          </a:bodyPr>
          <a:lstStyle/>
          <a:p>
            <a:pPr algn="ctr"/>
            <a:r>
              <a:rPr lang="en-GB" sz="1600" dirty="0">
                <a:latin typeface="Comic Sans MS" pitchFamily="66" charset="0"/>
              </a:rPr>
              <a:t>carolyneyre.com</a:t>
            </a:r>
          </a:p>
        </p:txBody>
      </p:sp>
    </p:spTree>
    <p:extLst>
      <p:ext uri="{BB962C8B-B14F-4D97-AF65-F5344CB8AC3E}">
        <p14:creationId xmlns:p14="http://schemas.microsoft.com/office/powerpoint/2010/main" val="36671700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214313" y="457200"/>
            <a:ext cx="7643812" cy="554038"/>
          </a:xfrm>
          <a:prstGeom prst="rect">
            <a:avLst/>
          </a:prstGeom>
          <a:noFill/>
          <a:ln w="9525">
            <a:noFill/>
            <a:miter lim="800000"/>
            <a:headEnd/>
            <a:tailEnd/>
          </a:ln>
        </p:spPr>
        <p:txBody>
          <a:bodyPr lIns="0" tIns="0" rIns="0" bIns="0">
            <a:spAutoFit/>
          </a:bodyPr>
          <a:lstStyle/>
          <a:p>
            <a:pPr fontAlgn="auto">
              <a:spcBef>
                <a:spcPts val="0"/>
              </a:spcBef>
              <a:spcAft>
                <a:spcPts val="0"/>
              </a:spcAft>
              <a:defRPr/>
            </a:pPr>
            <a:r>
              <a:rPr lang="en-US" sz="3600" dirty="0">
                <a:solidFill>
                  <a:schemeClr val="accent3">
                    <a:lumMod val="75000"/>
                  </a:schemeClr>
                </a:solidFill>
                <a:latin typeface="Verdana" pitchFamily="34" charset="0"/>
                <a:cs typeface="+mn-cs"/>
              </a:rPr>
              <a:t> </a:t>
            </a:r>
            <a:r>
              <a:rPr lang="en-GB" sz="3400" b="1" dirty="0">
                <a:solidFill>
                  <a:schemeClr val="accent3"/>
                </a:solidFill>
                <a:cs typeface="+mn-cs"/>
              </a:rPr>
              <a:t>If the situation changes</a:t>
            </a:r>
            <a:endParaRPr lang="en-US" sz="3400" dirty="0">
              <a:solidFill>
                <a:schemeClr val="accent3"/>
              </a:solidFill>
              <a:latin typeface="Verdana" pitchFamily="34" charset="0"/>
              <a:cs typeface="+mn-cs"/>
            </a:endParaRPr>
          </a:p>
        </p:txBody>
      </p:sp>
      <p:sp>
        <p:nvSpPr>
          <p:cNvPr id="18435" name="Rectangle 1"/>
          <p:cNvSpPr>
            <a:spLocks noChangeArrowheads="1"/>
          </p:cNvSpPr>
          <p:nvPr/>
        </p:nvSpPr>
        <p:spPr bwMode="auto">
          <a:xfrm>
            <a:off x="244474" y="1213741"/>
            <a:ext cx="7927925" cy="4893647"/>
          </a:xfrm>
          <a:prstGeom prst="rect">
            <a:avLst/>
          </a:prstGeom>
          <a:noFill/>
          <a:ln w="9525">
            <a:noFill/>
            <a:miter lim="800000"/>
            <a:headEnd/>
            <a:tailEnd/>
          </a:ln>
        </p:spPr>
        <p:txBody>
          <a:bodyPr wrap="square">
            <a:spAutoFit/>
          </a:bodyPr>
          <a:lstStyle/>
          <a:p>
            <a:pPr eaLnBrk="0" hangingPunct="0"/>
            <a:r>
              <a:rPr lang="en-GB" dirty="0">
                <a:solidFill>
                  <a:schemeClr val="tx1"/>
                </a:solidFill>
              </a:rPr>
              <a:t>Suppose Mr A is convicted of an offence against children. </a:t>
            </a:r>
          </a:p>
          <a:p>
            <a:pPr eaLnBrk="0" hangingPunct="0"/>
            <a:endParaRPr lang="en-GB" dirty="0">
              <a:solidFill>
                <a:schemeClr val="tx1"/>
              </a:solidFill>
            </a:endParaRPr>
          </a:p>
          <a:p>
            <a:pPr eaLnBrk="0" hangingPunct="0"/>
            <a:r>
              <a:rPr lang="en-GB" dirty="0">
                <a:solidFill>
                  <a:schemeClr val="tx1"/>
                </a:solidFill>
              </a:rPr>
              <a:t>The football club and the new school should become aware - often via the LADO - that a new check is needed because his status has changed (i.e. there is new information)</a:t>
            </a:r>
          </a:p>
          <a:p>
            <a:pPr eaLnBrk="0" hangingPunct="0"/>
            <a:endParaRPr lang="en-GB" dirty="0">
              <a:solidFill>
                <a:schemeClr val="tx1"/>
              </a:solidFill>
            </a:endParaRPr>
          </a:p>
          <a:p>
            <a:pPr eaLnBrk="0" hangingPunct="0"/>
            <a:r>
              <a:rPr lang="en-GB" dirty="0">
                <a:solidFill>
                  <a:schemeClr val="tx1"/>
                </a:solidFill>
              </a:rPr>
              <a:t>The football club and new employer would need                   to undertake a new disclosure to determine             whether he is still suitable for the role</a:t>
            </a:r>
          </a:p>
          <a:p>
            <a:pPr eaLnBrk="0" hangingPunct="0"/>
            <a:endParaRPr lang="en-GB" dirty="0">
              <a:solidFill>
                <a:schemeClr val="tx1"/>
              </a:solidFill>
            </a:endParaRPr>
          </a:p>
          <a:p>
            <a:pPr eaLnBrk="0" hangingPunct="0"/>
            <a:r>
              <a:rPr lang="en-GB" dirty="0">
                <a:solidFill>
                  <a:schemeClr val="tx1"/>
                </a:solidFill>
              </a:rPr>
              <a:t>Your school will not be informed as he is no                 longer employed by you</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6087" y="4199727"/>
            <a:ext cx="2124075" cy="22669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77538" y="6237312"/>
            <a:ext cx="2124075" cy="338554"/>
          </a:xfrm>
          <a:prstGeom prst="rect">
            <a:avLst/>
          </a:prstGeom>
          <a:noFill/>
        </p:spPr>
        <p:txBody>
          <a:bodyPr wrap="square" rtlCol="0">
            <a:spAutoFit/>
          </a:bodyPr>
          <a:lstStyle/>
          <a:p>
            <a:pPr algn="ctr"/>
            <a:r>
              <a:rPr lang="en-GB" sz="1600" dirty="0">
                <a:latin typeface="Comic Sans MS" pitchFamily="66" charset="0"/>
              </a:rPr>
              <a:t>carolyneyre.com</a:t>
            </a:r>
          </a:p>
        </p:txBody>
      </p:sp>
    </p:spTree>
    <p:extLst>
      <p:ext uri="{BB962C8B-B14F-4D97-AF65-F5344CB8AC3E}">
        <p14:creationId xmlns:p14="http://schemas.microsoft.com/office/powerpoint/2010/main" val="19110089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
          <p:cNvSpPr>
            <a:spLocks noChangeArrowheads="1"/>
          </p:cNvSpPr>
          <p:nvPr/>
        </p:nvSpPr>
        <p:spPr bwMode="auto">
          <a:xfrm>
            <a:off x="244474" y="808887"/>
            <a:ext cx="7783909" cy="4893647"/>
          </a:xfrm>
          <a:prstGeom prst="rect">
            <a:avLst/>
          </a:prstGeom>
          <a:noFill/>
          <a:ln w="9525">
            <a:noFill/>
            <a:miter lim="800000"/>
            <a:headEnd/>
            <a:tailEnd/>
          </a:ln>
        </p:spPr>
        <p:txBody>
          <a:bodyPr wrap="square">
            <a:spAutoFit/>
          </a:bodyPr>
          <a:lstStyle/>
          <a:p>
            <a:pPr eaLnBrk="0" hangingPunct="0"/>
            <a:r>
              <a:rPr lang="en-GB" dirty="0">
                <a:solidFill>
                  <a:schemeClr val="tx1"/>
                </a:solidFill>
              </a:rPr>
              <a:t>Mr A then decides to apply to be a cricket coach. </a:t>
            </a:r>
          </a:p>
          <a:p>
            <a:pPr eaLnBrk="0" hangingPunct="0"/>
            <a:endParaRPr lang="en-GB" dirty="0">
              <a:solidFill>
                <a:schemeClr val="tx1"/>
              </a:solidFill>
            </a:endParaRPr>
          </a:p>
          <a:p>
            <a:pPr eaLnBrk="0" hangingPunct="0"/>
            <a:r>
              <a:rPr lang="en-GB" dirty="0">
                <a:solidFill>
                  <a:schemeClr val="tx1"/>
                </a:solidFill>
              </a:rPr>
              <a:t>He takes his DBS certificate (which is now 3 or 4 years old) and evidence of identity to the cricket club.</a:t>
            </a:r>
          </a:p>
          <a:p>
            <a:pPr eaLnBrk="0" hangingPunct="0"/>
            <a:endParaRPr lang="en-GB" dirty="0">
              <a:solidFill>
                <a:schemeClr val="tx1"/>
              </a:solidFill>
            </a:endParaRPr>
          </a:p>
          <a:p>
            <a:pPr eaLnBrk="0" hangingPunct="0"/>
            <a:r>
              <a:rPr lang="en-GB" dirty="0">
                <a:solidFill>
                  <a:schemeClr val="tx1"/>
                </a:solidFill>
              </a:rPr>
              <a:t>The cricket club do an online check – this tells them that his status has changed (i.e. that there is new information since his certificate was printed) so  the cricket club must seek a new DBS disclosure.</a:t>
            </a:r>
          </a:p>
          <a:p>
            <a:pPr eaLnBrk="0" hangingPunct="0"/>
            <a:endParaRPr lang="en-GB" dirty="0">
              <a:solidFill>
                <a:schemeClr val="tx1"/>
              </a:solidFill>
            </a:endParaRPr>
          </a:p>
          <a:p>
            <a:pPr eaLnBrk="0" hangingPunct="0"/>
            <a:r>
              <a:rPr lang="en-GB" dirty="0">
                <a:solidFill>
                  <a:schemeClr val="tx1"/>
                </a:solidFill>
              </a:rPr>
              <a:t>The cricket club thus sees his criminal                 conviction and can decide whether he is              suitable for the role.</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6087" y="4199727"/>
            <a:ext cx="2124075" cy="22669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77538" y="6237312"/>
            <a:ext cx="2124075" cy="338554"/>
          </a:xfrm>
          <a:prstGeom prst="rect">
            <a:avLst/>
          </a:prstGeom>
          <a:noFill/>
        </p:spPr>
        <p:txBody>
          <a:bodyPr wrap="square" rtlCol="0">
            <a:spAutoFit/>
          </a:bodyPr>
          <a:lstStyle/>
          <a:p>
            <a:pPr algn="ctr"/>
            <a:r>
              <a:rPr lang="en-GB" sz="1600" dirty="0">
                <a:latin typeface="Comic Sans MS" pitchFamily="66" charset="0"/>
              </a:rPr>
              <a:t>carolyneyre.com</a:t>
            </a:r>
          </a:p>
        </p:txBody>
      </p:sp>
    </p:spTree>
    <p:extLst>
      <p:ext uri="{BB962C8B-B14F-4D97-AF65-F5344CB8AC3E}">
        <p14:creationId xmlns:p14="http://schemas.microsoft.com/office/powerpoint/2010/main" val="2018199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214313" y="457200"/>
            <a:ext cx="7643812" cy="554038"/>
          </a:xfrm>
          <a:prstGeom prst="rect">
            <a:avLst/>
          </a:prstGeom>
          <a:noFill/>
          <a:ln w="9525">
            <a:noFill/>
            <a:miter lim="800000"/>
            <a:headEnd/>
            <a:tailEnd/>
          </a:ln>
        </p:spPr>
        <p:txBody>
          <a:bodyPr lIns="0" tIns="0" rIns="0" bIns="0">
            <a:spAutoFit/>
          </a:bodyPr>
          <a:lstStyle/>
          <a:p>
            <a:pPr fontAlgn="auto">
              <a:spcBef>
                <a:spcPts val="0"/>
              </a:spcBef>
              <a:spcAft>
                <a:spcPts val="0"/>
              </a:spcAft>
              <a:defRPr/>
            </a:pPr>
            <a:r>
              <a:rPr lang="en-US" sz="3600" dirty="0">
                <a:solidFill>
                  <a:schemeClr val="accent3">
                    <a:lumMod val="75000"/>
                  </a:schemeClr>
                </a:solidFill>
                <a:latin typeface="Verdana" pitchFamily="34" charset="0"/>
                <a:cs typeface="+mn-cs"/>
              </a:rPr>
              <a:t> </a:t>
            </a:r>
            <a:r>
              <a:rPr lang="en-GB" sz="3400" b="1" dirty="0">
                <a:solidFill>
                  <a:schemeClr val="accent3"/>
                </a:solidFill>
                <a:cs typeface="+mn-cs"/>
              </a:rPr>
              <a:t>Benefits of the Update service</a:t>
            </a:r>
            <a:endParaRPr lang="en-US" sz="3400" dirty="0">
              <a:solidFill>
                <a:schemeClr val="accent3"/>
              </a:solidFill>
              <a:latin typeface="Verdana" pitchFamily="34" charset="0"/>
              <a:cs typeface="+mn-cs"/>
            </a:endParaRPr>
          </a:p>
        </p:txBody>
      </p:sp>
      <p:sp>
        <p:nvSpPr>
          <p:cNvPr id="18435" name="Rectangle 1"/>
          <p:cNvSpPr>
            <a:spLocks noChangeArrowheads="1"/>
          </p:cNvSpPr>
          <p:nvPr/>
        </p:nvSpPr>
        <p:spPr bwMode="auto">
          <a:xfrm>
            <a:off x="274890" y="1102845"/>
            <a:ext cx="7969518" cy="5570756"/>
          </a:xfrm>
          <a:prstGeom prst="rect">
            <a:avLst/>
          </a:prstGeom>
          <a:noFill/>
          <a:ln w="9525">
            <a:noFill/>
            <a:miter lim="800000"/>
            <a:headEnd/>
            <a:tailEnd/>
          </a:ln>
        </p:spPr>
        <p:txBody>
          <a:bodyPr wrap="square">
            <a:spAutoFit/>
          </a:bodyPr>
          <a:lstStyle/>
          <a:p>
            <a:pPr marL="342900" indent="-342900" eaLnBrk="0" hangingPunct="0">
              <a:spcAft>
                <a:spcPts val="600"/>
              </a:spcAft>
              <a:buFont typeface="Arial" pitchFamily="34" charset="0"/>
              <a:buChar char="•"/>
            </a:pPr>
            <a:r>
              <a:rPr lang="en-GB" dirty="0">
                <a:solidFill>
                  <a:schemeClr val="tx1"/>
                </a:solidFill>
              </a:rPr>
              <a:t>Staff who have more than one role will no longer need multiple checks (if the roles are similar)</a:t>
            </a:r>
          </a:p>
          <a:p>
            <a:pPr marL="342900" indent="-342900" eaLnBrk="0" hangingPunct="0">
              <a:spcAft>
                <a:spcPts val="600"/>
              </a:spcAft>
              <a:buFont typeface="Arial" pitchFamily="34" charset="0"/>
              <a:buChar char="•"/>
            </a:pPr>
            <a:r>
              <a:rPr lang="en-GB" dirty="0">
                <a:solidFill>
                  <a:schemeClr val="tx1"/>
                </a:solidFill>
              </a:rPr>
              <a:t>There will be no need to undertake routine renewals on existing staff – releasing more money for schools to spend on other things</a:t>
            </a:r>
          </a:p>
          <a:p>
            <a:pPr marL="342900" indent="-342900" eaLnBrk="0" hangingPunct="0">
              <a:spcAft>
                <a:spcPts val="600"/>
              </a:spcAft>
              <a:buFont typeface="Arial" pitchFamily="34" charset="0"/>
              <a:buChar char="•"/>
            </a:pPr>
            <a:r>
              <a:rPr lang="en-GB" dirty="0">
                <a:solidFill>
                  <a:schemeClr val="tx1"/>
                </a:solidFill>
              </a:rPr>
              <a:t>Once this is embedded, recruitment will be speedier  as we will rarely have to wait for DBS certificates to   be applied for and issued</a:t>
            </a:r>
          </a:p>
          <a:p>
            <a:pPr marL="342900" indent="-342900" eaLnBrk="0" hangingPunct="0">
              <a:spcAft>
                <a:spcPts val="600"/>
              </a:spcAft>
              <a:buFont typeface="Arial" pitchFamily="34" charset="0"/>
              <a:buChar char="•"/>
            </a:pPr>
            <a:r>
              <a:rPr lang="en-GB" dirty="0">
                <a:solidFill>
                  <a:schemeClr val="tx1"/>
                </a:solidFill>
              </a:rPr>
              <a:t>Employers will not be able to check staff                           online without their knowledge – they can                only check if you give consent </a:t>
            </a:r>
          </a:p>
          <a:p>
            <a:pPr marL="342900" indent="-342900" eaLnBrk="0" hangingPunct="0">
              <a:spcAft>
                <a:spcPts val="600"/>
              </a:spcAft>
              <a:buFont typeface="Arial" pitchFamily="34" charset="0"/>
              <a:buChar char="•"/>
            </a:pPr>
            <a:r>
              <a:rPr lang="en-GB" dirty="0">
                <a:solidFill>
                  <a:schemeClr val="tx1"/>
                </a:solidFill>
              </a:rPr>
              <a:t>Individuals will be able to see via their                       personal account who has checked them                online &amp; when</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6087" y="4199727"/>
            <a:ext cx="2124075" cy="22669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77538" y="6237312"/>
            <a:ext cx="2124075" cy="338554"/>
          </a:xfrm>
          <a:prstGeom prst="rect">
            <a:avLst/>
          </a:prstGeom>
          <a:noFill/>
        </p:spPr>
        <p:txBody>
          <a:bodyPr wrap="square" rtlCol="0">
            <a:spAutoFit/>
          </a:bodyPr>
          <a:lstStyle/>
          <a:p>
            <a:pPr algn="ctr"/>
            <a:r>
              <a:rPr lang="en-GB" sz="1600" dirty="0">
                <a:latin typeface="Comic Sans MS" pitchFamily="66" charset="0"/>
              </a:rPr>
              <a:t>carolyneyre.com</a:t>
            </a:r>
          </a:p>
        </p:txBody>
      </p:sp>
    </p:spTree>
    <p:extLst>
      <p:ext uri="{BB962C8B-B14F-4D97-AF65-F5344CB8AC3E}">
        <p14:creationId xmlns:p14="http://schemas.microsoft.com/office/powerpoint/2010/main" val="926466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214312" y="457200"/>
            <a:ext cx="8318127" cy="523220"/>
          </a:xfrm>
          <a:prstGeom prst="rect">
            <a:avLst/>
          </a:prstGeom>
          <a:noFill/>
          <a:ln w="9525">
            <a:noFill/>
            <a:miter lim="800000"/>
            <a:headEnd/>
            <a:tailEnd/>
          </a:ln>
        </p:spPr>
        <p:txBody>
          <a:bodyPr wrap="square" lIns="0" tIns="0" rIns="0" bIns="0">
            <a:spAutoFit/>
          </a:bodyPr>
          <a:lstStyle/>
          <a:p>
            <a:pPr fontAlgn="auto">
              <a:spcBef>
                <a:spcPts val="0"/>
              </a:spcBef>
              <a:spcAft>
                <a:spcPts val="0"/>
              </a:spcAft>
              <a:defRPr/>
            </a:pPr>
            <a:r>
              <a:rPr lang="en-GB" sz="3400" b="1" dirty="0">
                <a:solidFill>
                  <a:schemeClr val="accent3"/>
                </a:solidFill>
                <a:cs typeface="+mn-cs"/>
              </a:rPr>
              <a:t>Looks great – so what’s the problem?</a:t>
            </a:r>
          </a:p>
        </p:txBody>
      </p:sp>
      <p:sp>
        <p:nvSpPr>
          <p:cNvPr id="18435" name="Rectangle 1"/>
          <p:cNvSpPr>
            <a:spLocks noChangeArrowheads="1"/>
          </p:cNvSpPr>
          <p:nvPr/>
        </p:nvSpPr>
        <p:spPr bwMode="auto">
          <a:xfrm>
            <a:off x="244474" y="1287463"/>
            <a:ext cx="7783909" cy="5509200"/>
          </a:xfrm>
          <a:prstGeom prst="rect">
            <a:avLst/>
          </a:prstGeom>
          <a:noFill/>
          <a:ln w="9525">
            <a:noFill/>
            <a:miter lim="800000"/>
            <a:headEnd/>
            <a:tailEnd/>
          </a:ln>
        </p:spPr>
        <p:txBody>
          <a:bodyPr wrap="square">
            <a:spAutoFit/>
          </a:bodyPr>
          <a:lstStyle/>
          <a:p>
            <a:pPr marL="342900" indent="-342900" eaLnBrk="0" hangingPunct="0">
              <a:buFont typeface="Arial" pitchFamily="34" charset="0"/>
              <a:buChar char="•"/>
            </a:pPr>
            <a:r>
              <a:rPr lang="en-GB" sz="2200" dirty="0">
                <a:solidFill>
                  <a:schemeClr val="tx1"/>
                </a:solidFill>
              </a:rPr>
              <a:t>We can each choose to register with the Update service on an individual basis</a:t>
            </a:r>
          </a:p>
          <a:p>
            <a:pPr marL="342900" indent="-342900" eaLnBrk="0" hangingPunct="0">
              <a:buFont typeface="Arial" pitchFamily="34" charset="0"/>
              <a:buChar char="•"/>
            </a:pPr>
            <a:r>
              <a:rPr lang="en-GB" sz="2200" dirty="0">
                <a:solidFill>
                  <a:schemeClr val="tx1"/>
                </a:solidFill>
              </a:rPr>
              <a:t>The DBS has no facility for employers to pay the £13 annual fee on behalf of staff</a:t>
            </a:r>
          </a:p>
          <a:p>
            <a:pPr marL="342900" indent="-342900" eaLnBrk="0" hangingPunct="0">
              <a:buFont typeface="Arial" pitchFamily="34" charset="0"/>
              <a:buChar char="•"/>
            </a:pPr>
            <a:r>
              <a:rPr lang="en-GB" sz="2200" dirty="0">
                <a:solidFill>
                  <a:schemeClr val="tx1"/>
                </a:solidFill>
              </a:rPr>
              <a:t>It will be for employers to decide whether they wish to reimburse employees and, if so, how this might be achieved</a:t>
            </a:r>
          </a:p>
          <a:p>
            <a:pPr marL="342900" indent="-342900" eaLnBrk="0" hangingPunct="0">
              <a:buFont typeface="Arial" pitchFamily="34" charset="0"/>
              <a:buChar char="•"/>
            </a:pPr>
            <a:r>
              <a:rPr lang="en-GB" sz="2200" dirty="0">
                <a:solidFill>
                  <a:schemeClr val="tx1"/>
                </a:solidFill>
              </a:rPr>
              <a:t>Whilst we might want to make registration with the Update service a requirement of the role for any future appointees, the issue of reimbursement will need             to be resolved first</a:t>
            </a:r>
          </a:p>
          <a:p>
            <a:pPr marL="342900" indent="-342900" eaLnBrk="0" hangingPunct="0">
              <a:buFont typeface="Arial" pitchFamily="34" charset="0"/>
              <a:buChar char="•"/>
            </a:pPr>
            <a:r>
              <a:rPr lang="en-GB" sz="2200" dirty="0">
                <a:solidFill>
                  <a:schemeClr val="tx1"/>
                </a:solidFill>
              </a:rPr>
              <a:t>Further advice / consultation is needed with                   employers, governing bodies and trade union               / staff representatives on whether existing staff                  could be </a:t>
            </a:r>
            <a:r>
              <a:rPr lang="en-GB" sz="2200" i="1" dirty="0">
                <a:solidFill>
                  <a:schemeClr val="tx1"/>
                </a:solidFill>
              </a:rPr>
              <a:t>required</a:t>
            </a:r>
            <a:r>
              <a:rPr lang="en-GB" sz="2200" dirty="0">
                <a:solidFill>
                  <a:schemeClr val="tx1"/>
                </a:solidFill>
              </a:rPr>
              <a:t> to register with the Update             service – or will rely on goodwill</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6345" y="4199727"/>
            <a:ext cx="2124075" cy="22669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77538" y="6237312"/>
            <a:ext cx="2124075" cy="338554"/>
          </a:xfrm>
          <a:prstGeom prst="rect">
            <a:avLst/>
          </a:prstGeom>
          <a:noFill/>
        </p:spPr>
        <p:txBody>
          <a:bodyPr wrap="square" rtlCol="0">
            <a:spAutoFit/>
          </a:bodyPr>
          <a:lstStyle/>
          <a:p>
            <a:pPr algn="ctr"/>
            <a:r>
              <a:rPr lang="en-GB" sz="1600" dirty="0">
                <a:latin typeface="Comic Sans MS" pitchFamily="66" charset="0"/>
              </a:rPr>
              <a:t>carolyneyre.com</a:t>
            </a:r>
          </a:p>
        </p:txBody>
      </p:sp>
    </p:spTree>
    <p:extLst>
      <p:ext uri="{BB962C8B-B14F-4D97-AF65-F5344CB8AC3E}">
        <p14:creationId xmlns:p14="http://schemas.microsoft.com/office/powerpoint/2010/main" val="1584461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214313" y="457200"/>
            <a:ext cx="7643812" cy="553998"/>
          </a:xfrm>
          <a:prstGeom prst="rect">
            <a:avLst/>
          </a:prstGeom>
          <a:noFill/>
          <a:ln w="9525">
            <a:noFill/>
            <a:miter lim="800000"/>
            <a:headEnd/>
            <a:tailEnd/>
          </a:ln>
        </p:spPr>
        <p:txBody>
          <a:bodyPr lIns="0" tIns="0" rIns="0" bIns="0">
            <a:spAutoFit/>
          </a:bodyPr>
          <a:lstStyle/>
          <a:p>
            <a:pPr fontAlgn="auto">
              <a:spcBef>
                <a:spcPts val="0"/>
              </a:spcBef>
              <a:spcAft>
                <a:spcPts val="0"/>
              </a:spcAft>
              <a:defRPr/>
            </a:pPr>
            <a:r>
              <a:rPr lang="en-US" sz="3600" dirty="0">
                <a:solidFill>
                  <a:schemeClr val="accent3">
                    <a:lumMod val="75000"/>
                  </a:schemeClr>
                </a:solidFill>
                <a:latin typeface="Verdana" pitchFamily="34" charset="0"/>
                <a:cs typeface="+mn-cs"/>
              </a:rPr>
              <a:t> </a:t>
            </a:r>
            <a:r>
              <a:rPr lang="en-GB" sz="3400" b="1" dirty="0">
                <a:solidFill>
                  <a:schemeClr val="accent3"/>
                </a:solidFill>
                <a:cs typeface="+mn-cs"/>
              </a:rPr>
              <a:t>The Single Certificate</a:t>
            </a:r>
            <a:endParaRPr lang="en-US" sz="3400" dirty="0">
              <a:solidFill>
                <a:schemeClr val="accent3"/>
              </a:solidFill>
              <a:latin typeface="Verdana" pitchFamily="34" charset="0"/>
              <a:cs typeface="+mn-cs"/>
            </a:endParaRPr>
          </a:p>
        </p:txBody>
      </p:sp>
      <p:sp>
        <p:nvSpPr>
          <p:cNvPr id="18435" name="Rectangle 1"/>
          <p:cNvSpPr>
            <a:spLocks noChangeArrowheads="1"/>
          </p:cNvSpPr>
          <p:nvPr/>
        </p:nvSpPr>
        <p:spPr bwMode="auto">
          <a:xfrm>
            <a:off x="244474" y="1287463"/>
            <a:ext cx="8071941" cy="5170646"/>
          </a:xfrm>
          <a:prstGeom prst="rect">
            <a:avLst/>
          </a:prstGeom>
          <a:noFill/>
          <a:ln w="9525">
            <a:noFill/>
            <a:miter lim="800000"/>
            <a:headEnd/>
            <a:tailEnd/>
          </a:ln>
        </p:spPr>
        <p:txBody>
          <a:bodyPr wrap="square">
            <a:spAutoFit/>
          </a:bodyPr>
          <a:lstStyle/>
          <a:p>
            <a:pPr marL="342900" indent="-342900" eaLnBrk="0" hangingPunct="0">
              <a:buFont typeface="Arial" pitchFamily="34" charset="0"/>
              <a:buChar char="•"/>
            </a:pPr>
            <a:r>
              <a:rPr lang="en-GB" sz="2200" dirty="0">
                <a:solidFill>
                  <a:schemeClr val="tx1"/>
                </a:solidFill>
              </a:rPr>
              <a:t>Until 2013, when we applied for a criminal disclosure the individual and the employer both received a copy</a:t>
            </a:r>
          </a:p>
          <a:p>
            <a:pPr marL="342900" indent="-342900" eaLnBrk="0" hangingPunct="0">
              <a:buFont typeface="Arial" pitchFamily="34" charset="0"/>
              <a:buChar char="•"/>
            </a:pPr>
            <a:r>
              <a:rPr lang="en-GB" sz="2200" dirty="0">
                <a:solidFill>
                  <a:schemeClr val="tx1"/>
                </a:solidFill>
              </a:rPr>
              <a:t>This is no longer the case – employees and prospective employees will receive the single certificate and are then required to bring this certificate in for the Head teacher* to see</a:t>
            </a:r>
          </a:p>
          <a:p>
            <a:pPr marL="342900" indent="-342900" eaLnBrk="0" hangingPunct="0">
              <a:buFont typeface="Arial" pitchFamily="34" charset="0"/>
              <a:buChar char="•"/>
            </a:pPr>
            <a:r>
              <a:rPr lang="en-GB" sz="2200" dirty="0">
                <a:solidFill>
                  <a:schemeClr val="tx1"/>
                </a:solidFill>
              </a:rPr>
              <a:t>Employer MUST see the actual certificate – not a photocopy or electronic snapshot from the registered body</a:t>
            </a:r>
          </a:p>
          <a:p>
            <a:pPr marL="342900" indent="-342900" eaLnBrk="0" hangingPunct="0">
              <a:buFont typeface="Arial" pitchFamily="34" charset="0"/>
              <a:buChar char="•"/>
            </a:pPr>
            <a:r>
              <a:rPr lang="en-GB" sz="2200" dirty="0">
                <a:solidFill>
                  <a:schemeClr val="tx1"/>
                </a:solidFill>
              </a:rPr>
              <a:t>If an individual does not agree with the information on their certificate, they are able to challenge this with the             DBS before an employer or registered body has                seen the details</a:t>
            </a:r>
          </a:p>
          <a:p>
            <a:pPr marL="342900" indent="-342900" eaLnBrk="0" hangingPunct="0">
              <a:buFont typeface="Arial" pitchFamily="34" charset="0"/>
              <a:buChar char="•"/>
            </a:pPr>
            <a:r>
              <a:rPr lang="en-GB" sz="2200" dirty="0">
                <a:solidFill>
                  <a:schemeClr val="tx1"/>
                </a:solidFill>
              </a:rPr>
              <a:t>There will be no ‘soft intelligence’ (information           disclosed to the employer by the police about an        individual but not included on their certificate) </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6574" y="4324432"/>
            <a:ext cx="2124075" cy="22669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77538" y="6237312"/>
            <a:ext cx="2124075" cy="338554"/>
          </a:xfrm>
          <a:prstGeom prst="rect">
            <a:avLst/>
          </a:prstGeom>
          <a:noFill/>
        </p:spPr>
        <p:txBody>
          <a:bodyPr wrap="square" rtlCol="0">
            <a:spAutoFit/>
          </a:bodyPr>
          <a:lstStyle/>
          <a:p>
            <a:pPr algn="ctr"/>
            <a:r>
              <a:rPr lang="en-GB" sz="1600" dirty="0">
                <a:latin typeface="Comic Sans MS" pitchFamily="66" charset="0"/>
              </a:rPr>
              <a:t>carolyneyre.com</a:t>
            </a:r>
          </a:p>
        </p:txBody>
      </p:sp>
    </p:spTree>
    <p:extLst>
      <p:ext uri="{BB962C8B-B14F-4D97-AF65-F5344CB8AC3E}">
        <p14:creationId xmlns:p14="http://schemas.microsoft.com/office/powerpoint/2010/main" val="626755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214313" y="457200"/>
            <a:ext cx="7643812" cy="1077218"/>
          </a:xfrm>
          <a:prstGeom prst="rect">
            <a:avLst/>
          </a:prstGeom>
          <a:noFill/>
          <a:ln w="9525">
            <a:noFill/>
            <a:miter lim="800000"/>
            <a:headEnd/>
            <a:tailEnd/>
          </a:ln>
        </p:spPr>
        <p:txBody>
          <a:bodyPr lIns="0" tIns="0" rIns="0" bIns="0">
            <a:spAutoFit/>
          </a:bodyPr>
          <a:lstStyle/>
          <a:p>
            <a:pPr fontAlgn="auto">
              <a:spcBef>
                <a:spcPts val="0"/>
              </a:spcBef>
              <a:spcAft>
                <a:spcPts val="0"/>
              </a:spcAft>
              <a:defRPr/>
            </a:pPr>
            <a:r>
              <a:rPr lang="en-US" sz="3600" dirty="0">
                <a:solidFill>
                  <a:srgbClr val="9BBB59">
                    <a:lumMod val="75000"/>
                  </a:srgbClr>
                </a:solidFill>
                <a:latin typeface="Verdana" pitchFamily="34" charset="0"/>
              </a:rPr>
              <a:t> </a:t>
            </a:r>
            <a:r>
              <a:rPr lang="en-GB" sz="3400" b="1" dirty="0">
                <a:solidFill>
                  <a:srgbClr val="9BBB59"/>
                </a:solidFill>
              </a:rPr>
              <a:t>Implications for schools &amp; colleges – single certificate</a:t>
            </a:r>
            <a:endParaRPr lang="en-US" sz="3400" dirty="0">
              <a:solidFill>
                <a:srgbClr val="9BBB59"/>
              </a:solidFill>
              <a:latin typeface="Verdana" pitchFamily="34" charset="0"/>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2102" y="4363064"/>
            <a:ext cx="1971898" cy="2104537"/>
          </a:xfrm>
          <a:prstGeom prst="rect">
            <a:avLst/>
          </a:prstGeom>
          <a:noFill/>
          <a:extLst>
            <a:ext uri="{909E8E84-426E-40DD-AFC4-6F175D3DCCD1}">
              <a14:hiddenFill xmlns:a14="http://schemas.microsoft.com/office/drawing/2010/main">
                <a:solidFill>
                  <a:srgbClr val="FFFFFF"/>
                </a:solidFill>
              </a14:hiddenFill>
            </a:ext>
          </a:extLst>
        </p:spPr>
      </p:pic>
      <p:sp>
        <p:nvSpPr>
          <p:cNvPr id="18435" name="Rectangle 1"/>
          <p:cNvSpPr>
            <a:spLocks noChangeArrowheads="1"/>
          </p:cNvSpPr>
          <p:nvPr/>
        </p:nvSpPr>
        <p:spPr bwMode="auto">
          <a:xfrm>
            <a:off x="107504" y="1573954"/>
            <a:ext cx="7613650" cy="4893647"/>
          </a:xfrm>
          <a:prstGeom prst="rect">
            <a:avLst/>
          </a:prstGeom>
          <a:noFill/>
          <a:ln w="9525">
            <a:noFill/>
            <a:miter lim="800000"/>
            <a:headEnd/>
            <a:tailEnd/>
          </a:ln>
        </p:spPr>
        <p:txBody>
          <a:bodyPr wrap="square">
            <a:spAutoFit/>
          </a:bodyPr>
          <a:lstStyle/>
          <a:p>
            <a:pPr marL="457200" indent="-457200" fontAlgn="auto">
              <a:spcBef>
                <a:spcPts val="0"/>
              </a:spcBef>
              <a:spcAft>
                <a:spcPts val="0"/>
              </a:spcAft>
              <a:buFont typeface="+mj-lt"/>
              <a:buAutoNum type="arabicPeriod"/>
              <a:defRPr/>
            </a:pPr>
            <a:r>
              <a:rPr lang="en-GB" dirty="0">
                <a:solidFill>
                  <a:prstClr val="black"/>
                </a:solidFill>
              </a:rPr>
              <a:t>You will see the individual’s DBS certificate which may include criminal information – all schools must therefore adopt a ‘recruitment of ex-offenders’ policy before you next recruit</a:t>
            </a:r>
          </a:p>
          <a:p>
            <a:pPr marL="457200" indent="-457200" fontAlgn="auto">
              <a:spcBef>
                <a:spcPts val="0"/>
              </a:spcBef>
              <a:spcAft>
                <a:spcPts val="0"/>
              </a:spcAft>
              <a:buFont typeface="+mj-lt"/>
              <a:buAutoNum type="arabicPeriod"/>
              <a:defRPr/>
            </a:pPr>
            <a:r>
              <a:rPr lang="en-GB" dirty="0">
                <a:solidFill>
                  <a:prstClr val="black"/>
                </a:solidFill>
              </a:rPr>
              <a:t>Need to think through the training implications of this – who will see the certificate? Are they aware of the ROA legislation? Have they had training in how to handle criminal data? * </a:t>
            </a:r>
          </a:p>
          <a:p>
            <a:pPr marL="457200" indent="-457200" fontAlgn="auto">
              <a:spcBef>
                <a:spcPts val="0"/>
              </a:spcBef>
              <a:spcAft>
                <a:spcPts val="0"/>
              </a:spcAft>
              <a:buFont typeface="+mj-lt"/>
              <a:buAutoNum type="arabicPeriod"/>
              <a:defRPr/>
            </a:pPr>
            <a:r>
              <a:rPr lang="en-GB" dirty="0">
                <a:solidFill>
                  <a:prstClr val="black"/>
                </a:solidFill>
              </a:rPr>
              <a:t>Who is going to undertake the interview / risk assessment when criminal information is disclosed? How will you tie in what was         disclosed prior to interview with DBS disclosure?</a:t>
            </a:r>
          </a:p>
          <a:p>
            <a:pPr marL="457200" indent="-457200" fontAlgn="auto">
              <a:spcBef>
                <a:spcPts val="0"/>
              </a:spcBef>
              <a:spcAft>
                <a:spcPts val="0"/>
              </a:spcAft>
              <a:buFont typeface="+mj-lt"/>
              <a:buAutoNum type="arabicPeriod"/>
              <a:defRPr/>
            </a:pPr>
            <a:r>
              <a:rPr lang="en-GB" dirty="0">
                <a:solidFill>
                  <a:prstClr val="black"/>
                </a:solidFill>
              </a:rPr>
              <a:t>How will you store this information? </a:t>
            </a:r>
          </a:p>
        </p:txBody>
      </p:sp>
      <p:sp>
        <p:nvSpPr>
          <p:cNvPr id="2" name="TextBox 1"/>
          <p:cNvSpPr txBox="1"/>
          <p:nvPr/>
        </p:nvSpPr>
        <p:spPr>
          <a:xfrm>
            <a:off x="6777538" y="6237312"/>
            <a:ext cx="2124075" cy="338554"/>
          </a:xfrm>
          <a:prstGeom prst="rect">
            <a:avLst/>
          </a:prstGeom>
          <a:noFill/>
        </p:spPr>
        <p:txBody>
          <a:bodyPr wrap="square" rtlCol="0">
            <a:spAutoFit/>
          </a:bodyPr>
          <a:lstStyle/>
          <a:p>
            <a:pPr algn="ctr"/>
            <a:r>
              <a:rPr lang="en-GB" sz="1600" dirty="0">
                <a:latin typeface="Comic Sans MS" pitchFamily="66" charset="0"/>
              </a:rPr>
              <a:t>carolyneyre.com</a:t>
            </a:r>
          </a:p>
        </p:txBody>
      </p:sp>
    </p:spTree>
    <p:extLst>
      <p:ext uri="{BB962C8B-B14F-4D97-AF65-F5344CB8AC3E}">
        <p14:creationId xmlns:p14="http://schemas.microsoft.com/office/powerpoint/2010/main" val="3078558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214313" y="457200"/>
            <a:ext cx="7643812" cy="553998"/>
          </a:xfrm>
          <a:prstGeom prst="rect">
            <a:avLst/>
          </a:prstGeom>
          <a:noFill/>
          <a:ln w="9525">
            <a:noFill/>
            <a:miter lim="800000"/>
            <a:headEnd/>
            <a:tailEnd/>
          </a:ln>
        </p:spPr>
        <p:txBody>
          <a:bodyPr lIns="0" tIns="0" rIns="0" bIns="0">
            <a:spAutoFit/>
          </a:bodyPr>
          <a:lstStyle/>
          <a:p>
            <a:pPr fontAlgn="auto">
              <a:spcBef>
                <a:spcPts val="0"/>
              </a:spcBef>
              <a:spcAft>
                <a:spcPts val="0"/>
              </a:spcAft>
              <a:defRPr/>
            </a:pPr>
            <a:r>
              <a:rPr lang="en-US" sz="3600" dirty="0">
                <a:solidFill>
                  <a:srgbClr val="9BBB59">
                    <a:lumMod val="75000"/>
                  </a:srgbClr>
                </a:solidFill>
                <a:latin typeface="Verdana" pitchFamily="34" charset="0"/>
              </a:rPr>
              <a:t> </a:t>
            </a:r>
            <a:r>
              <a:rPr lang="en-GB" sz="3400" b="1" dirty="0">
                <a:solidFill>
                  <a:srgbClr val="9BBB59"/>
                </a:solidFill>
              </a:rPr>
              <a:t>Filtering and protected offences</a:t>
            </a:r>
            <a:endParaRPr lang="en-US" sz="3400" dirty="0">
              <a:solidFill>
                <a:srgbClr val="9BBB59"/>
              </a:solidFill>
              <a:latin typeface="Verdana" pitchFamily="34" charset="0"/>
            </a:endParaRPr>
          </a:p>
        </p:txBody>
      </p:sp>
      <p:sp>
        <p:nvSpPr>
          <p:cNvPr id="18435" name="Rectangle 1"/>
          <p:cNvSpPr>
            <a:spLocks noChangeArrowheads="1"/>
          </p:cNvSpPr>
          <p:nvPr/>
        </p:nvSpPr>
        <p:spPr bwMode="auto">
          <a:xfrm>
            <a:off x="214313" y="1484784"/>
            <a:ext cx="7613650" cy="4385816"/>
          </a:xfrm>
          <a:prstGeom prst="rect">
            <a:avLst/>
          </a:prstGeom>
          <a:noFill/>
          <a:ln w="9525">
            <a:noFill/>
            <a:miter lim="800000"/>
            <a:headEnd/>
            <a:tailEnd/>
          </a:ln>
        </p:spPr>
        <p:txBody>
          <a:bodyPr wrap="square">
            <a:spAutoFit/>
          </a:bodyPr>
          <a:lstStyle/>
          <a:p>
            <a:pPr marL="457200" indent="-457200" fontAlgn="auto">
              <a:spcBef>
                <a:spcPts val="0"/>
              </a:spcBef>
              <a:spcAft>
                <a:spcPts val="600"/>
              </a:spcAft>
              <a:buFont typeface="+mj-lt"/>
              <a:buAutoNum type="arabicPeriod"/>
              <a:defRPr/>
            </a:pPr>
            <a:r>
              <a:rPr lang="en-GB" dirty="0">
                <a:solidFill>
                  <a:prstClr val="black"/>
                </a:solidFill>
              </a:rPr>
              <a:t>The law changed in 2013 to allow for ‘filtering’ – certain minor or old convictions and cautions are no longer disclosed on DBS certificates</a:t>
            </a:r>
          </a:p>
          <a:p>
            <a:pPr marL="457200" indent="-457200" fontAlgn="auto">
              <a:spcBef>
                <a:spcPts val="0"/>
              </a:spcBef>
              <a:spcAft>
                <a:spcPts val="600"/>
              </a:spcAft>
              <a:buFont typeface="+mj-lt"/>
              <a:buAutoNum type="arabicPeriod"/>
              <a:defRPr/>
            </a:pPr>
            <a:r>
              <a:rPr lang="en-GB" dirty="0">
                <a:solidFill>
                  <a:prstClr val="black"/>
                </a:solidFill>
              </a:rPr>
              <a:t>These are referred to as ‘protected’ offences</a:t>
            </a:r>
          </a:p>
          <a:p>
            <a:pPr marL="457200" indent="-457200" fontAlgn="auto">
              <a:spcBef>
                <a:spcPts val="0"/>
              </a:spcBef>
              <a:spcAft>
                <a:spcPts val="600"/>
              </a:spcAft>
              <a:buFont typeface="+mj-lt"/>
              <a:buAutoNum type="arabicPeriod"/>
              <a:defRPr/>
            </a:pPr>
            <a:r>
              <a:rPr lang="en-GB" dirty="0">
                <a:solidFill>
                  <a:prstClr val="black"/>
                </a:solidFill>
              </a:rPr>
              <a:t>Applicants must not be asked to disclose ‘spent’ convictions – ensure your application form has been amended!!!!</a:t>
            </a:r>
          </a:p>
          <a:p>
            <a:pPr marL="457200" indent="-457200" fontAlgn="auto">
              <a:spcBef>
                <a:spcPts val="0"/>
              </a:spcBef>
              <a:spcAft>
                <a:spcPts val="600"/>
              </a:spcAft>
              <a:buFont typeface="+mj-lt"/>
              <a:buAutoNum type="arabicPeriod"/>
              <a:defRPr/>
            </a:pPr>
            <a:r>
              <a:rPr lang="en-GB" dirty="0">
                <a:solidFill>
                  <a:prstClr val="black"/>
                </a:solidFill>
              </a:rPr>
              <a:t>If an applicant accidentally discloses ‘protected’ offences, it would be unlawful for the employer          to take them into consideration – ensure all recruiting staff know this</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2102" y="4363064"/>
            <a:ext cx="1971898" cy="2104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77538" y="6237312"/>
            <a:ext cx="2124075" cy="338554"/>
          </a:xfrm>
          <a:prstGeom prst="rect">
            <a:avLst/>
          </a:prstGeom>
          <a:noFill/>
        </p:spPr>
        <p:txBody>
          <a:bodyPr wrap="square" rtlCol="0">
            <a:spAutoFit/>
          </a:bodyPr>
          <a:lstStyle/>
          <a:p>
            <a:pPr algn="ctr"/>
            <a:r>
              <a:rPr lang="en-GB" sz="1600" dirty="0">
                <a:latin typeface="Comic Sans MS" pitchFamily="66" charset="0"/>
              </a:rPr>
              <a:t>carolyneyre.com</a:t>
            </a:r>
          </a:p>
        </p:txBody>
      </p:sp>
    </p:spTree>
    <p:extLst>
      <p:ext uri="{BB962C8B-B14F-4D97-AF65-F5344CB8AC3E}">
        <p14:creationId xmlns:p14="http://schemas.microsoft.com/office/powerpoint/2010/main" val="4323800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214313" y="457200"/>
            <a:ext cx="7643812" cy="553998"/>
          </a:xfrm>
          <a:prstGeom prst="rect">
            <a:avLst/>
          </a:prstGeom>
          <a:noFill/>
          <a:ln w="9525">
            <a:noFill/>
            <a:miter lim="800000"/>
            <a:headEnd/>
            <a:tailEnd/>
          </a:ln>
        </p:spPr>
        <p:txBody>
          <a:bodyPr lIns="0" tIns="0" rIns="0" bIns="0">
            <a:spAutoFit/>
          </a:bodyPr>
          <a:lstStyle/>
          <a:p>
            <a:pPr fontAlgn="auto">
              <a:spcBef>
                <a:spcPts val="0"/>
              </a:spcBef>
              <a:spcAft>
                <a:spcPts val="0"/>
              </a:spcAft>
              <a:defRPr/>
            </a:pPr>
            <a:r>
              <a:rPr lang="en-US" sz="3600" dirty="0">
                <a:solidFill>
                  <a:srgbClr val="9BBB59">
                    <a:lumMod val="75000"/>
                  </a:srgbClr>
                </a:solidFill>
                <a:latin typeface="Verdana" pitchFamily="34" charset="0"/>
              </a:rPr>
              <a:t> </a:t>
            </a:r>
            <a:r>
              <a:rPr lang="en-GB" sz="3400" b="1" dirty="0">
                <a:solidFill>
                  <a:srgbClr val="9BBB59"/>
                </a:solidFill>
              </a:rPr>
              <a:t>Filtering and protected offences</a:t>
            </a:r>
            <a:endParaRPr lang="en-US" sz="3400" dirty="0">
              <a:solidFill>
                <a:srgbClr val="9BBB59"/>
              </a:solidFill>
              <a:latin typeface="Verdana" pitchFamily="34" charset="0"/>
            </a:endParaRPr>
          </a:p>
        </p:txBody>
      </p:sp>
      <p:sp>
        <p:nvSpPr>
          <p:cNvPr id="18435" name="Rectangle 1"/>
          <p:cNvSpPr>
            <a:spLocks noChangeArrowheads="1"/>
          </p:cNvSpPr>
          <p:nvPr/>
        </p:nvSpPr>
        <p:spPr bwMode="auto">
          <a:xfrm>
            <a:off x="214313" y="1484784"/>
            <a:ext cx="7613650" cy="2677656"/>
          </a:xfrm>
          <a:prstGeom prst="rect">
            <a:avLst/>
          </a:prstGeom>
          <a:noFill/>
          <a:ln w="9525">
            <a:noFill/>
            <a:miter lim="800000"/>
            <a:headEnd/>
            <a:tailEnd/>
          </a:ln>
        </p:spPr>
        <p:txBody>
          <a:bodyPr wrap="square">
            <a:spAutoFit/>
          </a:bodyPr>
          <a:lstStyle/>
          <a:p>
            <a:r>
              <a:rPr lang="en-GB" dirty="0">
                <a:solidFill>
                  <a:prstClr val="black"/>
                </a:solidFill>
              </a:rPr>
              <a:t>“</a:t>
            </a:r>
            <a:r>
              <a:rPr lang="en-GB" sz="2300" dirty="0">
                <a:solidFill>
                  <a:schemeClr val="tx1"/>
                </a:solidFill>
              </a:rPr>
              <a:t>Job application forms will need to reflect the filtering changes so that a) employers ask the right questions and b) employees give the right (legally accurate) answer.” Employers are encouraged to include the paragraph below in their standard application forms: </a:t>
            </a:r>
          </a:p>
          <a:p>
            <a:endParaRPr lang="en-GB" dirty="0"/>
          </a:p>
          <a:p>
            <a:r>
              <a:rPr lang="en-GB" dirty="0"/>
              <a:t> </a:t>
            </a:r>
            <a:endParaRPr lang="en-GB" dirty="0">
              <a:solidFill>
                <a:prstClr val="black"/>
              </a:solidFill>
            </a:endParaRPr>
          </a:p>
        </p:txBody>
      </p:sp>
      <p:graphicFrame>
        <p:nvGraphicFramePr>
          <p:cNvPr id="3" name="Table 2"/>
          <p:cNvGraphicFramePr>
            <a:graphicFrameLocks noGrp="1"/>
          </p:cNvGraphicFramePr>
          <p:nvPr/>
        </p:nvGraphicFramePr>
        <p:xfrm>
          <a:off x="827583" y="3438839"/>
          <a:ext cx="7330467" cy="3028762"/>
        </p:xfrm>
        <a:graphic>
          <a:graphicData uri="http://schemas.openxmlformats.org/drawingml/2006/table">
            <a:tbl>
              <a:tblPr firstRow="1" bandRow="1">
                <a:tableStyleId>{5C22544A-7EE6-4342-B048-85BDC9FD1C3A}</a:tableStyleId>
              </a:tblPr>
              <a:tblGrid>
                <a:gridCol w="7330467">
                  <a:extLst>
                    <a:ext uri="{9D8B030D-6E8A-4147-A177-3AD203B41FA5}">
                      <a16:colId xmlns:a16="http://schemas.microsoft.com/office/drawing/2014/main" val="20000"/>
                    </a:ext>
                  </a:extLst>
                </a:gridCol>
              </a:tblGrid>
              <a:tr h="3028762">
                <a:tc>
                  <a:txBody>
                    <a:bodyPr/>
                    <a:lstStyle/>
                    <a:p>
                      <a:r>
                        <a:rPr lang="en-GB" sz="1800" b="0" i="0" u="none" strike="noStrike" kern="1200" baseline="0" dirty="0">
                          <a:solidFill>
                            <a:schemeClr val="tx1"/>
                          </a:solidFill>
                          <a:latin typeface="+mn-lt"/>
                          <a:ea typeface="+mn-ea"/>
                          <a:cs typeface="+mn-cs"/>
                        </a:rPr>
                        <a:t> </a:t>
                      </a:r>
                      <a:r>
                        <a:rPr lang="en-GB" sz="2300" b="0" i="0" u="none" strike="noStrike" kern="1200" baseline="0" dirty="0">
                          <a:solidFill>
                            <a:schemeClr val="tx1"/>
                          </a:solidFill>
                          <a:latin typeface="+mn-lt"/>
                          <a:ea typeface="+mn-ea"/>
                          <a:cs typeface="+mn-cs"/>
                        </a:rPr>
                        <a:t>The amendments to the Exceptions Order 1975 (2013) provide that certain spent convictions and cautions are 'protected' and are not subject to disclosure to employers , and cannot be taken into account. </a:t>
                      </a:r>
                    </a:p>
                    <a:p>
                      <a:r>
                        <a:rPr lang="en-GB" sz="2300" b="0" i="0" u="none" strike="noStrike" kern="1200" baseline="0" dirty="0">
                          <a:solidFill>
                            <a:schemeClr val="tx1"/>
                          </a:solidFill>
                          <a:latin typeface="+mn-lt"/>
                          <a:ea typeface="+mn-ea"/>
                          <a:cs typeface="+mn-cs"/>
                        </a:rPr>
                        <a:t>Guidance and criteria on the filtering of these cautions and convictions can be found on the Disclosure and Barring Service website</a:t>
                      </a:r>
                      <a:r>
                        <a:rPr lang="en-GB" sz="2300" b="0" i="1" u="none" strike="noStrike" kern="1200" baseline="0" dirty="0">
                          <a:solidFill>
                            <a:schemeClr val="tx1"/>
                          </a:solidFill>
                          <a:latin typeface="+mn-lt"/>
                          <a:ea typeface="+mn-ea"/>
                          <a:cs typeface="+mn-cs"/>
                        </a:rPr>
                        <a:t>. </a:t>
                      </a:r>
                      <a:endParaRPr lang="en-GB" sz="2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606983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214313" y="457200"/>
            <a:ext cx="7643812" cy="1077218"/>
          </a:xfrm>
          <a:prstGeom prst="rect">
            <a:avLst/>
          </a:prstGeom>
          <a:noFill/>
          <a:ln w="9525">
            <a:noFill/>
            <a:miter lim="800000"/>
            <a:headEnd/>
            <a:tailEnd/>
          </a:ln>
        </p:spPr>
        <p:txBody>
          <a:bodyPr lIns="0" tIns="0" rIns="0" bIns="0">
            <a:spAutoFit/>
          </a:bodyPr>
          <a:lstStyle/>
          <a:p>
            <a:pPr fontAlgn="auto">
              <a:spcBef>
                <a:spcPts val="0"/>
              </a:spcBef>
              <a:spcAft>
                <a:spcPts val="0"/>
              </a:spcAft>
              <a:defRPr/>
            </a:pPr>
            <a:r>
              <a:rPr lang="en-US" sz="3600" dirty="0">
                <a:solidFill>
                  <a:srgbClr val="9BBB59">
                    <a:lumMod val="75000"/>
                  </a:srgbClr>
                </a:solidFill>
                <a:latin typeface="Verdana" pitchFamily="34" charset="0"/>
              </a:rPr>
              <a:t> </a:t>
            </a:r>
            <a:r>
              <a:rPr lang="en-GB" sz="3400" b="1" dirty="0">
                <a:solidFill>
                  <a:srgbClr val="9BBB59"/>
                </a:solidFill>
              </a:rPr>
              <a:t>Implications for schools &amp; colleges  - recruitment </a:t>
            </a:r>
            <a:endParaRPr lang="en-US" sz="3400" dirty="0">
              <a:solidFill>
                <a:srgbClr val="9BBB59"/>
              </a:solidFill>
              <a:latin typeface="Verdana" pitchFamily="34" charset="0"/>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2102" y="4363064"/>
            <a:ext cx="1971898" cy="2104537"/>
          </a:xfrm>
          <a:prstGeom prst="rect">
            <a:avLst/>
          </a:prstGeom>
          <a:noFill/>
          <a:extLst>
            <a:ext uri="{909E8E84-426E-40DD-AFC4-6F175D3DCCD1}">
              <a14:hiddenFill xmlns:a14="http://schemas.microsoft.com/office/drawing/2010/main">
                <a:solidFill>
                  <a:srgbClr val="FFFFFF"/>
                </a:solidFill>
              </a14:hiddenFill>
            </a:ext>
          </a:extLst>
        </p:spPr>
      </p:pic>
      <p:sp>
        <p:nvSpPr>
          <p:cNvPr id="18435" name="Rectangle 1"/>
          <p:cNvSpPr>
            <a:spLocks noChangeArrowheads="1"/>
          </p:cNvSpPr>
          <p:nvPr/>
        </p:nvSpPr>
        <p:spPr bwMode="auto">
          <a:xfrm>
            <a:off x="252988" y="1772816"/>
            <a:ext cx="7886079" cy="3985706"/>
          </a:xfrm>
          <a:prstGeom prst="rect">
            <a:avLst/>
          </a:prstGeom>
          <a:noFill/>
          <a:ln w="9525">
            <a:noFill/>
            <a:miter lim="800000"/>
            <a:headEnd/>
            <a:tailEnd/>
          </a:ln>
        </p:spPr>
        <p:txBody>
          <a:bodyPr wrap="square">
            <a:spAutoFit/>
          </a:bodyPr>
          <a:lstStyle/>
          <a:p>
            <a:pPr marL="457200" indent="-457200" fontAlgn="auto">
              <a:spcBef>
                <a:spcPts val="0"/>
              </a:spcBef>
              <a:spcAft>
                <a:spcPts val="0"/>
              </a:spcAft>
              <a:buFont typeface="+mj-lt"/>
              <a:buAutoNum type="arabicPeriod"/>
              <a:defRPr/>
            </a:pPr>
            <a:r>
              <a:rPr lang="en-GB" sz="2300" dirty="0">
                <a:solidFill>
                  <a:prstClr val="black"/>
                </a:solidFill>
                <a:latin typeface="Arial" pitchFamily="34" charset="0"/>
                <a:cs typeface="Arial" pitchFamily="34" charset="0"/>
              </a:rPr>
              <a:t>Safer recruitment techniques apply to volunteers – do you have a person spec / application form, do you take up references?</a:t>
            </a:r>
          </a:p>
          <a:p>
            <a:pPr marL="457200" indent="-457200" fontAlgn="auto">
              <a:spcBef>
                <a:spcPts val="0"/>
              </a:spcBef>
              <a:spcAft>
                <a:spcPts val="0"/>
              </a:spcAft>
              <a:buFont typeface="+mj-lt"/>
              <a:buAutoNum type="arabicPeriod"/>
              <a:defRPr/>
            </a:pPr>
            <a:r>
              <a:rPr lang="en-GB" sz="2300" dirty="0">
                <a:solidFill>
                  <a:prstClr val="black"/>
                </a:solidFill>
                <a:latin typeface="Arial" pitchFamily="34" charset="0"/>
                <a:cs typeface="Arial" pitchFamily="34" charset="0"/>
              </a:rPr>
              <a:t>Any volunteers not in regulated activity must have a written risk assessment to determine whether a DBS certificate is appropriate  </a:t>
            </a:r>
          </a:p>
          <a:p>
            <a:pPr marL="457200" indent="-457200" fontAlgn="auto">
              <a:spcBef>
                <a:spcPts val="0"/>
              </a:spcBef>
              <a:spcAft>
                <a:spcPts val="0"/>
              </a:spcAft>
              <a:buFont typeface="+mj-lt"/>
              <a:buAutoNum type="arabicPeriod"/>
              <a:defRPr/>
            </a:pPr>
            <a:r>
              <a:rPr lang="en-GB" sz="2300" dirty="0">
                <a:solidFill>
                  <a:prstClr val="black"/>
                </a:solidFill>
                <a:latin typeface="Arial" pitchFamily="34" charset="0"/>
                <a:cs typeface="Arial" pitchFamily="34" charset="0"/>
              </a:rPr>
              <a:t>Have you changed all adverts / application forms /   other materials to reflect DBS changes?</a:t>
            </a:r>
          </a:p>
          <a:p>
            <a:pPr marL="457200" indent="-457200" fontAlgn="auto">
              <a:spcBef>
                <a:spcPts val="0"/>
              </a:spcBef>
              <a:spcAft>
                <a:spcPts val="0"/>
              </a:spcAft>
              <a:buFont typeface="+mj-lt"/>
              <a:buAutoNum type="arabicPeriod"/>
              <a:defRPr/>
            </a:pPr>
            <a:r>
              <a:rPr lang="en-GB" sz="2300" dirty="0">
                <a:solidFill>
                  <a:prstClr val="black"/>
                </a:solidFill>
                <a:latin typeface="Arial" pitchFamily="34" charset="0"/>
                <a:cs typeface="Arial" pitchFamily="34" charset="0"/>
              </a:rPr>
              <a:t>If you need to undertake stand-alone Barred list   checks, will your RB do this for you and do they charge?</a:t>
            </a:r>
          </a:p>
        </p:txBody>
      </p:sp>
      <p:sp>
        <p:nvSpPr>
          <p:cNvPr id="2" name="TextBox 1"/>
          <p:cNvSpPr txBox="1"/>
          <p:nvPr/>
        </p:nvSpPr>
        <p:spPr>
          <a:xfrm>
            <a:off x="6777538" y="6237312"/>
            <a:ext cx="2124075" cy="338554"/>
          </a:xfrm>
          <a:prstGeom prst="rect">
            <a:avLst/>
          </a:prstGeom>
          <a:noFill/>
        </p:spPr>
        <p:txBody>
          <a:bodyPr wrap="square" rtlCol="0">
            <a:spAutoFit/>
          </a:bodyPr>
          <a:lstStyle/>
          <a:p>
            <a:pPr algn="ctr"/>
            <a:r>
              <a:rPr lang="en-GB" sz="1600" dirty="0">
                <a:latin typeface="Comic Sans MS" pitchFamily="66" charset="0"/>
              </a:rPr>
              <a:t> carolyneyre.com</a:t>
            </a:r>
          </a:p>
        </p:txBody>
      </p:sp>
    </p:spTree>
    <p:extLst>
      <p:ext uri="{BB962C8B-B14F-4D97-AF65-F5344CB8AC3E}">
        <p14:creationId xmlns:p14="http://schemas.microsoft.com/office/powerpoint/2010/main" val="3794206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214313" y="457200"/>
            <a:ext cx="7643812" cy="553998"/>
          </a:xfrm>
          <a:prstGeom prst="rect">
            <a:avLst/>
          </a:prstGeom>
          <a:noFill/>
          <a:ln w="9525">
            <a:noFill/>
            <a:miter lim="800000"/>
            <a:headEnd/>
            <a:tailEnd/>
          </a:ln>
        </p:spPr>
        <p:txBody>
          <a:bodyPr lIns="0" tIns="0" rIns="0" bIns="0">
            <a:spAutoFit/>
          </a:bodyPr>
          <a:lstStyle/>
          <a:p>
            <a:pPr fontAlgn="auto">
              <a:spcBef>
                <a:spcPts val="0"/>
              </a:spcBef>
              <a:spcAft>
                <a:spcPts val="0"/>
              </a:spcAft>
              <a:defRPr/>
            </a:pPr>
            <a:r>
              <a:rPr lang="en-US" sz="3600" dirty="0">
                <a:solidFill>
                  <a:schemeClr val="accent3">
                    <a:lumMod val="75000"/>
                  </a:schemeClr>
                </a:solidFill>
                <a:latin typeface="Verdana" pitchFamily="34" charset="0"/>
                <a:cs typeface="+mn-cs"/>
              </a:rPr>
              <a:t> </a:t>
            </a:r>
            <a:r>
              <a:rPr lang="en-GB" sz="3400" b="1" dirty="0">
                <a:solidFill>
                  <a:schemeClr val="accent3"/>
                </a:solidFill>
                <a:cs typeface="+mn-cs"/>
              </a:rPr>
              <a:t>Changes to DBS introduced in 2012</a:t>
            </a:r>
            <a:endParaRPr lang="en-US" sz="3400" dirty="0">
              <a:solidFill>
                <a:schemeClr val="accent3"/>
              </a:solidFill>
              <a:latin typeface="Verdana" pitchFamily="34" charset="0"/>
              <a:cs typeface="+mn-cs"/>
            </a:endParaRPr>
          </a:p>
        </p:txBody>
      </p:sp>
      <p:sp>
        <p:nvSpPr>
          <p:cNvPr id="18435" name="Rectangle 1"/>
          <p:cNvSpPr>
            <a:spLocks noChangeArrowheads="1"/>
          </p:cNvSpPr>
          <p:nvPr/>
        </p:nvSpPr>
        <p:spPr bwMode="auto">
          <a:xfrm>
            <a:off x="258121" y="1208446"/>
            <a:ext cx="8431981" cy="5278368"/>
          </a:xfrm>
          <a:prstGeom prst="rect">
            <a:avLst/>
          </a:prstGeom>
          <a:noFill/>
          <a:ln w="9525">
            <a:noFill/>
            <a:miter lim="800000"/>
            <a:headEnd/>
            <a:tailEnd/>
          </a:ln>
        </p:spPr>
        <p:txBody>
          <a:bodyPr wrap="square">
            <a:spAutoFit/>
          </a:bodyPr>
          <a:lstStyle/>
          <a:p>
            <a:pPr marL="342900" indent="-342900" fontAlgn="auto">
              <a:spcBef>
                <a:spcPts val="0"/>
              </a:spcBef>
              <a:spcAft>
                <a:spcPts val="600"/>
              </a:spcAft>
              <a:buFont typeface="Arial" pitchFamily="34" charset="0"/>
              <a:buChar char="•"/>
              <a:defRPr/>
            </a:pPr>
            <a:r>
              <a:rPr lang="en-GB" dirty="0">
                <a:solidFill>
                  <a:schemeClr val="tx1"/>
                </a:solidFill>
                <a:latin typeface="Arial" pitchFamily="34" charset="0"/>
                <a:cs typeface="Arial" pitchFamily="34" charset="0"/>
              </a:rPr>
              <a:t>New definition of regulated activity for adult and children’s sector</a:t>
            </a:r>
          </a:p>
          <a:p>
            <a:pPr marL="342900" indent="-342900" fontAlgn="auto">
              <a:spcBef>
                <a:spcPts val="0"/>
              </a:spcBef>
              <a:spcAft>
                <a:spcPts val="600"/>
              </a:spcAft>
              <a:buFont typeface="Arial" pitchFamily="34" charset="0"/>
              <a:buChar char="•"/>
              <a:defRPr/>
            </a:pPr>
            <a:r>
              <a:rPr lang="en-GB" dirty="0">
                <a:solidFill>
                  <a:schemeClr val="tx1"/>
                </a:solidFill>
                <a:latin typeface="Arial" pitchFamily="34" charset="0"/>
                <a:cs typeface="Arial" pitchFamily="34" charset="0"/>
              </a:rPr>
              <a:t>Repeal of registration &amp; monitoring; controlled activity; and ‘additional information’</a:t>
            </a:r>
          </a:p>
          <a:p>
            <a:pPr marL="342900" indent="-342900" fontAlgn="auto">
              <a:spcBef>
                <a:spcPts val="0"/>
              </a:spcBef>
              <a:spcAft>
                <a:spcPts val="600"/>
              </a:spcAft>
              <a:buFont typeface="Arial" pitchFamily="34" charset="0"/>
              <a:buChar char="•"/>
              <a:defRPr/>
            </a:pPr>
            <a:r>
              <a:rPr lang="en-GB" dirty="0">
                <a:solidFill>
                  <a:schemeClr val="tx1"/>
                </a:solidFill>
                <a:latin typeface="Arial" pitchFamily="34" charset="0"/>
                <a:cs typeface="Arial" pitchFamily="34" charset="0"/>
              </a:rPr>
              <a:t>Introduced a minimum age (16) at which someone can apply for a criminal check</a:t>
            </a:r>
          </a:p>
          <a:p>
            <a:pPr marL="342900" indent="-342900" fontAlgn="auto">
              <a:spcBef>
                <a:spcPts val="0"/>
              </a:spcBef>
              <a:spcAft>
                <a:spcPts val="600"/>
              </a:spcAft>
              <a:buFont typeface="Arial" pitchFamily="34" charset="0"/>
              <a:buChar char="•"/>
              <a:defRPr/>
            </a:pPr>
            <a:r>
              <a:rPr lang="en-GB" dirty="0">
                <a:solidFill>
                  <a:schemeClr val="tx1"/>
                </a:solidFill>
                <a:latin typeface="Arial" pitchFamily="34" charset="0"/>
                <a:cs typeface="Arial" pitchFamily="34" charset="0"/>
              </a:rPr>
              <a:t>More rigorous relevancy test for when police release information on criminal record checks</a:t>
            </a:r>
          </a:p>
          <a:p>
            <a:pPr marL="342900" indent="-342900" fontAlgn="auto">
              <a:spcBef>
                <a:spcPts val="0"/>
              </a:spcBef>
              <a:spcAft>
                <a:spcPts val="600"/>
              </a:spcAft>
              <a:buFont typeface="Arial" pitchFamily="34" charset="0"/>
              <a:buChar char="•"/>
              <a:defRPr/>
            </a:pPr>
            <a:r>
              <a:rPr lang="en-GB" dirty="0" err="1">
                <a:solidFill>
                  <a:schemeClr val="tx1"/>
                </a:solidFill>
                <a:latin typeface="Arial" pitchFamily="34" charset="0"/>
                <a:cs typeface="Arial" pitchFamily="34" charset="0"/>
              </a:rPr>
              <a:t>DfE</a:t>
            </a:r>
            <a:r>
              <a:rPr lang="en-GB" dirty="0">
                <a:solidFill>
                  <a:schemeClr val="tx1"/>
                </a:solidFill>
                <a:latin typeface="Arial" pitchFamily="34" charset="0"/>
                <a:cs typeface="Arial" pitchFamily="34" charset="0"/>
              </a:rPr>
              <a:t> issued guidance on ‘supervision’ in                      relation to children. </a:t>
            </a:r>
          </a:p>
          <a:p>
            <a:pPr marL="342900" indent="-342900" fontAlgn="auto">
              <a:spcBef>
                <a:spcPts val="0"/>
              </a:spcBef>
              <a:spcAft>
                <a:spcPts val="600"/>
              </a:spcAft>
              <a:buFont typeface="Arial" pitchFamily="34" charset="0"/>
              <a:buChar char="•"/>
              <a:defRPr/>
            </a:pPr>
            <a:r>
              <a:rPr lang="en-GB" dirty="0">
                <a:solidFill>
                  <a:schemeClr val="tx1"/>
                </a:solidFill>
                <a:latin typeface="Arial" pitchFamily="34" charset="0"/>
                <a:cs typeface="Arial" pitchFamily="34" charset="0"/>
              </a:rPr>
              <a:t>Most people will be barred only if they have           engaged, are engaging in or might in the                    future engage in Regulated Activity</a:t>
            </a:r>
            <a:endParaRPr lang="en-GB" dirty="0">
              <a:solidFill>
                <a:schemeClr val="tx1"/>
              </a:solidFill>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6087" y="4199727"/>
            <a:ext cx="2124075" cy="22669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77538" y="6237312"/>
            <a:ext cx="2124075" cy="338554"/>
          </a:xfrm>
          <a:prstGeom prst="rect">
            <a:avLst/>
          </a:prstGeom>
          <a:noFill/>
        </p:spPr>
        <p:txBody>
          <a:bodyPr wrap="square" rtlCol="0">
            <a:spAutoFit/>
          </a:bodyPr>
          <a:lstStyle/>
          <a:p>
            <a:pPr algn="ctr"/>
            <a:r>
              <a:rPr lang="en-GB" sz="1600" dirty="0">
                <a:latin typeface="Comic Sans MS" pitchFamily="66" charset="0"/>
              </a:rPr>
              <a:t>carolyneyre.com</a:t>
            </a:r>
          </a:p>
        </p:txBody>
      </p:sp>
    </p:spTree>
    <p:extLst>
      <p:ext uri="{BB962C8B-B14F-4D97-AF65-F5344CB8AC3E}">
        <p14:creationId xmlns:p14="http://schemas.microsoft.com/office/powerpoint/2010/main" val="41096501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214313" y="457200"/>
            <a:ext cx="7643812" cy="1077218"/>
          </a:xfrm>
          <a:prstGeom prst="rect">
            <a:avLst/>
          </a:prstGeom>
          <a:noFill/>
          <a:ln w="9525">
            <a:noFill/>
            <a:miter lim="800000"/>
            <a:headEnd/>
            <a:tailEnd/>
          </a:ln>
        </p:spPr>
        <p:txBody>
          <a:bodyPr lIns="0" tIns="0" rIns="0" bIns="0">
            <a:spAutoFit/>
          </a:bodyPr>
          <a:lstStyle/>
          <a:p>
            <a:pPr fontAlgn="auto">
              <a:spcBef>
                <a:spcPts val="0"/>
              </a:spcBef>
              <a:spcAft>
                <a:spcPts val="0"/>
              </a:spcAft>
              <a:defRPr/>
            </a:pPr>
            <a:r>
              <a:rPr lang="en-US" sz="3600" dirty="0">
                <a:solidFill>
                  <a:srgbClr val="9BBB59">
                    <a:lumMod val="75000"/>
                  </a:srgbClr>
                </a:solidFill>
                <a:latin typeface="Verdana" pitchFamily="34" charset="0"/>
              </a:rPr>
              <a:t> </a:t>
            </a:r>
            <a:r>
              <a:rPr lang="en-GB" sz="3400" b="1" dirty="0">
                <a:solidFill>
                  <a:srgbClr val="9BBB59"/>
                </a:solidFill>
              </a:rPr>
              <a:t>Implications for schools &amp; colleges - other</a:t>
            </a:r>
            <a:endParaRPr lang="en-US" sz="3400" dirty="0">
              <a:solidFill>
                <a:srgbClr val="9BBB59"/>
              </a:solidFill>
              <a:latin typeface="Verdana" pitchFamily="34" charset="0"/>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2102" y="4363064"/>
            <a:ext cx="1971898" cy="2104537"/>
          </a:xfrm>
          <a:prstGeom prst="rect">
            <a:avLst/>
          </a:prstGeom>
          <a:noFill/>
          <a:extLst>
            <a:ext uri="{909E8E84-426E-40DD-AFC4-6F175D3DCCD1}">
              <a14:hiddenFill xmlns:a14="http://schemas.microsoft.com/office/drawing/2010/main">
                <a:solidFill>
                  <a:srgbClr val="FFFFFF"/>
                </a:solidFill>
              </a14:hiddenFill>
            </a:ext>
          </a:extLst>
        </p:spPr>
      </p:pic>
      <p:sp>
        <p:nvSpPr>
          <p:cNvPr id="18435" name="Rectangle 1"/>
          <p:cNvSpPr>
            <a:spLocks noChangeArrowheads="1"/>
          </p:cNvSpPr>
          <p:nvPr/>
        </p:nvSpPr>
        <p:spPr bwMode="auto">
          <a:xfrm>
            <a:off x="200373" y="1726946"/>
            <a:ext cx="7957677" cy="4755148"/>
          </a:xfrm>
          <a:prstGeom prst="rect">
            <a:avLst/>
          </a:prstGeom>
          <a:noFill/>
          <a:ln w="9525">
            <a:noFill/>
            <a:miter lim="800000"/>
            <a:headEnd/>
            <a:tailEnd/>
          </a:ln>
        </p:spPr>
        <p:txBody>
          <a:bodyPr wrap="square">
            <a:spAutoFit/>
          </a:bodyPr>
          <a:lstStyle/>
          <a:p>
            <a:pPr marL="457200" indent="-457200" fontAlgn="auto">
              <a:spcBef>
                <a:spcPts val="600"/>
              </a:spcBef>
              <a:spcAft>
                <a:spcPts val="0"/>
              </a:spcAft>
              <a:buFont typeface="+mj-lt"/>
              <a:buAutoNum type="arabicPeriod"/>
              <a:defRPr/>
            </a:pPr>
            <a:r>
              <a:rPr lang="en-GB" dirty="0">
                <a:solidFill>
                  <a:prstClr val="black"/>
                </a:solidFill>
                <a:latin typeface="Arial" pitchFamily="34" charset="0"/>
                <a:cs typeface="Arial" pitchFamily="34" charset="0"/>
              </a:rPr>
              <a:t>Are staff aware that you expect them to notify you of any cautions / convictions gained during their employment?</a:t>
            </a:r>
          </a:p>
          <a:p>
            <a:pPr marL="457200" indent="-457200" fontAlgn="auto">
              <a:spcBef>
                <a:spcPts val="600"/>
              </a:spcBef>
              <a:spcAft>
                <a:spcPts val="0"/>
              </a:spcAft>
              <a:buFont typeface="+mj-lt"/>
              <a:buAutoNum type="arabicPeriod"/>
              <a:defRPr/>
            </a:pPr>
            <a:r>
              <a:rPr lang="en-GB" sz="2400" dirty="0">
                <a:solidFill>
                  <a:prstClr val="black"/>
                </a:solidFill>
                <a:latin typeface="Arial" pitchFamily="34" charset="0"/>
                <a:cs typeface="Arial" pitchFamily="34" charset="0"/>
              </a:rPr>
              <a:t>Will you provide all potential applicants with the ‘recruitment of ex-offenders’ policy or just include a paragraph about it &amp; direct them to your website?</a:t>
            </a:r>
          </a:p>
          <a:p>
            <a:pPr marL="457200" indent="-457200" fontAlgn="auto">
              <a:spcBef>
                <a:spcPts val="600"/>
              </a:spcBef>
              <a:spcAft>
                <a:spcPts val="0"/>
              </a:spcAft>
              <a:buFont typeface="+mj-lt"/>
              <a:buAutoNum type="arabicPeriod"/>
              <a:defRPr/>
            </a:pPr>
            <a:r>
              <a:rPr lang="en-GB" dirty="0">
                <a:solidFill>
                  <a:prstClr val="black"/>
                </a:solidFill>
                <a:latin typeface="Arial" pitchFamily="34" charset="0"/>
                <a:cs typeface="Arial" pitchFamily="34" charset="0"/>
              </a:rPr>
              <a:t>How do you ensure that applicants understand the filtering rules and do not disclose protected    offences? </a:t>
            </a:r>
            <a:endParaRPr lang="en-GB" sz="2400" dirty="0">
              <a:solidFill>
                <a:prstClr val="black"/>
              </a:solidFill>
              <a:latin typeface="Arial" pitchFamily="34" charset="0"/>
              <a:cs typeface="Arial" pitchFamily="34" charset="0"/>
            </a:endParaRPr>
          </a:p>
          <a:p>
            <a:pPr marL="457200" indent="-457200" fontAlgn="auto">
              <a:spcBef>
                <a:spcPts val="600"/>
              </a:spcBef>
              <a:spcAft>
                <a:spcPts val="0"/>
              </a:spcAft>
              <a:buFont typeface="+mj-lt"/>
              <a:buAutoNum type="arabicPeriod"/>
              <a:defRPr/>
            </a:pPr>
            <a:r>
              <a:rPr lang="en-GB" dirty="0">
                <a:solidFill>
                  <a:prstClr val="black"/>
                </a:solidFill>
                <a:latin typeface="Arial" pitchFamily="34" charset="0"/>
                <a:cs typeface="Arial" pitchFamily="34" charset="0"/>
              </a:rPr>
              <a:t>Single central record ……</a:t>
            </a:r>
          </a:p>
          <a:p>
            <a:pPr fontAlgn="ctr"/>
            <a:endParaRPr lang="en-GB" dirty="0">
              <a:solidFill>
                <a:prstClr val="black"/>
              </a:solidFill>
              <a:latin typeface="Arial" pitchFamily="34" charset="0"/>
              <a:cs typeface="Arial" pitchFamily="34" charset="0"/>
            </a:endParaRPr>
          </a:p>
          <a:p>
            <a:pPr fontAlgn="auto">
              <a:spcBef>
                <a:spcPts val="0"/>
              </a:spcBef>
              <a:spcAft>
                <a:spcPts val="0"/>
              </a:spcAft>
              <a:defRPr/>
            </a:pPr>
            <a:endParaRPr lang="en-GB" dirty="0">
              <a:solidFill>
                <a:prstClr val="black"/>
              </a:solidFill>
            </a:endParaRPr>
          </a:p>
        </p:txBody>
      </p:sp>
      <p:sp>
        <p:nvSpPr>
          <p:cNvPr id="2" name="TextBox 1"/>
          <p:cNvSpPr txBox="1"/>
          <p:nvPr/>
        </p:nvSpPr>
        <p:spPr>
          <a:xfrm>
            <a:off x="6777538" y="6237312"/>
            <a:ext cx="2124075" cy="338554"/>
          </a:xfrm>
          <a:prstGeom prst="rect">
            <a:avLst/>
          </a:prstGeom>
          <a:noFill/>
        </p:spPr>
        <p:txBody>
          <a:bodyPr wrap="square" rtlCol="0">
            <a:spAutoFit/>
          </a:bodyPr>
          <a:lstStyle/>
          <a:p>
            <a:pPr algn="ctr"/>
            <a:r>
              <a:rPr lang="en-GB" sz="1600" dirty="0">
                <a:latin typeface="Comic Sans MS" pitchFamily="66" charset="0"/>
              </a:rPr>
              <a:t>carolyneyre.com</a:t>
            </a:r>
          </a:p>
        </p:txBody>
      </p:sp>
    </p:spTree>
    <p:extLst>
      <p:ext uri="{BB962C8B-B14F-4D97-AF65-F5344CB8AC3E}">
        <p14:creationId xmlns:p14="http://schemas.microsoft.com/office/powerpoint/2010/main" val="4293140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8"/>
          <p:cNvSpPr txBox="1">
            <a:spLocks noChangeArrowheads="1"/>
          </p:cNvSpPr>
          <p:nvPr/>
        </p:nvSpPr>
        <p:spPr bwMode="auto">
          <a:xfrm>
            <a:off x="457200" y="333375"/>
            <a:ext cx="6096000" cy="609600"/>
          </a:xfrm>
          <a:prstGeom prst="rect">
            <a:avLst/>
          </a:prstGeom>
          <a:noFill/>
          <a:ln w="9525">
            <a:noFill/>
            <a:miter lim="800000"/>
            <a:headEnd/>
            <a:tailEnd/>
          </a:ln>
        </p:spPr>
        <p:txBody>
          <a:bodyPr lIns="0" tIns="0" rIns="0" bIns="0">
            <a:spAutoFit/>
          </a:bodyPr>
          <a:lstStyle/>
          <a:p>
            <a:r>
              <a:rPr lang="en-US" sz="3600" b="1" dirty="0">
                <a:solidFill>
                  <a:srgbClr val="9BBB59"/>
                </a:solidFill>
              </a:rPr>
              <a:t>Further information</a:t>
            </a:r>
            <a:r>
              <a:rPr lang="en-US" sz="4000" b="1" dirty="0"/>
              <a:t> </a:t>
            </a:r>
          </a:p>
        </p:txBody>
      </p:sp>
      <p:sp>
        <p:nvSpPr>
          <p:cNvPr id="6149" name="Rectangle 1"/>
          <p:cNvSpPr>
            <a:spLocks noChangeArrowheads="1"/>
          </p:cNvSpPr>
          <p:nvPr/>
        </p:nvSpPr>
        <p:spPr bwMode="auto">
          <a:xfrm>
            <a:off x="323528" y="1268760"/>
            <a:ext cx="7558086" cy="5047536"/>
          </a:xfrm>
          <a:prstGeom prst="rect">
            <a:avLst/>
          </a:prstGeom>
          <a:noFill/>
          <a:ln w="9525">
            <a:noFill/>
            <a:miter lim="800000"/>
            <a:headEnd/>
            <a:tailEnd/>
          </a:ln>
        </p:spPr>
        <p:txBody>
          <a:bodyPr wrap="square">
            <a:spAutoFit/>
          </a:bodyPr>
          <a:lstStyle/>
          <a:p>
            <a:pPr marL="342900" indent="-342900" fontAlgn="auto">
              <a:spcBef>
                <a:spcPts val="0"/>
              </a:spcBef>
              <a:spcAft>
                <a:spcPts val="0"/>
              </a:spcAft>
              <a:buFont typeface="Arial" pitchFamily="34" charset="0"/>
              <a:buChar char="•"/>
              <a:defRPr/>
            </a:pPr>
            <a:r>
              <a:rPr lang="en-GB" dirty="0">
                <a:solidFill>
                  <a:schemeClr val="tx1"/>
                </a:solidFill>
                <a:latin typeface="+mn-lt"/>
                <a:cs typeface="+mn-cs"/>
              </a:rPr>
              <a:t>DBS website </a:t>
            </a:r>
            <a:r>
              <a:rPr lang="en-GB" sz="2000" dirty="0">
                <a:hlinkClick r:id="rId3"/>
              </a:rPr>
              <a:t>www.gov.uk/government/organisations/disclosure-and-barring-service</a:t>
            </a:r>
            <a:endParaRPr lang="en-GB" sz="2000" dirty="0"/>
          </a:p>
          <a:p>
            <a:pPr marL="342900" indent="-342900" fontAlgn="auto">
              <a:spcBef>
                <a:spcPts val="0"/>
              </a:spcBef>
              <a:spcAft>
                <a:spcPts val="0"/>
              </a:spcAft>
              <a:buFont typeface="Arial" pitchFamily="34" charset="0"/>
              <a:buChar char="•"/>
              <a:defRPr/>
            </a:pPr>
            <a:r>
              <a:rPr lang="en-GB" dirty="0">
                <a:solidFill>
                  <a:schemeClr val="tx1"/>
                </a:solidFill>
                <a:latin typeface="+mn-lt"/>
                <a:cs typeface="+mn-cs"/>
              </a:rPr>
              <a:t>Keeping children safe in education (</a:t>
            </a:r>
            <a:r>
              <a:rPr lang="en-GB">
                <a:solidFill>
                  <a:schemeClr val="tx1"/>
                </a:solidFill>
                <a:latin typeface="+mn-lt"/>
                <a:cs typeface="+mn-cs"/>
              </a:rPr>
              <a:t>DfE 2020) </a:t>
            </a:r>
            <a:r>
              <a:rPr lang="en-GB" sz="2200" dirty="0">
                <a:solidFill>
                  <a:schemeClr val="tx1"/>
                </a:solidFill>
                <a:latin typeface="+mn-lt"/>
                <a:cs typeface="+mn-cs"/>
                <a:hlinkClick r:id="rId4"/>
              </a:rPr>
              <a:t>https://www.gov.uk/government/uploads/system/uploads/attachment_data/file/350747/Keeping_children_safe_in_education.pdf</a:t>
            </a:r>
            <a:r>
              <a:rPr lang="en-GB" sz="2200" dirty="0">
                <a:solidFill>
                  <a:schemeClr val="tx1"/>
                </a:solidFill>
                <a:latin typeface="+mn-lt"/>
                <a:cs typeface="+mn-cs"/>
              </a:rPr>
              <a:t> </a:t>
            </a:r>
          </a:p>
          <a:p>
            <a:pPr marL="342900" indent="-342900" fontAlgn="auto">
              <a:spcBef>
                <a:spcPts val="0"/>
              </a:spcBef>
              <a:spcAft>
                <a:spcPts val="0"/>
              </a:spcAft>
              <a:buFont typeface="Arial" pitchFamily="34" charset="0"/>
              <a:buChar char="•"/>
              <a:defRPr/>
            </a:pPr>
            <a:r>
              <a:rPr lang="en-GB" dirty="0" err="1">
                <a:solidFill>
                  <a:schemeClr val="tx1"/>
                </a:solidFill>
                <a:latin typeface="+mn-lt"/>
                <a:cs typeface="+mn-cs"/>
              </a:rPr>
              <a:t>DfE</a:t>
            </a:r>
            <a:r>
              <a:rPr lang="en-GB" dirty="0">
                <a:solidFill>
                  <a:schemeClr val="tx1"/>
                </a:solidFill>
                <a:latin typeface="+mn-lt"/>
                <a:cs typeface="+mn-cs"/>
              </a:rPr>
              <a:t> statutory supervision guidance (Sep 2012) </a:t>
            </a:r>
            <a:r>
              <a:rPr lang="en-GB" sz="2000" dirty="0">
                <a:hlinkClick r:id="rId5"/>
              </a:rPr>
              <a:t>www.education.gov.uk/aboutdfe/statutory/g00213977/supervision-guidance</a:t>
            </a:r>
            <a:r>
              <a:rPr lang="en-GB" sz="2000" dirty="0"/>
              <a:t> </a:t>
            </a:r>
          </a:p>
          <a:p>
            <a:pPr marL="342900" indent="-342900" fontAlgn="auto">
              <a:spcBef>
                <a:spcPts val="0"/>
              </a:spcBef>
              <a:spcAft>
                <a:spcPts val="0"/>
              </a:spcAft>
              <a:buFont typeface="Arial" pitchFamily="34" charset="0"/>
              <a:buChar char="•"/>
              <a:defRPr/>
            </a:pPr>
            <a:r>
              <a:rPr lang="en-GB" sz="2200" dirty="0">
                <a:solidFill>
                  <a:schemeClr val="tx1"/>
                </a:solidFill>
              </a:rPr>
              <a:t>Disqualification under the Childcare Act 2006 (Regulations 2018) </a:t>
            </a:r>
            <a:r>
              <a:rPr lang="en-GB" sz="2000" dirty="0">
                <a:solidFill>
                  <a:schemeClr val="tx1"/>
                </a:solidFill>
                <a:hlinkClick r:id="rId6"/>
              </a:rPr>
              <a:t>https://www.gov.uk/government/publications/disqualification-under-the-childcare-act-2006/disqualification-under-the-childcare-act-2006</a:t>
            </a:r>
            <a:r>
              <a:rPr lang="en-GB" sz="2000" dirty="0">
                <a:solidFill>
                  <a:schemeClr val="tx1"/>
                </a:solidFill>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214313" y="457200"/>
            <a:ext cx="7643812" cy="554038"/>
          </a:xfrm>
          <a:prstGeom prst="rect">
            <a:avLst/>
          </a:prstGeom>
          <a:noFill/>
          <a:ln w="9525">
            <a:noFill/>
            <a:miter lim="800000"/>
            <a:headEnd/>
            <a:tailEnd/>
          </a:ln>
        </p:spPr>
        <p:txBody>
          <a:bodyPr lIns="0" tIns="0" rIns="0" bIns="0">
            <a:spAutoFit/>
          </a:bodyPr>
          <a:lstStyle/>
          <a:p>
            <a:pPr fontAlgn="auto">
              <a:spcBef>
                <a:spcPts val="0"/>
              </a:spcBef>
              <a:spcAft>
                <a:spcPts val="0"/>
              </a:spcAft>
              <a:defRPr/>
            </a:pPr>
            <a:r>
              <a:rPr lang="en-US" sz="3600" dirty="0">
                <a:solidFill>
                  <a:schemeClr val="accent3">
                    <a:lumMod val="75000"/>
                  </a:schemeClr>
                </a:solidFill>
                <a:latin typeface="Verdana" pitchFamily="34" charset="0"/>
                <a:cs typeface="+mn-cs"/>
              </a:rPr>
              <a:t> </a:t>
            </a:r>
            <a:r>
              <a:rPr lang="en-GB" sz="3400" b="1" dirty="0">
                <a:solidFill>
                  <a:schemeClr val="accent3"/>
                </a:solidFill>
                <a:cs typeface="+mn-cs"/>
              </a:rPr>
              <a:t>What didn’t change</a:t>
            </a:r>
            <a:endParaRPr lang="en-US" sz="3400" dirty="0">
              <a:solidFill>
                <a:schemeClr val="accent3"/>
              </a:solidFill>
              <a:latin typeface="Verdana" pitchFamily="34" charset="0"/>
              <a:cs typeface="+mn-cs"/>
            </a:endParaRPr>
          </a:p>
        </p:txBody>
      </p:sp>
      <p:sp>
        <p:nvSpPr>
          <p:cNvPr id="18435" name="Rectangle 1"/>
          <p:cNvSpPr>
            <a:spLocks noChangeArrowheads="1"/>
          </p:cNvSpPr>
          <p:nvPr/>
        </p:nvSpPr>
        <p:spPr bwMode="auto">
          <a:xfrm>
            <a:off x="200374" y="1265281"/>
            <a:ext cx="7613650" cy="5693866"/>
          </a:xfrm>
          <a:prstGeom prst="rect">
            <a:avLst/>
          </a:prstGeom>
          <a:noFill/>
          <a:ln w="9525">
            <a:noFill/>
            <a:miter lim="800000"/>
            <a:headEnd/>
            <a:tailEnd/>
          </a:ln>
        </p:spPr>
        <p:txBody>
          <a:bodyPr wrap="square">
            <a:spAutoFit/>
          </a:bodyPr>
          <a:lstStyle/>
          <a:p>
            <a:pPr marL="285750" indent="-285750" fontAlgn="auto">
              <a:spcBef>
                <a:spcPts val="0"/>
              </a:spcBef>
              <a:spcAft>
                <a:spcPts val="0"/>
              </a:spcAft>
              <a:buFont typeface="Arial" charset="0"/>
              <a:buChar char="•"/>
              <a:defRPr/>
            </a:pPr>
            <a:r>
              <a:rPr lang="en-GB" dirty="0">
                <a:solidFill>
                  <a:schemeClr val="tx1"/>
                </a:solidFill>
                <a:latin typeface="Arial" pitchFamily="34" charset="0"/>
                <a:cs typeface="Arial" pitchFamily="34" charset="0"/>
              </a:rPr>
              <a:t>School leaders have a legal duty to make appropriate referrals to DBS for consideration of barring when an employee is dismissed as a result of a safeguarding matter</a:t>
            </a:r>
          </a:p>
          <a:p>
            <a:pPr marL="285750" indent="-285750" fontAlgn="auto">
              <a:spcBef>
                <a:spcPts val="0"/>
              </a:spcBef>
              <a:spcAft>
                <a:spcPts val="0"/>
              </a:spcAft>
              <a:buFont typeface="Arial" charset="0"/>
              <a:buChar char="•"/>
              <a:defRPr/>
            </a:pPr>
            <a:endParaRPr lang="en-GB" sz="1400" dirty="0">
              <a:solidFill>
                <a:schemeClr val="tx1"/>
              </a:solidFill>
              <a:latin typeface="Arial" pitchFamily="34" charset="0"/>
              <a:cs typeface="Arial" pitchFamily="34" charset="0"/>
            </a:endParaRPr>
          </a:p>
          <a:p>
            <a:pPr marL="285750" indent="-285750" fontAlgn="auto">
              <a:spcBef>
                <a:spcPts val="0"/>
              </a:spcBef>
              <a:spcAft>
                <a:spcPts val="0"/>
              </a:spcAft>
              <a:buFont typeface="Arial" charset="0"/>
              <a:buChar char="•"/>
              <a:defRPr/>
            </a:pPr>
            <a:r>
              <a:rPr lang="en-GB" dirty="0">
                <a:solidFill>
                  <a:schemeClr val="tx1"/>
                </a:solidFill>
                <a:latin typeface="Arial" pitchFamily="34" charset="0"/>
                <a:cs typeface="Arial" pitchFamily="34" charset="0"/>
              </a:rPr>
              <a:t>Schools must not employ someone whom they know has been barred from working with children</a:t>
            </a:r>
          </a:p>
          <a:p>
            <a:pPr marL="285750" indent="-285750" fontAlgn="auto">
              <a:spcBef>
                <a:spcPts val="0"/>
              </a:spcBef>
              <a:spcAft>
                <a:spcPts val="0"/>
              </a:spcAft>
              <a:buFont typeface="Arial" charset="0"/>
              <a:buChar char="•"/>
              <a:defRPr/>
            </a:pPr>
            <a:endParaRPr lang="en-GB" sz="1400" dirty="0">
              <a:solidFill>
                <a:schemeClr val="tx1"/>
              </a:solidFill>
              <a:latin typeface="Arial" pitchFamily="34" charset="0"/>
              <a:cs typeface="Arial" pitchFamily="34" charset="0"/>
            </a:endParaRPr>
          </a:p>
          <a:p>
            <a:pPr marL="285750" indent="-285750" fontAlgn="auto">
              <a:spcBef>
                <a:spcPts val="0"/>
              </a:spcBef>
              <a:spcAft>
                <a:spcPts val="0"/>
              </a:spcAft>
              <a:buFont typeface="Arial" charset="0"/>
              <a:buChar char="•"/>
              <a:defRPr/>
            </a:pPr>
            <a:r>
              <a:rPr lang="en-GB" dirty="0">
                <a:solidFill>
                  <a:schemeClr val="tx1"/>
                </a:solidFill>
                <a:latin typeface="Arial" pitchFamily="34" charset="0"/>
                <a:cs typeface="Arial" pitchFamily="34" charset="0"/>
              </a:rPr>
              <a:t>People on the children’s barred list are breaking             the law if they seek work with children. Those on      the adult barred list are breaking the law seeking work in regulated activity with adults.</a:t>
            </a:r>
          </a:p>
          <a:p>
            <a:pPr marL="285750" indent="-285750" fontAlgn="auto">
              <a:spcBef>
                <a:spcPts val="0"/>
              </a:spcBef>
              <a:spcAft>
                <a:spcPts val="0"/>
              </a:spcAft>
              <a:buFont typeface="Arial" charset="0"/>
              <a:buChar char="•"/>
              <a:defRPr/>
            </a:pPr>
            <a:endParaRPr lang="en-GB" sz="1400" dirty="0">
              <a:solidFill>
                <a:schemeClr val="tx1"/>
              </a:solidFill>
              <a:latin typeface="Arial" pitchFamily="34" charset="0"/>
              <a:cs typeface="Arial" pitchFamily="34" charset="0"/>
            </a:endParaRPr>
          </a:p>
          <a:p>
            <a:pPr marL="285750" indent="-285750" fontAlgn="auto">
              <a:spcBef>
                <a:spcPts val="0"/>
              </a:spcBef>
              <a:spcAft>
                <a:spcPts val="0"/>
              </a:spcAft>
              <a:buFont typeface="Arial" charset="0"/>
              <a:buChar char="•"/>
              <a:defRPr/>
            </a:pPr>
            <a:r>
              <a:rPr lang="en-GB" dirty="0">
                <a:solidFill>
                  <a:schemeClr val="tx1"/>
                </a:solidFill>
                <a:latin typeface="Arial" pitchFamily="34" charset="0"/>
                <a:cs typeface="Arial" pitchFamily="34" charset="0"/>
              </a:rPr>
              <a:t>Those only on the children’s barred list can work         with vulnerable adults and vice versa </a:t>
            </a:r>
          </a:p>
          <a:p>
            <a:pPr eaLnBrk="0" hangingPunct="0"/>
            <a:endParaRPr lang="en-GB" dirty="0">
              <a:solidFill>
                <a:schemeClr val="tx1"/>
              </a:solidFill>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2102" y="4363064"/>
            <a:ext cx="1971898" cy="2104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77538" y="6237312"/>
            <a:ext cx="2124075" cy="338554"/>
          </a:xfrm>
          <a:prstGeom prst="rect">
            <a:avLst/>
          </a:prstGeom>
          <a:noFill/>
        </p:spPr>
        <p:txBody>
          <a:bodyPr wrap="square" rtlCol="0">
            <a:spAutoFit/>
          </a:bodyPr>
          <a:lstStyle/>
          <a:p>
            <a:pPr algn="ctr"/>
            <a:r>
              <a:rPr lang="en-GB" sz="1600" dirty="0">
                <a:latin typeface="Comic Sans MS" pitchFamily="66" charset="0"/>
              </a:rPr>
              <a:t>carolyneyre.com</a:t>
            </a:r>
          </a:p>
        </p:txBody>
      </p:sp>
    </p:spTree>
    <p:extLst>
      <p:ext uri="{BB962C8B-B14F-4D97-AF65-F5344CB8AC3E}">
        <p14:creationId xmlns:p14="http://schemas.microsoft.com/office/powerpoint/2010/main" val="3228661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214313" y="457200"/>
            <a:ext cx="7943738" cy="553998"/>
          </a:xfrm>
          <a:prstGeom prst="rect">
            <a:avLst/>
          </a:prstGeom>
          <a:noFill/>
          <a:ln w="9525">
            <a:noFill/>
            <a:miter lim="800000"/>
            <a:headEnd/>
            <a:tailEnd/>
          </a:ln>
        </p:spPr>
        <p:txBody>
          <a:bodyPr wrap="square" lIns="0" tIns="0" rIns="0" bIns="0">
            <a:spAutoFit/>
          </a:bodyPr>
          <a:lstStyle/>
          <a:p>
            <a:pPr fontAlgn="auto">
              <a:spcBef>
                <a:spcPts val="0"/>
              </a:spcBef>
              <a:spcAft>
                <a:spcPts val="0"/>
              </a:spcAft>
              <a:defRPr/>
            </a:pPr>
            <a:r>
              <a:rPr lang="en-US" sz="3600" dirty="0">
                <a:solidFill>
                  <a:srgbClr val="9BBB59">
                    <a:lumMod val="75000"/>
                  </a:srgbClr>
                </a:solidFill>
                <a:latin typeface="Verdana" pitchFamily="34" charset="0"/>
              </a:rPr>
              <a:t> </a:t>
            </a:r>
            <a:r>
              <a:rPr lang="en-GB" sz="3400" b="1" dirty="0">
                <a:solidFill>
                  <a:srgbClr val="9BBB59"/>
                </a:solidFill>
              </a:rPr>
              <a:t>Scope of regulated activity: children </a:t>
            </a:r>
            <a:endParaRPr lang="en-US" sz="3400" dirty="0">
              <a:solidFill>
                <a:srgbClr val="9BBB59"/>
              </a:solidFill>
              <a:latin typeface="Verdana" pitchFamily="34" charset="0"/>
            </a:endParaRPr>
          </a:p>
        </p:txBody>
      </p:sp>
      <p:sp>
        <p:nvSpPr>
          <p:cNvPr id="18435" name="Rectangle 1"/>
          <p:cNvSpPr>
            <a:spLocks noChangeArrowheads="1"/>
          </p:cNvSpPr>
          <p:nvPr/>
        </p:nvSpPr>
        <p:spPr bwMode="auto">
          <a:xfrm>
            <a:off x="200374" y="1265281"/>
            <a:ext cx="7613650" cy="4985980"/>
          </a:xfrm>
          <a:prstGeom prst="rect">
            <a:avLst/>
          </a:prstGeom>
          <a:noFill/>
          <a:ln w="9525">
            <a:noFill/>
            <a:miter lim="800000"/>
            <a:headEnd/>
            <a:tailEnd/>
          </a:ln>
        </p:spPr>
        <p:txBody>
          <a:bodyPr wrap="square">
            <a:spAutoFit/>
          </a:bodyPr>
          <a:lstStyle/>
          <a:p>
            <a:pPr marL="457200" indent="-457200" fontAlgn="auto">
              <a:spcBef>
                <a:spcPts val="0"/>
              </a:spcBef>
              <a:spcAft>
                <a:spcPts val="1200"/>
              </a:spcAft>
              <a:buFont typeface="+mj-lt"/>
              <a:buAutoNum type="arabicPeriod"/>
              <a:defRPr/>
            </a:pPr>
            <a:r>
              <a:rPr lang="en-GB" dirty="0">
                <a:solidFill>
                  <a:schemeClr val="tx1"/>
                </a:solidFill>
                <a:latin typeface="Arial" pitchFamily="34" charset="0"/>
                <a:cs typeface="Arial" pitchFamily="34" charset="0"/>
              </a:rPr>
              <a:t>Unsupervised activities: teach, train, instruct, care for or supervise children, or provide advice / guidance on wellbeing, moderate an online service or drive a vehicle only for children</a:t>
            </a:r>
          </a:p>
          <a:p>
            <a:pPr marL="457200" indent="-457200" fontAlgn="auto">
              <a:spcBef>
                <a:spcPts val="0"/>
              </a:spcBef>
              <a:spcAft>
                <a:spcPts val="1200"/>
              </a:spcAft>
              <a:buFont typeface="+mj-lt"/>
              <a:buAutoNum type="arabicPeriod"/>
              <a:defRPr/>
            </a:pPr>
            <a:r>
              <a:rPr lang="en-GB" dirty="0">
                <a:solidFill>
                  <a:schemeClr val="tx1"/>
                </a:solidFill>
                <a:latin typeface="Arial" pitchFamily="34" charset="0"/>
                <a:cs typeface="Arial" pitchFamily="34" charset="0"/>
              </a:rPr>
              <a:t>Work in a limited range of establishments, (specified places) </a:t>
            </a:r>
            <a:r>
              <a:rPr lang="en-GB" dirty="0" err="1">
                <a:solidFill>
                  <a:schemeClr val="tx1"/>
                </a:solidFill>
                <a:latin typeface="Arial" pitchFamily="34" charset="0"/>
                <a:cs typeface="Arial" pitchFamily="34" charset="0"/>
              </a:rPr>
              <a:t>e.g</a:t>
            </a:r>
            <a:r>
              <a:rPr lang="en-GB" dirty="0">
                <a:solidFill>
                  <a:schemeClr val="tx1"/>
                </a:solidFill>
                <a:latin typeface="Arial" pitchFamily="34" charset="0"/>
                <a:cs typeface="Arial" pitchFamily="34" charset="0"/>
              </a:rPr>
              <a:t> school, children’s home, childcare premises ... </a:t>
            </a:r>
            <a:r>
              <a:rPr lang="en-GB" i="1" dirty="0">
                <a:solidFill>
                  <a:schemeClr val="tx1"/>
                </a:solidFill>
                <a:latin typeface="Arial" pitchFamily="34" charset="0"/>
                <a:cs typeface="Arial" pitchFamily="34" charset="0"/>
              </a:rPr>
              <a:t>but not by supervised volunteers</a:t>
            </a:r>
          </a:p>
          <a:p>
            <a:pPr marL="457200" indent="-457200" fontAlgn="auto">
              <a:spcBef>
                <a:spcPts val="0"/>
              </a:spcBef>
              <a:spcAft>
                <a:spcPts val="1200"/>
              </a:spcAft>
              <a:buFont typeface="+mj-lt"/>
              <a:buAutoNum type="arabicPeriod"/>
              <a:defRPr/>
            </a:pPr>
            <a:r>
              <a:rPr lang="en-GB" dirty="0">
                <a:solidFill>
                  <a:schemeClr val="tx1"/>
                </a:solidFill>
                <a:latin typeface="Arial" pitchFamily="34" charset="0"/>
                <a:cs typeface="Arial" pitchFamily="34" charset="0"/>
              </a:rPr>
              <a:t>Relevant personal care, such as washing,  dressing, feeding, healthcare by or supervised     by a health-care professional</a:t>
            </a:r>
          </a:p>
          <a:p>
            <a:pPr marL="457200" indent="-457200" fontAlgn="auto">
              <a:spcBef>
                <a:spcPts val="0"/>
              </a:spcBef>
              <a:spcAft>
                <a:spcPts val="1200"/>
              </a:spcAft>
              <a:buFont typeface="+mj-lt"/>
              <a:buAutoNum type="arabicPeriod"/>
              <a:defRPr/>
            </a:pPr>
            <a:r>
              <a:rPr lang="en-GB" dirty="0">
                <a:solidFill>
                  <a:schemeClr val="tx1"/>
                </a:solidFill>
                <a:latin typeface="Arial" pitchFamily="34" charset="0"/>
                <a:cs typeface="Arial" pitchFamily="34" charset="0"/>
              </a:rPr>
              <a:t>Registered child-minding / foster carers</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2102" y="4363064"/>
            <a:ext cx="1971898" cy="2104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77538" y="6237312"/>
            <a:ext cx="2124075" cy="338554"/>
          </a:xfrm>
          <a:prstGeom prst="rect">
            <a:avLst/>
          </a:prstGeom>
          <a:noFill/>
        </p:spPr>
        <p:txBody>
          <a:bodyPr wrap="square" rtlCol="0">
            <a:spAutoFit/>
          </a:bodyPr>
          <a:lstStyle/>
          <a:p>
            <a:pPr algn="ctr"/>
            <a:r>
              <a:rPr lang="en-GB" sz="1600" dirty="0">
                <a:latin typeface="Comic Sans MS" pitchFamily="66" charset="0"/>
              </a:rPr>
              <a:t>carolyneyre.com</a:t>
            </a:r>
          </a:p>
        </p:txBody>
      </p:sp>
    </p:spTree>
    <p:extLst>
      <p:ext uri="{BB962C8B-B14F-4D97-AF65-F5344CB8AC3E}">
        <p14:creationId xmlns:p14="http://schemas.microsoft.com/office/powerpoint/2010/main" val="1956747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214313" y="457200"/>
            <a:ext cx="7643812" cy="554038"/>
          </a:xfrm>
          <a:prstGeom prst="rect">
            <a:avLst/>
          </a:prstGeom>
          <a:noFill/>
          <a:ln w="9525">
            <a:noFill/>
            <a:miter lim="800000"/>
            <a:headEnd/>
            <a:tailEnd/>
          </a:ln>
        </p:spPr>
        <p:txBody>
          <a:bodyPr lIns="0" tIns="0" rIns="0" bIns="0">
            <a:spAutoFit/>
          </a:bodyPr>
          <a:lstStyle/>
          <a:p>
            <a:pPr fontAlgn="auto">
              <a:spcBef>
                <a:spcPts val="0"/>
              </a:spcBef>
              <a:spcAft>
                <a:spcPts val="0"/>
              </a:spcAft>
              <a:defRPr/>
            </a:pPr>
            <a:r>
              <a:rPr lang="en-US" sz="3600" dirty="0">
                <a:solidFill>
                  <a:srgbClr val="9BBB59">
                    <a:lumMod val="75000"/>
                  </a:srgbClr>
                </a:solidFill>
                <a:latin typeface="Verdana" pitchFamily="34" charset="0"/>
              </a:rPr>
              <a:t> </a:t>
            </a:r>
            <a:r>
              <a:rPr lang="en-GB" sz="3400" b="1" dirty="0">
                <a:solidFill>
                  <a:srgbClr val="9BBB59"/>
                </a:solidFill>
              </a:rPr>
              <a:t>Regulated activity: children (cont’d)</a:t>
            </a:r>
            <a:endParaRPr lang="en-US" sz="3400" dirty="0">
              <a:solidFill>
                <a:srgbClr val="9BBB59"/>
              </a:solidFill>
              <a:latin typeface="Verdana" pitchFamily="34" charset="0"/>
            </a:endParaRPr>
          </a:p>
        </p:txBody>
      </p:sp>
      <p:sp>
        <p:nvSpPr>
          <p:cNvPr id="18435" name="Rectangle 1"/>
          <p:cNvSpPr>
            <a:spLocks noChangeArrowheads="1"/>
          </p:cNvSpPr>
          <p:nvPr/>
        </p:nvSpPr>
        <p:spPr bwMode="auto">
          <a:xfrm>
            <a:off x="244475" y="1844824"/>
            <a:ext cx="7613650" cy="4524315"/>
          </a:xfrm>
          <a:prstGeom prst="rect">
            <a:avLst/>
          </a:prstGeom>
          <a:noFill/>
          <a:ln w="9525">
            <a:noFill/>
            <a:miter lim="800000"/>
            <a:headEnd/>
            <a:tailEnd/>
          </a:ln>
        </p:spPr>
        <p:txBody>
          <a:bodyPr wrap="square">
            <a:spAutoFit/>
          </a:bodyPr>
          <a:lstStyle/>
          <a:p>
            <a:pPr marL="457200" indent="-457200"/>
            <a:r>
              <a:rPr lang="en-GB" dirty="0">
                <a:solidFill>
                  <a:schemeClr val="tx1"/>
                </a:solidFill>
              </a:rPr>
              <a:t>Work under (1) or (2) is Regulated only if done regularly (by same person once per week or more, 4 or more days in a 30 day period or in some cases* overnight) </a:t>
            </a:r>
          </a:p>
          <a:p>
            <a:pPr marL="457200" indent="-457200"/>
            <a:endParaRPr lang="en-GB" dirty="0">
              <a:solidFill>
                <a:schemeClr val="tx1"/>
              </a:solidFill>
            </a:endParaRPr>
          </a:p>
          <a:p>
            <a:pPr marL="457200" indent="-457200"/>
            <a:r>
              <a:rPr lang="en-GB" dirty="0">
                <a:solidFill>
                  <a:schemeClr val="tx1"/>
                </a:solidFill>
              </a:rPr>
              <a:t>Regulated activity excludes:</a:t>
            </a:r>
          </a:p>
          <a:p>
            <a:pPr marL="457200" indent="-457200">
              <a:buFont typeface="Wingdings" pitchFamily="2" charset="2"/>
              <a:buChar char="§"/>
            </a:pPr>
            <a:r>
              <a:rPr lang="en-GB" dirty="0">
                <a:solidFill>
                  <a:schemeClr val="tx1"/>
                </a:solidFill>
              </a:rPr>
              <a:t>Family arrangements</a:t>
            </a:r>
          </a:p>
          <a:p>
            <a:pPr marL="457200" indent="-457200">
              <a:buFont typeface="Wingdings" pitchFamily="2" charset="2"/>
              <a:buChar char="§"/>
            </a:pPr>
            <a:r>
              <a:rPr lang="en-GB" dirty="0">
                <a:solidFill>
                  <a:schemeClr val="tx1"/>
                </a:solidFill>
              </a:rPr>
              <a:t>Personal, non-commercial arrangements</a:t>
            </a:r>
          </a:p>
          <a:p>
            <a:pPr marL="457200" indent="-457200">
              <a:buFont typeface="Wingdings" pitchFamily="2" charset="2"/>
              <a:buChar char="§"/>
            </a:pPr>
            <a:endParaRPr lang="en-GB" dirty="0">
              <a:solidFill>
                <a:schemeClr val="tx1"/>
              </a:solidFill>
            </a:endParaRPr>
          </a:p>
          <a:p>
            <a:r>
              <a:rPr lang="en-GB" sz="2000" dirty="0">
                <a:solidFill>
                  <a:schemeClr val="tx1"/>
                </a:solidFill>
              </a:rPr>
              <a:t>*between 2am – 6am</a:t>
            </a:r>
          </a:p>
          <a:p>
            <a:pPr marL="457200" indent="-457200">
              <a:buFont typeface="Wingdings" pitchFamily="2" charset="2"/>
              <a:buChar char="§"/>
            </a:pPr>
            <a:endParaRPr lang="en-GB" dirty="0">
              <a:solidFill>
                <a:schemeClr val="tx1"/>
              </a:solidFill>
            </a:endParaRPr>
          </a:p>
          <a:p>
            <a:pPr fontAlgn="auto">
              <a:spcBef>
                <a:spcPts val="0"/>
              </a:spcBef>
              <a:spcAft>
                <a:spcPts val="0"/>
              </a:spcAft>
              <a:defRPr/>
            </a:pPr>
            <a:endParaRPr lang="en-GB" dirty="0">
              <a:solidFill>
                <a:prstClr val="black"/>
              </a:solidFill>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2102" y="4363064"/>
            <a:ext cx="1971898" cy="2104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77538" y="6237312"/>
            <a:ext cx="2124075" cy="338554"/>
          </a:xfrm>
          <a:prstGeom prst="rect">
            <a:avLst/>
          </a:prstGeom>
          <a:noFill/>
        </p:spPr>
        <p:txBody>
          <a:bodyPr wrap="square" rtlCol="0">
            <a:spAutoFit/>
          </a:bodyPr>
          <a:lstStyle/>
          <a:p>
            <a:pPr algn="ctr"/>
            <a:r>
              <a:rPr lang="en-GB" sz="1600" dirty="0">
                <a:latin typeface="Comic Sans MS" pitchFamily="66" charset="0"/>
              </a:rPr>
              <a:t>carolyneyre.com</a:t>
            </a:r>
          </a:p>
        </p:txBody>
      </p:sp>
    </p:spTree>
    <p:extLst>
      <p:ext uri="{BB962C8B-B14F-4D97-AF65-F5344CB8AC3E}">
        <p14:creationId xmlns:p14="http://schemas.microsoft.com/office/powerpoint/2010/main" val="1956747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214313" y="457200"/>
            <a:ext cx="7643812" cy="554038"/>
          </a:xfrm>
          <a:prstGeom prst="rect">
            <a:avLst/>
          </a:prstGeom>
          <a:noFill/>
          <a:ln w="9525">
            <a:noFill/>
            <a:miter lim="800000"/>
            <a:headEnd/>
            <a:tailEnd/>
          </a:ln>
        </p:spPr>
        <p:txBody>
          <a:bodyPr lIns="0" tIns="0" rIns="0" bIns="0">
            <a:spAutoFit/>
          </a:bodyPr>
          <a:lstStyle/>
          <a:p>
            <a:pPr fontAlgn="auto">
              <a:spcBef>
                <a:spcPts val="0"/>
              </a:spcBef>
              <a:spcAft>
                <a:spcPts val="0"/>
              </a:spcAft>
              <a:defRPr/>
            </a:pPr>
            <a:r>
              <a:rPr lang="en-US" sz="3600" dirty="0">
                <a:solidFill>
                  <a:srgbClr val="9BBB59">
                    <a:lumMod val="75000"/>
                  </a:srgbClr>
                </a:solidFill>
                <a:latin typeface="Verdana" pitchFamily="34" charset="0"/>
              </a:rPr>
              <a:t> </a:t>
            </a:r>
            <a:r>
              <a:rPr lang="en-GB" sz="3400" b="1" dirty="0">
                <a:solidFill>
                  <a:srgbClr val="9BBB59"/>
                </a:solidFill>
              </a:rPr>
              <a:t>No longer in RA (1)</a:t>
            </a:r>
            <a:endParaRPr lang="en-US" sz="3400" dirty="0">
              <a:solidFill>
                <a:srgbClr val="9BBB59"/>
              </a:solidFill>
              <a:latin typeface="Verdana" pitchFamily="34" charset="0"/>
            </a:endParaRPr>
          </a:p>
        </p:txBody>
      </p:sp>
      <p:sp>
        <p:nvSpPr>
          <p:cNvPr id="18435" name="Rectangle 1"/>
          <p:cNvSpPr>
            <a:spLocks noChangeArrowheads="1"/>
          </p:cNvSpPr>
          <p:nvPr/>
        </p:nvSpPr>
        <p:spPr bwMode="auto">
          <a:xfrm>
            <a:off x="200374" y="1265281"/>
            <a:ext cx="7613650" cy="4524315"/>
          </a:xfrm>
          <a:prstGeom prst="rect">
            <a:avLst/>
          </a:prstGeom>
          <a:noFill/>
          <a:ln w="9525">
            <a:noFill/>
            <a:miter lim="800000"/>
            <a:headEnd/>
            <a:tailEnd/>
          </a:ln>
        </p:spPr>
        <p:txBody>
          <a:bodyPr wrap="square">
            <a:spAutoFit/>
          </a:bodyPr>
          <a:lstStyle/>
          <a:p>
            <a:r>
              <a:rPr lang="en-GB" dirty="0">
                <a:solidFill>
                  <a:schemeClr val="tx1"/>
                </a:solidFill>
              </a:rPr>
              <a:t>Activities</a:t>
            </a:r>
          </a:p>
          <a:p>
            <a:endParaRPr lang="en-GB" dirty="0">
              <a:solidFill>
                <a:schemeClr val="tx1"/>
              </a:solidFill>
            </a:endParaRPr>
          </a:p>
          <a:p>
            <a:pPr marL="342900" indent="-342900">
              <a:buFont typeface="Arial" pitchFamily="34" charset="0"/>
              <a:buChar char="•"/>
            </a:pPr>
            <a:r>
              <a:rPr lang="en-GB" dirty="0">
                <a:solidFill>
                  <a:schemeClr val="tx1"/>
                </a:solidFill>
              </a:rPr>
              <a:t>Activity supervised at a reasonable level</a:t>
            </a:r>
          </a:p>
          <a:p>
            <a:pPr marL="342900" indent="-342900">
              <a:buFont typeface="Arial" pitchFamily="34" charset="0"/>
              <a:buChar char="•"/>
            </a:pPr>
            <a:r>
              <a:rPr lang="en-GB" dirty="0">
                <a:solidFill>
                  <a:schemeClr val="tx1"/>
                </a:solidFill>
              </a:rPr>
              <a:t>Healthcare not by (or directed or supervised by) a health care professional</a:t>
            </a:r>
          </a:p>
          <a:p>
            <a:pPr marL="342900" indent="-342900">
              <a:buFont typeface="Arial" pitchFamily="34" charset="0"/>
              <a:buChar char="•"/>
            </a:pPr>
            <a:r>
              <a:rPr lang="en-GB" dirty="0">
                <a:solidFill>
                  <a:schemeClr val="tx1"/>
                </a:solidFill>
              </a:rPr>
              <a:t>Legal advice</a:t>
            </a:r>
          </a:p>
          <a:p>
            <a:pPr marL="342900" indent="-342900">
              <a:buFont typeface="Arial" pitchFamily="34" charset="0"/>
              <a:buChar char="•"/>
            </a:pPr>
            <a:r>
              <a:rPr lang="en-GB" dirty="0">
                <a:solidFill>
                  <a:schemeClr val="tx1"/>
                </a:solidFill>
              </a:rPr>
              <a:t>Treatment / therapy (instead covered by ‘health care’ )</a:t>
            </a:r>
          </a:p>
          <a:p>
            <a:pPr>
              <a:buFont typeface="Wingdings" pitchFamily="2" charset="2"/>
              <a:buChar char="§"/>
            </a:pPr>
            <a:endParaRPr lang="en-GB" dirty="0">
              <a:solidFill>
                <a:schemeClr val="tx1"/>
              </a:solidFill>
            </a:endParaRPr>
          </a:p>
          <a:p>
            <a:r>
              <a:rPr lang="en-GB" dirty="0">
                <a:solidFill>
                  <a:schemeClr val="tx1"/>
                </a:solidFill>
              </a:rPr>
              <a:t>BUT relevant personal care </a:t>
            </a:r>
            <a:r>
              <a:rPr lang="en-GB" i="1" dirty="0">
                <a:solidFill>
                  <a:schemeClr val="tx1"/>
                </a:solidFill>
              </a:rPr>
              <a:t>is</a:t>
            </a:r>
            <a:r>
              <a:rPr lang="en-GB" dirty="0">
                <a:solidFill>
                  <a:schemeClr val="tx1"/>
                </a:solidFill>
              </a:rPr>
              <a:t> Regulated Activity            </a:t>
            </a:r>
            <a:r>
              <a:rPr lang="en-GB" i="1" dirty="0">
                <a:solidFill>
                  <a:schemeClr val="tx1"/>
                </a:solidFill>
              </a:rPr>
              <a:t>even if </a:t>
            </a:r>
            <a:r>
              <a:rPr lang="en-GB" dirty="0">
                <a:solidFill>
                  <a:schemeClr val="tx1"/>
                </a:solidFill>
              </a:rPr>
              <a:t>only done once and </a:t>
            </a:r>
            <a:r>
              <a:rPr lang="en-GB" i="1" dirty="0">
                <a:solidFill>
                  <a:schemeClr val="tx1"/>
                </a:solidFill>
              </a:rPr>
              <a:t>even if </a:t>
            </a:r>
            <a:r>
              <a:rPr lang="en-GB" dirty="0">
                <a:solidFill>
                  <a:schemeClr val="tx1"/>
                </a:solidFill>
              </a:rPr>
              <a:t>supervised</a:t>
            </a:r>
          </a:p>
          <a:p>
            <a:pPr fontAlgn="auto">
              <a:spcBef>
                <a:spcPts val="0"/>
              </a:spcBef>
              <a:spcAft>
                <a:spcPts val="0"/>
              </a:spcAft>
              <a:defRPr/>
            </a:pPr>
            <a:endParaRPr lang="en-GB" dirty="0">
              <a:solidFill>
                <a:prstClr val="black"/>
              </a:solidFill>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2102" y="4363064"/>
            <a:ext cx="1971898" cy="2104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77538" y="6237312"/>
            <a:ext cx="2124075" cy="338554"/>
          </a:xfrm>
          <a:prstGeom prst="rect">
            <a:avLst/>
          </a:prstGeom>
          <a:noFill/>
        </p:spPr>
        <p:txBody>
          <a:bodyPr wrap="square" rtlCol="0">
            <a:spAutoFit/>
          </a:bodyPr>
          <a:lstStyle/>
          <a:p>
            <a:pPr algn="ctr"/>
            <a:r>
              <a:rPr lang="en-GB" sz="1600" dirty="0">
                <a:latin typeface="Comic Sans MS" pitchFamily="66" charset="0"/>
              </a:rPr>
              <a:t>carolyneyre.com</a:t>
            </a:r>
          </a:p>
        </p:txBody>
      </p:sp>
    </p:spTree>
    <p:extLst>
      <p:ext uri="{BB962C8B-B14F-4D97-AF65-F5344CB8AC3E}">
        <p14:creationId xmlns:p14="http://schemas.microsoft.com/office/powerpoint/2010/main" val="1956747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214313" y="457200"/>
            <a:ext cx="7643812" cy="554038"/>
          </a:xfrm>
          <a:prstGeom prst="rect">
            <a:avLst/>
          </a:prstGeom>
          <a:noFill/>
          <a:ln w="9525">
            <a:noFill/>
            <a:miter lim="800000"/>
            <a:headEnd/>
            <a:tailEnd/>
          </a:ln>
        </p:spPr>
        <p:txBody>
          <a:bodyPr lIns="0" tIns="0" rIns="0" bIns="0">
            <a:spAutoFit/>
          </a:bodyPr>
          <a:lstStyle/>
          <a:p>
            <a:pPr fontAlgn="auto">
              <a:spcBef>
                <a:spcPts val="0"/>
              </a:spcBef>
              <a:spcAft>
                <a:spcPts val="0"/>
              </a:spcAft>
              <a:defRPr/>
            </a:pPr>
            <a:r>
              <a:rPr lang="en-US" sz="3600" dirty="0">
                <a:solidFill>
                  <a:srgbClr val="9BBB59">
                    <a:lumMod val="75000"/>
                  </a:srgbClr>
                </a:solidFill>
                <a:latin typeface="Verdana" pitchFamily="34" charset="0"/>
              </a:rPr>
              <a:t> </a:t>
            </a:r>
            <a:r>
              <a:rPr lang="en-GB" sz="3400" b="1" dirty="0">
                <a:solidFill>
                  <a:srgbClr val="9BBB59"/>
                </a:solidFill>
              </a:rPr>
              <a:t>No longer in RA (2)</a:t>
            </a:r>
            <a:endParaRPr lang="en-US" sz="3400" dirty="0">
              <a:solidFill>
                <a:srgbClr val="9BBB59"/>
              </a:solidFill>
              <a:latin typeface="Verdana" pitchFamily="34" charset="0"/>
            </a:endParaRPr>
          </a:p>
        </p:txBody>
      </p:sp>
      <p:sp>
        <p:nvSpPr>
          <p:cNvPr id="18435" name="Rectangle 1"/>
          <p:cNvSpPr>
            <a:spLocks noChangeArrowheads="1"/>
          </p:cNvSpPr>
          <p:nvPr/>
        </p:nvSpPr>
        <p:spPr bwMode="auto">
          <a:xfrm>
            <a:off x="200374" y="1265281"/>
            <a:ext cx="7613650" cy="4154984"/>
          </a:xfrm>
          <a:prstGeom prst="rect">
            <a:avLst/>
          </a:prstGeom>
          <a:noFill/>
          <a:ln w="9525">
            <a:noFill/>
            <a:miter lim="800000"/>
            <a:headEnd/>
            <a:tailEnd/>
          </a:ln>
        </p:spPr>
        <p:txBody>
          <a:bodyPr wrap="square">
            <a:spAutoFit/>
          </a:bodyPr>
          <a:lstStyle/>
          <a:p>
            <a:pPr marL="609600" indent="-609600"/>
            <a:r>
              <a:rPr lang="en-GB" dirty="0">
                <a:solidFill>
                  <a:schemeClr val="tx1"/>
                </a:solidFill>
              </a:rPr>
              <a:t>Establishments</a:t>
            </a:r>
          </a:p>
          <a:p>
            <a:pPr marL="609600" indent="-609600"/>
            <a:endParaRPr lang="en-GB" dirty="0">
              <a:solidFill>
                <a:schemeClr val="tx1"/>
              </a:solidFill>
            </a:endParaRPr>
          </a:p>
          <a:p>
            <a:pPr marL="609600" indent="-609600">
              <a:buFont typeface="Wingdings" pitchFamily="2" charset="2"/>
              <a:buChar char="§"/>
            </a:pPr>
            <a:r>
              <a:rPr lang="en-GB" dirty="0">
                <a:solidFill>
                  <a:schemeClr val="tx1"/>
                </a:solidFill>
              </a:rPr>
              <a:t>Occasional or temporary services, e.g. maintenance (not teaching, </a:t>
            </a:r>
            <a:r>
              <a:rPr lang="en-GB" dirty="0" err="1">
                <a:solidFill>
                  <a:schemeClr val="tx1"/>
                </a:solidFill>
              </a:rPr>
              <a:t>etc</a:t>
            </a:r>
            <a:r>
              <a:rPr lang="en-GB" dirty="0">
                <a:solidFill>
                  <a:schemeClr val="tx1"/>
                </a:solidFill>
              </a:rPr>
              <a:t>)</a:t>
            </a:r>
          </a:p>
          <a:p>
            <a:pPr marL="609600" indent="-609600">
              <a:buFont typeface="Wingdings" pitchFamily="2" charset="2"/>
              <a:buChar char="§"/>
            </a:pPr>
            <a:r>
              <a:rPr lang="en-GB" dirty="0">
                <a:solidFill>
                  <a:schemeClr val="tx1"/>
                </a:solidFill>
              </a:rPr>
              <a:t>Volunteers supervised at a reasonable level</a:t>
            </a:r>
          </a:p>
          <a:p>
            <a:pPr marL="609600" indent="-609600">
              <a:buFont typeface="Wingdings" pitchFamily="2" charset="2"/>
              <a:buChar char="§"/>
            </a:pPr>
            <a:endParaRPr lang="en-GB" dirty="0">
              <a:solidFill>
                <a:schemeClr val="tx1"/>
              </a:solidFill>
            </a:endParaRPr>
          </a:p>
          <a:p>
            <a:pPr marL="609600" indent="-609600"/>
            <a:r>
              <a:rPr lang="en-GB" dirty="0">
                <a:solidFill>
                  <a:schemeClr val="tx1"/>
                </a:solidFill>
              </a:rPr>
              <a:t>Office holders (England) </a:t>
            </a:r>
          </a:p>
          <a:p>
            <a:pPr marL="609600" indent="-609600">
              <a:buFont typeface="Wingdings" pitchFamily="2" charset="2"/>
              <a:buChar char="§"/>
            </a:pPr>
            <a:endParaRPr lang="en-GB" dirty="0">
              <a:solidFill>
                <a:schemeClr val="tx1"/>
              </a:solidFill>
            </a:endParaRPr>
          </a:p>
          <a:p>
            <a:pPr marL="609600" indent="-609600">
              <a:buFont typeface="Wingdings" pitchFamily="2" charset="2"/>
              <a:buChar char="§"/>
            </a:pPr>
            <a:r>
              <a:rPr lang="en-GB" dirty="0">
                <a:solidFill>
                  <a:schemeClr val="tx1"/>
                </a:solidFill>
              </a:rPr>
              <a:t>All positions removed, e.g. governors, trustees</a:t>
            </a:r>
            <a:endParaRPr lang="en-GB" dirty="0"/>
          </a:p>
          <a:p>
            <a:pPr marL="609600" indent="-609600">
              <a:buFont typeface="Wingdings" pitchFamily="2" charset="2"/>
              <a:buChar char="§"/>
            </a:pPr>
            <a:r>
              <a:rPr lang="en-GB" dirty="0">
                <a:solidFill>
                  <a:schemeClr val="tx1"/>
                </a:solidFill>
              </a:rPr>
              <a:t>Inspectorates removed</a:t>
            </a:r>
          </a:p>
          <a:p>
            <a:pPr fontAlgn="auto">
              <a:spcBef>
                <a:spcPts val="0"/>
              </a:spcBef>
              <a:spcAft>
                <a:spcPts val="0"/>
              </a:spcAft>
              <a:defRPr/>
            </a:pPr>
            <a:endParaRPr lang="en-GB" dirty="0">
              <a:solidFill>
                <a:prstClr val="black"/>
              </a:solidFill>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2102" y="4363064"/>
            <a:ext cx="1971898" cy="21045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777538" y="6237312"/>
            <a:ext cx="2124075" cy="338554"/>
          </a:xfrm>
          <a:prstGeom prst="rect">
            <a:avLst/>
          </a:prstGeom>
          <a:noFill/>
        </p:spPr>
        <p:txBody>
          <a:bodyPr wrap="square" rtlCol="0">
            <a:spAutoFit/>
          </a:bodyPr>
          <a:lstStyle/>
          <a:p>
            <a:pPr algn="ctr"/>
            <a:r>
              <a:rPr lang="en-GB" sz="1600" dirty="0">
                <a:latin typeface="Comic Sans MS" pitchFamily="66" charset="0"/>
              </a:rPr>
              <a:t>carolyneyre.com</a:t>
            </a:r>
          </a:p>
        </p:txBody>
      </p:sp>
    </p:spTree>
    <p:extLst>
      <p:ext uri="{BB962C8B-B14F-4D97-AF65-F5344CB8AC3E}">
        <p14:creationId xmlns:p14="http://schemas.microsoft.com/office/powerpoint/2010/main" val="19567472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7072</TotalTime>
  <Words>3301</Words>
  <Application>Microsoft Office PowerPoint</Application>
  <PresentationFormat>On-screen Show (4:3)</PresentationFormat>
  <Paragraphs>348</Paragraphs>
  <Slides>41</Slides>
  <Notes>40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Comic Sans MS</vt:lpstr>
      <vt:lpstr>Verdana</vt:lpstr>
      <vt:lpstr>Wingdings</vt:lpstr>
      <vt:lpstr>Office Theme</vt:lpstr>
      <vt:lpstr>   Making sense of the single central record, DBS and other vetting checks    what you need to know  Carolyn Eyre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Safeguarding Children &amp; Safer Recruitment?</dc:title>
  <dc:creator>Family</dc:creator>
  <cp:lastModifiedBy>Carolyn Eyre</cp:lastModifiedBy>
  <cp:revision>238</cp:revision>
  <cp:lastPrinted>2014-10-04T18:12:19Z</cp:lastPrinted>
  <dcterms:created xsi:type="dcterms:W3CDTF">2011-09-29T16:15:32Z</dcterms:created>
  <dcterms:modified xsi:type="dcterms:W3CDTF">2020-09-11T14:52:23Z</dcterms:modified>
</cp:coreProperties>
</file>