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85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002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75CD538-F213-461F-8AA6-93284074B196}" type="datetimeFigureOut">
              <a:rPr lang="fr-FR"/>
              <a:pPr/>
              <a:t>10/03/2010</a:t>
            </a:fld>
            <a:endParaRPr lang="fr-CA"/>
          </a:p>
        </p:txBody>
      </p:sp>
      <p:sp>
        <p:nvSpPr>
          <p:cNvPr id="13316" name="Rectangl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13318" name="Rectangl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F4747E2-FC69-43BE-91C2-803DAC985E69}" type="slidenum">
              <a:rPr lang="fr-CA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747E2-FC69-43BE-91C2-803DAC985E69}" type="slidenum">
              <a:rPr lang="fr-CA" smtClean="0"/>
              <a:pPr/>
              <a:t>1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rm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dirty="0" smtClean="0"/>
              <a:t>Cliquez pour modifier le style du titre</a:t>
            </a:r>
            <a:endParaRPr lang="en-US" dirty="0"/>
          </a:p>
        </p:txBody>
      </p:sp>
      <p:sp>
        <p:nvSpPr>
          <p:cNvPr id="9" name="Form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6C949362-432B-4D61-87CA-E37E6CC021A0}" type="datetime1">
              <a:rPr lang="en-US"/>
              <a:pPr/>
              <a:t>3/10/2010</a:t>
            </a:fld>
            <a:endParaRPr lang="en-US" sz="2000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F9F4C1-4688-4B10-BC42-0CFB8F22F43E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8" name="Forme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2556A56-B85F-401B-AFFF-377C91D42DC8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1BDF590-4B52-4FDC-8F03-3391F62ED4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rm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Cliquez pour modifier le style du titre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DDB8E7-6022-4350-9D5D-FA2934F18FFF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B8E57A52-6165-4D64-B459-71E617AFEAF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Forme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Forme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7EEF2100-02FE-4C47-8159-EFD55E6CC25A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EC9591D-4EDE-4B69-8A12-B06220003E5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11" name="Forme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Forme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6" name="Form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5" name="Form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fld id="{EF227FEF-664A-461E-9749-19A0717055C8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8E1806E2-E51C-45C5-808B-CCFDDA232AB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E4C153-BB57-40C7-B2F5-5CDDAB662D7F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4" name="Rectangl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5276C-FC28-4B82-A03B-DCFCFDCDF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B2EFD-93E6-44EC-9AA1-F3C4583DD055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6CA4A0-382E-4B05-95A1-98CDF17228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Form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9" name="Forme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260E62C-7E19-4B48-84F0-3138BCDDBFE5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AE579BC-B6AB-484D-93CC-DADF3E344E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rme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Form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7E9C7507-2B0C-496F-BD0D-2AE9A13487AB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97E5930B-F649-44A6-971A-FD2B3CE7656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4"/>
            <a:r>
              <a:rPr lang="en-US" smtClean="0"/>
              <a:t>Sixth level</a:t>
            </a:r>
          </a:p>
          <a:p>
            <a:pPr lvl="4"/>
            <a:r>
              <a:rPr lang="en-US" smtClean="0"/>
              <a:t>Seventh level</a:t>
            </a:r>
          </a:p>
          <a:p>
            <a:pPr lvl="4"/>
            <a:r>
              <a:rPr lang="en-US" smtClean="0"/>
              <a:t>Eighth level</a:t>
            </a:r>
          </a:p>
          <a:p>
            <a:pPr lvl="4"/>
            <a:r>
              <a:rPr lang="en-US" smtClean="0"/>
              <a:t>Ninth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fld id="{4D5F3CDD-A5B1-4290-8752-48D505BA40B8}" type="datetime1">
              <a:rPr lang="en-US"/>
              <a:pPr/>
              <a:t>3/10/2010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fld id="{56C860BB-76BA-4290-A91B-FC3CBE244F5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C0BEAF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latinLnBrk="0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latinLnBrk="0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latinLnBrk="0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latinLnBrk="0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4256958" y="3086100"/>
            <a:ext cx="596900" cy="619022"/>
          </a:xfrm>
          <a:custGeom>
            <a:avLst/>
            <a:gdLst>
              <a:gd name="connsiteX0" fmla="*/ 106107 w 596900"/>
              <a:gd name="connsiteY0" fmla="*/ 97094 h 619022"/>
              <a:gd name="connsiteX1" fmla="*/ 523977 w 596900"/>
              <a:gd name="connsiteY1" fmla="*/ 65139 h 619022"/>
              <a:gd name="connsiteX2" fmla="*/ 543642 w 596900"/>
              <a:gd name="connsiteY2" fmla="*/ 487926 h 619022"/>
              <a:gd name="connsiteX3" fmla="*/ 204429 w 596900"/>
              <a:gd name="connsiteY3" fmla="*/ 586248 h 619022"/>
              <a:gd name="connsiteX4" fmla="*/ 15158 w 596900"/>
              <a:gd name="connsiteY4" fmla="*/ 291281 h 619022"/>
              <a:gd name="connsiteX5" fmla="*/ 106107 w 596900"/>
              <a:gd name="connsiteY5" fmla="*/ 97094 h 61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900" h="619022">
                <a:moveTo>
                  <a:pt x="106107" y="97094"/>
                </a:moveTo>
                <a:cubicBezTo>
                  <a:pt x="190910" y="59404"/>
                  <a:pt x="451055" y="0"/>
                  <a:pt x="523977" y="65139"/>
                </a:cubicBezTo>
                <a:cubicBezTo>
                  <a:pt x="596899" y="130278"/>
                  <a:pt x="596900" y="401075"/>
                  <a:pt x="543642" y="487926"/>
                </a:cubicBezTo>
                <a:cubicBezTo>
                  <a:pt x="490384" y="574777"/>
                  <a:pt x="292510" y="619022"/>
                  <a:pt x="204429" y="586248"/>
                </a:cubicBezTo>
                <a:cubicBezTo>
                  <a:pt x="116348" y="553474"/>
                  <a:pt x="30316" y="373626"/>
                  <a:pt x="15158" y="291281"/>
                </a:cubicBezTo>
                <a:cubicBezTo>
                  <a:pt x="0" y="208936"/>
                  <a:pt x="21304" y="134784"/>
                  <a:pt x="106107" y="9709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otion.jpg"/>
          <p:cNvPicPr/>
          <p:nvPr/>
        </p:nvPicPr>
        <p:blipFill>
          <a:blip r:embed="rId4" cstate="print"/>
          <a:srcRect t="8333"/>
          <a:stretch>
            <a:fillRect/>
          </a:stretch>
        </p:blipFill>
        <p:spPr>
          <a:xfrm>
            <a:off x="1" y="0"/>
            <a:ext cx="9143999" cy="600076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6000768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428860" y="6143644"/>
            <a:ext cx="6477000" cy="5000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Stylus BT" pitchFamily="34" charset="0"/>
              </a:rPr>
              <a:t>Central Muscatatuck Watershed</a:t>
            </a:r>
            <a:endParaRPr lang="en-US" sz="2800" b="1" dirty="0">
              <a:latin typeface="Stylus BT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2910" y="6072206"/>
            <a:ext cx="857256" cy="714380"/>
            <a:chOff x="4143372" y="4071942"/>
            <a:chExt cx="1428760" cy="1143008"/>
          </a:xfrm>
        </p:grpSpPr>
        <p:sp>
          <p:nvSpPr>
            <p:cNvPr id="11" name="Oval 10"/>
            <p:cNvSpPr/>
            <p:nvPr/>
          </p:nvSpPr>
          <p:spPr>
            <a:xfrm>
              <a:off x="5000628" y="4429132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643438" y="4572008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000628" y="4429132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286248" y="4429132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CMW-Logo.g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464" t="8333" r="31100" b="40744"/>
            <a:stretch>
              <a:fillRect/>
            </a:stretch>
          </p:blipFill>
          <p:spPr>
            <a:xfrm>
              <a:off x="4143372" y="4071942"/>
              <a:ext cx="1428760" cy="114300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Conservation Cover/Filter Strip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357718" cy="27146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soil erosion &amp; sedimentation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water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Enhance wildlife habitat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air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soil 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Manage plant pests</a:t>
            </a: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000496" y="4857760"/>
            <a:ext cx="4748218" cy="1571636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CMW Cost-Share </a:t>
            </a:r>
            <a:r>
              <a:rPr lang="en-US" sz="2000" dirty="0" smtClean="0">
                <a:solidFill>
                  <a:schemeClr val="lt1"/>
                </a:solidFill>
              </a:rPr>
              <a:t>not to Exceed</a:t>
            </a:r>
            <a:endParaRPr lang="en-US" sz="2000" dirty="0">
              <a:solidFill>
                <a:schemeClr val="lt1"/>
              </a:solidFill>
            </a:endParaRP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Warm Season Grasses:  $400/ac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Cool Season Grasses:  $350/ac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Tree &amp; Shrub Establishment:  $750/ac</a:t>
            </a:r>
            <a:endParaRPr lang="en-US" sz="2000" dirty="0">
              <a:solidFill>
                <a:schemeClr val="lt1"/>
              </a:solidFill>
            </a:endParaRPr>
          </a:p>
        </p:txBody>
      </p:sp>
      <p:pic>
        <p:nvPicPr>
          <p:cNvPr id="14" name="Picture 13" descr="grass_fs_seneca_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714488"/>
            <a:ext cx="4071966" cy="2904623"/>
          </a:xfrm>
          <a:prstGeom prst="rect">
            <a:avLst/>
          </a:prstGeom>
        </p:spPr>
      </p:pic>
      <p:pic>
        <p:nvPicPr>
          <p:cNvPr id="15" name="Picture 14" descr="grass_fs_wis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572008"/>
            <a:ext cx="2857520" cy="1905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Grass Waterways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357718" cy="23574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Convey runoff from terraces, diversions, or other water concentrations without causing erosion or flooding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gully erosion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Protect/improve water quality</a:t>
            </a: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3071802" y="4714884"/>
            <a:ext cx="5676912" cy="1714512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CMW Cost-Share </a:t>
            </a:r>
            <a:r>
              <a:rPr lang="en-US" sz="2000" dirty="0" smtClean="0">
                <a:solidFill>
                  <a:schemeClr val="lt1"/>
                </a:solidFill>
              </a:rPr>
              <a:t>not to Exceed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(Earth moving only):  $4.50/ft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Seeding, Mulch &amp;/or with Blanket:  $1.80 sq. yd.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Tile:  $3/ft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Lined Outlet:  $75/ft</a:t>
            </a:r>
            <a:endParaRPr lang="en-US" sz="2000" dirty="0">
              <a:solidFill>
                <a:schemeClr val="lt1"/>
              </a:solidFill>
            </a:endParaRPr>
          </a:p>
        </p:txBody>
      </p:sp>
      <p:pic>
        <p:nvPicPr>
          <p:cNvPr id="15" name="Picture 14" descr="grass_fs_wis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000240"/>
            <a:ext cx="2857520" cy="1905014"/>
          </a:xfrm>
          <a:prstGeom prst="rect">
            <a:avLst/>
          </a:prstGeom>
        </p:spPr>
      </p:pic>
      <p:pic>
        <p:nvPicPr>
          <p:cNvPr id="12" name="Picture 11" descr="Bultman_w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571612"/>
            <a:ext cx="3929058" cy="2939925"/>
          </a:xfrm>
          <a:prstGeom prst="rect">
            <a:avLst/>
          </a:prstGeom>
        </p:spPr>
      </p:pic>
      <p:pic>
        <p:nvPicPr>
          <p:cNvPr id="16" name="Picture 15" descr="grasswaterw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500570"/>
            <a:ext cx="2660399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Critical Area Planting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357718" cy="235745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Stabilize areas with existing or expected high rates of soil erosion by water or wind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Rehabilitate &amp; </a:t>
            </a:r>
            <a:r>
              <a:rPr lang="en-US" sz="2000" dirty="0" err="1" smtClean="0"/>
              <a:t>revegetate</a:t>
            </a:r>
            <a:r>
              <a:rPr lang="en-US" sz="2000" dirty="0" smtClean="0"/>
              <a:t> degraded sites that cannot be stabilized through normal farming practices</a:t>
            </a: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643438" y="5214950"/>
            <a:ext cx="4176714" cy="928694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CMW Cost-Share </a:t>
            </a:r>
            <a:r>
              <a:rPr lang="en-US" sz="2000" dirty="0" smtClean="0">
                <a:solidFill>
                  <a:schemeClr val="lt1"/>
                </a:solidFill>
              </a:rPr>
              <a:t>not to Exceed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$1000/ac</a:t>
            </a:r>
            <a:endParaRPr lang="en-US" sz="2000" dirty="0">
              <a:solidFill>
                <a:schemeClr val="lt1"/>
              </a:solidFill>
            </a:endParaRPr>
          </a:p>
        </p:txBody>
      </p:sp>
      <p:pic>
        <p:nvPicPr>
          <p:cNvPr id="5122" name="Picture 2" descr="Photo of critical area planting.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6313" y="1643050"/>
            <a:ext cx="4195769" cy="3143271"/>
          </a:xfrm>
          <a:prstGeom prst="rect">
            <a:avLst/>
          </a:prstGeom>
          <a:noFill/>
        </p:spPr>
      </p:pic>
      <p:pic>
        <p:nvPicPr>
          <p:cNvPr id="14" name="Picture 13" descr="Gauck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143380"/>
            <a:ext cx="3330847" cy="2492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Stream Crossing </a:t>
            </a:r>
            <a:r>
              <a:rPr lang="en-US" sz="2800" b="1" dirty="0" smtClean="0">
                <a:latin typeface="Stylus BT" pitchFamily="34" charset="0"/>
              </a:rPr>
              <a:t>(Rock &amp; Concrete)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357718" cy="242889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200" dirty="0" smtClean="0"/>
              <a:t> Improve water quality by reducing sediment, nutrient, organic, and inorganic loading of the stream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200" dirty="0" smtClean="0"/>
              <a:t> Reduce </a:t>
            </a:r>
            <a:r>
              <a:rPr lang="en-US" sz="2200" dirty="0" err="1" smtClean="0"/>
              <a:t>streambank</a:t>
            </a:r>
            <a:r>
              <a:rPr lang="en-US" sz="2200" dirty="0" smtClean="0"/>
              <a:t> &amp; streambed erosion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200" dirty="0" smtClean="0"/>
              <a:t> Provide crossing for access to another land unit</a:t>
            </a:r>
            <a:endParaRPr lang="en-US" sz="22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857752" y="5214950"/>
            <a:ext cx="3962400" cy="1285884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CMW Cost-Share </a:t>
            </a:r>
            <a:r>
              <a:rPr lang="en-US" sz="2000" dirty="0" smtClean="0">
                <a:solidFill>
                  <a:schemeClr val="lt1"/>
                </a:solidFill>
              </a:rPr>
              <a:t>not to Exceed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Rock:  $6000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Concrete:  $8000</a:t>
            </a:r>
            <a:endParaRPr lang="en-US" sz="2000" dirty="0">
              <a:solidFill>
                <a:schemeClr val="lt1"/>
              </a:solidFill>
            </a:endParaRPr>
          </a:p>
        </p:txBody>
      </p:sp>
      <p:pic>
        <p:nvPicPr>
          <p:cNvPr id="9" name="Picture 8" descr="3323057486_fa0e8bcc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759" y="1714488"/>
            <a:ext cx="4002130" cy="2857520"/>
          </a:xfrm>
          <a:prstGeom prst="rect">
            <a:avLst/>
          </a:prstGeom>
        </p:spPr>
      </p:pic>
      <p:pic>
        <p:nvPicPr>
          <p:cNvPr id="11" name="Picture 10" descr="streamcross.jpg"/>
          <p:cNvPicPr>
            <a:picLocks noChangeAspect="1"/>
          </p:cNvPicPr>
          <p:nvPr/>
        </p:nvPicPr>
        <p:blipFill>
          <a:blip r:embed="rId4" cstate="print"/>
          <a:srcRect l="1612" t="4555" r="4906" b="6629"/>
          <a:stretch>
            <a:fillRect/>
          </a:stretch>
        </p:blipFill>
        <p:spPr>
          <a:xfrm>
            <a:off x="1000100" y="4357694"/>
            <a:ext cx="3286148" cy="2209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Roof Runoff System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357718" cy="23574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water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soil erosion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Increase infiltration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Protect structures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Increase water quantity</a:t>
            </a: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3143240" y="5715016"/>
            <a:ext cx="5676912" cy="1000132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CMW Cost-Share </a:t>
            </a:r>
            <a:r>
              <a:rPr lang="en-US" sz="2000" dirty="0" smtClean="0">
                <a:solidFill>
                  <a:schemeClr val="lt1"/>
                </a:solidFill>
              </a:rPr>
              <a:t>not to Exceed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$4/ft</a:t>
            </a:r>
            <a:endParaRPr lang="en-US" sz="2000" dirty="0">
              <a:solidFill>
                <a:schemeClr val="lt1"/>
              </a:solidFill>
            </a:endParaRPr>
          </a:p>
        </p:txBody>
      </p:sp>
      <p:pic>
        <p:nvPicPr>
          <p:cNvPr id="9" name="Picture 8" descr="P101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429132"/>
            <a:ext cx="2571768" cy="1924330"/>
          </a:xfrm>
          <a:prstGeom prst="rect">
            <a:avLst/>
          </a:prstGeom>
        </p:spPr>
      </p:pic>
      <p:pic>
        <p:nvPicPr>
          <p:cNvPr id="14" name="Picture 13" descr="P1010164.JPG"/>
          <p:cNvPicPr>
            <a:picLocks noChangeAspect="1"/>
          </p:cNvPicPr>
          <p:nvPr/>
        </p:nvPicPr>
        <p:blipFill>
          <a:blip r:embed="rId4" cstate="print"/>
          <a:srcRect r="20270"/>
          <a:stretch>
            <a:fillRect/>
          </a:stretch>
        </p:blipFill>
        <p:spPr>
          <a:xfrm>
            <a:off x="4714876" y="1643050"/>
            <a:ext cx="4214842" cy="3955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Waste Utilization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357718" cy="23574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Protect water &amp; air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or maintain soil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Provide feedstock for livestock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Provide a source of energy</a:t>
            </a: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3929058" y="5286388"/>
            <a:ext cx="4891094" cy="1000132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CMW Cost-Share </a:t>
            </a:r>
            <a:r>
              <a:rPr lang="en-US" sz="2000" dirty="0" smtClean="0">
                <a:solidFill>
                  <a:schemeClr val="lt1"/>
                </a:solidFill>
              </a:rPr>
              <a:t>not to Exceed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$30/ac</a:t>
            </a:r>
            <a:endParaRPr lang="en-US" sz="2000" dirty="0">
              <a:solidFill>
                <a:schemeClr val="lt1"/>
              </a:solidFill>
            </a:endParaRPr>
          </a:p>
        </p:txBody>
      </p:sp>
      <p:pic>
        <p:nvPicPr>
          <p:cNvPr id="2050" name="Picture 2" descr="http://photogallery.nrcs.usda.gov/JPG/AR/NRCSAR83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928802"/>
            <a:ext cx="3999476" cy="2857520"/>
          </a:xfrm>
          <a:prstGeom prst="rect">
            <a:avLst/>
          </a:prstGeom>
          <a:noFill/>
        </p:spPr>
      </p:pic>
      <p:pic>
        <p:nvPicPr>
          <p:cNvPr id="2052" name="Picture 4" descr="http://photogallery.nrcs.usda.gov/JPG/IA/NRCSIA99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256"/>
            <a:ext cx="3151178" cy="2251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Stylus BT" pitchFamily="34" charset="0"/>
              </a:rPr>
              <a:t>Comprehensive </a:t>
            </a:r>
            <a:r>
              <a:rPr lang="en-US" sz="3200" b="1" dirty="0" smtClean="0">
                <a:latin typeface="Stylus BT" pitchFamily="34" charset="0"/>
              </a:rPr>
              <a:t>Nutrient </a:t>
            </a:r>
            <a:r>
              <a:rPr lang="en-US" sz="3200" b="1" dirty="0" err="1" smtClean="0">
                <a:latin typeface="Stylus BT" pitchFamily="34" charset="0"/>
              </a:rPr>
              <a:t>Mgnt</a:t>
            </a:r>
            <a:r>
              <a:rPr lang="en-US" sz="3200" b="1" dirty="0" smtClean="0">
                <a:latin typeface="Stylus BT" pitchFamily="34" charset="0"/>
              </a:rPr>
              <a:t>. Plan</a:t>
            </a:r>
            <a:endParaRPr lang="en-US" sz="32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357718" cy="235745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smtClean="0"/>
              <a:t> Budget &amp; supply nutrients for plant production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smtClean="0"/>
              <a:t> Minimize agricultural pollution of surface &amp; ground water resources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smtClean="0"/>
              <a:t> Maintain or improve the physical, chemical and biological condition of soil</a:t>
            </a: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429124" y="5143512"/>
            <a:ext cx="3962400" cy="1000132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>
                <a:solidFill>
                  <a:schemeClr val="lt1"/>
                </a:solidFill>
              </a:rPr>
              <a:t>CMW Cost-Share </a:t>
            </a:r>
            <a:r>
              <a:rPr lang="en-US" sz="2000" dirty="0" smtClean="0">
                <a:solidFill>
                  <a:schemeClr val="lt1"/>
                </a:solidFill>
              </a:rPr>
              <a:t>not to Exceed</a:t>
            </a:r>
          </a:p>
          <a:p>
            <a:pPr lvl="0" algn="ctr" defTabSz="-13873163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000" dirty="0" smtClean="0">
                <a:solidFill>
                  <a:schemeClr val="lt1"/>
                </a:solidFill>
              </a:rPr>
              <a:t>90% of cost</a:t>
            </a:r>
            <a:endParaRPr lang="en-US" sz="2000" dirty="0">
              <a:solidFill>
                <a:schemeClr val="lt1"/>
              </a:solidFill>
            </a:endParaRPr>
          </a:p>
        </p:txBody>
      </p:sp>
      <p:pic>
        <p:nvPicPr>
          <p:cNvPr id="1026" name="Picture 2" descr="Photo of a farm tractor applying plant nutrients to a crop field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357694"/>
            <a:ext cx="2786082" cy="2049864"/>
          </a:xfrm>
          <a:prstGeom prst="rect">
            <a:avLst/>
          </a:prstGeom>
          <a:noFill/>
        </p:spPr>
      </p:pic>
      <p:pic>
        <p:nvPicPr>
          <p:cNvPr id="10" name="Picture 9" descr="nutrientmanagem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928802"/>
            <a:ext cx="4129138" cy="2949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muscatatuck.jpg"/>
          <p:cNvPicPr>
            <a:picLocks noChangeAspect="1"/>
          </p:cNvPicPr>
          <p:nvPr/>
        </p:nvPicPr>
        <p:blipFill>
          <a:blip r:embed="rId2" cstate="print"/>
          <a:srcRect l="2885" t="4033" r="2884" b="7619"/>
          <a:stretch>
            <a:fillRect/>
          </a:stretch>
        </p:blipFill>
        <p:spPr>
          <a:xfrm>
            <a:off x="0" y="0"/>
            <a:ext cx="9071630" cy="657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W County Ac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ple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7290" y="2571744"/>
            <a:ext cx="7786710" cy="25717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-392941" y="3393281"/>
            <a:ext cx="350046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rme 1"/>
          <p:cNvSpPr>
            <a:spLocks noGrp="1"/>
          </p:cNvSpPr>
          <p:nvPr>
            <p:ph type="title"/>
          </p:nvPr>
        </p:nvSpPr>
        <p:spPr>
          <a:xfrm>
            <a:off x="1524000" y="2357430"/>
            <a:ext cx="7405718" cy="2114552"/>
          </a:xfrm>
        </p:spPr>
        <p:txBody>
          <a:bodyPr>
            <a:normAutofit/>
          </a:bodyPr>
          <a:lstStyle/>
          <a:p>
            <a:pPr marL="0" indent="0" algn="ctr" defTabSz="914400" eaLnBrk="1" hangingPunct="1"/>
            <a:r>
              <a:rPr lang="fr-CA" b="1" dirty="0" err="1" smtClean="0">
                <a:latin typeface="Stylus BT" pitchFamily="34" charset="0"/>
              </a:rPr>
              <a:t>BMPs</a:t>
            </a:r>
            <a:r>
              <a:rPr lang="fr-CA" b="1" dirty="0" smtClean="0">
                <a:latin typeface="Stylus BT" pitchFamily="34" charset="0"/>
              </a:rPr>
              <a:t> </a:t>
            </a:r>
            <a:r>
              <a:rPr lang="fr-CA" b="1" dirty="0" err="1" smtClean="0">
                <a:latin typeface="Stylus BT" pitchFamily="34" charset="0"/>
              </a:rPr>
              <a:t>Cost</a:t>
            </a:r>
            <a:r>
              <a:rPr lang="fr-CA" b="1" dirty="0" smtClean="0">
                <a:latin typeface="Stylus BT" pitchFamily="34" charset="0"/>
              </a:rPr>
              <a:t>-</a:t>
            </a:r>
            <a:r>
              <a:rPr lang="fr-CA" b="1" dirty="0" err="1" smtClean="0">
                <a:latin typeface="Stylus BT" pitchFamily="34" charset="0"/>
              </a:rPr>
              <a:t>Shared</a:t>
            </a:r>
            <a:r>
              <a:rPr lang="fr-CA" b="1" dirty="0" smtClean="0">
                <a:latin typeface="Stylus BT" pitchFamily="34" charset="0"/>
              </a:rPr>
              <a:t> by </a:t>
            </a:r>
            <a:br>
              <a:rPr lang="fr-CA" b="1" dirty="0" smtClean="0">
                <a:latin typeface="Stylus BT" pitchFamily="34" charset="0"/>
              </a:rPr>
            </a:br>
            <a:r>
              <a:rPr lang="fr-CA" b="1" dirty="0" smtClean="0">
                <a:latin typeface="Stylus BT" pitchFamily="34" charset="0"/>
              </a:rPr>
              <a:t>Central Muscatatuck </a:t>
            </a:r>
            <a:r>
              <a:rPr lang="fr-CA" b="1" dirty="0" err="1" smtClean="0">
                <a:latin typeface="Stylus BT" pitchFamily="34" charset="0"/>
              </a:rPr>
              <a:t>Watershed</a:t>
            </a:r>
            <a:r>
              <a:rPr lang="fr-CA" b="1" dirty="0" smtClean="0">
                <a:latin typeface="Stylus BT" pitchFamily="34" charset="0"/>
              </a:rPr>
              <a:t>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ot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ckson.png"/>
          <p:cNvPicPr>
            <a:picLocks noChangeAspect="1"/>
          </p:cNvPicPr>
          <p:nvPr/>
        </p:nvPicPr>
        <p:blipFill>
          <a:blip r:embed="rId2" cstate="print"/>
          <a:srcRect t="18109"/>
          <a:stretch>
            <a:fillRect/>
          </a:stretch>
        </p:blipFill>
        <p:spPr>
          <a:xfrm>
            <a:off x="1428728" y="0"/>
            <a:ext cx="68952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nings Coun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fferson Coun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85728"/>
            <a:ext cx="6056388" cy="6086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3050"/>
            <a:ext cx="8686800" cy="86995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Stylus BT" pitchFamily="34" charset="0"/>
              </a:rPr>
              <a:t>Facts About the Cost-Share Program</a:t>
            </a:r>
            <a:endParaRPr lang="en-US" sz="35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8643998" cy="49292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3000" dirty="0" smtClean="0"/>
              <a:t> $250,000 Available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3000" dirty="0" smtClean="0"/>
              <a:t>Voluntary Cost-Share Program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3000" dirty="0" smtClean="0"/>
              <a:t> Program to Provide Landowners with Financial &amp; Technical Assistance to Install Conservation Practices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3000" dirty="0" smtClean="0"/>
              <a:t> Program will Pay Up To 60% of Total Cost if Approved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3000" dirty="0" smtClean="0"/>
              <a:t> Overall Cap for Each Participant $25,000 if Approved</a:t>
            </a:r>
            <a:endParaRPr lang="en-US" sz="30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472" y="273050"/>
            <a:ext cx="8115328" cy="8699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How to Apply for Funding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8643998" cy="485778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sz="3600" b="1" dirty="0" smtClean="0"/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sz="3600" b="1" dirty="0" smtClean="0"/>
              <a:t>Contact: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sz="3600" b="1" dirty="0" smtClean="0"/>
              <a:t>Steve Franklin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sz="3600" b="1" dirty="0" smtClean="0"/>
              <a:t>1981 S. Industrial Park Road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sz="3600" b="1" dirty="0" smtClean="0"/>
              <a:t>Versailles, IN 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sz="3600" b="1" dirty="0" smtClean="0">
                <a:solidFill>
                  <a:schemeClr val="bg1"/>
                </a:solidFill>
              </a:rPr>
              <a:t>E-mail:  steve.franklin@in.nacdnet.net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sz="3600" b="1" dirty="0" smtClean="0"/>
              <a:t>Ph:  (812) 689-6410 ext. 5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sz="30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472" y="273050"/>
            <a:ext cx="8115328" cy="8699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Check Us Out on the Web</a:t>
            </a:r>
            <a:endParaRPr lang="en-US" sz="3600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2643182"/>
            <a:ext cx="8643998" cy="21431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sz="3600" b="1" dirty="0" smtClean="0"/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sz="3600" b="1" dirty="0" smtClean="0"/>
              <a:t>www.hhhills.org/CentralMuscatatuck.html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sz="30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472" y="273050"/>
            <a:ext cx="8115328" cy="8699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Stylus BT" pitchFamily="34" charset="0"/>
              </a:rPr>
              <a:t>Partners</a:t>
            </a:r>
            <a:endParaRPr lang="en-US" sz="3600" b="1" dirty="0">
              <a:latin typeface="Stylus BT" pitchFamily="34" charset="0"/>
            </a:endParaRPr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pic>
        <p:nvPicPr>
          <p:cNvPr id="7" name="Picture 6" descr="id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428868"/>
            <a:ext cx="1643074" cy="646742"/>
          </a:xfrm>
          <a:prstGeom prst="rect">
            <a:avLst/>
          </a:prstGeom>
        </p:spPr>
      </p:pic>
      <p:pic>
        <p:nvPicPr>
          <p:cNvPr id="9" name="Picture 8" descr="nr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5143512"/>
            <a:ext cx="1743427" cy="499633"/>
          </a:xfrm>
          <a:prstGeom prst="rect">
            <a:avLst/>
          </a:prstGeom>
        </p:spPr>
      </p:pic>
      <p:pic>
        <p:nvPicPr>
          <p:cNvPr id="11" name="Picture 10" descr="purdu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3857628"/>
            <a:ext cx="1571636" cy="476254"/>
          </a:xfrm>
          <a:prstGeom prst="rect">
            <a:avLst/>
          </a:prstGeom>
        </p:spPr>
      </p:pic>
      <p:pic>
        <p:nvPicPr>
          <p:cNvPr id="12" name="Picture 11" descr="isda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3786190"/>
            <a:ext cx="1180280" cy="571504"/>
          </a:xfrm>
          <a:prstGeom prst="rect">
            <a:avLst/>
          </a:prstGeom>
        </p:spPr>
      </p:pic>
      <p:pic>
        <p:nvPicPr>
          <p:cNvPr id="13" name="Picture 12" descr="HHH_Web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00" y="1928802"/>
            <a:ext cx="1443048" cy="17145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43240" y="5000636"/>
            <a:ext cx="3143272" cy="1000132"/>
            <a:chOff x="1000100" y="5000636"/>
            <a:chExt cx="3571900" cy="1104900"/>
          </a:xfrm>
        </p:grpSpPr>
        <p:pic>
          <p:nvPicPr>
            <p:cNvPr id="10" name="Picture 9" descr="iaswcd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00" y="5000636"/>
              <a:ext cx="714375" cy="11049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14480" y="5000636"/>
              <a:ext cx="28575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663300"/>
                  </a:solidFill>
                </a:rPr>
                <a:t>Soil &amp; Water Conservation Districts:</a:t>
              </a:r>
            </a:p>
            <a:p>
              <a:pPr algn="ctr"/>
              <a:r>
                <a:rPr lang="en-US" sz="1200" b="1" dirty="0" smtClean="0">
                  <a:solidFill>
                    <a:srgbClr val="663300"/>
                  </a:solidFill>
                </a:rPr>
                <a:t>Jackson, Jefferson, Jennings, </a:t>
              </a:r>
            </a:p>
            <a:p>
              <a:pPr algn="ctr"/>
              <a:r>
                <a:rPr lang="en-US" sz="1200" b="1" dirty="0" smtClean="0">
                  <a:solidFill>
                    <a:srgbClr val="663300"/>
                  </a:solidFill>
                </a:rPr>
                <a:t>Ripley &amp; Scott Counties</a:t>
              </a:r>
              <a:endParaRPr lang="en-US" sz="1200" b="1" dirty="0">
                <a:solidFill>
                  <a:srgbClr val="66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500174"/>
            <a:ext cx="8286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tylus BT" pitchFamily="34" charset="0"/>
              </a:rPr>
              <a:t>“This project has been funded wholly or in part by the US EPA under assistance agreement C6975750-09 to IDEM.  The contents of this document do not necessarily reflect the views and policies of EPA, nor does mention of trade names or commercial products constitute endorsement or recommendation for use.”</a:t>
            </a:r>
          </a:p>
          <a:p>
            <a:pPr algn="ctr"/>
            <a:endParaRPr lang="en-US" sz="2400" dirty="0" smtClean="0">
              <a:latin typeface="Stylus BT" pitchFamily="34" charset="0"/>
            </a:endParaRPr>
          </a:p>
          <a:p>
            <a:pPr algn="ctr"/>
            <a:r>
              <a:rPr lang="en-US" sz="2400" dirty="0" smtClean="0">
                <a:latin typeface="Stylus BT" pitchFamily="34" charset="0"/>
              </a:rPr>
              <a:t>“Historic Hoosier Hills RC&amp;D is an Equal Opportunity Provider &amp; Employer”</a:t>
            </a:r>
            <a:endParaRPr lang="en-US" sz="2400" dirty="0">
              <a:latin typeface="Stylus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4256958" y="3086100"/>
            <a:ext cx="596900" cy="619022"/>
          </a:xfrm>
          <a:custGeom>
            <a:avLst/>
            <a:gdLst>
              <a:gd name="connsiteX0" fmla="*/ 106107 w 596900"/>
              <a:gd name="connsiteY0" fmla="*/ 97094 h 619022"/>
              <a:gd name="connsiteX1" fmla="*/ 523977 w 596900"/>
              <a:gd name="connsiteY1" fmla="*/ 65139 h 619022"/>
              <a:gd name="connsiteX2" fmla="*/ 543642 w 596900"/>
              <a:gd name="connsiteY2" fmla="*/ 487926 h 619022"/>
              <a:gd name="connsiteX3" fmla="*/ 204429 w 596900"/>
              <a:gd name="connsiteY3" fmla="*/ 586248 h 619022"/>
              <a:gd name="connsiteX4" fmla="*/ 15158 w 596900"/>
              <a:gd name="connsiteY4" fmla="*/ 291281 h 619022"/>
              <a:gd name="connsiteX5" fmla="*/ 106107 w 596900"/>
              <a:gd name="connsiteY5" fmla="*/ 97094 h 61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900" h="619022">
                <a:moveTo>
                  <a:pt x="106107" y="97094"/>
                </a:moveTo>
                <a:cubicBezTo>
                  <a:pt x="190910" y="59404"/>
                  <a:pt x="451055" y="0"/>
                  <a:pt x="523977" y="65139"/>
                </a:cubicBezTo>
                <a:cubicBezTo>
                  <a:pt x="596899" y="130278"/>
                  <a:pt x="596900" y="401075"/>
                  <a:pt x="543642" y="487926"/>
                </a:cubicBezTo>
                <a:cubicBezTo>
                  <a:pt x="490384" y="574777"/>
                  <a:pt x="292510" y="619022"/>
                  <a:pt x="204429" y="586248"/>
                </a:cubicBezTo>
                <a:cubicBezTo>
                  <a:pt x="116348" y="553474"/>
                  <a:pt x="30316" y="373626"/>
                  <a:pt x="15158" y="291281"/>
                </a:cubicBezTo>
                <a:cubicBezTo>
                  <a:pt x="0" y="208936"/>
                  <a:pt x="21304" y="134784"/>
                  <a:pt x="106107" y="9709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otion.jpg"/>
          <p:cNvPicPr/>
          <p:nvPr/>
        </p:nvPicPr>
        <p:blipFill>
          <a:blip r:embed="rId2" cstate="print"/>
          <a:srcRect t="8333"/>
          <a:stretch>
            <a:fillRect/>
          </a:stretch>
        </p:blipFill>
        <p:spPr>
          <a:xfrm>
            <a:off x="1" y="0"/>
            <a:ext cx="9143999" cy="600076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6000768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428860" y="6143644"/>
            <a:ext cx="6477000" cy="5000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Stylus BT" pitchFamily="34" charset="0"/>
              </a:rPr>
              <a:t>Central Muscatatuck Watershed</a:t>
            </a:r>
            <a:endParaRPr lang="en-US" sz="2800" b="1" dirty="0">
              <a:latin typeface="Stylus BT" pitchFamily="34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642910" y="6072206"/>
            <a:ext cx="857256" cy="714380"/>
            <a:chOff x="4143372" y="4071942"/>
            <a:chExt cx="1428760" cy="1143008"/>
          </a:xfrm>
        </p:grpSpPr>
        <p:sp>
          <p:nvSpPr>
            <p:cNvPr id="11" name="Oval 10"/>
            <p:cNvSpPr/>
            <p:nvPr/>
          </p:nvSpPr>
          <p:spPr>
            <a:xfrm>
              <a:off x="5000628" y="4429132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643438" y="4572008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000628" y="4429132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286248" y="4429132"/>
              <a:ext cx="428628" cy="5000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CMW-Logo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464" t="8333" r="31100" b="40744"/>
            <a:stretch>
              <a:fillRect/>
            </a:stretch>
          </p:blipFill>
          <p:spPr>
            <a:xfrm>
              <a:off x="4143372" y="4071942"/>
              <a:ext cx="1428760" cy="11430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Stylus BT" pitchFamily="34" charset="0"/>
              </a:rPr>
              <a:t>Cover Crops</a:t>
            </a:r>
            <a:endParaRPr lang="en-US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2844" y="1714488"/>
            <a:ext cx="4176714" cy="21050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Erosion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Increase Soil Organic Matter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Provide Supplemental Forage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Minimize &amp; Reduce Soil Compaction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S"/>
            </a:pP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pic>
        <p:nvPicPr>
          <p:cNvPr id="10" name="Picture 9" descr="Cover Crop 11 9 09 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00504"/>
            <a:ext cx="3357586" cy="2518190"/>
          </a:xfrm>
          <a:prstGeom prst="rect">
            <a:avLst/>
          </a:prstGeom>
        </p:spPr>
      </p:pic>
      <p:pic>
        <p:nvPicPr>
          <p:cNvPr id="11" name="Picture 10" descr="Copy of Cover Crop 11 9 09 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2000240"/>
            <a:ext cx="1875248" cy="2500330"/>
          </a:xfrm>
          <a:prstGeom prst="rect">
            <a:avLst/>
          </a:prstGeom>
        </p:spPr>
      </p:pic>
      <p:pic>
        <p:nvPicPr>
          <p:cNvPr id="12" name="Picture 11" descr="Copy of Cover Crop 11 9 09 005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714488"/>
            <a:ext cx="2357436" cy="3143248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714876" y="5000636"/>
            <a:ext cx="4176714" cy="1285884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CMW Cost-Share not to Exceed</a:t>
            </a:r>
          </a:p>
          <a:p>
            <a:pPr marL="0" marR="0" lvl="0" indent="0" algn="l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$70 per acre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Stylus BT" pitchFamily="34" charset="0"/>
              </a:rPr>
              <a:t>Fencing</a:t>
            </a:r>
            <a:endParaRPr lang="en-US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2844" y="1714488"/>
            <a:ext cx="4176714" cy="21050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smtClean="0"/>
              <a:t> Improve Livestock Production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smtClean="0"/>
              <a:t> Rotationally Graze Pastures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smtClean="0"/>
              <a:t> Reduce Feed Costs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smtClean="0"/>
              <a:t> Improve Pasture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S"/>
            </a:pP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286248" y="5000636"/>
            <a:ext cx="4605342" cy="1643074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CMW Cost-Share not to Exceed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Permanent Interior:  $4/ft</a:t>
            </a: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lang="en-US" sz="2800" dirty="0" smtClean="0">
                <a:solidFill>
                  <a:schemeClr val="lt1"/>
                </a:solidFill>
                <a:latin typeface="+mn-lt"/>
              </a:rPr>
              <a:t>Temporary Interior:  $1/ft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0905SFSeptFFFdairy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407196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S:\Service_Center\NRCS\Clover_photos\Fence_Rimstid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71942"/>
            <a:ext cx="371477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3050"/>
            <a:ext cx="8686800" cy="869950"/>
          </a:xfrm>
        </p:spPr>
        <p:txBody>
          <a:bodyPr/>
          <a:lstStyle/>
          <a:p>
            <a:r>
              <a:rPr lang="en-US" b="1" dirty="0" smtClean="0">
                <a:latin typeface="Stylus BT" pitchFamily="34" charset="0"/>
              </a:rPr>
              <a:t>Alternative Watering Systems</a:t>
            </a:r>
            <a:endParaRPr lang="en-US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2844" y="1714488"/>
            <a:ext cx="6858048" cy="17859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Keep livestock out of </a:t>
            </a:r>
            <a:r>
              <a:rPr lang="en-US" sz="2000" dirty="0" err="1" smtClean="0"/>
              <a:t>waterbodies</a:t>
            </a:r>
            <a:endParaRPr lang="en-U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Help you manage your pastures to make them more productive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stream bank erosion caused by livestock</a:t>
            </a: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pic>
        <p:nvPicPr>
          <p:cNvPr id="12" name="Picture 11" descr="Demaree Spring 4.JPG"/>
          <p:cNvPicPr>
            <a:picLocks noChangeAspect="1"/>
          </p:cNvPicPr>
          <p:nvPr/>
        </p:nvPicPr>
        <p:blipFill>
          <a:blip r:embed="rId3" cstate="print"/>
          <a:srcRect l="26562" r="27344" b="48956"/>
          <a:stretch>
            <a:fillRect/>
          </a:stretch>
        </p:blipFill>
        <p:spPr>
          <a:xfrm>
            <a:off x="5143504" y="3643314"/>
            <a:ext cx="3534802" cy="2928959"/>
          </a:xfrm>
          <a:prstGeom prst="rect">
            <a:avLst/>
          </a:prstGeom>
        </p:spPr>
      </p:pic>
      <p:pic>
        <p:nvPicPr>
          <p:cNvPr id="21" name="Picture 20" descr="sping development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990" y="3714752"/>
            <a:ext cx="3877618" cy="290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3050"/>
            <a:ext cx="8686800" cy="869950"/>
          </a:xfrm>
        </p:spPr>
        <p:txBody>
          <a:bodyPr/>
          <a:lstStyle/>
          <a:p>
            <a:r>
              <a:rPr lang="en-US" b="1" dirty="0" smtClean="0">
                <a:latin typeface="Stylus BT" pitchFamily="34" charset="0"/>
              </a:rPr>
              <a:t>Alternative Watering Systems</a:t>
            </a:r>
            <a:endParaRPr lang="en-US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2285992"/>
            <a:ext cx="5214974" cy="35719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  <a:defRPr/>
            </a:pPr>
            <a:r>
              <a:rPr lang="en-US" sz="2400" dirty="0" smtClean="0"/>
              <a:t>CMW Cost-Share not to exceed:</a:t>
            </a:r>
          </a:p>
          <a:p>
            <a:pPr lvl="0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  <a:defRPr/>
            </a:pPr>
            <a:endParaRPr lang="en-US" sz="2400" dirty="0" smtClean="0"/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  <a:tabLst>
                <a:tab pos="6007100" algn="r"/>
              </a:tabLst>
              <a:defRPr/>
            </a:pPr>
            <a:r>
              <a:rPr lang="en-US" sz="2400" dirty="0" smtClean="0"/>
              <a:t> Spring Development	$2000/ea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  <a:tabLst>
                <a:tab pos="6007100" algn="r"/>
              </a:tabLst>
              <a:defRPr/>
            </a:pPr>
            <a:r>
              <a:rPr lang="en-US" sz="2400" dirty="0" smtClean="0"/>
              <a:t> Pond	$11,200/ea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  <a:tabLst>
                <a:tab pos="5943600" algn="r"/>
              </a:tabLst>
              <a:defRPr/>
            </a:pPr>
            <a:r>
              <a:rPr lang="en-US" sz="2400" dirty="0" smtClean="0"/>
              <a:t> Well  	$40/ft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  <a:tabLst>
                <a:tab pos="5943600" algn="r"/>
              </a:tabLst>
              <a:defRPr/>
            </a:pPr>
            <a:r>
              <a:rPr lang="en-US" sz="2400" dirty="0" smtClean="0"/>
              <a:t> Pump 	$1500/ea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  <a:tabLst>
                <a:tab pos="6007100" algn="r"/>
              </a:tabLst>
              <a:defRPr/>
            </a:pPr>
            <a:r>
              <a:rPr lang="en-US" sz="2400" dirty="0" smtClean="0"/>
              <a:t> Pipeline	$3/ft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  <a:tabLst>
                <a:tab pos="5943600" algn="r"/>
              </a:tabLst>
              <a:defRPr/>
            </a:pPr>
            <a:r>
              <a:rPr lang="en-US" sz="2400" dirty="0" smtClean="0"/>
              <a:t> Tank	 $700/ea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  <a:tabLst>
                <a:tab pos="6007100" algn="r"/>
              </a:tabLst>
              <a:defRPr/>
            </a:pPr>
            <a:r>
              <a:rPr lang="en-US" sz="2400" dirty="0" smtClean="0"/>
              <a:t> Temp/Poly Tank 	$500/ea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tabLst>
                <a:tab pos="1828800" algn="r"/>
              </a:tabLst>
              <a:defRPr/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endParaRPr lang="en-US" sz="800" dirty="0" smtClean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pic>
        <p:nvPicPr>
          <p:cNvPr id="25602" name="Picture 2" descr="S:\Service_Center\NRCS\Summer 09 pics\Beach Pump house.JPG"/>
          <p:cNvPicPr>
            <a:picLocks noChangeAspect="1" noChangeArrowheads="1"/>
          </p:cNvPicPr>
          <p:nvPr/>
        </p:nvPicPr>
        <p:blipFill>
          <a:blip r:embed="rId3" cstate="print"/>
          <a:srcRect l="13784" r="7454"/>
          <a:stretch>
            <a:fillRect/>
          </a:stretch>
        </p:blipFill>
        <p:spPr bwMode="auto">
          <a:xfrm>
            <a:off x="5857884" y="1714488"/>
            <a:ext cx="2857488" cy="2714644"/>
          </a:xfrm>
          <a:prstGeom prst="rect">
            <a:avLst/>
          </a:prstGeom>
          <a:noFill/>
        </p:spPr>
      </p:pic>
      <p:pic>
        <p:nvPicPr>
          <p:cNvPr id="7" name="Picture 6" descr="tire wa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4572008"/>
            <a:ext cx="2651124" cy="198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Stylus BT" pitchFamily="34" charset="0"/>
              </a:rPr>
              <a:t>Heavy Use Area Protection</a:t>
            </a:r>
            <a:endParaRPr lang="en-US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176714" cy="21050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Livestock Health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Water Quantity &amp;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Soil Erosion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Air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S"/>
            </a:pP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214810" y="4929198"/>
            <a:ext cx="4462466" cy="1643074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CMW Cost-Share not to Exceed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Gravel &amp; Textile:  $1.60 sq ft</a:t>
            </a: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lang="en-US" sz="2800" dirty="0" smtClean="0">
                <a:solidFill>
                  <a:schemeClr val="lt1"/>
                </a:solidFill>
                <a:latin typeface="+mn-lt"/>
              </a:rPr>
              <a:t>Concrete:  $3.20 sq ft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S:\Service_Center\NRCS\Pics 07\Nuhring_pa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a_ho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071942"/>
            <a:ext cx="3286148" cy="2456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Stylus BT" pitchFamily="34" charset="0"/>
              </a:rPr>
              <a:t>Pasture &amp; Hayland Seeding</a:t>
            </a:r>
            <a:endParaRPr lang="en-US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176714" cy="21050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Forage Quality &amp; Yield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Soil Erosion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 Water Quality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Feed Less Hay &amp; Silage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Improve/Maintain Livestock Health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S"/>
            </a:pP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000496" y="4786322"/>
            <a:ext cx="4748218" cy="1571636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CMW Cost-Share not to Exceed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Warm Season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Grasses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$400/ac</a:t>
            </a: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lang="en-US" sz="2000" dirty="0" smtClean="0">
                <a:solidFill>
                  <a:schemeClr val="lt1"/>
                </a:solidFill>
                <a:latin typeface="+mn-lt"/>
              </a:rPr>
              <a:t>Cool Season Grasses:  $350/ac</a:t>
            </a: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60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Legumes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within Established Grass:  $150/ac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hwipps_SAFE_10-09 (6).JPG"/>
          <p:cNvPicPr>
            <a:picLocks noChangeAspect="1"/>
          </p:cNvPicPr>
          <p:nvPr/>
        </p:nvPicPr>
        <p:blipFill>
          <a:blip r:embed="rId3" cstate="print"/>
          <a:srcRect t="17527"/>
          <a:stretch>
            <a:fillRect/>
          </a:stretch>
        </p:blipFill>
        <p:spPr>
          <a:xfrm>
            <a:off x="4500562" y="1785926"/>
            <a:ext cx="4357686" cy="2689142"/>
          </a:xfrm>
          <a:prstGeom prst="rect">
            <a:avLst/>
          </a:prstGeom>
        </p:spPr>
      </p:pic>
      <p:pic>
        <p:nvPicPr>
          <p:cNvPr id="12" name="Picture 11" descr="http://www.hrwc.net/images/notill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71942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Stylus BT" pitchFamily="34" charset="0"/>
              </a:rPr>
              <a:t>Riparian Buffers</a:t>
            </a:r>
            <a:endParaRPr lang="en-US" b="1" dirty="0">
              <a:latin typeface="Stylus B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8715436" cy="21050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Benefits: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 Pesticide Drift Entering the </a:t>
            </a:r>
            <a:r>
              <a:rPr lang="en-US" sz="2000" dirty="0" err="1" smtClean="0"/>
              <a:t>Waterbody</a:t>
            </a:r>
            <a:endParaRPr lang="en-U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Create Shade to Lower or Maintain Water Temperatures to Improve Habitat for Aquatic Organisms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itchFamily="2" charset="2"/>
              <a:buChar char="S"/>
            </a:pPr>
            <a:r>
              <a:rPr lang="en-US" sz="2000" dirty="0" smtClean="0"/>
              <a:t> Reduces sediment, organic material, nutrients and pesticides in surface runoff and reduce excess nutrients and other chemicals in ground water flow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endParaRPr lang="en-US" sz="2800" dirty="0"/>
          </a:p>
        </p:txBody>
      </p:sp>
      <p:pic>
        <p:nvPicPr>
          <p:cNvPr id="8" name="Picture 7" descr="CMW-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285728"/>
            <a:ext cx="1307301" cy="871534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000496" y="4786322"/>
            <a:ext cx="4748218" cy="1571636"/>
          </a:xfrm>
          <a:prstGeom prst="rect">
            <a:avLst/>
          </a:prstGeom>
          <a:solidFill>
            <a:schemeClr val="accent2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vert="horz" wrap="square" lIns="137160" tIns="182880" rIns="13716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CMW Cost-Share not to Exceed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-138731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en-US" sz="2000" dirty="0" smtClean="0">
                <a:solidFill>
                  <a:schemeClr val="lt1"/>
                </a:solidFill>
                <a:latin typeface="+mn-lt"/>
              </a:rPr>
              <a:t>Trees, Shrubs and Grass Planting along Streams (est.):  $750/ac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NRCSIA00040.jpg"/>
          <p:cNvPicPr>
            <a:picLocks noChangeAspect="1"/>
          </p:cNvPicPr>
          <p:nvPr/>
        </p:nvPicPr>
        <p:blipFill>
          <a:blip r:embed="rId3" cstate="print"/>
          <a:srcRect t="35194"/>
          <a:stretch>
            <a:fillRect/>
          </a:stretch>
        </p:blipFill>
        <p:spPr>
          <a:xfrm>
            <a:off x="714348" y="4000504"/>
            <a:ext cx="2897533" cy="2628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Custom 2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8BBD3A"/>
      </a:accent1>
      <a:accent2>
        <a:srgbClr val="5EBBC5"/>
      </a:accent2>
      <a:accent3>
        <a:srgbClr val="D0BC30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reau 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 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 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471</TotalTime>
  <Words>781</Words>
  <Application>Microsoft Office PowerPoint</Application>
  <PresentationFormat>On-screen Show (4:3)</PresentationFormat>
  <Paragraphs>165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Médian</vt:lpstr>
      <vt:lpstr>Central Muscatatuck Watershed</vt:lpstr>
      <vt:lpstr>BMPs Cost-Shared by  Central Muscatatuck Watershed Project</vt:lpstr>
      <vt:lpstr>Cover Crops</vt:lpstr>
      <vt:lpstr>Fencing</vt:lpstr>
      <vt:lpstr>Alternative Watering Systems</vt:lpstr>
      <vt:lpstr>Alternative Watering Systems</vt:lpstr>
      <vt:lpstr>Heavy Use Area Protection</vt:lpstr>
      <vt:lpstr>Pasture &amp; Hayland Seeding</vt:lpstr>
      <vt:lpstr>Riparian Buffers</vt:lpstr>
      <vt:lpstr>Conservation Cover/Filter Strip</vt:lpstr>
      <vt:lpstr>Grass Waterways</vt:lpstr>
      <vt:lpstr>Critical Area Planting</vt:lpstr>
      <vt:lpstr>Stream Crossing (Rock &amp; Concrete)</vt:lpstr>
      <vt:lpstr>Roof Runoff System</vt:lpstr>
      <vt:lpstr>Waste Utilization</vt:lpstr>
      <vt:lpstr>Comprehensive Nutrient Mgnt. Plan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Facts About the Cost-Share Program</vt:lpstr>
      <vt:lpstr>How to Apply for Funding</vt:lpstr>
      <vt:lpstr>Check Us Out on the Web</vt:lpstr>
      <vt:lpstr>Partners</vt:lpstr>
      <vt:lpstr>Slide 28</vt:lpstr>
      <vt:lpstr>Central Muscatatuck Watershed</vt:lpstr>
    </vt:vector>
  </TitlesOfParts>
  <Company>Party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NAME</dc:title>
  <dc:creator>Ric</dc:creator>
  <cp:lastModifiedBy>casie.auxier</cp:lastModifiedBy>
  <cp:revision>55</cp:revision>
  <dcterms:created xsi:type="dcterms:W3CDTF">2006-07-22T20:20:01Z</dcterms:created>
  <dcterms:modified xsi:type="dcterms:W3CDTF">2010-03-10T18:19:35Z</dcterms:modified>
</cp:coreProperties>
</file>