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Action1.xml" ContentType="application/vnd.ms-office.inkAction+xml"/>
  <Override PartName="/ppt/ink/inkAction2.xml" ContentType="application/vnd.ms-office.inkAction+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82" r:id="rId3"/>
    <p:sldId id="281" r:id="rId4"/>
    <p:sldId id="256" r:id="rId5"/>
    <p:sldId id="257" r:id="rId6"/>
    <p:sldId id="258" r:id="rId7"/>
    <p:sldId id="276"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8" r:id="rId22"/>
    <p:sldId id="279" r:id="rId23"/>
    <p:sldId id="272" r:id="rId24"/>
    <p:sldId id="273" r:id="rId25"/>
    <p:sldId id="274" r:id="rId26"/>
    <p:sldId id="275" r:id="rId27"/>
    <p:sldId id="277" r:id="rId28"/>
    <p:sldId id="2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nda Manning" initials="BM" lastIdx="1" clrIdx="0">
    <p:extLst>
      <p:ext uri="{19B8F6BF-5375-455C-9EA6-DF929625EA0E}">
        <p15:presenceInfo xmlns:p15="http://schemas.microsoft.com/office/powerpoint/2012/main" userId="81d45fe456c9459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30T21:35:40.935" idx="1">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00CB75-EB45-4A8B-9111-4649459CB5BF}" type="doc">
      <dgm:prSet loTypeId="urn:microsoft.com/office/officeart/2008/layout/LinedList" loCatId="list" qsTypeId="urn:microsoft.com/office/officeart/2005/8/quickstyle/simple2" qsCatId="simple" csTypeId="urn:microsoft.com/office/officeart/2005/8/colors/colorful5" csCatId="colorful"/>
      <dgm:spPr/>
      <dgm:t>
        <a:bodyPr/>
        <a:lstStyle/>
        <a:p>
          <a:endParaRPr lang="en-US"/>
        </a:p>
      </dgm:t>
    </dgm:pt>
    <dgm:pt modelId="{56568068-BC89-4F2B-B9AD-68859603F817}">
      <dgm:prSet/>
      <dgm:spPr/>
      <dgm:t>
        <a:bodyPr/>
        <a:lstStyle/>
        <a:p>
          <a:r>
            <a:rPr lang="en-US"/>
            <a:t>We must measure how much fluid they drink </a:t>
          </a:r>
        </a:p>
      </dgm:t>
    </dgm:pt>
    <dgm:pt modelId="{2B64C0CD-6B9B-4D7D-8E40-CFD080FCAF1F}" type="parTrans" cxnId="{21E26B13-1FA8-4444-A81C-FD18892581C2}">
      <dgm:prSet/>
      <dgm:spPr/>
      <dgm:t>
        <a:bodyPr/>
        <a:lstStyle/>
        <a:p>
          <a:endParaRPr lang="en-US"/>
        </a:p>
      </dgm:t>
    </dgm:pt>
    <dgm:pt modelId="{68F54C1A-8AAC-4B08-81DB-D894CCA91217}" type="sibTrans" cxnId="{21E26B13-1FA8-4444-A81C-FD18892581C2}">
      <dgm:prSet/>
      <dgm:spPr/>
      <dgm:t>
        <a:bodyPr/>
        <a:lstStyle/>
        <a:p>
          <a:endParaRPr lang="en-US"/>
        </a:p>
      </dgm:t>
    </dgm:pt>
    <dgm:pt modelId="{F4A314F0-E26A-4D8C-B0B1-A37E2146754D}">
      <dgm:prSet/>
      <dgm:spPr/>
      <dgm:t>
        <a:bodyPr/>
        <a:lstStyle/>
        <a:p>
          <a:r>
            <a:rPr lang="en-US"/>
            <a:t>We must account for all fluid leaving the body- urine, bowel movements, and even emesis (vomit)</a:t>
          </a:r>
        </a:p>
      </dgm:t>
    </dgm:pt>
    <dgm:pt modelId="{8C510139-0B48-4B7D-A4F7-1ADCFA067227}" type="parTrans" cxnId="{896ECC0C-2FD2-406F-94E9-CCB27C9DFA0A}">
      <dgm:prSet/>
      <dgm:spPr/>
      <dgm:t>
        <a:bodyPr/>
        <a:lstStyle/>
        <a:p>
          <a:endParaRPr lang="en-US"/>
        </a:p>
      </dgm:t>
    </dgm:pt>
    <dgm:pt modelId="{D65FB639-D688-472A-8486-5A235B4617C8}" type="sibTrans" cxnId="{896ECC0C-2FD2-406F-94E9-CCB27C9DFA0A}">
      <dgm:prSet/>
      <dgm:spPr/>
      <dgm:t>
        <a:bodyPr/>
        <a:lstStyle/>
        <a:p>
          <a:endParaRPr lang="en-US"/>
        </a:p>
      </dgm:t>
    </dgm:pt>
    <dgm:pt modelId="{7A55BDB8-E37B-4B5A-8916-FD20EE526F2E}">
      <dgm:prSet/>
      <dgm:spPr/>
      <dgm:t>
        <a:bodyPr/>
        <a:lstStyle/>
        <a:p>
          <a:r>
            <a:rPr lang="en-US"/>
            <a:t>We must compare what goes in to what comes out!</a:t>
          </a:r>
        </a:p>
      </dgm:t>
    </dgm:pt>
    <dgm:pt modelId="{259E1B5A-DAB0-40F0-ABA6-38E267894C76}" type="parTrans" cxnId="{47280C8D-0321-4145-9980-5C667D57795A}">
      <dgm:prSet/>
      <dgm:spPr/>
      <dgm:t>
        <a:bodyPr/>
        <a:lstStyle/>
        <a:p>
          <a:endParaRPr lang="en-US"/>
        </a:p>
      </dgm:t>
    </dgm:pt>
    <dgm:pt modelId="{7E8EA162-2743-41C7-AFF2-B4F3C4861D99}" type="sibTrans" cxnId="{47280C8D-0321-4145-9980-5C667D57795A}">
      <dgm:prSet/>
      <dgm:spPr/>
      <dgm:t>
        <a:bodyPr/>
        <a:lstStyle/>
        <a:p>
          <a:endParaRPr lang="en-US"/>
        </a:p>
      </dgm:t>
    </dgm:pt>
    <dgm:pt modelId="{9C1BB756-6002-4EBA-A379-E75EA7136D04}">
      <dgm:prSet/>
      <dgm:spPr/>
      <dgm:t>
        <a:bodyPr/>
        <a:lstStyle/>
        <a:p>
          <a:r>
            <a:rPr lang="en-US"/>
            <a:t>The output of urine should be a little less than their intake</a:t>
          </a:r>
        </a:p>
      </dgm:t>
    </dgm:pt>
    <dgm:pt modelId="{78A806BD-F6A5-4777-949F-21111B949C68}" type="parTrans" cxnId="{F7C040C9-3DFD-44B5-8FC4-7C01D9423EAB}">
      <dgm:prSet/>
      <dgm:spPr/>
      <dgm:t>
        <a:bodyPr/>
        <a:lstStyle/>
        <a:p>
          <a:endParaRPr lang="en-US"/>
        </a:p>
      </dgm:t>
    </dgm:pt>
    <dgm:pt modelId="{2FC583CD-2674-4555-B604-F44FA169988C}" type="sibTrans" cxnId="{F7C040C9-3DFD-44B5-8FC4-7C01D9423EAB}">
      <dgm:prSet/>
      <dgm:spPr/>
      <dgm:t>
        <a:bodyPr/>
        <a:lstStyle/>
        <a:p>
          <a:endParaRPr lang="en-US"/>
        </a:p>
      </dgm:t>
    </dgm:pt>
    <dgm:pt modelId="{E37C1BA3-850E-481C-A9DF-B0F81625F11E}" type="pres">
      <dgm:prSet presAssocID="{EC00CB75-EB45-4A8B-9111-4649459CB5BF}" presName="vert0" presStyleCnt="0">
        <dgm:presLayoutVars>
          <dgm:dir/>
          <dgm:animOne val="branch"/>
          <dgm:animLvl val="lvl"/>
        </dgm:presLayoutVars>
      </dgm:prSet>
      <dgm:spPr/>
    </dgm:pt>
    <dgm:pt modelId="{225318E8-0E71-4FA4-A26F-9463E5F80AB4}" type="pres">
      <dgm:prSet presAssocID="{56568068-BC89-4F2B-B9AD-68859603F817}" presName="thickLine" presStyleLbl="alignNode1" presStyleIdx="0" presStyleCnt="4"/>
      <dgm:spPr/>
    </dgm:pt>
    <dgm:pt modelId="{2F14B3F9-8516-4EDC-9646-4873D31D9AED}" type="pres">
      <dgm:prSet presAssocID="{56568068-BC89-4F2B-B9AD-68859603F817}" presName="horz1" presStyleCnt="0"/>
      <dgm:spPr/>
    </dgm:pt>
    <dgm:pt modelId="{29074F4D-402D-4D15-9247-80C091F7A2DE}" type="pres">
      <dgm:prSet presAssocID="{56568068-BC89-4F2B-B9AD-68859603F817}" presName="tx1" presStyleLbl="revTx" presStyleIdx="0" presStyleCnt="4"/>
      <dgm:spPr/>
    </dgm:pt>
    <dgm:pt modelId="{870C82BB-9609-4D16-B881-737EAD6538A5}" type="pres">
      <dgm:prSet presAssocID="{56568068-BC89-4F2B-B9AD-68859603F817}" presName="vert1" presStyleCnt="0"/>
      <dgm:spPr/>
    </dgm:pt>
    <dgm:pt modelId="{93256438-A4FD-4411-9653-704A3E65EC5B}" type="pres">
      <dgm:prSet presAssocID="{F4A314F0-E26A-4D8C-B0B1-A37E2146754D}" presName="thickLine" presStyleLbl="alignNode1" presStyleIdx="1" presStyleCnt="4"/>
      <dgm:spPr/>
    </dgm:pt>
    <dgm:pt modelId="{EBA76F8A-FD59-4517-9AD1-C0175E4FE311}" type="pres">
      <dgm:prSet presAssocID="{F4A314F0-E26A-4D8C-B0B1-A37E2146754D}" presName="horz1" presStyleCnt="0"/>
      <dgm:spPr/>
    </dgm:pt>
    <dgm:pt modelId="{491472C7-724B-491E-AC7C-C96AE26E3CAF}" type="pres">
      <dgm:prSet presAssocID="{F4A314F0-E26A-4D8C-B0B1-A37E2146754D}" presName="tx1" presStyleLbl="revTx" presStyleIdx="1" presStyleCnt="4"/>
      <dgm:spPr/>
    </dgm:pt>
    <dgm:pt modelId="{DC859B7D-A6F9-4AD9-827F-8E37768AB334}" type="pres">
      <dgm:prSet presAssocID="{F4A314F0-E26A-4D8C-B0B1-A37E2146754D}" presName="vert1" presStyleCnt="0"/>
      <dgm:spPr/>
    </dgm:pt>
    <dgm:pt modelId="{AEAC3755-33E2-4787-9F11-847AA9FB91AF}" type="pres">
      <dgm:prSet presAssocID="{7A55BDB8-E37B-4B5A-8916-FD20EE526F2E}" presName="thickLine" presStyleLbl="alignNode1" presStyleIdx="2" presStyleCnt="4"/>
      <dgm:spPr/>
    </dgm:pt>
    <dgm:pt modelId="{E9D940AF-190B-46A6-8995-A6C81EDA4D72}" type="pres">
      <dgm:prSet presAssocID="{7A55BDB8-E37B-4B5A-8916-FD20EE526F2E}" presName="horz1" presStyleCnt="0"/>
      <dgm:spPr/>
    </dgm:pt>
    <dgm:pt modelId="{962E666B-E61D-4E67-AC03-7F0835986857}" type="pres">
      <dgm:prSet presAssocID="{7A55BDB8-E37B-4B5A-8916-FD20EE526F2E}" presName="tx1" presStyleLbl="revTx" presStyleIdx="2" presStyleCnt="4"/>
      <dgm:spPr/>
    </dgm:pt>
    <dgm:pt modelId="{21EF6AD0-DC8A-4E9A-B3C1-FCC1A7A5A78F}" type="pres">
      <dgm:prSet presAssocID="{7A55BDB8-E37B-4B5A-8916-FD20EE526F2E}" presName="vert1" presStyleCnt="0"/>
      <dgm:spPr/>
    </dgm:pt>
    <dgm:pt modelId="{141D87F1-8378-4FD0-AA5F-EC264A3C8C9C}" type="pres">
      <dgm:prSet presAssocID="{9C1BB756-6002-4EBA-A379-E75EA7136D04}" presName="thickLine" presStyleLbl="alignNode1" presStyleIdx="3" presStyleCnt="4"/>
      <dgm:spPr/>
    </dgm:pt>
    <dgm:pt modelId="{D1CA57A4-A96A-4C33-839A-93157BE30DA8}" type="pres">
      <dgm:prSet presAssocID="{9C1BB756-6002-4EBA-A379-E75EA7136D04}" presName="horz1" presStyleCnt="0"/>
      <dgm:spPr/>
    </dgm:pt>
    <dgm:pt modelId="{B953D68B-6A10-4991-860D-3C4C5636589F}" type="pres">
      <dgm:prSet presAssocID="{9C1BB756-6002-4EBA-A379-E75EA7136D04}" presName="tx1" presStyleLbl="revTx" presStyleIdx="3" presStyleCnt="4"/>
      <dgm:spPr/>
    </dgm:pt>
    <dgm:pt modelId="{6E892DB7-ACC2-4228-8963-CFD12BA31FA2}" type="pres">
      <dgm:prSet presAssocID="{9C1BB756-6002-4EBA-A379-E75EA7136D04}" presName="vert1" presStyleCnt="0"/>
      <dgm:spPr/>
    </dgm:pt>
  </dgm:ptLst>
  <dgm:cxnLst>
    <dgm:cxn modelId="{896ECC0C-2FD2-406F-94E9-CCB27C9DFA0A}" srcId="{EC00CB75-EB45-4A8B-9111-4649459CB5BF}" destId="{F4A314F0-E26A-4D8C-B0B1-A37E2146754D}" srcOrd="1" destOrd="0" parTransId="{8C510139-0B48-4B7D-A4F7-1ADCFA067227}" sibTransId="{D65FB639-D688-472A-8486-5A235B4617C8}"/>
    <dgm:cxn modelId="{21E26B13-1FA8-4444-A81C-FD18892581C2}" srcId="{EC00CB75-EB45-4A8B-9111-4649459CB5BF}" destId="{56568068-BC89-4F2B-B9AD-68859603F817}" srcOrd="0" destOrd="0" parTransId="{2B64C0CD-6B9B-4D7D-8E40-CFD080FCAF1F}" sibTransId="{68F54C1A-8AAC-4B08-81DB-D894CCA91217}"/>
    <dgm:cxn modelId="{9BA4D641-FF41-4485-AA26-CD6CDBA41A78}" type="presOf" srcId="{7A55BDB8-E37B-4B5A-8916-FD20EE526F2E}" destId="{962E666B-E61D-4E67-AC03-7F0835986857}" srcOrd="0" destOrd="0" presId="urn:microsoft.com/office/officeart/2008/layout/LinedList"/>
    <dgm:cxn modelId="{4DA41774-3C05-4A03-BA50-832D3C3E28B3}" type="presOf" srcId="{56568068-BC89-4F2B-B9AD-68859603F817}" destId="{29074F4D-402D-4D15-9247-80C091F7A2DE}" srcOrd="0" destOrd="0" presId="urn:microsoft.com/office/officeart/2008/layout/LinedList"/>
    <dgm:cxn modelId="{47280C8D-0321-4145-9980-5C667D57795A}" srcId="{EC00CB75-EB45-4A8B-9111-4649459CB5BF}" destId="{7A55BDB8-E37B-4B5A-8916-FD20EE526F2E}" srcOrd="2" destOrd="0" parTransId="{259E1B5A-DAB0-40F0-ABA6-38E267894C76}" sibTransId="{7E8EA162-2743-41C7-AFF2-B4F3C4861D99}"/>
    <dgm:cxn modelId="{AEF419A6-3D5D-4942-BFEE-02681B9F4B0E}" type="presOf" srcId="{F4A314F0-E26A-4D8C-B0B1-A37E2146754D}" destId="{491472C7-724B-491E-AC7C-C96AE26E3CAF}" srcOrd="0" destOrd="0" presId="urn:microsoft.com/office/officeart/2008/layout/LinedList"/>
    <dgm:cxn modelId="{F3B3EABA-A512-45D1-A475-8509FF334A3C}" type="presOf" srcId="{9C1BB756-6002-4EBA-A379-E75EA7136D04}" destId="{B953D68B-6A10-4991-860D-3C4C5636589F}" srcOrd="0" destOrd="0" presId="urn:microsoft.com/office/officeart/2008/layout/LinedList"/>
    <dgm:cxn modelId="{F7C040C9-3DFD-44B5-8FC4-7C01D9423EAB}" srcId="{EC00CB75-EB45-4A8B-9111-4649459CB5BF}" destId="{9C1BB756-6002-4EBA-A379-E75EA7136D04}" srcOrd="3" destOrd="0" parTransId="{78A806BD-F6A5-4777-949F-21111B949C68}" sibTransId="{2FC583CD-2674-4555-B604-F44FA169988C}"/>
    <dgm:cxn modelId="{A44188FB-1CD5-4C34-93B9-603A6C8D3E14}" type="presOf" srcId="{EC00CB75-EB45-4A8B-9111-4649459CB5BF}" destId="{E37C1BA3-850E-481C-A9DF-B0F81625F11E}" srcOrd="0" destOrd="0" presId="urn:microsoft.com/office/officeart/2008/layout/LinedList"/>
    <dgm:cxn modelId="{33664788-66EE-4791-A85E-780891909BFB}" type="presParOf" srcId="{E37C1BA3-850E-481C-A9DF-B0F81625F11E}" destId="{225318E8-0E71-4FA4-A26F-9463E5F80AB4}" srcOrd="0" destOrd="0" presId="urn:microsoft.com/office/officeart/2008/layout/LinedList"/>
    <dgm:cxn modelId="{5B24D4F2-C0E4-4D47-9642-09BDA453559A}" type="presParOf" srcId="{E37C1BA3-850E-481C-A9DF-B0F81625F11E}" destId="{2F14B3F9-8516-4EDC-9646-4873D31D9AED}" srcOrd="1" destOrd="0" presId="urn:microsoft.com/office/officeart/2008/layout/LinedList"/>
    <dgm:cxn modelId="{72F1772D-AC50-46C6-BFAA-DA89E7554CB2}" type="presParOf" srcId="{2F14B3F9-8516-4EDC-9646-4873D31D9AED}" destId="{29074F4D-402D-4D15-9247-80C091F7A2DE}" srcOrd="0" destOrd="0" presId="urn:microsoft.com/office/officeart/2008/layout/LinedList"/>
    <dgm:cxn modelId="{64FDCBD9-BA66-46B0-90AE-5646EAA5D636}" type="presParOf" srcId="{2F14B3F9-8516-4EDC-9646-4873D31D9AED}" destId="{870C82BB-9609-4D16-B881-737EAD6538A5}" srcOrd="1" destOrd="0" presId="urn:microsoft.com/office/officeart/2008/layout/LinedList"/>
    <dgm:cxn modelId="{E6EBF472-8AED-4742-90FB-C5F637E46C38}" type="presParOf" srcId="{E37C1BA3-850E-481C-A9DF-B0F81625F11E}" destId="{93256438-A4FD-4411-9653-704A3E65EC5B}" srcOrd="2" destOrd="0" presId="urn:microsoft.com/office/officeart/2008/layout/LinedList"/>
    <dgm:cxn modelId="{377A21FC-0060-41A8-A4D5-AEE8B751C2BB}" type="presParOf" srcId="{E37C1BA3-850E-481C-A9DF-B0F81625F11E}" destId="{EBA76F8A-FD59-4517-9AD1-C0175E4FE311}" srcOrd="3" destOrd="0" presId="urn:microsoft.com/office/officeart/2008/layout/LinedList"/>
    <dgm:cxn modelId="{22F665A7-8C33-481D-A4D6-F96C713C6384}" type="presParOf" srcId="{EBA76F8A-FD59-4517-9AD1-C0175E4FE311}" destId="{491472C7-724B-491E-AC7C-C96AE26E3CAF}" srcOrd="0" destOrd="0" presId="urn:microsoft.com/office/officeart/2008/layout/LinedList"/>
    <dgm:cxn modelId="{CF3D9C1F-CE2D-4557-AB7D-F05205E4B004}" type="presParOf" srcId="{EBA76F8A-FD59-4517-9AD1-C0175E4FE311}" destId="{DC859B7D-A6F9-4AD9-827F-8E37768AB334}" srcOrd="1" destOrd="0" presId="urn:microsoft.com/office/officeart/2008/layout/LinedList"/>
    <dgm:cxn modelId="{53E0C820-7DED-4B5F-A253-3B9BF1F4D15F}" type="presParOf" srcId="{E37C1BA3-850E-481C-A9DF-B0F81625F11E}" destId="{AEAC3755-33E2-4787-9F11-847AA9FB91AF}" srcOrd="4" destOrd="0" presId="urn:microsoft.com/office/officeart/2008/layout/LinedList"/>
    <dgm:cxn modelId="{008705C9-5F5E-499C-9DB7-10C4D568FDFA}" type="presParOf" srcId="{E37C1BA3-850E-481C-A9DF-B0F81625F11E}" destId="{E9D940AF-190B-46A6-8995-A6C81EDA4D72}" srcOrd="5" destOrd="0" presId="urn:microsoft.com/office/officeart/2008/layout/LinedList"/>
    <dgm:cxn modelId="{4FA576CC-9AEE-4CD4-950E-8DB1E64F7B98}" type="presParOf" srcId="{E9D940AF-190B-46A6-8995-A6C81EDA4D72}" destId="{962E666B-E61D-4E67-AC03-7F0835986857}" srcOrd="0" destOrd="0" presId="urn:microsoft.com/office/officeart/2008/layout/LinedList"/>
    <dgm:cxn modelId="{E827121E-1F97-4E26-A96F-D95CBF5D7D5D}" type="presParOf" srcId="{E9D940AF-190B-46A6-8995-A6C81EDA4D72}" destId="{21EF6AD0-DC8A-4E9A-B3C1-FCC1A7A5A78F}" srcOrd="1" destOrd="0" presId="urn:microsoft.com/office/officeart/2008/layout/LinedList"/>
    <dgm:cxn modelId="{8B6BC215-D3E0-4CD8-B388-1154C7EC8F02}" type="presParOf" srcId="{E37C1BA3-850E-481C-A9DF-B0F81625F11E}" destId="{141D87F1-8378-4FD0-AA5F-EC264A3C8C9C}" srcOrd="6" destOrd="0" presId="urn:microsoft.com/office/officeart/2008/layout/LinedList"/>
    <dgm:cxn modelId="{4657A088-FC04-4EEF-90F1-992B1F962BFC}" type="presParOf" srcId="{E37C1BA3-850E-481C-A9DF-B0F81625F11E}" destId="{D1CA57A4-A96A-4C33-839A-93157BE30DA8}" srcOrd="7" destOrd="0" presId="urn:microsoft.com/office/officeart/2008/layout/LinedList"/>
    <dgm:cxn modelId="{D7BCB0BF-0489-4414-B97F-DF0BB780BE6E}" type="presParOf" srcId="{D1CA57A4-A96A-4C33-839A-93157BE30DA8}" destId="{B953D68B-6A10-4991-860D-3C4C5636589F}" srcOrd="0" destOrd="0" presId="urn:microsoft.com/office/officeart/2008/layout/LinedList"/>
    <dgm:cxn modelId="{AD49CA32-5242-4A3D-AC31-5E7F6834219D}" type="presParOf" srcId="{D1CA57A4-A96A-4C33-839A-93157BE30DA8}" destId="{6E892DB7-ACC2-4228-8963-CFD12BA31FA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3F0EE5-9A1A-4E21-9395-67414098A4DB}"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n-US"/>
        </a:p>
      </dgm:t>
    </dgm:pt>
    <dgm:pt modelId="{3F0C38F4-8FF8-411C-B185-D6C54CA899C5}">
      <dgm:prSet/>
      <dgm:spPr/>
      <dgm:t>
        <a:bodyPr/>
        <a:lstStyle/>
        <a:p>
          <a:r>
            <a:rPr lang="en-US" dirty="0"/>
            <a:t>Have patient defecate into a specimen container turned around backwards in the toilet</a:t>
          </a:r>
        </a:p>
      </dgm:t>
    </dgm:pt>
    <dgm:pt modelId="{AA422524-4DCF-423F-8A78-D59BF97CABA0}" type="parTrans" cxnId="{4537B9B8-4EC0-4BEC-B0B8-FF90360D43E3}">
      <dgm:prSet/>
      <dgm:spPr/>
      <dgm:t>
        <a:bodyPr/>
        <a:lstStyle/>
        <a:p>
          <a:endParaRPr lang="en-US"/>
        </a:p>
      </dgm:t>
    </dgm:pt>
    <dgm:pt modelId="{780C6EAC-58F6-48A9-89E0-BBCA3FA68C5E}" type="sibTrans" cxnId="{4537B9B8-4EC0-4BEC-B0B8-FF90360D43E3}">
      <dgm:prSet/>
      <dgm:spPr/>
      <dgm:t>
        <a:bodyPr/>
        <a:lstStyle/>
        <a:p>
          <a:endParaRPr lang="en-US"/>
        </a:p>
      </dgm:t>
    </dgm:pt>
    <dgm:pt modelId="{04643B43-02F9-4446-93AD-149EC5B10996}">
      <dgm:prSet/>
      <dgm:spPr/>
      <dgm:t>
        <a:bodyPr/>
        <a:lstStyle/>
        <a:p>
          <a:r>
            <a:rPr lang="en-US"/>
            <a:t>Tell patient to urinate first to avoid getting urine mixed with stool</a:t>
          </a:r>
        </a:p>
      </dgm:t>
    </dgm:pt>
    <dgm:pt modelId="{8AD3EB9A-939A-4280-8514-02FC65F604C4}" type="parTrans" cxnId="{77F2CCED-9EE6-4D0D-9E2D-7B497BFED7CA}">
      <dgm:prSet/>
      <dgm:spPr/>
      <dgm:t>
        <a:bodyPr/>
        <a:lstStyle/>
        <a:p>
          <a:endParaRPr lang="en-US"/>
        </a:p>
      </dgm:t>
    </dgm:pt>
    <dgm:pt modelId="{D93C2D6D-7685-417E-A024-A818917BAA6C}" type="sibTrans" cxnId="{77F2CCED-9EE6-4D0D-9E2D-7B497BFED7CA}">
      <dgm:prSet/>
      <dgm:spPr/>
      <dgm:t>
        <a:bodyPr/>
        <a:lstStyle/>
        <a:p>
          <a:endParaRPr lang="en-US"/>
        </a:p>
      </dgm:t>
    </dgm:pt>
    <dgm:pt modelId="{5C5F437B-B877-4A15-A493-A1926025C061}">
      <dgm:prSet/>
      <dgm:spPr/>
      <dgm:t>
        <a:bodyPr/>
        <a:lstStyle/>
        <a:p>
          <a:r>
            <a:rPr lang="en-US"/>
            <a:t>Tell patient to throw toilet paper in toilet, not specipan</a:t>
          </a:r>
        </a:p>
      </dgm:t>
    </dgm:pt>
    <dgm:pt modelId="{E3D0AFEC-CA60-4358-BBDD-C55F0EDDD4B5}" type="parTrans" cxnId="{68F58E9F-67DC-4B93-81F6-7380431F24B1}">
      <dgm:prSet/>
      <dgm:spPr/>
      <dgm:t>
        <a:bodyPr/>
        <a:lstStyle/>
        <a:p>
          <a:endParaRPr lang="en-US"/>
        </a:p>
      </dgm:t>
    </dgm:pt>
    <dgm:pt modelId="{427EEED8-5A67-41C0-8AE4-4D2004D51920}" type="sibTrans" cxnId="{68F58E9F-67DC-4B93-81F6-7380431F24B1}">
      <dgm:prSet/>
      <dgm:spPr/>
      <dgm:t>
        <a:bodyPr/>
        <a:lstStyle/>
        <a:p>
          <a:endParaRPr lang="en-US"/>
        </a:p>
      </dgm:t>
    </dgm:pt>
    <dgm:pt modelId="{B9DD0DA1-9BF1-4330-B63D-1AAEC1A7AF9B}">
      <dgm:prSet/>
      <dgm:spPr/>
      <dgm:t>
        <a:bodyPr/>
        <a:lstStyle/>
        <a:p>
          <a:r>
            <a:rPr lang="en-US"/>
            <a:t>Use a spoon or a tongue blade to scoop stool into a sterile container</a:t>
          </a:r>
        </a:p>
      </dgm:t>
    </dgm:pt>
    <dgm:pt modelId="{FFCEE339-9F2B-41A4-BF10-FB5F6035D549}" type="parTrans" cxnId="{9F7EDA46-F902-4D2A-9EB1-A895F53C4025}">
      <dgm:prSet/>
      <dgm:spPr/>
      <dgm:t>
        <a:bodyPr/>
        <a:lstStyle/>
        <a:p>
          <a:endParaRPr lang="en-US"/>
        </a:p>
      </dgm:t>
    </dgm:pt>
    <dgm:pt modelId="{7592AED2-E94C-4CE3-AAA4-26C17BC003B6}" type="sibTrans" cxnId="{9F7EDA46-F902-4D2A-9EB1-A895F53C4025}">
      <dgm:prSet/>
      <dgm:spPr/>
      <dgm:t>
        <a:bodyPr/>
        <a:lstStyle/>
        <a:p>
          <a:endParaRPr lang="en-US"/>
        </a:p>
      </dgm:t>
    </dgm:pt>
    <dgm:pt modelId="{B64C680A-5DEF-4244-8825-A86F403D7881}">
      <dgm:prSet/>
      <dgm:spPr/>
      <dgm:t>
        <a:bodyPr/>
        <a:lstStyle/>
        <a:p>
          <a:r>
            <a:rPr lang="en-US"/>
            <a:t>A few spoonfuls should be enough</a:t>
          </a:r>
        </a:p>
      </dgm:t>
    </dgm:pt>
    <dgm:pt modelId="{42CF48C8-BA87-4314-A99B-2E016200C605}" type="parTrans" cxnId="{EC9273A1-57FE-4744-8A9F-957477A5DEC0}">
      <dgm:prSet/>
      <dgm:spPr/>
      <dgm:t>
        <a:bodyPr/>
        <a:lstStyle/>
        <a:p>
          <a:endParaRPr lang="en-US"/>
        </a:p>
      </dgm:t>
    </dgm:pt>
    <dgm:pt modelId="{D66D8AF6-6866-49DC-AE88-296E5A8D74F5}" type="sibTrans" cxnId="{EC9273A1-57FE-4744-8A9F-957477A5DEC0}">
      <dgm:prSet/>
      <dgm:spPr/>
      <dgm:t>
        <a:bodyPr/>
        <a:lstStyle/>
        <a:p>
          <a:endParaRPr lang="en-US"/>
        </a:p>
      </dgm:t>
    </dgm:pt>
    <dgm:pt modelId="{AD88EAF9-005D-477D-BCA2-EFFA194762AE}">
      <dgm:prSet/>
      <dgm:spPr/>
      <dgm:t>
        <a:bodyPr/>
        <a:lstStyle/>
        <a:p>
          <a:r>
            <a:rPr lang="en-US"/>
            <a:t>Label at the bedside </a:t>
          </a:r>
        </a:p>
      </dgm:t>
    </dgm:pt>
    <dgm:pt modelId="{7366E443-D167-42F5-8C92-98B2FF7C930E}" type="parTrans" cxnId="{06ADEEDB-76A9-40E6-865A-E9F6A5B9031F}">
      <dgm:prSet/>
      <dgm:spPr/>
      <dgm:t>
        <a:bodyPr/>
        <a:lstStyle/>
        <a:p>
          <a:endParaRPr lang="en-US"/>
        </a:p>
      </dgm:t>
    </dgm:pt>
    <dgm:pt modelId="{CA7B99EC-9BC3-48B8-92C7-0EB7E3B3B535}" type="sibTrans" cxnId="{06ADEEDB-76A9-40E6-865A-E9F6A5B9031F}">
      <dgm:prSet/>
      <dgm:spPr/>
      <dgm:t>
        <a:bodyPr/>
        <a:lstStyle/>
        <a:p>
          <a:endParaRPr lang="en-US"/>
        </a:p>
      </dgm:t>
    </dgm:pt>
    <dgm:pt modelId="{E4B7BA45-4590-4764-B8B8-979DD3C6970F}" type="pres">
      <dgm:prSet presAssocID="{FE3F0EE5-9A1A-4E21-9395-67414098A4DB}" presName="vert0" presStyleCnt="0">
        <dgm:presLayoutVars>
          <dgm:dir/>
          <dgm:animOne val="branch"/>
          <dgm:animLvl val="lvl"/>
        </dgm:presLayoutVars>
      </dgm:prSet>
      <dgm:spPr/>
    </dgm:pt>
    <dgm:pt modelId="{A30B773E-BD4A-47FE-9A63-BFBA27349A8A}" type="pres">
      <dgm:prSet presAssocID="{3F0C38F4-8FF8-411C-B185-D6C54CA899C5}" presName="thickLine" presStyleLbl="alignNode1" presStyleIdx="0" presStyleCnt="6"/>
      <dgm:spPr/>
    </dgm:pt>
    <dgm:pt modelId="{7120B6F3-1ADE-4B8A-B8ED-7CF49402F2CC}" type="pres">
      <dgm:prSet presAssocID="{3F0C38F4-8FF8-411C-B185-D6C54CA899C5}" presName="horz1" presStyleCnt="0"/>
      <dgm:spPr/>
    </dgm:pt>
    <dgm:pt modelId="{6640FF31-E224-4F17-A3B2-8D56B92221DB}" type="pres">
      <dgm:prSet presAssocID="{3F0C38F4-8FF8-411C-B185-D6C54CA899C5}" presName="tx1" presStyleLbl="revTx" presStyleIdx="0" presStyleCnt="6"/>
      <dgm:spPr/>
    </dgm:pt>
    <dgm:pt modelId="{5355352F-048E-4724-A6AE-07C357CA787E}" type="pres">
      <dgm:prSet presAssocID="{3F0C38F4-8FF8-411C-B185-D6C54CA899C5}" presName="vert1" presStyleCnt="0"/>
      <dgm:spPr/>
    </dgm:pt>
    <dgm:pt modelId="{C2B46DA1-20E2-44DA-9981-CDEE31DBF7E3}" type="pres">
      <dgm:prSet presAssocID="{04643B43-02F9-4446-93AD-149EC5B10996}" presName="thickLine" presStyleLbl="alignNode1" presStyleIdx="1" presStyleCnt="6"/>
      <dgm:spPr/>
    </dgm:pt>
    <dgm:pt modelId="{C2154F9F-BA45-4315-AD5C-28EF96FABFC8}" type="pres">
      <dgm:prSet presAssocID="{04643B43-02F9-4446-93AD-149EC5B10996}" presName="horz1" presStyleCnt="0"/>
      <dgm:spPr/>
    </dgm:pt>
    <dgm:pt modelId="{2BD3D5B6-931B-4733-BC69-959D7F83EBBC}" type="pres">
      <dgm:prSet presAssocID="{04643B43-02F9-4446-93AD-149EC5B10996}" presName="tx1" presStyleLbl="revTx" presStyleIdx="1" presStyleCnt="6"/>
      <dgm:spPr/>
    </dgm:pt>
    <dgm:pt modelId="{1B6476C2-A3D9-4343-A856-E45449CD9BC8}" type="pres">
      <dgm:prSet presAssocID="{04643B43-02F9-4446-93AD-149EC5B10996}" presName="vert1" presStyleCnt="0"/>
      <dgm:spPr/>
    </dgm:pt>
    <dgm:pt modelId="{91F0E10D-9F02-4BC7-856D-46A393C7AE99}" type="pres">
      <dgm:prSet presAssocID="{5C5F437B-B877-4A15-A493-A1926025C061}" presName="thickLine" presStyleLbl="alignNode1" presStyleIdx="2" presStyleCnt="6"/>
      <dgm:spPr/>
    </dgm:pt>
    <dgm:pt modelId="{F0C202AB-3734-4595-B12B-C7701486A484}" type="pres">
      <dgm:prSet presAssocID="{5C5F437B-B877-4A15-A493-A1926025C061}" presName="horz1" presStyleCnt="0"/>
      <dgm:spPr/>
    </dgm:pt>
    <dgm:pt modelId="{1A23FF1E-C580-45D7-BBD2-9FE9502FB6C5}" type="pres">
      <dgm:prSet presAssocID="{5C5F437B-B877-4A15-A493-A1926025C061}" presName="tx1" presStyleLbl="revTx" presStyleIdx="2" presStyleCnt="6"/>
      <dgm:spPr/>
    </dgm:pt>
    <dgm:pt modelId="{4EDFAF9A-7B1E-4251-BE5B-295F0CD00AC0}" type="pres">
      <dgm:prSet presAssocID="{5C5F437B-B877-4A15-A493-A1926025C061}" presName="vert1" presStyleCnt="0"/>
      <dgm:spPr/>
    </dgm:pt>
    <dgm:pt modelId="{C4458750-D269-488E-A669-CFD23ADC9BBB}" type="pres">
      <dgm:prSet presAssocID="{B9DD0DA1-9BF1-4330-B63D-1AAEC1A7AF9B}" presName="thickLine" presStyleLbl="alignNode1" presStyleIdx="3" presStyleCnt="6"/>
      <dgm:spPr/>
    </dgm:pt>
    <dgm:pt modelId="{30F88941-7786-4F4F-A7DB-97C91A37AA45}" type="pres">
      <dgm:prSet presAssocID="{B9DD0DA1-9BF1-4330-B63D-1AAEC1A7AF9B}" presName="horz1" presStyleCnt="0"/>
      <dgm:spPr/>
    </dgm:pt>
    <dgm:pt modelId="{57E2BFA6-C947-473E-8AEA-AEC4764AD6F7}" type="pres">
      <dgm:prSet presAssocID="{B9DD0DA1-9BF1-4330-B63D-1AAEC1A7AF9B}" presName="tx1" presStyleLbl="revTx" presStyleIdx="3" presStyleCnt="6"/>
      <dgm:spPr/>
    </dgm:pt>
    <dgm:pt modelId="{9F020E24-B5AB-4117-BA73-C611C88755BC}" type="pres">
      <dgm:prSet presAssocID="{B9DD0DA1-9BF1-4330-B63D-1AAEC1A7AF9B}" presName="vert1" presStyleCnt="0"/>
      <dgm:spPr/>
    </dgm:pt>
    <dgm:pt modelId="{CE668142-6ED2-4400-9F4D-A0B1B8DDF8BC}" type="pres">
      <dgm:prSet presAssocID="{B64C680A-5DEF-4244-8825-A86F403D7881}" presName="thickLine" presStyleLbl="alignNode1" presStyleIdx="4" presStyleCnt="6"/>
      <dgm:spPr/>
    </dgm:pt>
    <dgm:pt modelId="{F4524932-F813-401C-AA33-0FE020735696}" type="pres">
      <dgm:prSet presAssocID="{B64C680A-5DEF-4244-8825-A86F403D7881}" presName="horz1" presStyleCnt="0"/>
      <dgm:spPr/>
    </dgm:pt>
    <dgm:pt modelId="{D56F03A6-DA92-4965-A1A6-4AC206C03A53}" type="pres">
      <dgm:prSet presAssocID="{B64C680A-5DEF-4244-8825-A86F403D7881}" presName="tx1" presStyleLbl="revTx" presStyleIdx="4" presStyleCnt="6"/>
      <dgm:spPr/>
    </dgm:pt>
    <dgm:pt modelId="{3FEC3D25-B9A1-4BD5-96E1-E18FF46CF99C}" type="pres">
      <dgm:prSet presAssocID="{B64C680A-5DEF-4244-8825-A86F403D7881}" presName="vert1" presStyleCnt="0"/>
      <dgm:spPr/>
    </dgm:pt>
    <dgm:pt modelId="{568E2F65-64D5-493F-A98E-4A951CEA32E0}" type="pres">
      <dgm:prSet presAssocID="{AD88EAF9-005D-477D-BCA2-EFFA194762AE}" presName="thickLine" presStyleLbl="alignNode1" presStyleIdx="5" presStyleCnt="6"/>
      <dgm:spPr/>
    </dgm:pt>
    <dgm:pt modelId="{11E01209-C921-4621-97E9-555683F9B16E}" type="pres">
      <dgm:prSet presAssocID="{AD88EAF9-005D-477D-BCA2-EFFA194762AE}" presName="horz1" presStyleCnt="0"/>
      <dgm:spPr/>
    </dgm:pt>
    <dgm:pt modelId="{488BC38A-DFA4-4AB7-87F9-88D46852D621}" type="pres">
      <dgm:prSet presAssocID="{AD88EAF9-005D-477D-BCA2-EFFA194762AE}" presName="tx1" presStyleLbl="revTx" presStyleIdx="5" presStyleCnt="6"/>
      <dgm:spPr/>
    </dgm:pt>
    <dgm:pt modelId="{13D2780E-5A48-4588-B712-CB6FA303122A}" type="pres">
      <dgm:prSet presAssocID="{AD88EAF9-005D-477D-BCA2-EFFA194762AE}" presName="vert1" presStyleCnt="0"/>
      <dgm:spPr/>
    </dgm:pt>
  </dgm:ptLst>
  <dgm:cxnLst>
    <dgm:cxn modelId="{581A181B-A5E8-422F-BA5D-28EEC007B0F1}" type="presOf" srcId="{B64C680A-5DEF-4244-8825-A86F403D7881}" destId="{D56F03A6-DA92-4965-A1A6-4AC206C03A53}" srcOrd="0" destOrd="0" presId="urn:microsoft.com/office/officeart/2008/layout/LinedList"/>
    <dgm:cxn modelId="{7AE22928-FED6-4781-A182-7BCF49EA7744}" type="presOf" srcId="{5C5F437B-B877-4A15-A493-A1926025C061}" destId="{1A23FF1E-C580-45D7-BBD2-9FE9502FB6C5}" srcOrd="0" destOrd="0" presId="urn:microsoft.com/office/officeart/2008/layout/LinedList"/>
    <dgm:cxn modelId="{F3CD3A5B-9AEC-4750-8680-1655A6B9AF50}" type="presOf" srcId="{04643B43-02F9-4446-93AD-149EC5B10996}" destId="{2BD3D5B6-931B-4733-BC69-959D7F83EBBC}" srcOrd="0" destOrd="0" presId="urn:microsoft.com/office/officeart/2008/layout/LinedList"/>
    <dgm:cxn modelId="{9F7EDA46-F902-4D2A-9EB1-A895F53C4025}" srcId="{FE3F0EE5-9A1A-4E21-9395-67414098A4DB}" destId="{B9DD0DA1-9BF1-4330-B63D-1AAEC1A7AF9B}" srcOrd="3" destOrd="0" parTransId="{FFCEE339-9F2B-41A4-BF10-FB5F6035D549}" sibTransId="{7592AED2-E94C-4CE3-AAA4-26C17BC003B6}"/>
    <dgm:cxn modelId="{B0F98E4C-A983-4648-BA23-86220FBEA5C0}" type="presOf" srcId="{FE3F0EE5-9A1A-4E21-9395-67414098A4DB}" destId="{E4B7BA45-4590-4764-B8B8-979DD3C6970F}" srcOrd="0" destOrd="0" presId="urn:microsoft.com/office/officeart/2008/layout/LinedList"/>
    <dgm:cxn modelId="{68F58E9F-67DC-4B93-81F6-7380431F24B1}" srcId="{FE3F0EE5-9A1A-4E21-9395-67414098A4DB}" destId="{5C5F437B-B877-4A15-A493-A1926025C061}" srcOrd="2" destOrd="0" parTransId="{E3D0AFEC-CA60-4358-BBDD-C55F0EDDD4B5}" sibTransId="{427EEED8-5A67-41C0-8AE4-4D2004D51920}"/>
    <dgm:cxn modelId="{EC9273A1-57FE-4744-8A9F-957477A5DEC0}" srcId="{FE3F0EE5-9A1A-4E21-9395-67414098A4DB}" destId="{B64C680A-5DEF-4244-8825-A86F403D7881}" srcOrd="4" destOrd="0" parTransId="{42CF48C8-BA87-4314-A99B-2E016200C605}" sibTransId="{D66D8AF6-6866-49DC-AE88-296E5A8D74F5}"/>
    <dgm:cxn modelId="{4537B9B8-4EC0-4BEC-B0B8-FF90360D43E3}" srcId="{FE3F0EE5-9A1A-4E21-9395-67414098A4DB}" destId="{3F0C38F4-8FF8-411C-B185-D6C54CA899C5}" srcOrd="0" destOrd="0" parTransId="{AA422524-4DCF-423F-8A78-D59BF97CABA0}" sibTransId="{780C6EAC-58F6-48A9-89E0-BBCA3FA68C5E}"/>
    <dgm:cxn modelId="{06ADEEDB-76A9-40E6-865A-E9F6A5B9031F}" srcId="{FE3F0EE5-9A1A-4E21-9395-67414098A4DB}" destId="{AD88EAF9-005D-477D-BCA2-EFFA194762AE}" srcOrd="5" destOrd="0" parTransId="{7366E443-D167-42F5-8C92-98B2FF7C930E}" sibTransId="{CA7B99EC-9BC3-48B8-92C7-0EB7E3B3B535}"/>
    <dgm:cxn modelId="{161E5EE0-E144-4411-A2D9-90655FF8AE90}" type="presOf" srcId="{3F0C38F4-8FF8-411C-B185-D6C54CA899C5}" destId="{6640FF31-E224-4F17-A3B2-8D56B92221DB}" srcOrd="0" destOrd="0" presId="urn:microsoft.com/office/officeart/2008/layout/LinedList"/>
    <dgm:cxn modelId="{6DFE96EB-D3CA-4F79-BE04-D12F469E77CC}" type="presOf" srcId="{B9DD0DA1-9BF1-4330-B63D-1AAEC1A7AF9B}" destId="{57E2BFA6-C947-473E-8AEA-AEC4764AD6F7}" srcOrd="0" destOrd="0" presId="urn:microsoft.com/office/officeart/2008/layout/LinedList"/>
    <dgm:cxn modelId="{77F2CCED-9EE6-4D0D-9E2D-7B497BFED7CA}" srcId="{FE3F0EE5-9A1A-4E21-9395-67414098A4DB}" destId="{04643B43-02F9-4446-93AD-149EC5B10996}" srcOrd="1" destOrd="0" parTransId="{8AD3EB9A-939A-4280-8514-02FC65F604C4}" sibTransId="{D93C2D6D-7685-417E-A024-A818917BAA6C}"/>
    <dgm:cxn modelId="{4E0696FB-DF51-4423-84CB-14524EE9A3F3}" type="presOf" srcId="{AD88EAF9-005D-477D-BCA2-EFFA194762AE}" destId="{488BC38A-DFA4-4AB7-87F9-88D46852D621}" srcOrd="0" destOrd="0" presId="urn:microsoft.com/office/officeart/2008/layout/LinedList"/>
    <dgm:cxn modelId="{2A8F08CB-B08B-44D3-B03C-B371EFA1769C}" type="presParOf" srcId="{E4B7BA45-4590-4764-B8B8-979DD3C6970F}" destId="{A30B773E-BD4A-47FE-9A63-BFBA27349A8A}" srcOrd="0" destOrd="0" presId="urn:microsoft.com/office/officeart/2008/layout/LinedList"/>
    <dgm:cxn modelId="{DFD23100-1760-4EDE-852E-6B00A085B3B6}" type="presParOf" srcId="{E4B7BA45-4590-4764-B8B8-979DD3C6970F}" destId="{7120B6F3-1ADE-4B8A-B8ED-7CF49402F2CC}" srcOrd="1" destOrd="0" presId="urn:microsoft.com/office/officeart/2008/layout/LinedList"/>
    <dgm:cxn modelId="{D7D89C6D-5007-4723-95DB-E0ED34F11918}" type="presParOf" srcId="{7120B6F3-1ADE-4B8A-B8ED-7CF49402F2CC}" destId="{6640FF31-E224-4F17-A3B2-8D56B92221DB}" srcOrd="0" destOrd="0" presId="urn:microsoft.com/office/officeart/2008/layout/LinedList"/>
    <dgm:cxn modelId="{F9263143-A376-4714-A9AB-10C0E468C2B4}" type="presParOf" srcId="{7120B6F3-1ADE-4B8A-B8ED-7CF49402F2CC}" destId="{5355352F-048E-4724-A6AE-07C357CA787E}" srcOrd="1" destOrd="0" presId="urn:microsoft.com/office/officeart/2008/layout/LinedList"/>
    <dgm:cxn modelId="{AB100D95-EABC-47EF-8E68-D333F393F6B0}" type="presParOf" srcId="{E4B7BA45-4590-4764-B8B8-979DD3C6970F}" destId="{C2B46DA1-20E2-44DA-9981-CDEE31DBF7E3}" srcOrd="2" destOrd="0" presId="urn:microsoft.com/office/officeart/2008/layout/LinedList"/>
    <dgm:cxn modelId="{31197C72-5F8F-44C5-B073-2314B9E20394}" type="presParOf" srcId="{E4B7BA45-4590-4764-B8B8-979DD3C6970F}" destId="{C2154F9F-BA45-4315-AD5C-28EF96FABFC8}" srcOrd="3" destOrd="0" presId="urn:microsoft.com/office/officeart/2008/layout/LinedList"/>
    <dgm:cxn modelId="{E3B1BFA3-4298-4BA5-90A8-EE03341BADF7}" type="presParOf" srcId="{C2154F9F-BA45-4315-AD5C-28EF96FABFC8}" destId="{2BD3D5B6-931B-4733-BC69-959D7F83EBBC}" srcOrd="0" destOrd="0" presId="urn:microsoft.com/office/officeart/2008/layout/LinedList"/>
    <dgm:cxn modelId="{5C3B50C2-9088-4E9B-A3F4-2F86FD432706}" type="presParOf" srcId="{C2154F9F-BA45-4315-AD5C-28EF96FABFC8}" destId="{1B6476C2-A3D9-4343-A856-E45449CD9BC8}" srcOrd="1" destOrd="0" presId="urn:microsoft.com/office/officeart/2008/layout/LinedList"/>
    <dgm:cxn modelId="{15506318-AE43-4FFE-9C35-94F033571120}" type="presParOf" srcId="{E4B7BA45-4590-4764-B8B8-979DD3C6970F}" destId="{91F0E10D-9F02-4BC7-856D-46A393C7AE99}" srcOrd="4" destOrd="0" presId="urn:microsoft.com/office/officeart/2008/layout/LinedList"/>
    <dgm:cxn modelId="{9FF0CF84-20D8-4F8F-969C-8B4941A83926}" type="presParOf" srcId="{E4B7BA45-4590-4764-B8B8-979DD3C6970F}" destId="{F0C202AB-3734-4595-B12B-C7701486A484}" srcOrd="5" destOrd="0" presId="urn:microsoft.com/office/officeart/2008/layout/LinedList"/>
    <dgm:cxn modelId="{B70BECEE-4F9E-4058-BCC9-317AD8737BC5}" type="presParOf" srcId="{F0C202AB-3734-4595-B12B-C7701486A484}" destId="{1A23FF1E-C580-45D7-BBD2-9FE9502FB6C5}" srcOrd="0" destOrd="0" presId="urn:microsoft.com/office/officeart/2008/layout/LinedList"/>
    <dgm:cxn modelId="{5496DF13-49C4-4155-96C9-36C6FDEB64B0}" type="presParOf" srcId="{F0C202AB-3734-4595-B12B-C7701486A484}" destId="{4EDFAF9A-7B1E-4251-BE5B-295F0CD00AC0}" srcOrd="1" destOrd="0" presId="urn:microsoft.com/office/officeart/2008/layout/LinedList"/>
    <dgm:cxn modelId="{AEE4F781-E458-4197-8BD3-3B276202C9E3}" type="presParOf" srcId="{E4B7BA45-4590-4764-B8B8-979DD3C6970F}" destId="{C4458750-D269-488E-A669-CFD23ADC9BBB}" srcOrd="6" destOrd="0" presId="urn:microsoft.com/office/officeart/2008/layout/LinedList"/>
    <dgm:cxn modelId="{46DDFB4A-0FF5-46C7-A8E9-0CFD08BF2BDE}" type="presParOf" srcId="{E4B7BA45-4590-4764-B8B8-979DD3C6970F}" destId="{30F88941-7786-4F4F-A7DB-97C91A37AA45}" srcOrd="7" destOrd="0" presId="urn:microsoft.com/office/officeart/2008/layout/LinedList"/>
    <dgm:cxn modelId="{2598FBBA-B179-423C-9233-A8A6218A1DAD}" type="presParOf" srcId="{30F88941-7786-4F4F-A7DB-97C91A37AA45}" destId="{57E2BFA6-C947-473E-8AEA-AEC4764AD6F7}" srcOrd="0" destOrd="0" presId="urn:microsoft.com/office/officeart/2008/layout/LinedList"/>
    <dgm:cxn modelId="{160637A8-4332-4530-B917-362D313A231D}" type="presParOf" srcId="{30F88941-7786-4F4F-A7DB-97C91A37AA45}" destId="{9F020E24-B5AB-4117-BA73-C611C88755BC}" srcOrd="1" destOrd="0" presId="urn:microsoft.com/office/officeart/2008/layout/LinedList"/>
    <dgm:cxn modelId="{7015D60B-5C8F-4E31-9E83-C47DF5B43A3D}" type="presParOf" srcId="{E4B7BA45-4590-4764-B8B8-979DD3C6970F}" destId="{CE668142-6ED2-4400-9F4D-A0B1B8DDF8BC}" srcOrd="8" destOrd="0" presId="urn:microsoft.com/office/officeart/2008/layout/LinedList"/>
    <dgm:cxn modelId="{39C43D9E-D411-47ED-8A98-D76D1BF02FC6}" type="presParOf" srcId="{E4B7BA45-4590-4764-B8B8-979DD3C6970F}" destId="{F4524932-F813-401C-AA33-0FE020735696}" srcOrd="9" destOrd="0" presId="urn:microsoft.com/office/officeart/2008/layout/LinedList"/>
    <dgm:cxn modelId="{775633D4-9BF1-4876-A03B-AB69773B904A}" type="presParOf" srcId="{F4524932-F813-401C-AA33-0FE020735696}" destId="{D56F03A6-DA92-4965-A1A6-4AC206C03A53}" srcOrd="0" destOrd="0" presId="urn:microsoft.com/office/officeart/2008/layout/LinedList"/>
    <dgm:cxn modelId="{464CA096-9499-4CE8-A7AE-D9F2EDBEC6E0}" type="presParOf" srcId="{F4524932-F813-401C-AA33-0FE020735696}" destId="{3FEC3D25-B9A1-4BD5-96E1-E18FF46CF99C}" srcOrd="1" destOrd="0" presId="urn:microsoft.com/office/officeart/2008/layout/LinedList"/>
    <dgm:cxn modelId="{2EA50468-A2F9-4A58-9C0B-BFCAE3D4C266}" type="presParOf" srcId="{E4B7BA45-4590-4764-B8B8-979DD3C6970F}" destId="{568E2F65-64D5-493F-A98E-4A951CEA32E0}" srcOrd="10" destOrd="0" presId="urn:microsoft.com/office/officeart/2008/layout/LinedList"/>
    <dgm:cxn modelId="{0AA304D8-31B2-4243-AD76-9E82AAD3832E}" type="presParOf" srcId="{E4B7BA45-4590-4764-B8B8-979DD3C6970F}" destId="{11E01209-C921-4621-97E9-555683F9B16E}" srcOrd="11" destOrd="0" presId="urn:microsoft.com/office/officeart/2008/layout/LinedList"/>
    <dgm:cxn modelId="{AF0A86D9-D515-4A44-96E1-D878775F3611}" type="presParOf" srcId="{11E01209-C921-4621-97E9-555683F9B16E}" destId="{488BC38A-DFA4-4AB7-87F9-88D46852D621}" srcOrd="0" destOrd="0" presId="urn:microsoft.com/office/officeart/2008/layout/LinedList"/>
    <dgm:cxn modelId="{BB3B1CC1-89C3-4A6A-B937-26246BBA2F8B}" type="presParOf" srcId="{11E01209-C921-4621-97E9-555683F9B16E}" destId="{13D2780E-5A48-4588-B712-CB6FA303122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318E8-0E71-4FA4-A26F-9463E5F80AB4}">
      <dsp:nvSpPr>
        <dsp:cNvPr id="0" name=""/>
        <dsp:cNvSpPr/>
      </dsp:nvSpPr>
      <dsp:spPr>
        <a:xfrm>
          <a:off x="0" y="0"/>
          <a:ext cx="626903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9074F4D-402D-4D15-9247-80C091F7A2DE}">
      <dsp:nvSpPr>
        <dsp:cNvPr id="0" name=""/>
        <dsp:cNvSpPr/>
      </dsp:nvSpPr>
      <dsp:spPr>
        <a:xfrm>
          <a:off x="0" y="0"/>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We must measure how much fluid they drink </a:t>
          </a:r>
        </a:p>
      </dsp:txBody>
      <dsp:txXfrm>
        <a:off x="0" y="0"/>
        <a:ext cx="6269038" cy="1393031"/>
      </dsp:txXfrm>
    </dsp:sp>
    <dsp:sp modelId="{93256438-A4FD-4411-9653-704A3E65EC5B}">
      <dsp:nvSpPr>
        <dsp:cNvPr id="0" name=""/>
        <dsp:cNvSpPr/>
      </dsp:nvSpPr>
      <dsp:spPr>
        <a:xfrm>
          <a:off x="0" y="1393031"/>
          <a:ext cx="6269038"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91472C7-724B-491E-AC7C-C96AE26E3CAF}">
      <dsp:nvSpPr>
        <dsp:cNvPr id="0" name=""/>
        <dsp:cNvSpPr/>
      </dsp:nvSpPr>
      <dsp:spPr>
        <a:xfrm>
          <a:off x="0" y="1393031"/>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We must account for all fluid leaving the body- urine, bowel movements, and even emesis (vomit)</a:t>
          </a:r>
        </a:p>
      </dsp:txBody>
      <dsp:txXfrm>
        <a:off x="0" y="1393031"/>
        <a:ext cx="6269038" cy="1393031"/>
      </dsp:txXfrm>
    </dsp:sp>
    <dsp:sp modelId="{AEAC3755-33E2-4787-9F11-847AA9FB91AF}">
      <dsp:nvSpPr>
        <dsp:cNvPr id="0" name=""/>
        <dsp:cNvSpPr/>
      </dsp:nvSpPr>
      <dsp:spPr>
        <a:xfrm>
          <a:off x="0" y="2786062"/>
          <a:ext cx="6269038"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62E666B-E61D-4E67-AC03-7F0835986857}">
      <dsp:nvSpPr>
        <dsp:cNvPr id="0" name=""/>
        <dsp:cNvSpPr/>
      </dsp:nvSpPr>
      <dsp:spPr>
        <a:xfrm>
          <a:off x="0" y="2786062"/>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We must compare what goes in to what comes out!</a:t>
          </a:r>
        </a:p>
      </dsp:txBody>
      <dsp:txXfrm>
        <a:off x="0" y="2786062"/>
        <a:ext cx="6269038" cy="1393031"/>
      </dsp:txXfrm>
    </dsp:sp>
    <dsp:sp modelId="{141D87F1-8378-4FD0-AA5F-EC264A3C8C9C}">
      <dsp:nvSpPr>
        <dsp:cNvPr id="0" name=""/>
        <dsp:cNvSpPr/>
      </dsp:nvSpPr>
      <dsp:spPr>
        <a:xfrm>
          <a:off x="0" y="4179093"/>
          <a:ext cx="6269038"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953D68B-6A10-4991-860D-3C4C5636589F}">
      <dsp:nvSpPr>
        <dsp:cNvPr id="0" name=""/>
        <dsp:cNvSpPr/>
      </dsp:nvSpPr>
      <dsp:spPr>
        <a:xfrm>
          <a:off x="0" y="4179093"/>
          <a:ext cx="6269038"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The output of urine should be a little less than their intake</a:t>
          </a:r>
        </a:p>
      </dsp:txBody>
      <dsp:txXfrm>
        <a:off x="0" y="4179093"/>
        <a:ext cx="6269038" cy="13930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0B773E-BD4A-47FE-9A63-BFBA27349A8A}">
      <dsp:nvSpPr>
        <dsp:cNvPr id="0" name=""/>
        <dsp:cNvSpPr/>
      </dsp:nvSpPr>
      <dsp:spPr>
        <a:xfrm>
          <a:off x="0" y="2720"/>
          <a:ext cx="60896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640FF31-E224-4F17-A3B2-8D56B92221DB}">
      <dsp:nvSpPr>
        <dsp:cNvPr id="0" name=""/>
        <dsp:cNvSpPr/>
      </dsp:nvSpPr>
      <dsp:spPr>
        <a:xfrm>
          <a:off x="0" y="2720"/>
          <a:ext cx="6089650" cy="9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Have patient defecate into a specimen container turned around backwards in the toilet</a:t>
          </a:r>
        </a:p>
      </dsp:txBody>
      <dsp:txXfrm>
        <a:off x="0" y="2720"/>
        <a:ext cx="6089650" cy="927780"/>
      </dsp:txXfrm>
    </dsp:sp>
    <dsp:sp modelId="{C2B46DA1-20E2-44DA-9981-CDEE31DBF7E3}">
      <dsp:nvSpPr>
        <dsp:cNvPr id="0" name=""/>
        <dsp:cNvSpPr/>
      </dsp:nvSpPr>
      <dsp:spPr>
        <a:xfrm>
          <a:off x="0" y="930501"/>
          <a:ext cx="6089650" cy="0"/>
        </a:xfrm>
        <a:prstGeom prst="line">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BD3D5B6-931B-4733-BC69-959D7F83EBBC}">
      <dsp:nvSpPr>
        <dsp:cNvPr id="0" name=""/>
        <dsp:cNvSpPr/>
      </dsp:nvSpPr>
      <dsp:spPr>
        <a:xfrm>
          <a:off x="0" y="930501"/>
          <a:ext cx="6089650" cy="9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Tell patient to urinate first to avoid getting urine mixed with stool</a:t>
          </a:r>
        </a:p>
      </dsp:txBody>
      <dsp:txXfrm>
        <a:off x="0" y="930501"/>
        <a:ext cx="6089650" cy="927780"/>
      </dsp:txXfrm>
    </dsp:sp>
    <dsp:sp modelId="{91F0E10D-9F02-4BC7-856D-46A393C7AE99}">
      <dsp:nvSpPr>
        <dsp:cNvPr id="0" name=""/>
        <dsp:cNvSpPr/>
      </dsp:nvSpPr>
      <dsp:spPr>
        <a:xfrm>
          <a:off x="0" y="1858281"/>
          <a:ext cx="6089650" cy="0"/>
        </a:xfrm>
        <a:prstGeom prst="line">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A23FF1E-C580-45D7-BBD2-9FE9502FB6C5}">
      <dsp:nvSpPr>
        <dsp:cNvPr id="0" name=""/>
        <dsp:cNvSpPr/>
      </dsp:nvSpPr>
      <dsp:spPr>
        <a:xfrm>
          <a:off x="0" y="1858281"/>
          <a:ext cx="6089650" cy="9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Tell patient to throw toilet paper in toilet, not specipan</a:t>
          </a:r>
        </a:p>
      </dsp:txBody>
      <dsp:txXfrm>
        <a:off x="0" y="1858281"/>
        <a:ext cx="6089650" cy="927780"/>
      </dsp:txXfrm>
    </dsp:sp>
    <dsp:sp modelId="{C4458750-D269-488E-A669-CFD23ADC9BBB}">
      <dsp:nvSpPr>
        <dsp:cNvPr id="0" name=""/>
        <dsp:cNvSpPr/>
      </dsp:nvSpPr>
      <dsp:spPr>
        <a:xfrm>
          <a:off x="0" y="2786062"/>
          <a:ext cx="6089650" cy="0"/>
        </a:xfrm>
        <a:prstGeom prst="line">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7E2BFA6-C947-473E-8AEA-AEC4764AD6F7}">
      <dsp:nvSpPr>
        <dsp:cNvPr id="0" name=""/>
        <dsp:cNvSpPr/>
      </dsp:nvSpPr>
      <dsp:spPr>
        <a:xfrm>
          <a:off x="0" y="2786062"/>
          <a:ext cx="6089650" cy="9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Use a spoon or a tongue blade to scoop stool into a sterile container</a:t>
          </a:r>
        </a:p>
      </dsp:txBody>
      <dsp:txXfrm>
        <a:off x="0" y="2786062"/>
        <a:ext cx="6089650" cy="927780"/>
      </dsp:txXfrm>
    </dsp:sp>
    <dsp:sp modelId="{CE668142-6ED2-4400-9F4D-A0B1B8DDF8BC}">
      <dsp:nvSpPr>
        <dsp:cNvPr id="0" name=""/>
        <dsp:cNvSpPr/>
      </dsp:nvSpPr>
      <dsp:spPr>
        <a:xfrm>
          <a:off x="0" y="3713843"/>
          <a:ext cx="6089650" cy="0"/>
        </a:xfrm>
        <a:prstGeom prst="line">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56F03A6-DA92-4965-A1A6-4AC206C03A53}">
      <dsp:nvSpPr>
        <dsp:cNvPr id="0" name=""/>
        <dsp:cNvSpPr/>
      </dsp:nvSpPr>
      <dsp:spPr>
        <a:xfrm>
          <a:off x="0" y="3713843"/>
          <a:ext cx="6089650" cy="9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A few spoonfuls should be enough</a:t>
          </a:r>
        </a:p>
      </dsp:txBody>
      <dsp:txXfrm>
        <a:off x="0" y="3713843"/>
        <a:ext cx="6089650" cy="927780"/>
      </dsp:txXfrm>
    </dsp:sp>
    <dsp:sp modelId="{568E2F65-64D5-493F-A98E-4A951CEA32E0}">
      <dsp:nvSpPr>
        <dsp:cNvPr id="0" name=""/>
        <dsp:cNvSpPr/>
      </dsp:nvSpPr>
      <dsp:spPr>
        <a:xfrm>
          <a:off x="0" y="4641623"/>
          <a:ext cx="608965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88BC38A-DFA4-4AB7-87F9-88D46852D621}">
      <dsp:nvSpPr>
        <dsp:cNvPr id="0" name=""/>
        <dsp:cNvSpPr/>
      </dsp:nvSpPr>
      <dsp:spPr>
        <a:xfrm>
          <a:off x="0" y="4641623"/>
          <a:ext cx="6089650" cy="92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Label at the bedside </a:t>
          </a:r>
        </a:p>
      </dsp:txBody>
      <dsp:txXfrm>
        <a:off x="0" y="4641623"/>
        <a:ext cx="6089650" cy="92778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18-08-31T01:40:39.681"/>
    </inkml:context>
    <inkml:brush xml:id="br0">
      <inkml:brushProperty name="width" value="0.05292" units="cm"/>
      <inkml:brushProperty name="height" value="0.05292" units="cm"/>
      <inkml:brushProperty name="color" value="#FF0000"/>
    </inkml:brush>
  </inkml:definitions>
  <iact:action type="add" startTime="22867">
    <iact:property name="dataType"/>
    <iact:actionData xml:id="d0">
      <inkml:trace xmlns:inkml="http://www.w3.org/2003/InkML" xml:id="stk0" contextRef="#ctx0" brushRef="#br0">27047 14754 0,'118'0'219,"23"-24"-208,-23 24-2,0-24 2,-23 24-1,-25-23 0,25 23-1,-24-47 2,-24 47-3,47-24 1,-47 0 3,48 1-2,-24-25 0,-1 48 0,1-23 0,24-1-1,-48 1 1,47 23 0,-47-48-1,24 25 1,-24 23-1,24-24 2,24-47-1,-48 48-1,47-1 0,-47 1 2,48-48 0,-24 47-2,-24 1 1,24-48 0,-24 47 0,24 1-1,-24-25-1,24 25 4,-48-1-3,24 1 2,1-25-1,-25 25-1,1-1 2,47 0 7,-24-46-9,24 46 2,-48-47 0,1 24-2,-24-47 1,0 46 0,0-46 0,0 23 1,0 24-1,0-24-1,0 24 3,0 23-11,0-23 5,0 23 5,0 1-3</inkml:trace>
    </iact:actionData>
  </iact:action>
  <iact:action type="add" startTime="24181">
    <iact:property name="dataType"/>
    <iact:actionData xml:id="d1">
      <inkml:trace xmlns:inkml="http://www.w3.org/2003/InkML" xml:id="stk1" contextRef="#ctx0" brushRef="#br0">30044 12936 0,'94'-71'231,"24"-47"-222,47-24 2,71-94-1,0-47 0,-47 71 0,-71 70-2,-23 24 6,-72 71-13,1 23 10,-1 1-10,-23-1 2,48-23 8,-1-24-4,-24 24 6,25-1-13,-1 25 7,-24-48 4,48-23-1,24-24-2,-48 47 2,47-47 0,1 23 1,-48 1-1,24-24-1,-24 71 2,-24-24-2,25 47 0,-25 1 3,1-25-2,-24 25-1,23-1 0,25 1 2,-25-25 9,-23 25-10,24 23 0,-24-24 0,23 24 10,-23-23 0,-23 23 40,-24 0-51,23 0 1,0 23-1,-46 48 2,22-24-2,-22 48 2,-1 46-2,-94 48 3,23 47-3,-23 24 1,-71 70 0,-47 1-1,94-48 0,0-70 1,95-48 2,23-47-3,0-47 1,47-24 0,1 24 0,-24-48-2,47 48 3,-24-47-2,0 23 2,1 0-1,-24 0 1,47-23-3,-24-24 1,24 47 1,-24-47-2,24 24 4,0-1 19,95-70 7,46-95-27,95-70-1,71-24 0,-142 47 0,1 0-1,-48 48-1,0 23 2,0 0-1,0-24 3,47-47-4,-94 142 2,-1-48 4,1 25-14,-47 22 8,-1 25 3,48-48-3,-47 24 1,47 0 0,-71 23 0,23-23 3,1 47-2,-1-47-1,-23 23 1,48 24 2,-48-24-3,0 1 20,23 23-18,-23-47 19,-47 70 39,-71 95-58,-24 0 0,-46 47-5,22 24 7,25-47-4,-24 0 2,23 46-1,-70 25-1,-24 47 2,70-24-5,-22-71 8,117 0-4,-24-94 0,72 0 0,-24-48-2,23 1 3,24 23-2,-24-47 0,1 24 2,-24-1-2,23 1 2,0 23-3,-46 0 4,22-23-2,25 47-3,-24-48 4,23-23-1,24 24-1,-24-24 2,24 47-2,-23-47 12,23 24-2,-47-24-10,70 0 51,1-24-50,70-23 0,-47-47-2,71-1 3,-23-23 0,46-24-1,-23 1 0,48-48-1,-25 47 2,-23-23-1,-23 71-1,-25-24 1,1 23 0,-47 72-1,47-72-1,-48 72 14,1 23 1,-24-24-22</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18-08-31T01:40:39.6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16741">
    <iact:property name="dataType"/>
    <iact:actionData xml:id="d0">
      <inkml:trace xmlns:inkml="http://www.w3.org/2003/InkML" xml:id="stk0" contextRef="#ctx0" brushRef="#br0">18267 8946 0,'-23'0'252,"-1"0"-241,0 0 7,-23 0-17,24 0 18,-1 0-9,-47 0-2,48 0 1,-25 0 2,1 0-1,24 0-3,-25 0 6,1 0-4,24 0 1,-1 0 0,0 0 1,-23 0-1,24 0-1,-1 0 1,-47 24 0,48-24-1,-1 24 0,0-24 2,-23 23-1,24-23 0,-1 0 0,24 24-1,-24-24 2,-23 0 8,24 0 1,23 47-10,-24-47 21,24 24 9,0-1-5,0 1-23,47 23 9,-23-23-14,-1-1 8,48 48-6,-24-47-2,24-1 4,-24 1 1,-23 23-7,47-47 7,-24 24-1,24-24-2,-24 0 1,24 0 0,-24 0 0,0 0 0,0-24-3,24 24 6,-24-23-1,-23 23-4,47 0 2,-24-24-1,0 24-2,-23-24 7,-1 24-6,1 0 3,23 0-2,-23-47 1,-1 47 20,-23-23 13,-47 23-15,24-24-18,-1 24-9,0 0 5,-46-24 13,22 24 3,-22 0-14,46-47 1,-47 47 0,24 0 3,-24 0-4,24 0 2,-24 0 0,48 0 2,-25 0-2,1 24-3,24-24 15,-1 0-12,0 0 8,24 23-8,-47-23 11,24 0 12,-1 0 6,0 0-19,-23 0 6,24 0-12,-1 0 4,0 0 3,-23 0 18,24 0 11,46 0-14,1 0-22,23 0-5,0 0 2,0 0-1,48 0 0,-48 0-1,24 0-1,-24 0-1,24 0 5,-24 0-3,0 0 1,-23 0-2,-1 0 4,1-47-3,23 47 1,-23 0 9,-1 0-9,1 0 12,23 0-14,-23 0 22,-1 0 12,1 0 18,23 0 21,-23 0-53,-1 0-7,1 0-12,23 0 11,-23 24-4,-1-24 18,-23 23-26,0 1 23,0 23-21,0-23 8,0-1-9,0 1 2,0 23 8,0-23 11,-47-24-21,47 23 11,0 1 42</inkml:trace>
    </iact:actionData>
  </iact:action>
  <iact:action type="add" startTime="27479">
    <iact:property name="dataType"/>
    <iact:actionData xml:id="d1">
      <inkml:trace xmlns:inkml="http://www.w3.org/2003/InkML" xml:id="stk1" contextRef="#ctx0" brushRef="#br0">17866 14612 0,'-24'0'360,"-23"-24"-350,0 24-2,23-23 3,-23 23-2,24-48 4,-1 25 6,0 23-13,-23 0 7,47-24-7,-23 24 5,-1-23 9,0-25 0,-23 48 1,47-23-12,-23 23 2,-1 0 29,24-24-29,-24 24 6,24-23-6,-47-25 7,24 48 3,23-23-10,0-1 29,-24 24-29,24-23 8,0-25 11,0 25-10,0-1 9,0 1 0,0-25 1,47 48 6,-47-23-13,24 23 23,-1 0-2,1 0-5,23 0 0,-23 0-19,-1 0 0,1 0-1,23 0 11,-23 0-12,-1 0 2,1 0 2,23 0-2,-23 0-1,-1 0 11,1 0-10,23 0-2,-23 0 3,-1 0-1,1 0 1,-24-24 67,-24 1-67,-23-25-3,24 48-7,-1 0-1,0 0-3,-23 0 13,24 0-10,-1 0 9,0 0-9,-23 0 9,24 0 12,-1 0 12,24-23-23,47 23-14,-47-24 3,47 24 1,24 0-2,-24-23 4,-23 23-2,47 0 0,-24 0 0,0 0-2,0 0 4,-23 0-3,47 0 1,-48 0-2,1 0 2,23 0 0,-23 0 1,-1 0-2,1 0 1,23 0 1,-23 0 31,-48 0-3,1 0-28,-25 0-1,-22 0-1,22 0 3,-22 0-4,22 0 2,-46 0-4,23 0 5,24 0 0,23 0-3,-23 0 1,24 0 1,-1 0 0,0 0 0,-23 0 9,24 0 3,-1 0 10,0 0 3,-23 0 39,24 0-45,-1 0-9,0 0-8,-23 0 3,24 0 7,-1 0 8,24 23 49,47-23-36,-23 0-12,-1 0-18,1 47-1,23-47 0,0 0-6,-23 0 4,23 0 0,-23 0 1,23 0-1,0 0-1,-23 0-2,-1 0 5,1 0-1,23 0 9,-23 0 0,-1 0 9</inkml:trace>
    </iact:actionData>
  </iact:action>
  <iact:action type="add" startTime="33832">
    <iact:property name="dataType"/>
    <iact:actionData xml:id="d2">
      <inkml:trace xmlns:inkml="http://www.w3.org/2003/InkML" xml:id="stk2" contextRef="#ctx0" brushRef="#br0">16969 13078 0,'24'0'469,"-1"0"-451,1 0 3,23 0-10,-23 0-4,-1 0 15,1 0-2,23 0-10,-23 0 0,-1 0 10,1 0-3,23 0 5,-23 0-2,-1 0 0,48 0 9,-47 0 0,-1 0-18,1 0 6,23 0-5,-23 0 6,-1 0 0,1 0 3,23 0-10,-23 0 7,-1 0 3,1 0-1,23 0 0,-23 0 0,-1 0 0,1 0-1,23 0 1,-23 0 1,-1 0 6,1 0-6,23 0 0,-23 0-1,-1 0-7,1 0-7,23 0 3,-23 0 3,-1 0 3,1 0-5,23 0 2,-23 0-4,-1 0 3,1 23-2,23-23 3,-23 0-4,23 0 1,0 0 1,-23 24 1,23-24 1,24 0-1,-24 0-4,24 0 3,-48 23 1,48-23-1,-24 0-1,-23 0 1,47 0 0,-48 0-2,48 24 3,-47-24-3,-1 0 2,1 0 0,23 0 0,-23 0-1,-1 0 3,1 0-3,23 0 1,-23 0 0,-1 0 0,1 0 0,23 0 0,-23 0-1,-1 0 3,1 0-4,23 0 4,-23 0-2,-1 0 0,1 0 0,23-24 0,-23 24 10,-1 0-13,1 0 15,-24-47-2,47 47-10,-23 0 27</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7638E-A747-4BC8-B1E2-124CC183B8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501789-4188-4484-8E75-60D79B09A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A38580-34A0-4B66-8F38-B0C196C75D4B}"/>
              </a:ext>
            </a:extLst>
          </p:cNvPr>
          <p:cNvSpPr>
            <a:spLocks noGrp="1"/>
          </p:cNvSpPr>
          <p:nvPr>
            <p:ph type="dt" sz="half" idx="10"/>
          </p:nvPr>
        </p:nvSpPr>
        <p:spPr/>
        <p:txBody>
          <a:bodyPr/>
          <a:lstStyle/>
          <a:p>
            <a:fld id="{C48C44C7-1563-4898-B6DC-D32F65567D06}" type="datetimeFigureOut">
              <a:rPr lang="en-US" smtClean="0"/>
              <a:t>8/30/2018</a:t>
            </a:fld>
            <a:endParaRPr lang="en-US"/>
          </a:p>
        </p:txBody>
      </p:sp>
      <p:sp>
        <p:nvSpPr>
          <p:cNvPr id="5" name="Footer Placeholder 4">
            <a:extLst>
              <a:ext uri="{FF2B5EF4-FFF2-40B4-BE49-F238E27FC236}">
                <a16:creationId xmlns:a16="http://schemas.microsoft.com/office/drawing/2014/main" id="{153BDF38-90C9-4233-A2AD-2730E45EFF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048EC-CC6A-4E4D-A56B-35ADBB5B1677}"/>
              </a:ext>
            </a:extLst>
          </p:cNvPr>
          <p:cNvSpPr>
            <a:spLocks noGrp="1"/>
          </p:cNvSpPr>
          <p:nvPr>
            <p:ph type="sldNum" sz="quarter" idx="12"/>
          </p:nvPr>
        </p:nvSpPr>
        <p:spPr/>
        <p:txBody>
          <a:bodyPr/>
          <a:lstStyle/>
          <a:p>
            <a:fld id="{87AE0CBA-7B34-4893-A932-AE7FEF96E0EE}" type="slidenum">
              <a:rPr lang="en-US" smtClean="0"/>
              <a:t>‹#›</a:t>
            </a:fld>
            <a:endParaRPr lang="en-US"/>
          </a:p>
        </p:txBody>
      </p:sp>
    </p:spTree>
    <p:extLst>
      <p:ext uri="{BB962C8B-B14F-4D97-AF65-F5344CB8AC3E}">
        <p14:creationId xmlns:p14="http://schemas.microsoft.com/office/powerpoint/2010/main" val="290770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DFD74-9EA5-45EF-A564-94F5328BAB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FB270A-466B-4B59-92F5-0943DD3067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0E48C-35E9-4DB6-B109-9C9A5ABB3A30}"/>
              </a:ext>
            </a:extLst>
          </p:cNvPr>
          <p:cNvSpPr>
            <a:spLocks noGrp="1"/>
          </p:cNvSpPr>
          <p:nvPr>
            <p:ph type="dt" sz="half" idx="10"/>
          </p:nvPr>
        </p:nvSpPr>
        <p:spPr/>
        <p:txBody>
          <a:bodyPr/>
          <a:lstStyle/>
          <a:p>
            <a:fld id="{C48C44C7-1563-4898-B6DC-D32F65567D06}" type="datetimeFigureOut">
              <a:rPr lang="en-US" smtClean="0"/>
              <a:t>8/30/2018</a:t>
            </a:fld>
            <a:endParaRPr lang="en-US"/>
          </a:p>
        </p:txBody>
      </p:sp>
      <p:sp>
        <p:nvSpPr>
          <p:cNvPr id="5" name="Footer Placeholder 4">
            <a:extLst>
              <a:ext uri="{FF2B5EF4-FFF2-40B4-BE49-F238E27FC236}">
                <a16:creationId xmlns:a16="http://schemas.microsoft.com/office/drawing/2014/main" id="{FB22C157-42C1-4CA7-885B-CE246709E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B92FC1-1829-4621-B16D-B27DFF3E0A36}"/>
              </a:ext>
            </a:extLst>
          </p:cNvPr>
          <p:cNvSpPr>
            <a:spLocks noGrp="1"/>
          </p:cNvSpPr>
          <p:nvPr>
            <p:ph type="sldNum" sz="quarter" idx="12"/>
          </p:nvPr>
        </p:nvSpPr>
        <p:spPr/>
        <p:txBody>
          <a:bodyPr/>
          <a:lstStyle/>
          <a:p>
            <a:fld id="{87AE0CBA-7B34-4893-A932-AE7FEF96E0EE}" type="slidenum">
              <a:rPr lang="en-US" smtClean="0"/>
              <a:t>‹#›</a:t>
            </a:fld>
            <a:endParaRPr lang="en-US"/>
          </a:p>
        </p:txBody>
      </p:sp>
    </p:spTree>
    <p:extLst>
      <p:ext uri="{BB962C8B-B14F-4D97-AF65-F5344CB8AC3E}">
        <p14:creationId xmlns:p14="http://schemas.microsoft.com/office/powerpoint/2010/main" val="2430289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4FCE1F-DF7F-4478-9947-9C2034EAD3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F8870B-D86E-4090-BC0C-11699942FE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DEF81-5960-4A7E-833C-CF8AEA5ED865}"/>
              </a:ext>
            </a:extLst>
          </p:cNvPr>
          <p:cNvSpPr>
            <a:spLocks noGrp="1"/>
          </p:cNvSpPr>
          <p:nvPr>
            <p:ph type="dt" sz="half" idx="10"/>
          </p:nvPr>
        </p:nvSpPr>
        <p:spPr/>
        <p:txBody>
          <a:bodyPr/>
          <a:lstStyle/>
          <a:p>
            <a:fld id="{C48C44C7-1563-4898-B6DC-D32F65567D06}" type="datetimeFigureOut">
              <a:rPr lang="en-US" smtClean="0"/>
              <a:t>8/30/2018</a:t>
            </a:fld>
            <a:endParaRPr lang="en-US"/>
          </a:p>
        </p:txBody>
      </p:sp>
      <p:sp>
        <p:nvSpPr>
          <p:cNvPr id="5" name="Footer Placeholder 4">
            <a:extLst>
              <a:ext uri="{FF2B5EF4-FFF2-40B4-BE49-F238E27FC236}">
                <a16:creationId xmlns:a16="http://schemas.microsoft.com/office/drawing/2014/main" id="{E7BE46BB-2C35-4F4E-89C3-853C9B90A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86AF7-D423-4978-975B-1DD69DDB29A4}"/>
              </a:ext>
            </a:extLst>
          </p:cNvPr>
          <p:cNvSpPr>
            <a:spLocks noGrp="1"/>
          </p:cNvSpPr>
          <p:nvPr>
            <p:ph type="sldNum" sz="quarter" idx="12"/>
          </p:nvPr>
        </p:nvSpPr>
        <p:spPr/>
        <p:txBody>
          <a:bodyPr/>
          <a:lstStyle/>
          <a:p>
            <a:fld id="{87AE0CBA-7B34-4893-A932-AE7FEF96E0EE}" type="slidenum">
              <a:rPr lang="en-US" smtClean="0"/>
              <a:t>‹#›</a:t>
            </a:fld>
            <a:endParaRPr lang="en-US"/>
          </a:p>
        </p:txBody>
      </p:sp>
    </p:spTree>
    <p:extLst>
      <p:ext uri="{BB962C8B-B14F-4D97-AF65-F5344CB8AC3E}">
        <p14:creationId xmlns:p14="http://schemas.microsoft.com/office/powerpoint/2010/main" val="2068869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69495-501B-444A-B637-24722D348D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99E7C7-C5CA-4E22-96C1-EB5685E301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0CD62-7583-40EF-9403-38436206787C}"/>
              </a:ext>
            </a:extLst>
          </p:cNvPr>
          <p:cNvSpPr>
            <a:spLocks noGrp="1"/>
          </p:cNvSpPr>
          <p:nvPr>
            <p:ph type="dt" sz="half" idx="10"/>
          </p:nvPr>
        </p:nvSpPr>
        <p:spPr/>
        <p:txBody>
          <a:bodyPr/>
          <a:lstStyle/>
          <a:p>
            <a:fld id="{C48C44C7-1563-4898-B6DC-D32F65567D06}" type="datetimeFigureOut">
              <a:rPr lang="en-US" smtClean="0"/>
              <a:t>8/30/2018</a:t>
            </a:fld>
            <a:endParaRPr lang="en-US"/>
          </a:p>
        </p:txBody>
      </p:sp>
      <p:sp>
        <p:nvSpPr>
          <p:cNvPr id="5" name="Footer Placeholder 4">
            <a:extLst>
              <a:ext uri="{FF2B5EF4-FFF2-40B4-BE49-F238E27FC236}">
                <a16:creationId xmlns:a16="http://schemas.microsoft.com/office/drawing/2014/main" id="{CC640C2E-4E3E-47B0-AC30-C3BCDF723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5F138-5B7D-4E60-9F80-8072011E7402}"/>
              </a:ext>
            </a:extLst>
          </p:cNvPr>
          <p:cNvSpPr>
            <a:spLocks noGrp="1"/>
          </p:cNvSpPr>
          <p:nvPr>
            <p:ph type="sldNum" sz="quarter" idx="12"/>
          </p:nvPr>
        </p:nvSpPr>
        <p:spPr/>
        <p:txBody>
          <a:bodyPr/>
          <a:lstStyle/>
          <a:p>
            <a:fld id="{87AE0CBA-7B34-4893-A932-AE7FEF96E0EE}" type="slidenum">
              <a:rPr lang="en-US" smtClean="0"/>
              <a:t>‹#›</a:t>
            </a:fld>
            <a:endParaRPr lang="en-US"/>
          </a:p>
        </p:txBody>
      </p:sp>
    </p:spTree>
    <p:extLst>
      <p:ext uri="{BB962C8B-B14F-4D97-AF65-F5344CB8AC3E}">
        <p14:creationId xmlns:p14="http://schemas.microsoft.com/office/powerpoint/2010/main" val="4095155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EA87-D77C-432C-A315-C07D054CD7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8EB097-53FE-49DD-97C5-6783FEA51B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2C26FEE-27BF-4087-8ED6-918B37A85818}"/>
              </a:ext>
            </a:extLst>
          </p:cNvPr>
          <p:cNvSpPr>
            <a:spLocks noGrp="1"/>
          </p:cNvSpPr>
          <p:nvPr>
            <p:ph type="dt" sz="half" idx="10"/>
          </p:nvPr>
        </p:nvSpPr>
        <p:spPr/>
        <p:txBody>
          <a:bodyPr/>
          <a:lstStyle/>
          <a:p>
            <a:fld id="{C48C44C7-1563-4898-B6DC-D32F65567D06}" type="datetimeFigureOut">
              <a:rPr lang="en-US" smtClean="0"/>
              <a:t>8/30/2018</a:t>
            </a:fld>
            <a:endParaRPr lang="en-US"/>
          </a:p>
        </p:txBody>
      </p:sp>
      <p:sp>
        <p:nvSpPr>
          <p:cNvPr id="5" name="Footer Placeholder 4">
            <a:extLst>
              <a:ext uri="{FF2B5EF4-FFF2-40B4-BE49-F238E27FC236}">
                <a16:creationId xmlns:a16="http://schemas.microsoft.com/office/drawing/2014/main" id="{81A7FB59-FA5B-4ABA-BF28-BD2E5E44F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E9BA4-4E3F-4E04-BE21-8F8DB81887B7}"/>
              </a:ext>
            </a:extLst>
          </p:cNvPr>
          <p:cNvSpPr>
            <a:spLocks noGrp="1"/>
          </p:cNvSpPr>
          <p:nvPr>
            <p:ph type="sldNum" sz="quarter" idx="12"/>
          </p:nvPr>
        </p:nvSpPr>
        <p:spPr/>
        <p:txBody>
          <a:bodyPr/>
          <a:lstStyle/>
          <a:p>
            <a:fld id="{87AE0CBA-7B34-4893-A932-AE7FEF96E0EE}" type="slidenum">
              <a:rPr lang="en-US" smtClean="0"/>
              <a:t>‹#›</a:t>
            </a:fld>
            <a:endParaRPr lang="en-US"/>
          </a:p>
        </p:txBody>
      </p:sp>
    </p:spTree>
    <p:extLst>
      <p:ext uri="{BB962C8B-B14F-4D97-AF65-F5344CB8AC3E}">
        <p14:creationId xmlns:p14="http://schemas.microsoft.com/office/powerpoint/2010/main" val="528863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38266-521A-4A1B-9908-EB94614BFC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19C0B-E01C-4AA1-96E7-FA866EA7ED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850AA0-A06B-4842-90B5-521B79BB080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CF2966-749F-4DC2-BF4F-FEE2F7C78573}"/>
              </a:ext>
            </a:extLst>
          </p:cNvPr>
          <p:cNvSpPr>
            <a:spLocks noGrp="1"/>
          </p:cNvSpPr>
          <p:nvPr>
            <p:ph type="dt" sz="half" idx="10"/>
          </p:nvPr>
        </p:nvSpPr>
        <p:spPr/>
        <p:txBody>
          <a:bodyPr/>
          <a:lstStyle/>
          <a:p>
            <a:fld id="{C48C44C7-1563-4898-B6DC-D32F65567D06}" type="datetimeFigureOut">
              <a:rPr lang="en-US" smtClean="0"/>
              <a:t>8/30/2018</a:t>
            </a:fld>
            <a:endParaRPr lang="en-US"/>
          </a:p>
        </p:txBody>
      </p:sp>
      <p:sp>
        <p:nvSpPr>
          <p:cNvPr id="6" name="Footer Placeholder 5">
            <a:extLst>
              <a:ext uri="{FF2B5EF4-FFF2-40B4-BE49-F238E27FC236}">
                <a16:creationId xmlns:a16="http://schemas.microsoft.com/office/drawing/2014/main" id="{F4682AF5-A4CE-416E-A5A4-12A413A83C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1EC171-CA23-4DED-BBBD-DF0EEA51E080}"/>
              </a:ext>
            </a:extLst>
          </p:cNvPr>
          <p:cNvSpPr>
            <a:spLocks noGrp="1"/>
          </p:cNvSpPr>
          <p:nvPr>
            <p:ph type="sldNum" sz="quarter" idx="12"/>
          </p:nvPr>
        </p:nvSpPr>
        <p:spPr/>
        <p:txBody>
          <a:bodyPr/>
          <a:lstStyle/>
          <a:p>
            <a:fld id="{87AE0CBA-7B34-4893-A932-AE7FEF96E0EE}" type="slidenum">
              <a:rPr lang="en-US" smtClean="0"/>
              <a:t>‹#›</a:t>
            </a:fld>
            <a:endParaRPr lang="en-US"/>
          </a:p>
        </p:txBody>
      </p:sp>
    </p:spTree>
    <p:extLst>
      <p:ext uri="{BB962C8B-B14F-4D97-AF65-F5344CB8AC3E}">
        <p14:creationId xmlns:p14="http://schemas.microsoft.com/office/powerpoint/2010/main" val="176212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D9919-F2F1-4403-BD97-24F81AA1CB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2A04E9-D0DF-418F-A864-EFA41BF73F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03D3A1C-0AF6-4BF2-83E0-21ED40858BF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BAF767-5E57-464B-83FF-0CF6D42F54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24676F3-BB5E-4820-A6F8-7494FD09071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EB05D3-7034-4F0A-805E-6AAB9A486C97}"/>
              </a:ext>
            </a:extLst>
          </p:cNvPr>
          <p:cNvSpPr>
            <a:spLocks noGrp="1"/>
          </p:cNvSpPr>
          <p:nvPr>
            <p:ph type="dt" sz="half" idx="10"/>
          </p:nvPr>
        </p:nvSpPr>
        <p:spPr/>
        <p:txBody>
          <a:bodyPr/>
          <a:lstStyle/>
          <a:p>
            <a:fld id="{C48C44C7-1563-4898-B6DC-D32F65567D06}" type="datetimeFigureOut">
              <a:rPr lang="en-US" smtClean="0"/>
              <a:t>8/30/2018</a:t>
            </a:fld>
            <a:endParaRPr lang="en-US"/>
          </a:p>
        </p:txBody>
      </p:sp>
      <p:sp>
        <p:nvSpPr>
          <p:cNvPr id="8" name="Footer Placeholder 7">
            <a:extLst>
              <a:ext uri="{FF2B5EF4-FFF2-40B4-BE49-F238E27FC236}">
                <a16:creationId xmlns:a16="http://schemas.microsoft.com/office/drawing/2014/main" id="{E012625F-0860-47C1-983E-2B7357B7E5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6968A1-9C4A-450E-A604-1F45679EBC65}"/>
              </a:ext>
            </a:extLst>
          </p:cNvPr>
          <p:cNvSpPr>
            <a:spLocks noGrp="1"/>
          </p:cNvSpPr>
          <p:nvPr>
            <p:ph type="sldNum" sz="quarter" idx="12"/>
          </p:nvPr>
        </p:nvSpPr>
        <p:spPr/>
        <p:txBody>
          <a:bodyPr/>
          <a:lstStyle/>
          <a:p>
            <a:fld id="{87AE0CBA-7B34-4893-A932-AE7FEF96E0EE}" type="slidenum">
              <a:rPr lang="en-US" smtClean="0"/>
              <a:t>‹#›</a:t>
            </a:fld>
            <a:endParaRPr lang="en-US"/>
          </a:p>
        </p:txBody>
      </p:sp>
    </p:spTree>
    <p:extLst>
      <p:ext uri="{BB962C8B-B14F-4D97-AF65-F5344CB8AC3E}">
        <p14:creationId xmlns:p14="http://schemas.microsoft.com/office/powerpoint/2010/main" val="991345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C705-E5DB-4D12-A18D-4109141216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01A450-23AE-49BD-9FA7-AE3326636C5B}"/>
              </a:ext>
            </a:extLst>
          </p:cNvPr>
          <p:cNvSpPr>
            <a:spLocks noGrp="1"/>
          </p:cNvSpPr>
          <p:nvPr>
            <p:ph type="dt" sz="half" idx="10"/>
          </p:nvPr>
        </p:nvSpPr>
        <p:spPr/>
        <p:txBody>
          <a:bodyPr/>
          <a:lstStyle/>
          <a:p>
            <a:fld id="{C48C44C7-1563-4898-B6DC-D32F65567D06}" type="datetimeFigureOut">
              <a:rPr lang="en-US" smtClean="0"/>
              <a:t>8/30/2018</a:t>
            </a:fld>
            <a:endParaRPr lang="en-US"/>
          </a:p>
        </p:txBody>
      </p:sp>
      <p:sp>
        <p:nvSpPr>
          <p:cNvPr id="4" name="Footer Placeholder 3">
            <a:extLst>
              <a:ext uri="{FF2B5EF4-FFF2-40B4-BE49-F238E27FC236}">
                <a16:creationId xmlns:a16="http://schemas.microsoft.com/office/drawing/2014/main" id="{600A83D8-E3F7-41F6-9BE1-BC4BF21376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A6DB2B-5010-4CE6-AC12-3FEFB0173752}"/>
              </a:ext>
            </a:extLst>
          </p:cNvPr>
          <p:cNvSpPr>
            <a:spLocks noGrp="1"/>
          </p:cNvSpPr>
          <p:nvPr>
            <p:ph type="sldNum" sz="quarter" idx="12"/>
          </p:nvPr>
        </p:nvSpPr>
        <p:spPr/>
        <p:txBody>
          <a:bodyPr/>
          <a:lstStyle/>
          <a:p>
            <a:fld id="{87AE0CBA-7B34-4893-A932-AE7FEF96E0EE}" type="slidenum">
              <a:rPr lang="en-US" smtClean="0"/>
              <a:t>‹#›</a:t>
            </a:fld>
            <a:endParaRPr lang="en-US"/>
          </a:p>
        </p:txBody>
      </p:sp>
    </p:spTree>
    <p:extLst>
      <p:ext uri="{BB962C8B-B14F-4D97-AF65-F5344CB8AC3E}">
        <p14:creationId xmlns:p14="http://schemas.microsoft.com/office/powerpoint/2010/main" val="1919662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B779D9-1731-409A-A3CA-BF40DD6814CD}"/>
              </a:ext>
            </a:extLst>
          </p:cNvPr>
          <p:cNvSpPr>
            <a:spLocks noGrp="1"/>
          </p:cNvSpPr>
          <p:nvPr>
            <p:ph type="dt" sz="half" idx="10"/>
          </p:nvPr>
        </p:nvSpPr>
        <p:spPr/>
        <p:txBody>
          <a:bodyPr/>
          <a:lstStyle/>
          <a:p>
            <a:fld id="{C48C44C7-1563-4898-B6DC-D32F65567D06}" type="datetimeFigureOut">
              <a:rPr lang="en-US" smtClean="0"/>
              <a:t>8/30/2018</a:t>
            </a:fld>
            <a:endParaRPr lang="en-US"/>
          </a:p>
        </p:txBody>
      </p:sp>
      <p:sp>
        <p:nvSpPr>
          <p:cNvPr id="3" name="Footer Placeholder 2">
            <a:extLst>
              <a:ext uri="{FF2B5EF4-FFF2-40B4-BE49-F238E27FC236}">
                <a16:creationId xmlns:a16="http://schemas.microsoft.com/office/drawing/2014/main" id="{B59D087C-A5C2-4C57-9659-62E958CA7E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610DA0-8501-4C10-A65A-5C4124584D2E}"/>
              </a:ext>
            </a:extLst>
          </p:cNvPr>
          <p:cNvSpPr>
            <a:spLocks noGrp="1"/>
          </p:cNvSpPr>
          <p:nvPr>
            <p:ph type="sldNum" sz="quarter" idx="12"/>
          </p:nvPr>
        </p:nvSpPr>
        <p:spPr/>
        <p:txBody>
          <a:bodyPr/>
          <a:lstStyle/>
          <a:p>
            <a:fld id="{87AE0CBA-7B34-4893-A932-AE7FEF96E0EE}" type="slidenum">
              <a:rPr lang="en-US" smtClean="0"/>
              <a:t>‹#›</a:t>
            </a:fld>
            <a:endParaRPr lang="en-US"/>
          </a:p>
        </p:txBody>
      </p:sp>
    </p:spTree>
    <p:extLst>
      <p:ext uri="{BB962C8B-B14F-4D97-AF65-F5344CB8AC3E}">
        <p14:creationId xmlns:p14="http://schemas.microsoft.com/office/powerpoint/2010/main" val="345250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C0589-B6AE-446C-8449-C58B8F7970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90ABAC-B1E9-456B-A803-EA0DDA8CD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E3FE83-1074-426C-B020-785A1AF7AE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BC64DF-0DDF-4D53-B9B6-1F855574885B}"/>
              </a:ext>
            </a:extLst>
          </p:cNvPr>
          <p:cNvSpPr>
            <a:spLocks noGrp="1"/>
          </p:cNvSpPr>
          <p:nvPr>
            <p:ph type="dt" sz="half" idx="10"/>
          </p:nvPr>
        </p:nvSpPr>
        <p:spPr/>
        <p:txBody>
          <a:bodyPr/>
          <a:lstStyle/>
          <a:p>
            <a:fld id="{C48C44C7-1563-4898-B6DC-D32F65567D06}" type="datetimeFigureOut">
              <a:rPr lang="en-US" smtClean="0"/>
              <a:t>8/30/2018</a:t>
            </a:fld>
            <a:endParaRPr lang="en-US"/>
          </a:p>
        </p:txBody>
      </p:sp>
      <p:sp>
        <p:nvSpPr>
          <p:cNvPr id="6" name="Footer Placeholder 5">
            <a:extLst>
              <a:ext uri="{FF2B5EF4-FFF2-40B4-BE49-F238E27FC236}">
                <a16:creationId xmlns:a16="http://schemas.microsoft.com/office/drawing/2014/main" id="{B2E6FBE7-0E52-420D-A96C-718B942C3E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9AD892-E522-433E-AB6F-F4BCCCB20224}"/>
              </a:ext>
            </a:extLst>
          </p:cNvPr>
          <p:cNvSpPr>
            <a:spLocks noGrp="1"/>
          </p:cNvSpPr>
          <p:nvPr>
            <p:ph type="sldNum" sz="quarter" idx="12"/>
          </p:nvPr>
        </p:nvSpPr>
        <p:spPr/>
        <p:txBody>
          <a:bodyPr/>
          <a:lstStyle/>
          <a:p>
            <a:fld id="{87AE0CBA-7B34-4893-A932-AE7FEF96E0EE}" type="slidenum">
              <a:rPr lang="en-US" smtClean="0"/>
              <a:t>‹#›</a:t>
            </a:fld>
            <a:endParaRPr lang="en-US"/>
          </a:p>
        </p:txBody>
      </p:sp>
    </p:spTree>
    <p:extLst>
      <p:ext uri="{BB962C8B-B14F-4D97-AF65-F5344CB8AC3E}">
        <p14:creationId xmlns:p14="http://schemas.microsoft.com/office/powerpoint/2010/main" val="3411193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6EA7F-65E9-45A0-AA80-F28A1CEB3A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E2D70E-FCC5-4F77-9363-3BB3C24D3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BACBCC-427B-4DEC-9440-6685E3027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5A755E-5415-4FBE-B04F-FA40C6CF0BA0}"/>
              </a:ext>
            </a:extLst>
          </p:cNvPr>
          <p:cNvSpPr>
            <a:spLocks noGrp="1"/>
          </p:cNvSpPr>
          <p:nvPr>
            <p:ph type="dt" sz="half" idx="10"/>
          </p:nvPr>
        </p:nvSpPr>
        <p:spPr/>
        <p:txBody>
          <a:bodyPr/>
          <a:lstStyle/>
          <a:p>
            <a:fld id="{C48C44C7-1563-4898-B6DC-D32F65567D06}" type="datetimeFigureOut">
              <a:rPr lang="en-US" smtClean="0"/>
              <a:t>8/30/2018</a:t>
            </a:fld>
            <a:endParaRPr lang="en-US"/>
          </a:p>
        </p:txBody>
      </p:sp>
      <p:sp>
        <p:nvSpPr>
          <p:cNvPr id="6" name="Footer Placeholder 5">
            <a:extLst>
              <a:ext uri="{FF2B5EF4-FFF2-40B4-BE49-F238E27FC236}">
                <a16:creationId xmlns:a16="http://schemas.microsoft.com/office/drawing/2014/main" id="{4EA8F957-2129-401E-A8DB-CF2402BDB6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F8BFBD-8309-44E8-A525-7FF4E37424A0}"/>
              </a:ext>
            </a:extLst>
          </p:cNvPr>
          <p:cNvSpPr>
            <a:spLocks noGrp="1"/>
          </p:cNvSpPr>
          <p:nvPr>
            <p:ph type="sldNum" sz="quarter" idx="12"/>
          </p:nvPr>
        </p:nvSpPr>
        <p:spPr/>
        <p:txBody>
          <a:bodyPr/>
          <a:lstStyle/>
          <a:p>
            <a:fld id="{87AE0CBA-7B34-4893-A932-AE7FEF96E0EE}" type="slidenum">
              <a:rPr lang="en-US" smtClean="0"/>
              <a:t>‹#›</a:t>
            </a:fld>
            <a:endParaRPr lang="en-US"/>
          </a:p>
        </p:txBody>
      </p:sp>
    </p:spTree>
    <p:extLst>
      <p:ext uri="{BB962C8B-B14F-4D97-AF65-F5344CB8AC3E}">
        <p14:creationId xmlns:p14="http://schemas.microsoft.com/office/powerpoint/2010/main" val="3191994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3A90E4-7B94-4312-AD5F-1207A622A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49E589-68CB-4537-8A6F-7C6E1C7E61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1A905-01D5-40A1-BC00-A724725622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C44C7-1563-4898-B6DC-D32F65567D06}" type="datetimeFigureOut">
              <a:rPr lang="en-US" smtClean="0"/>
              <a:t>8/30/2018</a:t>
            </a:fld>
            <a:endParaRPr lang="en-US"/>
          </a:p>
        </p:txBody>
      </p:sp>
      <p:sp>
        <p:nvSpPr>
          <p:cNvPr id="5" name="Footer Placeholder 4">
            <a:extLst>
              <a:ext uri="{FF2B5EF4-FFF2-40B4-BE49-F238E27FC236}">
                <a16:creationId xmlns:a16="http://schemas.microsoft.com/office/drawing/2014/main" id="{7407B46D-F145-479E-8A85-02348DC9D0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E76E31-63D5-4E36-BFC7-CC84212B8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AE0CBA-7B34-4893-A932-AE7FEF96E0EE}" type="slidenum">
              <a:rPr lang="en-US" smtClean="0"/>
              <a:t>‹#›</a:t>
            </a:fld>
            <a:endParaRPr lang="en-US"/>
          </a:p>
        </p:txBody>
      </p:sp>
    </p:spTree>
    <p:extLst>
      <p:ext uri="{BB962C8B-B14F-4D97-AF65-F5344CB8AC3E}">
        <p14:creationId xmlns:p14="http://schemas.microsoft.com/office/powerpoint/2010/main" val="3536068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creativecommons.org/licenses/by-nc-sa/3.0/" TargetMode="External"/><Relationship Id="rId5" Type="http://schemas.openxmlformats.org/officeDocument/2006/relationships/hyperlink" Target="http://www.kidneynotes.com/2005/05/hemodialysis-arteriovenous-fistula_27.html" TargetMode="Externa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hyperlink" Target="http://www.dighub.net/obstruction" TargetMode="Externa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creativecommons.org/licenses/by-nc/3.0/" TargetMode="External"/><Relationship Id="rId5" Type="http://schemas.openxmlformats.org/officeDocument/2006/relationships/hyperlink" Target="https://drdollah.com/monitoring/the-intake-output-chart/" TargetMode="Externa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comments" Target="../comments/commen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hyperlink" Target="https://creativecommons.org/licenses/by-sa/3.0/"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www.correntewire.com/a_foley_defined_x3" TargetMode="External"/><Relationship Id="rId5" Type="http://schemas.openxmlformats.org/officeDocument/2006/relationships/image" Target="../media/image14.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6.png"/><Relationship Id="rId5" Type="http://schemas.microsoft.com/office/2011/relationships/inkAction" Target="../ink/inkAction1.xml"/><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creativecommons.org/licenses/by-sa/3.0/" TargetMode="External"/><Relationship Id="rId5" Type="http://schemas.openxmlformats.org/officeDocument/2006/relationships/hyperlink" Target="http://www.geripal.org/2014/09/competitive-bidding-is-it-really.html" TargetMode="External"/><Relationship Id="rId4"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8.png"/><Relationship Id="rId4" Type="http://schemas.microsoft.com/office/2011/relationships/inkAction" Target="../ink/inkAction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hyperlink" Target="https://creativecommons.org/licenses/by-nc-sa/3.0/"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elrincondesisifo.wordpress.com/2010/08/27/nice-actualizacion-de-la-gpc-de-insuficiencia-cardiaca/" TargetMode="External"/><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slideLayout" Target="../slideLayouts/slideLayout4.xml"/><Relationship Id="rId7" Type="http://schemas.openxmlformats.org/officeDocument/2006/relationships/hyperlink" Target="http://en.wikipedia.org/wiki/localized_oedema"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G"/><Relationship Id="rId5" Type="http://schemas.openxmlformats.org/officeDocument/2006/relationships/hyperlink" Target="http://www.jocmr.org/index.php/JOCMR/article/view/2323/1313" TargetMode="External"/><Relationship Id="rId10" Type="http://schemas.openxmlformats.org/officeDocument/2006/relationships/image" Target="../media/image2.png"/><Relationship Id="rId4" Type="http://schemas.openxmlformats.org/officeDocument/2006/relationships/image" Target="../media/image6.jpg"/><Relationship Id="rId9"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creativecommons.org/licenses/by-sa/3.0/" TargetMode="External"/><Relationship Id="rId5" Type="http://schemas.openxmlformats.org/officeDocument/2006/relationships/hyperlink" Target="https://en.wikipedia.org/wiki/Dialysis" TargetMode="Externa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91374B5-ABA6-471E-9B7E-6BFA008DBD3A}"/>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Chapter 5 and Chapter 7 with a touch of chapter 2  </a:t>
            </a:r>
          </a:p>
        </p:txBody>
      </p:sp>
      <p:sp>
        <p:nvSpPr>
          <p:cNvPr id="3" name="Content Placeholder 2">
            <a:extLst>
              <a:ext uri="{FF2B5EF4-FFF2-40B4-BE49-F238E27FC236}">
                <a16:creationId xmlns:a16="http://schemas.microsoft.com/office/drawing/2014/main" id="{DA05445D-F97E-4FC7-80E3-149ED4FD1450}"/>
              </a:ext>
            </a:extLst>
          </p:cNvPr>
          <p:cNvSpPr>
            <a:spLocks noGrp="1"/>
          </p:cNvSpPr>
          <p:nvPr>
            <p:ph idx="1"/>
          </p:nvPr>
        </p:nvSpPr>
        <p:spPr>
          <a:xfrm>
            <a:off x="6090574" y="801866"/>
            <a:ext cx="5306084" cy="5230634"/>
          </a:xfrm>
        </p:spPr>
        <p:txBody>
          <a:bodyPr anchor="ctr">
            <a:normAutofit/>
          </a:bodyPr>
          <a:lstStyle/>
          <a:p>
            <a:pPr marL="0" indent="0">
              <a:buNone/>
            </a:pPr>
            <a:r>
              <a:rPr lang="en-US" sz="2400" dirty="0">
                <a:solidFill>
                  <a:srgbClr val="000000"/>
                </a:solidFill>
              </a:rPr>
              <a:t>The first 2 videos are regarding dementia and Alzheimer's. We will go over these diseases in class. </a:t>
            </a:r>
          </a:p>
          <a:p>
            <a:pPr marL="0" indent="0">
              <a:buNone/>
            </a:pPr>
            <a:endParaRPr lang="en-US" sz="2400" dirty="0">
              <a:solidFill>
                <a:srgbClr val="000000"/>
              </a:solidFill>
            </a:endParaRPr>
          </a:p>
          <a:p>
            <a:pPr marL="0" indent="0">
              <a:buNone/>
            </a:pPr>
            <a:r>
              <a:rPr lang="en-US" sz="2400" dirty="0">
                <a:solidFill>
                  <a:srgbClr val="000000"/>
                </a:solidFill>
              </a:rPr>
              <a:t>For all slides, make sure you turn up your volume. I have narrated the PowerPoint for you. </a:t>
            </a:r>
          </a:p>
        </p:txBody>
      </p:sp>
    </p:spTree>
    <p:extLst>
      <p:ext uri="{BB962C8B-B14F-4D97-AF65-F5344CB8AC3E}">
        <p14:creationId xmlns:p14="http://schemas.microsoft.com/office/powerpoint/2010/main" val="1306714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43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3980A9-AD0C-4140-B93F-C04D14F4612E}"/>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4400" dirty="0">
                <a:solidFill>
                  <a:srgbClr val="FFFFFF"/>
                </a:solidFill>
              </a:rPr>
              <a:t>Fistula or shunt</a:t>
            </a:r>
          </a:p>
        </p:txBody>
      </p:sp>
      <p:pic>
        <p:nvPicPr>
          <p:cNvPr id="10" name="Picture Placeholder 9">
            <a:extLst>
              <a:ext uri="{FF2B5EF4-FFF2-40B4-BE49-F238E27FC236}">
                <a16:creationId xmlns:a16="http://schemas.microsoft.com/office/drawing/2014/main" id="{A6313D95-7F93-4E17-A35A-77117E027278}"/>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 b="22411"/>
          <a:stretch/>
        </p:blipFill>
        <p:spPr>
          <a:xfrm>
            <a:off x="327547" y="321733"/>
            <a:ext cx="7058306" cy="4107392"/>
          </a:xfrm>
          <a:prstGeom prst="rect">
            <a:avLst/>
          </a:prstGeom>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4629190-273E-4766-B919-58CFD72E1672}"/>
              </a:ext>
            </a:extLst>
          </p:cNvPr>
          <p:cNvSpPr>
            <a:spLocks noGrp="1"/>
          </p:cNvSpPr>
          <p:nvPr>
            <p:ph type="body" sz="half" idx="2"/>
          </p:nvPr>
        </p:nvSpPr>
        <p:spPr>
          <a:xfrm>
            <a:off x="8029319" y="917725"/>
            <a:ext cx="3424739" cy="4852362"/>
          </a:xfrm>
        </p:spPr>
        <p:txBody>
          <a:bodyPr vert="horz" lIns="91440" tIns="45720" rIns="91440" bIns="45720" rtlCol="0" anchor="ctr">
            <a:normAutofit/>
          </a:bodyPr>
          <a:lstStyle/>
          <a:p>
            <a:pPr indent="-228600">
              <a:buFont typeface="Arial" panose="020B0604020202020204" pitchFamily="34" charset="0"/>
              <a:buChar char="•"/>
            </a:pPr>
            <a:r>
              <a:rPr lang="en-US" sz="2000" dirty="0">
                <a:solidFill>
                  <a:srgbClr val="FFFFFF"/>
                </a:solidFill>
              </a:rPr>
              <a:t>Dialysis patients will have some form of dialysis access. Usually they get a Quinton catheter in the neck or a fistula in the arm. </a:t>
            </a:r>
          </a:p>
          <a:p>
            <a:pPr indent="-228600">
              <a:buFont typeface="Arial" panose="020B0604020202020204" pitchFamily="34" charset="0"/>
              <a:buChar char="•"/>
            </a:pPr>
            <a:r>
              <a:rPr lang="en-US" sz="2000" dirty="0">
                <a:solidFill>
                  <a:srgbClr val="FFFFFF"/>
                </a:solidFill>
              </a:rPr>
              <a:t>If a patient has a fistula, NEVER check a blood pressure in that arm! You can ruin their fistula- it is their lifeline!</a:t>
            </a:r>
          </a:p>
          <a:p>
            <a:pPr indent="-228600">
              <a:buFont typeface="Arial" panose="020B0604020202020204" pitchFamily="34" charset="0"/>
              <a:buChar char="•"/>
            </a:pPr>
            <a:endParaRPr lang="en-US" sz="2000" dirty="0">
              <a:solidFill>
                <a:srgbClr val="FFFFFF"/>
              </a:solidFill>
            </a:endParaRPr>
          </a:p>
          <a:p>
            <a:pPr indent="-228600">
              <a:buFont typeface="Arial" panose="020B0604020202020204" pitchFamily="34" charset="0"/>
              <a:buChar char="•"/>
            </a:pPr>
            <a:r>
              <a:rPr lang="en-US" sz="2000" dirty="0">
                <a:solidFill>
                  <a:srgbClr val="FFFFFF"/>
                </a:solidFill>
              </a:rPr>
              <a:t>To the left is an image of a dialysis fistula during dialysis. They are raised, pulsate, and even buzz when you touch it. </a:t>
            </a:r>
          </a:p>
        </p:txBody>
      </p:sp>
      <p:sp>
        <p:nvSpPr>
          <p:cNvPr id="11" name="TextBox 10">
            <a:extLst>
              <a:ext uri="{FF2B5EF4-FFF2-40B4-BE49-F238E27FC236}">
                <a16:creationId xmlns:a16="http://schemas.microsoft.com/office/drawing/2014/main" id="{AF9728D4-038F-47FC-B0F8-0BDC552EC21D}"/>
              </a:ext>
            </a:extLst>
          </p:cNvPr>
          <p:cNvSpPr txBox="1"/>
          <p:nvPr/>
        </p:nvSpPr>
        <p:spPr>
          <a:xfrm>
            <a:off x="4945762" y="4229070"/>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www.kidneynotes.com/2005/05/hemodialysis-arteriovenous-fistula_27.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pic>
        <p:nvPicPr>
          <p:cNvPr id="12" name="Audio 11">
            <a:hlinkClick r:id="" action="ppaction://media"/>
            <a:extLst>
              <a:ext uri="{FF2B5EF4-FFF2-40B4-BE49-F238E27FC236}">
                <a16:creationId xmlns:a16="http://schemas.microsoft.com/office/drawing/2014/main" id="{7452BF1F-5C13-4DF2-9759-175113847E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01727071"/>
      </p:ext>
    </p:extLst>
  </p:cSld>
  <p:clrMapOvr>
    <a:masterClrMapping/>
  </p:clrMapOvr>
  <mc:AlternateContent xmlns:mc="http://schemas.openxmlformats.org/markup-compatibility/2006">
    <mc:Choice xmlns:p14="http://schemas.microsoft.com/office/powerpoint/2010/main" Requires="p14">
      <p:transition spd="slow" p14:dur="2000" advTm="61839"/>
    </mc:Choice>
    <mc:Fallback>
      <p:transition spd="slow" advTm="61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FE5388-25A6-47CD-9C2C-AAB040B09050}"/>
              </a:ext>
            </a:extLst>
          </p:cNvPr>
          <p:cNvSpPr>
            <a:spLocks noGrp="1"/>
          </p:cNvSpPr>
          <p:nvPr>
            <p:ph type="title"/>
          </p:nvPr>
        </p:nvSpPr>
        <p:spPr>
          <a:xfrm>
            <a:off x="762001" y="803325"/>
            <a:ext cx="5314536" cy="1325563"/>
          </a:xfrm>
        </p:spPr>
        <p:txBody>
          <a:bodyPr>
            <a:normAutofit/>
          </a:bodyPr>
          <a:lstStyle/>
          <a:p>
            <a:r>
              <a:rPr lang="en-US" dirty="0"/>
              <a:t>Liver Failure</a:t>
            </a:r>
          </a:p>
        </p:txBody>
      </p:sp>
      <p:sp>
        <p:nvSpPr>
          <p:cNvPr id="6" name="Content Placeholder 5">
            <a:extLst>
              <a:ext uri="{FF2B5EF4-FFF2-40B4-BE49-F238E27FC236}">
                <a16:creationId xmlns:a16="http://schemas.microsoft.com/office/drawing/2014/main" id="{B3A7BFC3-ED28-4BEC-B6F0-B5AE1CD917F1}"/>
              </a:ext>
            </a:extLst>
          </p:cNvPr>
          <p:cNvSpPr>
            <a:spLocks noGrp="1"/>
          </p:cNvSpPr>
          <p:nvPr>
            <p:ph idx="1"/>
          </p:nvPr>
        </p:nvSpPr>
        <p:spPr>
          <a:xfrm>
            <a:off x="762000" y="2279018"/>
            <a:ext cx="5314543" cy="3375920"/>
          </a:xfrm>
        </p:spPr>
        <p:txBody>
          <a:bodyPr anchor="t">
            <a:normAutofit/>
          </a:bodyPr>
          <a:lstStyle/>
          <a:p>
            <a:endParaRPr lang="en-US" sz="1500"/>
          </a:p>
          <a:p>
            <a:endParaRPr lang="en-US" sz="1500"/>
          </a:p>
          <a:p>
            <a:r>
              <a:rPr lang="en-US" sz="1500"/>
              <a:t>We can identify liver failure patients by their yellow eyes and skin (jaundice)</a:t>
            </a:r>
          </a:p>
          <a:p>
            <a:r>
              <a:rPr lang="en-US" sz="1500"/>
              <a:t>These patients will have too much fluid on them as well (EDEMA). </a:t>
            </a:r>
          </a:p>
          <a:p>
            <a:r>
              <a:rPr lang="en-US" sz="1500"/>
              <a:t>They BLEED easily</a:t>
            </a:r>
          </a:p>
          <a:p>
            <a:r>
              <a:rPr lang="en-US" sz="1500"/>
              <a:t>May become confused because their ammonia levels get high</a:t>
            </a:r>
          </a:p>
          <a:p>
            <a:r>
              <a:rPr lang="en-US" sz="1500"/>
              <a:t>To Reduce ammonia levels, we give laxatives so they are major FALL RISKS!! If they fall, remember they bleed easily!! </a:t>
            </a:r>
          </a:p>
          <a:p>
            <a:pPr marL="0" indent="0">
              <a:buNone/>
            </a:pPr>
            <a:endParaRPr lang="en-US" sz="1500"/>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E2510EE-FC20-44DE-9033-684B8954773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048" r="19438"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pic>
        <p:nvPicPr>
          <p:cNvPr id="10" name="Audio 9">
            <a:hlinkClick r:id="" action="ppaction://media"/>
            <a:extLst>
              <a:ext uri="{FF2B5EF4-FFF2-40B4-BE49-F238E27FC236}">
                <a16:creationId xmlns:a16="http://schemas.microsoft.com/office/drawing/2014/main" id="{1EF7251D-A2D6-409C-BC8E-69AA299A98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46156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18253"/>
    </mc:Choice>
    <mc:Fallback>
      <p:transition spd="slow" advTm="118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981EEE-BDC2-4D2F-B4D8-21F66335EB3E}"/>
              </a:ext>
            </a:extLst>
          </p:cNvPr>
          <p:cNvSpPr>
            <a:spLocks noGrp="1"/>
          </p:cNvSpPr>
          <p:nvPr>
            <p:ph type="title"/>
          </p:nvPr>
        </p:nvSpPr>
        <p:spPr>
          <a:xfrm>
            <a:off x="1028700" y="190501"/>
            <a:ext cx="2886075" cy="2486024"/>
          </a:xfrm>
          <a:noFill/>
        </p:spPr>
        <p:txBody>
          <a:bodyPr vert="horz" lIns="91440" tIns="45720" rIns="91440" bIns="45720" rtlCol="0" anchor="ctr">
            <a:normAutofit/>
          </a:bodyPr>
          <a:lstStyle/>
          <a:p>
            <a:pPr algn="ctr"/>
            <a:br>
              <a:rPr lang="en-US" sz="2300">
                <a:solidFill>
                  <a:schemeClr val="bg1"/>
                </a:solidFill>
              </a:rPr>
            </a:br>
            <a:br>
              <a:rPr lang="en-US" sz="2300">
                <a:solidFill>
                  <a:schemeClr val="bg1"/>
                </a:solidFill>
              </a:rPr>
            </a:br>
            <a:br>
              <a:rPr lang="en-US" sz="2300">
                <a:solidFill>
                  <a:schemeClr val="bg1"/>
                </a:solidFill>
              </a:rPr>
            </a:br>
            <a:br>
              <a:rPr lang="en-US" sz="2300">
                <a:solidFill>
                  <a:schemeClr val="bg1"/>
                </a:solidFill>
              </a:rPr>
            </a:br>
            <a:br>
              <a:rPr lang="en-US" sz="2300">
                <a:solidFill>
                  <a:schemeClr val="bg1"/>
                </a:solidFill>
              </a:rPr>
            </a:br>
            <a:r>
              <a:rPr lang="en-US" sz="2300">
                <a:solidFill>
                  <a:schemeClr val="bg1"/>
                </a:solidFill>
              </a:rPr>
              <a:t>So why is this important to you?</a:t>
            </a:r>
          </a:p>
        </p:txBody>
      </p:sp>
      <p:pic>
        <p:nvPicPr>
          <p:cNvPr id="4" name="Audio 3">
            <a:hlinkClick r:id="" action="ppaction://media"/>
            <a:extLst>
              <a:ext uri="{FF2B5EF4-FFF2-40B4-BE49-F238E27FC236}">
                <a16:creationId xmlns:a16="http://schemas.microsoft.com/office/drawing/2014/main" id="{C04B19AD-8F0C-4280-BABC-876B65F4A2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23911511"/>
      </p:ext>
    </p:extLst>
  </p:cSld>
  <p:clrMapOvr>
    <a:masterClrMapping/>
  </p:clrMapOvr>
  <mc:AlternateContent xmlns:mc="http://schemas.openxmlformats.org/markup-compatibility/2006">
    <mc:Choice xmlns:p14="http://schemas.microsoft.com/office/powerpoint/2010/main" Requires="p14">
      <p:transition spd="slow" p14:dur="2000" advTm="40012"/>
    </mc:Choice>
    <mc:Fallback>
      <p:transition spd="slow" advTm="40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E52AF6-9784-4262-8B23-A818FF2E2A63}"/>
              </a:ext>
            </a:extLst>
          </p:cNvPr>
          <p:cNvSpPr>
            <a:spLocks noGrp="1"/>
          </p:cNvSpPr>
          <p:nvPr>
            <p:ph type="title"/>
          </p:nvPr>
        </p:nvSpPr>
        <p:spPr>
          <a:xfrm>
            <a:off x="943277" y="712269"/>
            <a:ext cx="3370998" cy="5502264"/>
          </a:xfrm>
        </p:spPr>
        <p:txBody>
          <a:bodyPr>
            <a:normAutofit/>
          </a:bodyPr>
          <a:lstStyle/>
          <a:p>
            <a:r>
              <a:rPr lang="en-US" sz="4100">
                <a:solidFill>
                  <a:srgbClr val="FFFFFF"/>
                </a:solidFill>
              </a:rPr>
              <a:t>The treatment for these diseases requires careful measurement of their intake and output.</a:t>
            </a: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14D41D90-2D79-4057-BA43-B235A7A65D00}"/>
              </a:ext>
            </a:extLst>
          </p:cNvPr>
          <p:cNvGraphicFramePr>
            <a:graphicFrameLocks noGrp="1"/>
          </p:cNvGraphicFramePr>
          <p:nvPr>
            <p:ph idx="1"/>
            <p:extLst>
              <p:ext uri="{D42A27DB-BD31-4B8C-83A1-F6EECF244321}">
                <p14:modId xmlns:p14="http://schemas.microsoft.com/office/powerpoint/2010/main" val="946516251"/>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a:extLst>
              <a:ext uri="{FF2B5EF4-FFF2-40B4-BE49-F238E27FC236}">
                <a16:creationId xmlns:a16="http://schemas.microsoft.com/office/drawing/2014/main" id="{07E06EEB-7FB4-4935-B541-61F30987FAC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52522335"/>
      </p:ext>
    </p:extLst>
  </p:cSld>
  <p:clrMapOvr>
    <a:masterClrMapping/>
  </p:clrMapOvr>
  <mc:AlternateContent xmlns:mc="http://schemas.openxmlformats.org/markup-compatibility/2006">
    <mc:Choice xmlns:p14="http://schemas.microsoft.com/office/powerpoint/2010/main" Requires="p14">
      <p:transition spd="slow" p14:dur="2000" advTm="40075"/>
    </mc:Choice>
    <mc:Fallback>
      <p:transition spd="slow" advTm="40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7E2E1C-1CE4-4D4C-B894-F319DD234424}"/>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Intake and Output (I&amp;O’s)</a:t>
            </a:r>
          </a:p>
        </p:txBody>
      </p:sp>
      <p:sp>
        <p:nvSpPr>
          <p:cNvPr id="3" name="Content Placeholder 2">
            <a:extLst>
              <a:ext uri="{FF2B5EF4-FFF2-40B4-BE49-F238E27FC236}">
                <a16:creationId xmlns:a16="http://schemas.microsoft.com/office/drawing/2014/main" id="{27B282D7-D7C6-430B-8BD9-DF807935D898}"/>
              </a:ext>
            </a:extLst>
          </p:cNvPr>
          <p:cNvSpPr>
            <a:spLocks noGrp="1"/>
          </p:cNvSpPr>
          <p:nvPr>
            <p:ph sz="half" idx="1"/>
          </p:nvPr>
        </p:nvSpPr>
        <p:spPr>
          <a:xfrm>
            <a:off x="4380855" y="1412489"/>
            <a:ext cx="3427283" cy="4363844"/>
          </a:xfrm>
        </p:spPr>
        <p:txBody>
          <a:bodyPr>
            <a:normAutofit/>
          </a:bodyPr>
          <a:lstStyle/>
          <a:p>
            <a:r>
              <a:rPr lang="en-US" sz="2000"/>
              <a:t>All fluid is measured in milliliters (ml) or cubic centimeters (cc), which are exactly </a:t>
            </a:r>
            <a:r>
              <a:rPr lang="en-US" sz="2000" u="sng"/>
              <a:t>the same thing. </a:t>
            </a:r>
          </a:p>
          <a:p>
            <a:r>
              <a:rPr lang="en-US" sz="2000"/>
              <a:t>1ml=1cc</a:t>
            </a:r>
          </a:p>
          <a:p>
            <a:pPr marL="0" indent="0">
              <a:buNone/>
            </a:pPr>
            <a:r>
              <a:rPr lang="en-US" sz="2000"/>
              <a:t>So 5ml is the same as 5cc’s.</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D2076F37-A816-45BF-B082-CB291BD65B7A}"/>
              </a:ext>
            </a:extLst>
          </p:cNvPr>
          <p:cNvSpPr>
            <a:spLocks noGrp="1"/>
          </p:cNvSpPr>
          <p:nvPr>
            <p:ph sz="half" idx="2"/>
          </p:nvPr>
        </p:nvSpPr>
        <p:spPr>
          <a:xfrm>
            <a:off x="8451604" y="1412489"/>
            <a:ext cx="3197701" cy="4363844"/>
          </a:xfrm>
        </p:spPr>
        <p:txBody>
          <a:bodyPr>
            <a:normAutofit/>
          </a:bodyPr>
          <a:lstStyle/>
          <a:p>
            <a:pPr marL="0" indent="0">
              <a:buNone/>
            </a:pPr>
            <a:endParaRPr lang="en-US" sz="2000"/>
          </a:p>
        </p:txBody>
      </p:sp>
      <p:pic>
        <p:nvPicPr>
          <p:cNvPr id="8" name="Audio 7">
            <a:hlinkClick r:id="" action="ppaction://media"/>
            <a:extLst>
              <a:ext uri="{FF2B5EF4-FFF2-40B4-BE49-F238E27FC236}">
                <a16:creationId xmlns:a16="http://schemas.microsoft.com/office/drawing/2014/main" id="{D7A5F215-E256-4ACA-99FB-D967D5F32A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01412318"/>
      </p:ext>
    </p:extLst>
  </p:cSld>
  <p:clrMapOvr>
    <a:masterClrMapping/>
  </p:clrMapOvr>
  <mc:AlternateContent xmlns:mc="http://schemas.openxmlformats.org/markup-compatibility/2006">
    <mc:Choice xmlns:p14="http://schemas.microsoft.com/office/powerpoint/2010/main" Requires="p14">
      <p:transition spd="slow" p14:dur="2000" advTm="23205"/>
    </mc:Choice>
    <mc:Fallback>
      <p:transition spd="slow" advTm="23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103B7C-A5DC-43D9-84F7-AD97413E7447}"/>
              </a:ext>
            </a:extLst>
          </p:cNvPr>
          <p:cNvSpPr>
            <a:spLocks noGrp="1"/>
          </p:cNvSpPr>
          <p:nvPr>
            <p:ph type="title"/>
          </p:nvPr>
        </p:nvSpPr>
        <p:spPr>
          <a:xfrm>
            <a:off x="764949" y="3499076"/>
            <a:ext cx="6053558" cy="2424774"/>
          </a:xfrm>
        </p:spPr>
        <p:txBody>
          <a:bodyPr>
            <a:normAutofit/>
          </a:bodyPr>
          <a:lstStyle/>
          <a:p>
            <a:r>
              <a:rPr lang="en-US">
                <a:solidFill>
                  <a:srgbClr val="FFFFFF"/>
                </a:solidFill>
              </a:rPr>
              <a:t>YOU CANNOT MEASURE IN OUNCES ALTHOUGH YOUR PATIENTS DO!</a:t>
            </a:r>
          </a:p>
        </p:txBody>
      </p:sp>
      <p:sp>
        <p:nvSpPr>
          <p:cNvPr id="11" name="Freeform: Shape 10">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0977CAD-62AD-408A-B481-B0733B537949}"/>
              </a:ext>
            </a:extLst>
          </p:cNvPr>
          <p:cNvSpPr>
            <a:spLocks noGrp="1"/>
          </p:cNvSpPr>
          <p:nvPr>
            <p:ph sz="half" idx="1"/>
          </p:nvPr>
        </p:nvSpPr>
        <p:spPr>
          <a:xfrm>
            <a:off x="4215161" y="356187"/>
            <a:ext cx="2878409" cy="1792281"/>
          </a:xfrm>
        </p:spPr>
        <p:txBody>
          <a:bodyPr anchor="ctr">
            <a:normAutofit/>
          </a:bodyPr>
          <a:lstStyle/>
          <a:p>
            <a:r>
              <a:rPr lang="en-US" sz="2000"/>
              <a:t>When you ask your patient, how much did you drink since 0700, they will likely reply in ounces. </a:t>
            </a:r>
          </a:p>
        </p:txBody>
      </p:sp>
      <p:sp>
        <p:nvSpPr>
          <p:cNvPr id="17" name="Freeform: Shape 16">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02C03061-40B9-4B98-A9C5-AA7C871CF1C5}"/>
              </a:ext>
            </a:extLst>
          </p:cNvPr>
          <p:cNvSpPr>
            <a:spLocks noGrp="1"/>
          </p:cNvSpPr>
          <p:nvPr>
            <p:ph sz="half" idx="2"/>
          </p:nvPr>
        </p:nvSpPr>
        <p:spPr>
          <a:xfrm>
            <a:off x="8386139" y="3143438"/>
            <a:ext cx="3474621" cy="2780412"/>
          </a:xfrm>
        </p:spPr>
        <p:txBody>
          <a:bodyPr anchor="ctr">
            <a:normAutofit/>
          </a:bodyPr>
          <a:lstStyle/>
          <a:p>
            <a:r>
              <a:rPr lang="en-US" sz="2000"/>
              <a:t>You must know how to convert ounces to ml’s (or cc’s). </a:t>
            </a:r>
          </a:p>
          <a:p>
            <a:r>
              <a:rPr lang="en-US" sz="2000"/>
              <a:t>One ounce is equal to 30ml</a:t>
            </a:r>
          </a:p>
          <a:p>
            <a:r>
              <a:rPr lang="en-US" sz="2000"/>
              <a:t>1oz=30ml</a:t>
            </a:r>
          </a:p>
          <a:p>
            <a:r>
              <a:rPr lang="en-US" sz="2000"/>
              <a:t>So if a patient drank 3 oz, how many ml’s is that?</a:t>
            </a:r>
          </a:p>
        </p:txBody>
      </p:sp>
      <p:pic>
        <p:nvPicPr>
          <p:cNvPr id="5" name="Audio 4">
            <a:hlinkClick r:id="" action="ppaction://media"/>
            <a:extLst>
              <a:ext uri="{FF2B5EF4-FFF2-40B4-BE49-F238E27FC236}">
                <a16:creationId xmlns:a16="http://schemas.microsoft.com/office/drawing/2014/main" id="{9A6F43F9-97C2-4441-9CC6-C8CD8194F2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80049777"/>
      </p:ext>
    </p:extLst>
  </p:cSld>
  <p:clrMapOvr>
    <a:masterClrMapping/>
  </p:clrMapOvr>
  <mc:AlternateContent xmlns:mc="http://schemas.openxmlformats.org/markup-compatibility/2006">
    <mc:Choice xmlns:p14="http://schemas.microsoft.com/office/powerpoint/2010/main" Requires="p14">
      <p:transition spd="slow" p14:dur="2000" advTm="39583"/>
    </mc:Choice>
    <mc:Fallback>
      <p:transition spd="slow" advTm="39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F1F34B-B689-45A6-B6C6-F1C6B37651FA}"/>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                         PRACTICE:</a:t>
            </a:r>
          </a:p>
        </p:txBody>
      </p:sp>
      <p:sp>
        <p:nvSpPr>
          <p:cNvPr id="3" name="Content Placeholder 2">
            <a:extLst>
              <a:ext uri="{FF2B5EF4-FFF2-40B4-BE49-F238E27FC236}">
                <a16:creationId xmlns:a16="http://schemas.microsoft.com/office/drawing/2014/main" id="{215B4661-4439-4704-8C24-7B2CFCC66241}"/>
              </a:ext>
            </a:extLst>
          </p:cNvPr>
          <p:cNvSpPr>
            <a:spLocks noGrp="1"/>
          </p:cNvSpPr>
          <p:nvPr>
            <p:ph sz="half" idx="1"/>
          </p:nvPr>
        </p:nvSpPr>
        <p:spPr>
          <a:xfrm>
            <a:off x="4380855" y="1412489"/>
            <a:ext cx="3427283" cy="4363844"/>
          </a:xfrm>
        </p:spPr>
        <p:txBody>
          <a:bodyPr>
            <a:normAutofit/>
          </a:bodyPr>
          <a:lstStyle/>
          <a:p>
            <a:r>
              <a:rPr lang="en-US" sz="2000"/>
              <a:t>How many ml’s is 5 oz?</a:t>
            </a:r>
          </a:p>
          <a:p>
            <a:r>
              <a:rPr lang="en-US" sz="2000"/>
              <a:t>How many ml’s is 3 oz?</a:t>
            </a:r>
          </a:p>
          <a:p>
            <a:r>
              <a:rPr lang="en-US" sz="2000"/>
              <a:t>How many ml’s is 8oz?</a:t>
            </a:r>
          </a:p>
          <a:p>
            <a:r>
              <a:rPr lang="en-US" sz="2000"/>
              <a:t>If one juice is 120ml and the patient drank 3 of them, how many ml’s is that?</a:t>
            </a:r>
          </a:p>
          <a:p>
            <a:r>
              <a:rPr lang="en-US" sz="2000"/>
              <a:t>A patient drank one juice (120ml) and one carton of milk (240ml), how much did your patient take in?</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182875B-AA1A-43BC-BE8A-E81671BFBA5B}"/>
              </a:ext>
            </a:extLst>
          </p:cNvPr>
          <p:cNvSpPr>
            <a:spLocks noGrp="1"/>
          </p:cNvSpPr>
          <p:nvPr>
            <p:ph sz="half" idx="2"/>
          </p:nvPr>
        </p:nvSpPr>
        <p:spPr>
          <a:xfrm>
            <a:off x="8451604" y="1412489"/>
            <a:ext cx="3197701" cy="4363844"/>
          </a:xfrm>
        </p:spPr>
        <p:txBody>
          <a:bodyPr>
            <a:normAutofit/>
          </a:bodyPr>
          <a:lstStyle/>
          <a:p>
            <a:r>
              <a:rPr lang="en-US" sz="2000"/>
              <a:t>5 x 30= 150</a:t>
            </a:r>
          </a:p>
          <a:p>
            <a:r>
              <a:rPr lang="en-US" sz="2000"/>
              <a:t>3 x 30= 90</a:t>
            </a:r>
          </a:p>
          <a:p>
            <a:r>
              <a:rPr lang="en-US" sz="2000"/>
              <a:t>8 x 30= 240</a:t>
            </a:r>
          </a:p>
          <a:p>
            <a:r>
              <a:rPr lang="en-US" sz="2000"/>
              <a:t>120 x 3= 360</a:t>
            </a:r>
          </a:p>
          <a:p>
            <a:endParaRPr lang="en-US" sz="2000"/>
          </a:p>
          <a:p>
            <a:endParaRPr lang="en-US" sz="2000"/>
          </a:p>
          <a:p>
            <a:r>
              <a:rPr lang="en-US" sz="2000"/>
              <a:t>120+240=360ml’s</a:t>
            </a:r>
          </a:p>
        </p:txBody>
      </p:sp>
      <p:pic>
        <p:nvPicPr>
          <p:cNvPr id="5" name="Audio 4">
            <a:hlinkClick r:id="" action="ppaction://media"/>
            <a:extLst>
              <a:ext uri="{FF2B5EF4-FFF2-40B4-BE49-F238E27FC236}">
                <a16:creationId xmlns:a16="http://schemas.microsoft.com/office/drawing/2014/main" id="{9700279A-EBAC-4707-A235-E48BE10AEA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09384151"/>
      </p:ext>
    </p:extLst>
  </p:cSld>
  <p:clrMapOvr>
    <a:masterClrMapping/>
  </p:clrMapOvr>
  <mc:AlternateContent xmlns:mc="http://schemas.openxmlformats.org/markup-compatibility/2006">
    <mc:Choice xmlns:p14="http://schemas.microsoft.com/office/powerpoint/2010/main" Requires="p14">
      <p:transition spd="slow" p14:dur="2000" advTm="31545"/>
    </mc:Choice>
    <mc:Fallback>
      <p:transition spd="slow" advTm="31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AFE1151-0D14-4504-950C-EAFF3F3B9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29F4DAE-D0C6-4D03-A1ED-A5F5C826A7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 name="Freeform 5">
              <a:extLst>
                <a:ext uri="{FF2B5EF4-FFF2-40B4-BE49-F238E27FC236}">
                  <a16:creationId xmlns:a16="http://schemas.microsoft.com/office/drawing/2014/main" id="{4F6D14CB-71F7-47ED-B06E-5FA262A1C2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FF3E8156-726C-4AB4-9521-33E6A4C43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FCA7C0D9-C629-4C86-8B54-07006FC1BD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56B7AFD9-E249-432F-85FD-DC2F4E7684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57C24C62-E9E6-4E0A-8855-A47F435BF2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CFF628F9-597E-4120-9EEF-017B857A05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a:extLst>
                <a:ext uri="{FF2B5EF4-FFF2-40B4-BE49-F238E27FC236}">
                  <a16:creationId xmlns:a16="http://schemas.microsoft.com/office/drawing/2014/main" id="{0577406C-45C4-4C96-98FC-DBFA28B440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026A26F9-274A-48EF-BB7D-E0C8EA2547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a:extLst>
                <a:ext uri="{FF2B5EF4-FFF2-40B4-BE49-F238E27FC236}">
                  <a16:creationId xmlns:a16="http://schemas.microsoft.com/office/drawing/2014/main" id="{06A55F0F-DF8C-41D3-A6F7-936F4889E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F52952BD-E81C-4422-9FC3-38921BEE09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a:extLst>
                <a:ext uri="{FF2B5EF4-FFF2-40B4-BE49-F238E27FC236}">
                  <a16:creationId xmlns:a16="http://schemas.microsoft.com/office/drawing/2014/main" id="{E547F221-63E0-44E1-AF13-8C8776FA72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EA309391-0E7C-4A18-B861-19D1C76C4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a:extLst>
                <a:ext uri="{FF2B5EF4-FFF2-40B4-BE49-F238E27FC236}">
                  <a16:creationId xmlns:a16="http://schemas.microsoft.com/office/drawing/2014/main" id="{1B4CD058-5549-4D4C-B804-E2C0D48E4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a:extLst>
                <a:ext uri="{FF2B5EF4-FFF2-40B4-BE49-F238E27FC236}">
                  <a16:creationId xmlns:a16="http://schemas.microsoft.com/office/drawing/2014/main" id="{4030C2E4-7A11-43C9-B699-68BFE37FE4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9">
              <a:extLst>
                <a:ext uri="{FF2B5EF4-FFF2-40B4-BE49-F238E27FC236}">
                  <a16:creationId xmlns:a16="http://schemas.microsoft.com/office/drawing/2014/main" id="{7B5FED9E-3C99-4661-9D1D-4314A83E28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0">
              <a:extLst>
                <a:ext uri="{FF2B5EF4-FFF2-40B4-BE49-F238E27FC236}">
                  <a16:creationId xmlns:a16="http://schemas.microsoft.com/office/drawing/2014/main" id="{E6A1647D-EF37-4A87-B92F-BE8AAD59D8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1">
              <a:extLst>
                <a:ext uri="{FF2B5EF4-FFF2-40B4-BE49-F238E27FC236}">
                  <a16:creationId xmlns:a16="http://schemas.microsoft.com/office/drawing/2014/main" id="{B6131042-DFB6-4FEE-915B-06C44E4026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2">
              <a:extLst>
                <a:ext uri="{FF2B5EF4-FFF2-40B4-BE49-F238E27FC236}">
                  <a16:creationId xmlns:a16="http://schemas.microsoft.com/office/drawing/2014/main" id="{76E51552-16F9-47F1-BDD1-E4DB3D95B5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36B8D369-7D22-49ED-AD82-0B7A460F49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4">
              <a:extLst>
                <a:ext uri="{FF2B5EF4-FFF2-40B4-BE49-F238E27FC236}">
                  <a16:creationId xmlns:a16="http://schemas.microsoft.com/office/drawing/2014/main" id="{178DEAEF-5CE8-4AA3-9ACA-7C28589CB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5">
              <a:extLst>
                <a:ext uri="{FF2B5EF4-FFF2-40B4-BE49-F238E27FC236}">
                  <a16:creationId xmlns:a16="http://schemas.microsoft.com/office/drawing/2014/main" id="{5D27EAFD-D0DE-43D4-9D1B-9AEFBF14DC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7" name="Group 36">
            <a:extLst>
              <a:ext uri="{FF2B5EF4-FFF2-40B4-BE49-F238E27FC236}">
                <a16:creationId xmlns:a16="http://schemas.microsoft.com/office/drawing/2014/main" id="{A24D3ABC-09C0-48E7-AA0A-0907A545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8" name="Rectangle 37">
              <a:extLst>
                <a:ext uri="{FF2B5EF4-FFF2-40B4-BE49-F238E27FC236}">
                  <a16:creationId xmlns:a16="http://schemas.microsoft.com/office/drawing/2014/main" id="{EE9ED457-A0AC-4B64-9428-D7AA91A698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22">
              <a:extLst>
                <a:ext uri="{FF2B5EF4-FFF2-40B4-BE49-F238E27FC236}">
                  <a16:creationId xmlns:a16="http://schemas.microsoft.com/office/drawing/2014/main" id="{3CCDDEAD-1A32-443F-ADEA-61F1AA0CC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12DAEA5-8744-49F1-9CF4-2110071FE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53402FA-E2F3-48CC-817C-955D96A8D3AB}"/>
              </a:ext>
            </a:extLst>
          </p:cNvPr>
          <p:cNvSpPr>
            <a:spLocks noGrp="1"/>
          </p:cNvSpPr>
          <p:nvPr>
            <p:ph type="title"/>
          </p:nvPr>
        </p:nvSpPr>
        <p:spPr>
          <a:xfrm>
            <a:off x="888631" y="2358391"/>
            <a:ext cx="3498979" cy="2453676"/>
          </a:xfrm>
        </p:spPr>
        <p:txBody>
          <a:bodyPr vert="horz" lIns="91440" tIns="45720" rIns="91440" bIns="45720" rtlCol="0" anchor="ctr">
            <a:normAutofit/>
          </a:bodyPr>
          <a:lstStyle/>
          <a:p>
            <a:pPr algn="ctr"/>
            <a:r>
              <a:rPr lang="en-US" sz="3600" kern="1200">
                <a:solidFill>
                  <a:srgbClr val="FFFFFF"/>
                </a:solidFill>
                <a:latin typeface="+mj-lt"/>
                <a:ea typeface="+mj-ea"/>
                <a:cs typeface="+mj-cs"/>
              </a:rPr>
              <a:t>Document intake and output (I&amp;O)</a:t>
            </a:r>
          </a:p>
        </p:txBody>
      </p:sp>
      <p:sp useBgFill="1">
        <p:nvSpPr>
          <p:cNvPr id="42" name="Rectangle 41">
            <a:extLst>
              <a:ext uri="{FF2B5EF4-FFF2-40B4-BE49-F238E27FC236}">
                <a16:creationId xmlns:a16="http://schemas.microsoft.com/office/drawing/2014/main" id="{66970A32-FB32-4881-8378-298B88BED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5264" y="803186"/>
            <a:ext cx="6269015" cy="2978319"/>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35F6462F-FE97-4719-8185-CDB1B7B70ADD}"/>
              </a:ext>
            </a:extLst>
          </p:cNvPr>
          <p:cNvPicPr>
            <a:picLocks noGrp="1" noChangeAspect="1"/>
          </p:cNvPicPr>
          <p:nvPr>
            <p:ph sz="half"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527822" y="964051"/>
            <a:ext cx="5444052" cy="2653976"/>
          </a:xfrm>
          <a:prstGeom prst="rect">
            <a:avLst/>
          </a:prstGeom>
          <a:ln w="9525">
            <a:noFill/>
          </a:ln>
        </p:spPr>
      </p:pic>
      <p:sp>
        <p:nvSpPr>
          <p:cNvPr id="4" name="Content Placeholder 3">
            <a:extLst>
              <a:ext uri="{FF2B5EF4-FFF2-40B4-BE49-F238E27FC236}">
                <a16:creationId xmlns:a16="http://schemas.microsoft.com/office/drawing/2014/main" id="{3FCE33DF-3053-4E0A-8E28-CDEED7C989EA}"/>
              </a:ext>
            </a:extLst>
          </p:cNvPr>
          <p:cNvSpPr>
            <a:spLocks noGrp="1"/>
          </p:cNvSpPr>
          <p:nvPr>
            <p:ph sz="half" idx="2"/>
          </p:nvPr>
        </p:nvSpPr>
        <p:spPr>
          <a:xfrm>
            <a:off x="5118447" y="4267830"/>
            <a:ext cx="6281873" cy="1783977"/>
          </a:xfrm>
        </p:spPr>
        <p:txBody>
          <a:bodyPr vert="horz" lIns="91440" tIns="45720" rIns="91440" bIns="45720" rtlCol="0">
            <a:normAutofit/>
          </a:bodyPr>
          <a:lstStyle/>
          <a:p>
            <a:endParaRPr lang="en-US" sz="2000"/>
          </a:p>
          <a:p>
            <a:endParaRPr lang="en-US" sz="2000"/>
          </a:p>
          <a:p>
            <a:endParaRPr lang="en-US" sz="2000"/>
          </a:p>
          <a:p>
            <a:r>
              <a:rPr lang="en-US" sz="2000"/>
              <a:t>Here is an example of an intake and output flowsheet. </a:t>
            </a:r>
          </a:p>
        </p:txBody>
      </p:sp>
      <p:sp>
        <p:nvSpPr>
          <p:cNvPr id="7" name="TextBox 6">
            <a:extLst>
              <a:ext uri="{FF2B5EF4-FFF2-40B4-BE49-F238E27FC236}">
                <a16:creationId xmlns:a16="http://schemas.microsoft.com/office/drawing/2014/main" id="{E71158D2-3AA2-424C-A0FC-F776316DFF01}"/>
              </a:ext>
            </a:extLst>
          </p:cNvPr>
          <p:cNvSpPr txBox="1"/>
          <p:nvPr/>
        </p:nvSpPr>
        <p:spPr>
          <a:xfrm>
            <a:off x="8652008" y="3417972"/>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drdollah.com/monitoring/the-intake-output-char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pic>
        <p:nvPicPr>
          <p:cNvPr id="8" name="Audio 7">
            <a:hlinkClick r:id="" action="ppaction://media"/>
            <a:extLst>
              <a:ext uri="{FF2B5EF4-FFF2-40B4-BE49-F238E27FC236}">
                <a16:creationId xmlns:a16="http://schemas.microsoft.com/office/drawing/2014/main" id="{24C7713B-EC13-4E55-B0A8-E6897AD552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80941678"/>
      </p:ext>
    </p:extLst>
  </p:cSld>
  <p:clrMapOvr>
    <a:masterClrMapping/>
  </p:clrMapOvr>
  <mc:AlternateContent xmlns:mc="http://schemas.openxmlformats.org/markup-compatibility/2006">
    <mc:Choice xmlns:p14="http://schemas.microsoft.com/office/powerpoint/2010/main" Requires="p14">
      <p:transition spd="slow" p14:dur="2000" advTm="101125"/>
    </mc:Choice>
    <mc:Fallback>
      <p:transition spd="slow" advTm="101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F3792E-4B56-4015-AF42-712158D04FC8}"/>
              </a:ext>
            </a:extLst>
          </p:cNvPr>
          <p:cNvSpPr>
            <a:spLocks noGrp="1"/>
          </p:cNvSpPr>
          <p:nvPr>
            <p:ph type="title"/>
          </p:nvPr>
        </p:nvSpPr>
        <p:spPr>
          <a:xfrm>
            <a:off x="992206" y="1608667"/>
            <a:ext cx="2823275" cy="4501127"/>
          </a:xfrm>
        </p:spPr>
        <p:txBody>
          <a:bodyPr anchor="t">
            <a:normAutofit/>
          </a:bodyPr>
          <a:lstStyle/>
          <a:p>
            <a:pPr algn="r"/>
            <a:r>
              <a:rPr lang="en-US" sz="3200">
                <a:solidFill>
                  <a:srgbClr val="FFFFFF"/>
                </a:solidFill>
              </a:rPr>
              <a:t>So again, why are these diseases important to understand?</a:t>
            </a:r>
          </a:p>
        </p:txBody>
      </p:sp>
      <p:sp>
        <p:nvSpPr>
          <p:cNvPr id="3" name="Content Placeholder 2">
            <a:extLst>
              <a:ext uri="{FF2B5EF4-FFF2-40B4-BE49-F238E27FC236}">
                <a16:creationId xmlns:a16="http://schemas.microsoft.com/office/drawing/2014/main" id="{ED94348E-4272-44B3-A265-CBA8A572C9D6}"/>
              </a:ext>
            </a:extLst>
          </p:cNvPr>
          <p:cNvSpPr>
            <a:spLocks noGrp="1"/>
          </p:cNvSpPr>
          <p:nvPr>
            <p:ph sz="half" idx="1"/>
          </p:nvPr>
        </p:nvSpPr>
        <p:spPr>
          <a:xfrm>
            <a:off x="4547698" y="1608667"/>
            <a:ext cx="3421958" cy="4501127"/>
          </a:xfrm>
        </p:spPr>
        <p:txBody>
          <a:bodyPr>
            <a:normAutofit/>
          </a:bodyPr>
          <a:lstStyle/>
          <a:p>
            <a:r>
              <a:rPr lang="en-US" sz="2000"/>
              <a:t>If your patient’s intake and output is as follows:</a:t>
            </a:r>
          </a:p>
          <a:p>
            <a:pPr marL="0" indent="0">
              <a:buNone/>
            </a:pPr>
            <a:r>
              <a:rPr lang="en-US" sz="2000"/>
              <a:t>Intake 3,000ml</a:t>
            </a:r>
          </a:p>
          <a:p>
            <a:pPr marL="0" indent="0">
              <a:buNone/>
            </a:pPr>
            <a:r>
              <a:rPr lang="en-US" sz="2000"/>
              <a:t>Output 200ml</a:t>
            </a:r>
          </a:p>
          <a:p>
            <a:pPr marL="0" indent="0">
              <a:buNone/>
            </a:pPr>
            <a:r>
              <a:rPr lang="en-US" sz="2000"/>
              <a:t>____________</a:t>
            </a:r>
          </a:p>
          <a:p>
            <a:pPr marL="0" indent="0">
              <a:buNone/>
            </a:pPr>
            <a:r>
              <a:rPr lang="en-US" sz="2000"/>
              <a:t>2,700ml is still in the body!!</a:t>
            </a:r>
          </a:p>
          <a:p>
            <a:pPr marL="0" indent="0">
              <a:buNone/>
            </a:pPr>
            <a:r>
              <a:rPr lang="en-US" sz="2000"/>
              <a:t>EDEMA EDEMA EDEMA!!!! The lungs are not happy having all this fluid around them!</a:t>
            </a:r>
          </a:p>
        </p:txBody>
      </p:sp>
      <p:sp>
        <p:nvSpPr>
          <p:cNvPr id="4" name="Content Placeholder 3">
            <a:extLst>
              <a:ext uri="{FF2B5EF4-FFF2-40B4-BE49-F238E27FC236}">
                <a16:creationId xmlns:a16="http://schemas.microsoft.com/office/drawing/2014/main" id="{89C96667-39C9-44D6-ABA8-7961920CFDA6}"/>
              </a:ext>
            </a:extLst>
          </p:cNvPr>
          <p:cNvSpPr>
            <a:spLocks noGrp="1"/>
          </p:cNvSpPr>
          <p:nvPr>
            <p:ph sz="half" idx="2"/>
          </p:nvPr>
        </p:nvSpPr>
        <p:spPr>
          <a:xfrm>
            <a:off x="8289696" y="1608667"/>
            <a:ext cx="3421957" cy="4501127"/>
          </a:xfrm>
        </p:spPr>
        <p:txBody>
          <a:bodyPr>
            <a:normAutofit/>
          </a:bodyPr>
          <a:lstStyle/>
          <a:p>
            <a:r>
              <a:rPr lang="en-US" sz="2000"/>
              <a:t>On the flip side if a patient’s intake and output is as follows:</a:t>
            </a:r>
          </a:p>
          <a:p>
            <a:endParaRPr lang="en-US" sz="2000"/>
          </a:p>
          <a:p>
            <a:pPr marL="0" indent="0">
              <a:buNone/>
            </a:pPr>
            <a:r>
              <a:rPr lang="en-US" sz="2000"/>
              <a:t>Intake 100ml</a:t>
            </a:r>
          </a:p>
          <a:p>
            <a:pPr marL="0" indent="0">
              <a:buNone/>
            </a:pPr>
            <a:r>
              <a:rPr lang="en-US" sz="2000"/>
              <a:t>Output 30ml</a:t>
            </a:r>
          </a:p>
          <a:p>
            <a:pPr marL="0" indent="0">
              <a:buNone/>
            </a:pPr>
            <a:r>
              <a:rPr lang="en-US" sz="2000"/>
              <a:t>__________</a:t>
            </a:r>
          </a:p>
          <a:p>
            <a:pPr marL="0" indent="0">
              <a:buNone/>
            </a:pPr>
            <a:r>
              <a:rPr lang="en-US" sz="2000"/>
              <a:t>70ml was used by the body. </a:t>
            </a:r>
          </a:p>
          <a:p>
            <a:pPr marL="0" indent="0">
              <a:buNone/>
            </a:pPr>
            <a:r>
              <a:rPr lang="en-US" sz="2000"/>
              <a:t>We need at least 36oz of fluid a day! (1,080ml) per day… this patient is probably dehydrated. </a:t>
            </a:r>
          </a:p>
        </p:txBody>
      </p:sp>
      <p:pic>
        <p:nvPicPr>
          <p:cNvPr id="5" name="Audio 4">
            <a:hlinkClick r:id="" action="ppaction://media"/>
            <a:extLst>
              <a:ext uri="{FF2B5EF4-FFF2-40B4-BE49-F238E27FC236}">
                <a16:creationId xmlns:a16="http://schemas.microsoft.com/office/drawing/2014/main" id="{AA3C535B-9B09-4980-946D-297111F353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72920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16636"/>
    </mc:Choice>
    <mc:Fallback>
      <p:transition spd="slow" advTm="116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FC3AB9-2DEB-4F3B-9C36-25BFE3694697}"/>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Measuring Output</a:t>
            </a:r>
          </a:p>
        </p:txBody>
      </p:sp>
      <p:pic>
        <p:nvPicPr>
          <p:cNvPr id="9" name="Content Placeholder 8">
            <a:extLst>
              <a:ext uri="{FF2B5EF4-FFF2-40B4-BE49-F238E27FC236}">
                <a16:creationId xmlns:a16="http://schemas.microsoft.com/office/drawing/2014/main" id="{5A28FED6-8453-49BE-8313-E412B4E44CBE}"/>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8264" b="7715"/>
          <a:stretch/>
        </p:blipFill>
        <p:spPr>
          <a:xfrm>
            <a:off x="327547" y="321733"/>
            <a:ext cx="7058306" cy="410739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33A68542-072A-49B3-AB78-AC8691DADD85}"/>
              </a:ext>
            </a:extLst>
          </p:cNvPr>
          <p:cNvSpPr>
            <a:spLocks noGrp="1"/>
          </p:cNvSpPr>
          <p:nvPr>
            <p:ph sz="half" idx="2"/>
          </p:nvPr>
        </p:nvSpPr>
        <p:spPr>
          <a:xfrm>
            <a:off x="8029319" y="917725"/>
            <a:ext cx="3424739" cy="4852362"/>
          </a:xfrm>
        </p:spPr>
        <p:txBody>
          <a:bodyPr vert="horz" lIns="91440" tIns="45720" rIns="91440" bIns="45720" rtlCol="0" anchor="ctr">
            <a:normAutofit/>
          </a:bodyPr>
          <a:lstStyle/>
          <a:p>
            <a:r>
              <a:rPr lang="en-US" sz="2000" dirty="0">
                <a:solidFill>
                  <a:srgbClr val="FFFFFF"/>
                </a:solidFill>
              </a:rPr>
              <a:t>This is a </a:t>
            </a:r>
            <a:r>
              <a:rPr lang="en-US" sz="2000" dirty="0" err="1">
                <a:solidFill>
                  <a:srgbClr val="FFFFFF"/>
                </a:solidFill>
              </a:rPr>
              <a:t>specipan</a:t>
            </a:r>
            <a:r>
              <a:rPr lang="en-US" sz="2000" dirty="0">
                <a:solidFill>
                  <a:srgbClr val="FFFFFF"/>
                </a:solidFill>
              </a:rPr>
              <a:t>. It goes in the toilet for your patient to urinate into (females). Another word for urinate is to </a:t>
            </a:r>
            <a:r>
              <a:rPr lang="en-US" sz="2000" b="1" dirty="0">
                <a:solidFill>
                  <a:srgbClr val="FFFFFF"/>
                </a:solidFill>
              </a:rPr>
              <a:t>VOID.</a:t>
            </a:r>
          </a:p>
        </p:txBody>
      </p:sp>
      <p:pic>
        <p:nvPicPr>
          <p:cNvPr id="10" name="Audio 9">
            <a:hlinkClick r:id="" action="ppaction://media"/>
            <a:extLst>
              <a:ext uri="{FF2B5EF4-FFF2-40B4-BE49-F238E27FC236}">
                <a16:creationId xmlns:a16="http://schemas.microsoft.com/office/drawing/2014/main" id="{3E0163CB-9396-4850-BF4A-0D847CBE55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56356739"/>
      </p:ext>
    </p:extLst>
  </p:cSld>
  <p:clrMapOvr>
    <a:masterClrMapping/>
  </p:clrMapOvr>
  <mc:AlternateContent xmlns:mc="http://schemas.openxmlformats.org/markup-compatibility/2006">
    <mc:Choice xmlns:p14="http://schemas.microsoft.com/office/powerpoint/2010/main" Requires="p14">
      <p:transition spd="slow" p14:dur="2000" advTm="56920"/>
    </mc:Choice>
    <mc:Fallback>
      <p:transition spd="slow" advTm="56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EE3EE-C26B-405B-8B16-A5EF72AF5B50}"/>
              </a:ext>
            </a:extLst>
          </p:cNvPr>
          <p:cNvSpPr>
            <a:spLocks noGrp="1"/>
          </p:cNvSpPr>
          <p:nvPr>
            <p:ph type="title"/>
          </p:nvPr>
        </p:nvSpPr>
        <p:spPr/>
        <p:txBody>
          <a:bodyPr/>
          <a:lstStyle/>
          <a:p>
            <a:r>
              <a:rPr lang="en-US" dirty="0"/>
              <a:t>Hallucinations and your response</a:t>
            </a:r>
          </a:p>
        </p:txBody>
      </p:sp>
      <p:sp>
        <p:nvSpPr>
          <p:cNvPr id="3" name="Content Placeholder 2">
            <a:extLst>
              <a:ext uri="{FF2B5EF4-FFF2-40B4-BE49-F238E27FC236}">
                <a16:creationId xmlns:a16="http://schemas.microsoft.com/office/drawing/2014/main" id="{3180A0F1-C1ED-4FB2-ACDE-24076CB34D4F}"/>
              </a:ext>
            </a:extLst>
          </p:cNvPr>
          <p:cNvSpPr>
            <a:spLocks noGrp="1"/>
          </p:cNvSpPr>
          <p:nvPr>
            <p:ph idx="1"/>
          </p:nvPr>
        </p:nvSpPr>
        <p:spPr/>
        <p:txBody>
          <a:bodyPr/>
          <a:lstStyle/>
          <a:p>
            <a:r>
              <a:rPr lang="en-US" dirty="0"/>
              <a:t>https://youtu.be/cpV57QGdU7I</a:t>
            </a:r>
          </a:p>
        </p:txBody>
      </p:sp>
      <p:pic>
        <p:nvPicPr>
          <p:cNvPr id="4" name="Recorded Sound">
            <a:hlinkClick r:id="" action="ppaction://media"/>
            <a:extLst>
              <a:ext uri="{FF2B5EF4-FFF2-40B4-BE49-F238E27FC236}">
                <a16:creationId xmlns:a16="http://schemas.microsoft.com/office/drawing/2014/main" id="{BFDE5ABE-6AF4-4726-8AA9-14FE50E641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5" name="Audio 4">
            <a:hlinkClick r:id="" action="ppaction://media"/>
            <a:extLst>
              <a:ext uri="{FF2B5EF4-FFF2-40B4-BE49-F238E27FC236}">
                <a16:creationId xmlns:a16="http://schemas.microsoft.com/office/drawing/2014/main" id="{221608F1-EA47-4F2B-AC57-C9930CE865DA}"/>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61990381"/>
      </p:ext>
    </p:extLst>
  </p:cSld>
  <p:clrMapOvr>
    <a:masterClrMapping/>
  </p:clrMapOvr>
  <mc:AlternateContent xmlns:mc="http://schemas.openxmlformats.org/markup-compatibility/2006">
    <mc:Choice xmlns:p14="http://schemas.microsoft.com/office/powerpoint/2010/main" Requires="p14">
      <p:transition spd="slow" p14:dur="2000" advTm="16012"/>
    </mc:Choice>
    <mc:Fallback>
      <p:transition spd="slow" advTm="16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0D8F3B-416E-46AF-B6D5-80AF4CCF571E}"/>
              </a:ext>
            </a:extLst>
          </p:cNvPr>
          <p:cNvSpPr>
            <a:spLocks noGrp="1"/>
          </p:cNvSpPr>
          <p:nvPr>
            <p:ph type="title"/>
          </p:nvPr>
        </p:nvSpPr>
        <p:spPr>
          <a:xfrm>
            <a:off x="6094105" y="802955"/>
            <a:ext cx="4977976" cy="1454051"/>
          </a:xfrm>
        </p:spPr>
        <p:txBody>
          <a:bodyPr vert="horz" lIns="91440" tIns="45720" rIns="91440" bIns="45720" rtlCol="0" anchor="ctr">
            <a:normAutofit/>
          </a:bodyPr>
          <a:lstStyle/>
          <a:p>
            <a:r>
              <a:rPr lang="en-US" kern="1200">
                <a:solidFill>
                  <a:srgbClr val="000000"/>
                </a:solidFill>
                <a:latin typeface="+mj-lt"/>
                <a:ea typeface="+mj-ea"/>
                <a:cs typeface="+mj-cs"/>
              </a:rPr>
              <a:t>Other places to find urine:</a:t>
            </a:r>
          </a:p>
        </p:txBody>
      </p:sp>
      <p:sp>
        <p:nvSpPr>
          <p:cNvPr id="16"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Content Placeholder 5">
            <a:extLst>
              <a:ext uri="{FF2B5EF4-FFF2-40B4-BE49-F238E27FC236}">
                <a16:creationId xmlns:a16="http://schemas.microsoft.com/office/drawing/2014/main" id="{9161E641-C127-44C5-B0D0-35A9A3DB1FAC}"/>
              </a:ext>
            </a:extLst>
          </p:cNvPr>
          <p:cNvPicPr>
            <a:picLocks noGrp="1" noChangeAspect="1"/>
          </p:cNvPicPr>
          <p:nvPr>
            <p:ph sz="half"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29349" y="1736348"/>
            <a:ext cx="3661831" cy="3405502"/>
          </a:xfrm>
          <a:prstGeom prst="rect">
            <a:avLst/>
          </a:prstGeom>
        </p:spPr>
      </p:pic>
      <p:sp>
        <p:nvSpPr>
          <p:cNvPr id="4" name="Content Placeholder 3">
            <a:extLst>
              <a:ext uri="{FF2B5EF4-FFF2-40B4-BE49-F238E27FC236}">
                <a16:creationId xmlns:a16="http://schemas.microsoft.com/office/drawing/2014/main" id="{2EB6F1B3-2507-440A-98F3-15D11332E576}"/>
              </a:ext>
            </a:extLst>
          </p:cNvPr>
          <p:cNvSpPr>
            <a:spLocks noGrp="1"/>
          </p:cNvSpPr>
          <p:nvPr>
            <p:ph sz="half" idx="2"/>
          </p:nvPr>
        </p:nvSpPr>
        <p:spPr>
          <a:xfrm>
            <a:off x="6090574" y="2421682"/>
            <a:ext cx="4977578" cy="3639289"/>
          </a:xfrm>
        </p:spPr>
        <p:txBody>
          <a:bodyPr vert="horz" lIns="91440" tIns="45720" rIns="91440" bIns="45720" rtlCol="0" anchor="ctr">
            <a:normAutofit/>
          </a:bodyPr>
          <a:lstStyle/>
          <a:p>
            <a:r>
              <a:rPr lang="en-US" sz="2000">
                <a:solidFill>
                  <a:srgbClr val="000000"/>
                </a:solidFill>
              </a:rPr>
              <a:t>This is a foley catheter. The tube is in the patient’s bladder and drains into the bag. You will get to practice emptying these during class. Never use the measurement on the bag- this is just an estimate. It will have to be emptied into a solid container and measured at eye level. </a:t>
            </a:r>
          </a:p>
        </p:txBody>
      </p:sp>
      <p:sp>
        <p:nvSpPr>
          <p:cNvPr id="7" name="TextBox 6">
            <a:extLst>
              <a:ext uri="{FF2B5EF4-FFF2-40B4-BE49-F238E27FC236}">
                <a16:creationId xmlns:a16="http://schemas.microsoft.com/office/drawing/2014/main" id="{33398AFD-91A5-4884-AA42-7BA2D381A802}"/>
              </a:ext>
            </a:extLst>
          </p:cNvPr>
          <p:cNvSpPr txBox="1"/>
          <p:nvPr/>
        </p:nvSpPr>
        <p:spPr>
          <a:xfrm>
            <a:off x="1784138" y="494179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www.correntewire.com/a_foley_defined_x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8" name="Audio 7">
            <a:hlinkClick r:id="" action="ppaction://media"/>
            <a:extLst>
              <a:ext uri="{FF2B5EF4-FFF2-40B4-BE49-F238E27FC236}">
                <a16:creationId xmlns:a16="http://schemas.microsoft.com/office/drawing/2014/main" id="{9BDD6ECE-87E9-4E0B-9A4B-D4D6FC6D89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36698555"/>
      </p:ext>
    </p:extLst>
  </p:cSld>
  <p:clrMapOvr>
    <a:masterClrMapping/>
  </p:clrMapOvr>
  <mc:AlternateContent xmlns:mc="http://schemas.openxmlformats.org/markup-compatibility/2006">
    <mc:Choice xmlns:p14="http://schemas.microsoft.com/office/powerpoint/2010/main" Requires="p14">
      <p:transition spd="slow" p14:dur="2000" advTm="62138"/>
    </mc:Choice>
    <mc:Fallback>
      <p:transition spd="slow" advTm="62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D01C90-91E5-46BE-8A02-4366F3FB94CE}"/>
              </a:ext>
            </a:extLst>
          </p:cNvPr>
          <p:cNvSpPr>
            <a:spLocks noGrp="1"/>
          </p:cNvSpPr>
          <p:nvPr>
            <p:ph type="title"/>
          </p:nvPr>
        </p:nvSpPr>
        <p:spPr>
          <a:xfrm>
            <a:off x="838200" y="1412488"/>
            <a:ext cx="2899189" cy="4363844"/>
          </a:xfrm>
        </p:spPr>
        <p:txBody>
          <a:bodyPr anchor="t">
            <a:normAutofit/>
          </a:bodyPr>
          <a:lstStyle/>
          <a:p>
            <a:r>
              <a:rPr lang="en-US" sz="4000" dirty="0">
                <a:solidFill>
                  <a:srgbClr val="FFFFFF"/>
                </a:solidFill>
              </a:rPr>
              <a:t>Catheter Overview</a:t>
            </a:r>
          </a:p>
        </p:txBody>
      </p:sp>
      <p:sp>
        <p:nvSpPr>
          <p:cNvPr id="3" name="Content Placeholder 2">
            <a:extLst>
              <a:ext uri="{FF2B5EF4-FFF2-40B4-BE49-F238E27FC236}">
                <a16:creationId xmlns:a16="http://schemas.microsoft.com/office/drawing/2014/main" id="{7F0761F4-E641-44A0-BFBF-C7F9F1093A10}"/>
              </a:ext>
            </a:extLst>
          </p:cNvPr>
          <p:cNvSpPr>
            <a:spLocks noGrp="1"/>
          </p:cNvSpPr>
          <p:nvPr>
            <p:ph sz="half" idx="1"/>
          </p:nvPr>
        </p:nvSpPr>
        <p:spPr>
          <a:xfrm>
            <a:off x="4380855" y="1412489"/>
            <a:ext cx="3427283" cy="4363844"/>
          </a:xfrm>
        </p:spPr>
        <p:txBody>
          <a:bodyPr>
            <a:normAutofit/>
          </a:bodyPr>
          <a:lstStyle/>
          <a:p>
            <a:r>
              <a:rPr lang="en-US" sz="2000" dirty="0"/>
              <a:t>A catheter is called an indwelling catheter or a Foley Catheter</a:t>
            </a:r>
          </a:p>
          <a:p>
            <a:r>
              <a:rPr lang="en-US" sz="2000" dirty="0"/>
              <a:t>A catheter is used during surgery, to measure accurate output, to help with wound healing in incontinent (cannot control urine) patients, inability to urinate, and even in males with prostate enlargement that cannot pass urine</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1F8529BB-0E55-4E9F-8F39-8AF595BFE89F}"/>
              </a:ext>
            </a:extLst>
          </p:cNvPr>
          <p:cNvSpPr>
            <a:spLocks noGrp="1"/>
          </p:cNvSpPr>
          <p:nvPr>
            <p:ph sz="half" idx="2"/>
          </p:nvPr>
        </p:nvSpPr>
        <p:spPr>
          <a:xfrm>
            <a:off x="8451604" y="1412489"/>
            <a:ext cx="3197701" cy="4363844"/>
          </a:xfrm>
        </p:spPr>
        <p:txBody>
          <a:bodyPr>
            <a:normAutofit/>
          </a:bodyPr>
          <a:lstStyle/>
          <a:p>
            <a:pPr marL="0" indent="0">
              <a:buNone/>
            </a:pPr>
            <a:r>
              <a:rPr lang="en-US" sz="1700" dirty="0"/>
              <a:t>TERMS:</a:t>
            </a:r>
          </a:p>
          <a:p>
            <a:pPr marL="0" indent="0">
              <a:buNone/>
            </a:pPr>
            <a:r>
              <a:rPr lang="en-US" sz="1700" dirty="0"/>
              <a:t>Indwelling or Foley Catheter is held inside the bladder by inflating a balloon.</a:t>
            </a:r>
          </a:p>
          <a:p>
            <a:pPr marL="0" indent="0">
              <a:buNone/>
            </a:pPr>
            <a:endParaRPr lang="en-US" sz="1700" dirty="0"/>
          </a:p>
          <a:p>
            <a:pPr marL="0" indent="0">
              <a:buNone/>
            </a:pPr>
            <a:r>
              <a:rPr lang="en-US" sz="1700" dirty="0"/>
              <a:t>Straight catheter- placed inside the bladder only long enough to drain the urine and then removed</a:t>
            </a:r>
          </a:p>
          <a:p>
            <a:pPr marL="0" indent="0">
              <a:buNone/>
            </a:pPr>
            <a:endParaRPr lang="en-US" sz="1700" dirty="0"/>
          </a:p>
          <a:p>
            <a:pPr marL="0" indent="0">
              <a:buNone/>
            </a:pPr>
            <a:r>
              <a:rPr lang="en-US" sz="1700" dirty="0"/>
              <a:t>Condom catheter- placed on men like a condom and attached to a tube so urine drains into the bag</a:t>
            </a:r>
          </a:p>
        </p:txBody>
      </p:sp>
      <p:pic>
        <p:nvPicPr>
          <p:cNvPr id="5" name="Audio 4">
            <a:hlinkClick r:id="" action="ppaction://media"/>
            <a:extLst>
              <a:ext uri="{FF2B5EF4-FFF2-40B4-BE49-F238E27FC236}">
                <a16:creationId xmlns:a16="http://schemas.microsoft.com/office/drawing/2014/main" id="{3209A91E-D6B7-44E0-BE8D-07D9F0FEA1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02115450"/>
      </p:ext>
    </p:extLst>
  </p:cSld>
  <p:clrMapOvr>
    <a:masterClrMapping/>
  </p:clrMapOvr>
  <mc:AlternateContent xmlns:mc="http://schemas.openxmlformats.org/markup-compatibility/2006">
    <mc:Choice xmlns:p14="http://schemas.microsoft.com/office/powerpoint/2010/main" Requires="p14">
      <p:transition spd="slow" p14:dur="2000" advTm="95145"/>
    </mc:Choice>
    <mc:Fallback>
      <p:transition spd="slow" advTm="95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B22981-9676-40F2-8BA2-88E9EDF574AA}"/>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Catheter FACTS</a:t>
            </a:r>
          </a:p>
        </p:txBody>
      </p:sp>
      <p:sp>
        <p:nvSpPr>
          <p:cNvPr id="3" name="Content Placeholder 2">
            <a:extLst>
              <a:ext uri="{FF2B5EF4-FFF2-40B4-BE49-F238E27FC236}">
                <a16:creationId xmlns:a16="http://schemas.microsoft.com/office/drawing/2014/main" id="{7078E5F6-683A-4B91-83B5-0A42BABADEB4}"/>
              </a:ext>
            </a:extLst>
          </p:cNvPr>
          <p:cNvSpPr>
            <a:spLocks noGrp="1"/>
          </p:cNvSpPr>
          <p:nvPr>
            <p:ph sz="half" idx="1"/>
          </p:nvPr>
        </p:nvSpPr>
        <p:spPr>
          <a:xfrm>
            <a:off x="4380855" y="1412489"/>
            <a:ext cx="3427283" cy="4363844"/>
          </a:xfrm>
        </p:spPr>
        <p:txBody>
          <a:bodyPr>
            <a:normAutofit/>
          </a:bodyPr>
          <a:lstStyle/>
          <a:p>
            <a:r>
              <a:rPr lang="en-US" sz="2000" dirty="0"/>
              <a:t>Always keep the catheter bag lower than the bladder</a:t>
            </a:r>
          </a:p>
          <a:p>
            <a:r>
              <a:rPr lang="en-US" sz="2000" dirty="0"/>
              <a:t>Hook the catheter bag to the bed frame- NEVER the siderail</a:t>
            </a:r>
          </a:p>
          <a:p>
            <a:r>
              <a:rPr lang="en-US" sz="2000" dirty="0"/>
              <a:t>Ensure the tubing is not kinked or urine will have no place to go!</a:t>
            </a:r>
          </a:p>
          <a:p>
            <a:r>
              <a:rPr lang="en-US" sz="2000" dirty="0"/>
              <a:t>Secure the catheter to the patient’s inner thigh with tape or a catheter secure device</a:t>
            </a:r>
          </a:p>
          <a:p>
            <a:pPr marL="0" indent="0">
              <a:buNone/>
            </a:pPr>
            <a:endParaRPr lang="en-US" sz="2000"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D960561E-996B-4BDE-B9AC-D322ECA7F7A5}"/>
              </a:ext>
            </a:extLst>
          </p:cNvPr>
          <p:cNvSpPr>
            <a:spLocks noGrp="1"/>
          </p:cNvSpPr>
          <p:nvPr>
            <p:ph sz="half" idx="2"/>
          </p:nvPr>
        </p:nvSpPr>
        <p:spPr>
          <a:xfrm>
            <a:off x="8451604" y="1412489"/>
            <a:ext cx="3197701" cy="4363844"/>
          </a:xfrm>
        </p:spPr>
        <p:txBody>
          <a:bodyPr>
            <a:normAutofit/>
          </a:bodyPr>
          <a:lstStyle/>
          <a:p>
            <a:r>
              <a:rPr lang="en-US" sz="2000" dirty="0"/>
              <a:t>Empty the bag before it gets full (usually empty every 6 hours)</a:t>
            </a:r>
          </a:p>
          <a:p>
            <a:r>
              <a:rPr lang="en-US" sz="2000" dirty="0"/>
              <a:t>Note the color of the urine</a:t>
            </a:r>
          </a:p>
          <a:p>
            <a:r>
              <a:rPr lang="en-US" sz="2000" dirty="0"/>
              <a:t>If no urine, check to make sure the tubing is not kinked- if it is unkink it and watch the urine flow! If not kinked notify the nurse! Patients should have 30ml of urine out per hour. If less, notify the nurse. </a:t>
            </a:r>
          </a:p>
        </p:txBody>
      </p:sp>
    </p:spTree>
    <p:extLst>
      <p:ext uri="{BB962C8B-B14F-4D97-AF65-F5344CB8AC3E}">
        <p14:creationId xmlns:p14="http://schemas.microsoft.com/office/powerpoint/2010/main" val="3952039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189CA-6F67-4973-A8FD-925876137A94}"/>
              </a:ext>
            </a:extLst>
          </p:cNvPr>
          <p:cNvSpPr>
            <a:spLocks noGrp="1"/>
          </p:cNvSpPr>
          <p:nvPr>
            <p:ph type="ctrTitle"/>
          </p:nvPr>
        </p:nvSpPr>
        <p:spPr>
          <a:xfrm>
            <a:off x="804673" y="3320859"/>
            <a:ext cx="4524973" cy="2076333"/>
          </a:xfrm>
        </p:spPr>
        <p:txBody>
          <a:bodyPr anchor="t">
            <a:normAutofit/>
          </a:bodyPr>
          <a:lstStyle/>
          <a:p>
            <a:pPr algn="l"/>
            <a:r>
              <a:rPr lang="en-US" sz="4800" dirty="0"/>
              <a:t>Urinals are for men to void into</a:t>
            </a:r>
          </a:p>
        </p:txBody>
      </p:sp>
      <p:sp>
        <p:nvSpPr>
          <p:cNvPr id="3" name="Subtitle 2">
            <a:extLst>
              <a:ext uri="{FF2B5EF4-FFF2-40B4-BE49-F238E27FC236}">
                <a16:creationId xmlns:a16="http://schemas.microsoft.com/office/drawing/2014/main" id="{9108B836-E38E-45D1-946E-B5095AB96921}"/>
              </a:ext>
            </a:extLst>
          </p:cNvPr>
          <p:cNvSpPr>
            <a:spLocks noGrp="1"/>
          </p:cNvSpPr>
          <p:nvPr>
            <p:ph type="subTitle" idx="1"/>
          </p:nvPr>
        </p:nvSpPr>
        <p:spPr>
          <a:xfrm>
            <a:off x="804673" y="2348680"/>
            <a:ext cx="4524973" cy="972180"/>
          </a:xfrm>
        </p:spPr>
        <p:txBody>
          <a:bodyPr anchor="b">
            <a:normAutofit/>
          </a:bodyPr>
          <a:lstStyle/>
          <a:p>
            <a:pPr algn="l"/>
            <a:endParaRPr lang="en-US" sz="2000" dirty="0"/>
          </a:p>
        </p:txBody>
      </p:sp>
      <p:sp>
        <p:nvSpPr>
          <p:cNvPr id="10" name="Freeform: Shape 9">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21E0893-00E4-4F65-A29A-F14F53082F9D}"/>
              </a:ext>
            </a:extLst>
          </p:cNvPr>
          <p:cNvPicPr>
            <a:picLocks noChangeAspect="1"/>
          </p:cNvPicPr>
          <p:nvPr/>
        </p:nvPicPr>
        <p:blipFill rotWithShape="1">
          <a:blip r:embed="rId4">
            <a:extLst>
              <a:ext uri="{28A0092B-C50C-407E-A947-70E740481C1C}">
                <a14:useLocalDpi xmlns:a14="http://schemas.microsoft.com/office/drawing/2010/main" val="0"/>
              </a:ext>
            </a:extLst>
          </a:blip>
          <a:srcRect r="2254" b="-1"/>
          <a:stretch/>
        </p:blipFill>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6" name="Ink 5">
                <a:extLst>
                  <a:ext uri="{FF2B5EF4-FFF2-40B4-BE49-F238E27FC236}">
                    <a16:creationId xmlns:a16="http://schemas.microsoft.com/office/drawing/2014/main" id="{8F57D2DC-DC7C-428A-B020-2E8F487892C3}"/>
                  </a:ext>
                </a:extLst>
              </p14:cNvPr>
              <p14:cNvContentPartPr/>
              <p14:nvPr>
                <p:extLst>
                  <p:ext uri="{42D2F446-02D8-4167-A562-619A0277C38B}">
                    <p15:isNarration xmlns:p15="http://schemas.microsoft.com/office/powerpoint/2012/main" val="1"/>
                  </p:ext>
                </p:extLst>
              </p14:nvPr>
            </p14:nvContentPartPr>
            <p14:xfrm>
              <a:off x="9736920" y="3628800"/>
              <a:ext cx="1962720" cy="1683000"/>
            </p14:xfrm>
          </p:contentPart>
        </mc:Choice>
        <mc:Fallback>
          <p:pic>
            <p:nvPicPr>
              <p:cNvPr id="6" name="Ink 5">
                <a:extLst>
                  <a:ext uri="{FF2B5EF4-FFF2-40B4-BE49-F238E27FC236}">
                    <a16:creationId xmlns:a16="http://schemas.microsoft.com/office/drawing/2014/main" id="{8F57D2DC-DC7C-428A-B020-2E8F487892C3}"/>
                  </a:ext>
                </a:extLst>
              </p:cNvPr>
              <p:cNvPicPr>
                <a:picLocks noGrp="1" noRot="1" noChangeAspect="1" noMove="1" noResize="1" noEditPoints="1" noAdjustHandles="1" noChangeArrowheads="1" noChangeShapeType="1"/>
              </p:cNvPicPr>
              <p:nvPr/>
            </p:nvPicPr>
            <p:blipFill>
              <a:blip r:embed="rId6"/>
              <a:stretch>
                <a:fillRect/>
              </a:stretch>
            </p:blipFill>
            <p:spPr>
              <a:xfrm>
                <a:off x="9727560" y="3619440"/>
                <a:ext cx="1981440" cy="1701720"/>
              </a:xfrm>
              <a:prstGeom prst="rect">
                <a:avLst/>
              </a:prstGeom>
            </p:spPr>
          </p:pic>
        </mc:Fallback>
      </mc:AlternateContent>
      <p:pic>
        <p:nvPicPr>
          <p:cNvPr id="7" name="Audio 6">
            <a:hlinkClick r:id="" action="ppaction://media"/>
            <a:extLst>
              <a:ext uri="{FF2B5EF4-FFF2-40B4-BE49-F238E27FC236}">
                <a16:creationId xmlns:a16="http://schemas.microsoft.com/office/drawing/2014/main" id="{5712B656-27EC-46EA-BDBC-A6A5725D9F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584396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3721"/>
    </mc:Choice>
    <mc:Fallback>
      <p:transition spd="slow" advTm="3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B519B-2BC4-414B-9EC1-B7BB138CEFC2}"/>
              </a:ext>
            </a:extLst>
          </p:cNvPr>
          <p:cNvSpPr>
            <a:spLocks noGrp="1"/>
          </p:cNvSpPr>
          <p:nvPr>
            <p:ph type="title"/>
          </p:nvPr>
        </p:nvSpPr>
        <p:spPr>
          <a:xfrm>
            <a:off x="804673" y="3320859"/>
            <a:ext cx="4524973" cy="2076333"/>
          </a:xfrm>
        </p:spPr>
        <p:txBody>
          <a:bodyPr vert="horz" lIns="91440" tIns="45720" rIns="91440" bIns="45720" rtlCol="0" anchor="t">
            <a:normAutofit/>
          </a:bodyPr>
          <a:lstStyle/>
          <a:p>
            <a:r>
              <a:rPr lang="en-US" sz="3400"/>
              <a:t>Bedside Commode (BSC) are used for patients that cannot ambulate to the restroom. </a:t>
            </a:r>
          </a:p>
        </p:txBody>
      </p:sp>
      <p:sp>
        <p:nvSpPr>
          <p:cNvPr id="11" name="Freeform: Shape 10">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9170AE82-2FB6-4A44-B476-4B1C323DBC04}"/>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 b="2296"/>
          <a:stretch/>
        </p:blipFill>
        <p:spPr>
          <a:xfrm>
            <a:off x="5939199" y="44474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6" name="TextBox 5">
            <a:extLst>
              <a:ext uri="{FF2B5EF4-FFF2-40B4-BE49-F238E27FC236}">
                <a16:creationId xmlns:a16="http://schemas.microsoft.com/office/drawing/2014/main" id="{32894A30-64E4-493B-8E3B-E7E153A88FA6}"/>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www.geripal.org/2014/09/competitive-bidding-is-it-really.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7" name="Audio 6">
            <a:hlinkClick r:id="" action="ppaction://media"/>
            <a:extLst>
              <a:ext uri="{FF2B5EF4-FFF2-40B4-BE49-F238E27FC236}">
                <a16:creationId xmlns:a16="http://schemas.microsoft.com/office/drawing/2014/main" id="{A2900282-DDD6-46BC-BA42-A94B5536B5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292513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8667"/>
    </mc:Choice>
    <mc:Fallback>
      <p:transition spd="slow" advTm="38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D6534-4CF3-48F9-BBD6-0C3597BAB019}"/>
              </a:ext>
            </a:extLst>
          </p:cNvPr>
          <p:cNvSpPr>
            <a:spLocks noGrp="1"/>
          </p:cNvSpPr>
          <p:nvPr>
            <p:ph type="title"/>
          </p:nvPr>
        </p:nvSpPr>
        <p:spPr/>
        <p:txBody>
          <a:bodyPr/>
          <a:lstStyle/>
          <a:p>
            <a:r>
              <a:rPr lang="en-US" dirty="0"/>
              <a:t>Increments to measure in:</a:t>
            </a:r>
          </a:p>
        </p:txBody>
      </p:sp>
      <p:sp>
        <p:nvSpPr>
          <p:cNvPr id="3" name="Text Placeholder 2">
            <a:extLst>
              <a:ext uri="{FF2B5EF4-FFF2-40B4-BE49-F238E27FC236}">
                <a16:creationId xmlns:a16="http://schemas.microsoft.com/office/drawing/2014/main" id="{B9FDD5E0-5707-40E5-B7AD-5DDEB7FBDDA2}"/>
              </a:ext>
            </a:extLst>
          </p:cNvPr>
          <p:cNvSpPr>
            <a:spLocks noGrp="1"/>
          </p:cNvSpPr>
          <p:nvPr>
            <p:ph type="body" idx="1"/>
          </p:nvPr>
        </p:nvSpPr>
        <p:spPr/>
        <p:txBody>
          <a:bodyPr/>
          <a:lstStyle/>
          <a:p>
            <a:r>
              <a:rPr lang="en-US" dirty="0"/>
              <a:t>For a </a:t>
            </a:r>
            <a:r>
              <a:rPr lang="en-US" dirty="0" err="1"/>
              <a:t>specipan</a:t>
            </a:r>
            <a:r>
              <a:rPr lang="en-US" dirty="0"/>
              <a:t> or urinal, the ml’s are on the RIGHT, ounces are on the LEFT?</a:t>
            </a:r>
          </a:p>
        </p:txBody>
      </p:sp>
      <p:sp>
        <p:nvSpPr>
          <p:cNvPr id="4" name="Content Placeholder 3">
            <a:extLst>
              <a:ext uri="{FF2B5EF4-FFF2-40B4-BE49-F238E27FC236}">
                <a16:creationId xmlns:a16="http://schemas.microsoft.com/office/drawing/2014/main" id="{A40DF89F-A174-42F8-8D56-1C52B774DE10}"/>
              </a:ext>
            </a:extLst>
          </p:cNvPr>
          <p:cNvSpPr>
            <a:spLocks noGrp="1"/>
          </p:cNvSpPr>
          <p:nvPr>
            <p:ph sz="half" idx="2"/>
          </p:nvPr>
        </p:nvSpPr>
        <p:spPr/>
        <p:txBody>
          <a:bodyPr/>
          <a:lstStyle/>
          <a:p>
            <a:r>
              <a:rPr lang="en-US" dirty="0"/>
              <a:t>Which will you measure?</a:t>
            </a:r>
          </a:p>
          <a:p>
            <a:r>
              <a:rPr lang="en-US" dirty="0"/>
              <a:t>Ounces or ml?</a:t>
            </a:r>
          </a:p>
          <a:p>
            <a:r>
              <a:rPr lang="en-US" dirty="0"/>
              <a:t>ALWAYS ML’S!</a:t>
            </a:r>
          </a:p>
        </p:txBody>
      </p:sp>
      <p:sp>
        <p:nvSpPr>
          <p:cNvPr id="5" name="Text Placeholder 4">
            <a:extLst>
              <a:ext uri="{FF2B5EF4-FFF2-40B4-BE49-F238E27FC236}">
                <a16:creationId xmlns:a16="http://schemas.microsoft.com/office/drawing/2014/main" id="{85409FAF-E2E1-4EE0-B902-CB1B97AA05FE}"/>
              </a:ext>
            </a:extLst>
          </p:cNvPr>
          <p:cNvSpPr>
            <a:spLocks noGrp="1"/>
          </p:cNvSpPr>
          <p:nvPr>
            <p:ph type="body" sz="quarter" idx="3"/>
          </p:nvPr>
        </p:nvSpPr>
        <p:spPr/>
        <p:txBody>
          <a:bodyPr/>
          <a:lstStyle/>
          <a:p>
            <a:r>
              <a:rPr lang="en-US" dirty="0"/>
              <a:t>Measure in increments that it is measured in: </a:t>
            </a:r>
          </a:p>
        </p:txBody>
      </p:sp>
      <p:sp>
        <p:nvSpPr>
          <p:cNvPr id="6" name="Content Placeholder 5">
            <a:extLst>
              <a:ext uri="{FF2B5EF4-FFF2-40B4-BE49-F238E27FC236}">
                <a16:creationId xmlns:a16="http://schemas.microsoft.com/office/drawing/2014/main" id="{45DB7049-8C93-4986-BB60-341FD0CE9171}"/>
              </a:ext>
            </a:extLst>
          </p:cNvPr>
          <p:cNvSpPr>
            <a:spLocks noGrp="1"/>
          </p:cNvSpPr>
          <p:nvPr>
            <p:ph sz="quarter" idx="4"/>
          </p:nvPr>
        </p:nvSpPr>
        <p:spPr/>
        <p:txBody>
          <a:bodyPr>
            <a:normAutofit/>
          </a:bodyPr>
          <a:lstStyle/>
          <a:p>
            <a:pPr marL="0" indent="0">
              <a:lnSpc>
                <a:spcPct val="100000"/>
              </a:lnSpc>
              <a:spcBef>
                <a:spcPts val="0"/>
              </a:spcBef>
              <a:buNone/>
            </a:pPr>
            <a:r>
              <a:rPr lang="en-US" sz="1400" dirty="0"/>
              <a:t>-900	For example, this one is measured in 50’s. The </a:t>
            </a:r>
          </a:p>
          <a:p>
            <a:pPr marL="0" indent="0">
              <a:lnSpc>
                <a:spcPct val="100000"/>
              </a:lnSpc>
              <a:spcBef>
                <a:spcPts val="0"/>
              </a:spcBef>
              <a:buNone/>
            </a:pPr>
            <a:r>
              <a:rPr lang="en-US" sz="1400" dirty="0"/>
              <a:t>-</a:t>
            </a:r>
          </a:p>
          <a:p>
            <a:pPr marL="0" indent="0">
              <a:lnSpc>
                <a:spcPct val="100000"/>
              </a:lnSpc>
              <a:spcBef>
                <a:spcPts val="0"/>
              </a:spcBef>
              <a:buNone/>
            </a:pPr>
            <a:r>
              <a:rPr lang="en-US" sz="1400" dirty="0"/>
              <a:t>-800	highlighted one would be 750ml. </a:t>
            </a:r>
          </a:p>
          <a:p>
            <a:pPr marL="0" indent="0">
              <a:lnSpc>
                <a:spcPct val="100000"/>
              </a:lnSpc>
              <a:spcBef>
                <a:spcPts val="0"/>
              </a:spcBef>
              <a:buNone/>
            </a:pPr>
            <a:r>
              <a:rPr lang="en-US" sz="1400" dirty="0">
                <a:highlight>
                  <a:srgbClr val="FFFF00"/>
                </a:highlight>
              </a:rPr>
              <a:t>-</a:t>
            </a:r>
          </a:p>
          <a:p>
            <a:pPr marL="0" indent="0">
              <a:lnSpc>
                <a:spcPct val="100000"/>
              </a:lnSpc>
              <a:spcBef>
                <a:spcPts val="0"/>
              </a:spcBef>
              <a:buNone/>
            </a:pPr>
            <a:r>
              <a:rPr lang="en-US" sz="1400" dirty="0"/>
              <a:t>-700</a:t>
            </a:r>
          </a:p>
          <a:p>
            <a:pPr marL="0" indent="0">
              <a:lnSpc>
                <a:spcPct val="100000"/>
              </a:lnSpc>
              <a:spcBef>
                <a:spcPts val="0"/>
              </a:spcBef>
              <a:buNone/>
            </a:pPr>
            <a:r>
              <a:rPr lang="en-US" sz="1400" dirty="0"/>
              <a:t>-</a:t>
            </a:r>
          </a:p>
          <a:p>
            <a:pPr marL="0" indent="0">
              <a:lnSpc>
                <a:spcPct val="100000"/>
              </a:lnSpc>
              <a:spcBef>
                <a:spcPts val="0"/>
              </a:spcBef>
              <a:buNone/>
            </a:pPr>
            <a:r>
              <a:rPr lang="en-US" sz="1400" dirty="0"/>
              <a:t>-600	If the urine is between 500 and 550, you need to say it is </a:t>
            </a:r>
          </a:p>
          <a:p>
            <a:pPr marL="0" indent="0">
              <a:lnSpc>
                <a:spcPct val="100000"/>
              </a:lnSpc>
              <a:spcBef>
                <a:spcPts val="0"/>
              </a:spcBef>
              <a:buNone/>
            </a:pPr>
            <a:r>
              <a:rPr lang="en-US" sz="1400" dirty="0"/>
              <a:t>-</a:t>
            </a:r>
          </a:p>
          <a:p>
            <a:pPr marL="0" indent="0">
              <a:lnSpc>
                <a:spcPct val="100000"/>
              </a:lnSpc>
              <a:spcBef>
                <a:spcPts val="0"/>
              </a:spcBef>
              <a:buNone/>
            </a:pPr>
            <a:r>
              <a:rPr lang="en-US" sz="1400" dirty="0"/>
              <a:t>-500	500ml or 550ml but NOT 525ml. The state wants you </a:t>
            </a:r>
          </a:p>
          <a:p>
            <a:pPr marL="0" indent="0">
              <a:lnSpc>
                <a:spcPct val="100000"/>
              </a:lnSpc>
              <a:spcBef>
                <a:spcPts val="0"/>
              </a:spcBef>
              <a:buNone/>
            </a:pPr>
            <a:r>
              <a:rPr lang="en-US" sz="1400" dirty="0"/>
              <a:t>-</a:t>
            </a:r>
          </a:p>
          <a:p>
            <a:pPr marL="0" indent="0">
              <a:lnSpc>
                <a:spcPct val="100000"/>
              </a:lnSpc>
              <a:spcBef>
                <a:spcPts val="0"/>
              </a:spcBef>
              <a:buNone/>
            </a:pPr>
            <a:r>
              <a:rPr lang="en-US" sz="1400" dirty="0"/>
              <a:t>-400	only to use increments that </a:t>
            </a:r>
            <a:r>
              <a:rPr lang="en-US" sz="1400" dirty="0" err="1"/>
              <a:t>qare</a:t>
            </a:r>
            <a:endParaRPr lang="en-US" sz="1400" dirty="0"/>
          </a:p>
          <a:p>
            <a:pPr marL="0" indent="0">
              <a:lnSpc>
                <a:spcPct val="100000"/>
              </a:lnSpc>
              <a:spcBef>
                <a:spcPts val="0"/>
              </a:spcBef>
              <a:buNone/>
            </a:pPr>
            <a:r>
              <a:rPr lang="en-US" sz="1400" dirty="0"/>
              <a:t>-</a:t>
            </a:r>
          </a:p>
          <a:p>
            <a:pPr marL="0" indent="0">
              <a:lnSpc>
                <a:spcPct val="100000"/>
              </a:lnSpc>
              <a:spcBef>
                <a:spcPts val="0"/>
              </a:spcBef>
              <a:buNone/>
            </a:pPr>
            <a:r>
              <a:rPr lang="en-US" sz="1400" dirty="0"/>
              <a:t>-300</a:t>
            </a:r>
          </a:p>
          <a:p>
            <a:pPr marL="0" indent="0">
              <a:lnSpc>
                <a:spcPct val="100000"/>
              </a:lnSpc>
              <a:spcBef>
                <a:spcPts val="0"/>
              </a:spcBef>
              <a:buNone/>
            </a:pPr>
            <a:r>
              <a:rPr lang="en-US" sz="1400" dirty="0"/>
              <a:t>-</a:t>
            </a:r>
          </a:p>
          <a:p>
            <a:pPr marL="0" indent="0">
              <a:lnSpc>
                <a:spcPct val="100000"/>
              </a:lnSpc>
              <a:spcBef>
                <a:spcPts val="0"/>
              </a:spcBef>
              <a:buNone/>
            </a:pPr>
            <a:r>
              <a:rPr lang="en-US" sz="1400" dirty="0"/>
              <a:t>-200</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9" name="Ink 8">
                <a:extLst>
                  <a:ext uri="{FF2B5EF4-FFF2-40B4-BE49-F238E27FC236}">
                    <a16:creationId xmlns:a16="http://schemas.microsoft.com/office/drawing/2014/main" id="{AC545A91-C96F-4730-B338-8773B43146D9}"/>
                  </a:ext>
                </a:extLst>
              </p14:cNvPr>
              <p14:cNvContentPartPr/>
              <p14:nvPr>
                <p:extLst>
                  <p:ext uri="{42D2F446-02D8-4167-A562-619A0277C38B}">
                    <p15:isNarration xmlns:p15="http://schemas.microsoft.com/office/powerpoint/2012/main" val="1"/>
                  </p:ext>
                </p:extLst>
              </p14:nvPr>
            </p14:nvContentPartPr>
            <p14:xfrm>
              <a:off x="6108840" y="3220560"/>
              <a:ext cx="1028520" cy="2040120"/>
            </p14:xfrm>
          </p:contentPart>
        </mc:Choice>
        <mc:Fallback>
          <p:pic>
            <p:nvPicPr>
              <p:cNvPr id="9" name="Ink 8">
                <a:extLst>
                  <a:ext uri="{FF2B5EF4-FFF2-40B4-BE49-F238E27FC236}">
                    <a16:creationId xmlns:a16="http://schemas.microsoft.com/office/drawing/2014/main" id="{AC545A91-C96F-4730-B338-8773B43146D9}"/>
                  </a:ext>
                </a:extLst>
              </p:cNvPr>
              <p:cNvPicPr>
                <a:picLocks noGrp="1" noRot="1" noChangeAspect="1" noMove="1" noResize="1" noEditPoints="1" noAdjustHandles="1" noChangeArrowheads="1" noChangeShapeType="1"/>
              </p:cNvPicPr>
              <p:nvPr/>
            </p:nvPicPr>
            <p:blipFill>
              <a:blip r:embed="rId5"/>
              <a:stretch>
                <a:fillRect/>
              </a:stretch>
            </p:blipFill>
            <p:spPr>
              <a:xfrm>
                <a:off x="6093000" y="3157200"/>
                <a:ext cx="1059840" cy="2166840"/>
              </a:xfrm>
              <a:prstGeom prst="rect">
                <a:avLst/>
              </a:prstGeom>
            </p:spPr>
          </p:pic>
        </mc:Fallback>
      </mc:AlternateContent>
      <p:pic>
        <p:nvPicPr>
          <p:cNvPr id="10" name="Audio 9">
            <a:hlinkClick r:id="" action="ppaction://media"/>
            <a:extLst>
              <a:ext uri="{FF2B5EF4-FFF2-40B4-BE49-F238E27FC236}">
                <a16:creationId xmlns:a16="http://schemas.microsoft.com/office/drawing/2014/main" id="{E3EBC08F-E5B9-4B50-81D9-9D6A107805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48651166"/>
      </p:ext>
    </p:extLst>
  </p:cSld>
  <p:clrMapOvr>
    <a:masterClrMapping/>
  </p:clrMapOvr>
  <mc:AlternateContent xmlns:mc="http://schemas.openxmlformats.org/markup-compatibility/2006">
    <mc:Choice xmlns:p14="http://schemas.microsoft.com/office/powerpoint/2010/main" Requires="p14">
      <p:transition spd="slow" p14:dur="2000" advTm="61551"/>
    </mc:Choice>
    <mc:Fallback>
      <p:transition spd="slow" advTm="61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9FF29-ED2F-499A-BB03-9C7713BEF072}"/>
              </a:ext>
            </a:extLst>
          </p:cNvPr>
          <p:cNvSpPr>
            <a:spLocks noGrp="1"/>
          </p:cNvSpPr>
          <p:nvPr>
            <p:ph type="title"/>
          </p:nvPr>
        </p:nvSpPr>
        <p:spPr/>
        <p:txBody>
          <a:bodyPr/>
          <a:lstStyle/>
          <a:p>
            <a:r>
              <a:rPr lang="en-US" dirty="0"/>
              <a:t>Collecting urine specimens</a:t>
            </a:r>
          </a:p>
        </p:txBody>
      </p:sp>
      <p:sp>
        <p:nvSpPr>
          <p:cNvPr id="3" name="Text Placeholder 2">
            <a:extLst>
              <a:ext uri="{FF2B5EF4-FFF2-40B4-BE49-F238E27FC236}">
                <a16:creationId xmlns:a16="http://schemas.microsoft.com/office/drawing/2014/main" id="{85D4E91F-D215-439F-8071-D933E839A0A2}"/>
              </a:ext>
            </a:extLst>
          </p:cNvPr>
          <p:cNvSpPr>
            <a:spLocks noGrp="1"/>
          </p:cNvSpPr>
          <p:nvPr>
            <p:ph type="body" idx="1"/>
          </p:nvPr>
        </p:nvSpPr>
        <p:spPr/>
        <p:txBody>
          <a:bodyPr/>
          <a:lstStyle/>
          <a:p>
            <a:r>
              <a:rPr lang="en-US" dirty="0"/>
              <a:t>The first morning specimen is best</a:t>
            </a:r>
          </a:p>
        </p:txBody>
      </p:sp>
      <p:sp>
        <p:nvSpPr>
          <p:cNvPr id="4" name="Content Placeholder 3">
            <a:extLst>
              <a:ext uri="{FF2B5EF4-FFF2-40B4-BE49-F238E27FC236}">
                <a16:creationId xmlns:a16="http://schemas.microsoft.com/office/drawing/2014/main" id="{F7011C80-7C4F-4963-A55D-3736FD7BEE7E}"/>
              </a:ext>
            </a:extLst>
          </p:cNvPr>
          <p:cNvSpPr>
            <a:spLocks noGrp="1"/>
          </p:cNvSpPr>
          <p:nvPr>
            <p:ph sz="half" idx="2"/>
          </p:nvPr>
        </p:nvSpPr>
        <p:spPr/>
        <p:txBody>
          <a:bodyPr/>
          <a:lstStyle/>
          <a:p>
            <a:r>
              <a:rPr lang="en-US" dirty="0"/>
              <a:t>Patient should wash hands</a:t>
            </a:r>
          </a:p>
          <a:p>
            <a:r>
              <a:rPr lang="en-US" dirty="0"/>
              <a:t>Patient should clean around meatus (urinary opening) first from front to back</a:t>
            </a:r>
          </a:p>
          <a:p>
            <a:r>
              <a:rPr lang="en-US" dirty="0"/>
              <a:t>Urinate into toilet a small amount</a:t>
            </a:r>
          </a:p>
          <a:p>
            <a:r>
              <a:rPr lang="en-US" dirty="0"/>
              <a:t>Urinate into cup (only 2 teaspoons are usually needed)</a:t>
            </a:r>
          </a:p>
        </p:txBody>
      </p:sp>
      <p:sp>
        <p:nvSpPr>
          <p:cNvPr id="5" name="Text Placeholder 4">
            <a:extLst>
              <a:ext uri="{FF2B5EF4-FFF2-40B4-BE49-F238E27FC236}">
                <a16:creationId xmlns:a16="http://schemas.microsoft.com/office/drawing/2014/main" id="{CAD7C286-D348-4610-B3B0-4970A210289B}"/>
              </a:ext>
            </a:extLst>
          </p:cNvPr>
          <p:cNvSpPr>
            <a:spLocks noGrp="1"/>
          </p:cNvSpPr>
          <p:nvPr>
            <p:ph type="body" sz="quarter" idx="3"/>
          </p:nvPr>
        </p:nvSpPr>
        <p:spPr/>
        <p:txBody>
          <a:bodyPr/>
          <a:lstStyle/>
          <a:p>
            <a:endParaRPr lang="en-US" dirty="0"/>
          </a:p>
        </p:txBody>
      </p:sp>
      <p:sp>
        <p:nvSpPr>
          <p:cNvPr id="6" name="Content Placeholder 5">
            <a:extLst>
              <a:ext uri="{FF2B5EF4-FFF2-40B4-BE49-F238E27FC236}">
                <a16:creationId xmlns:a16="http://schemas.microsoft.com/office/drawing/2014/main" id="{BFF3260F-FC60-45A0-8834-753AC7398BE2}"/>
              </a:ext>
            </a:extLst>
          </p:cNvPr>
          <p:cNvSpPr>
            <a:spLocks noGrp="1"/>
          </p:cNvSpPr>
          <p:nvPr>
            <p:ph sz="quarter" idx="4"/>
          </p:nvPr>
        </p:nvSpPr>
        <p:spPr/>
        <p:txBody>
          <a:bodyPr/>
          <a:lstStyle/>
          <a:p>
            <a:r>
              <a:rPr lang="en-US" dirty="0"/>
              <a:t>Patient should be instructed not to touch the inside of the cup or the inside of the lid</a:t>
            </a:r>
          </a:p>
          <a:p>
            <a:r>
              <a:rPr lang="en-US" dirty="0"/>
              <a:t>Label the urine specimen at the bedside! </a:t>
            </a:r>
          </a:p>
          <a:p>
            <a:r>
              <a:rPr lang="en-US" dirty="0"/>
              <a:t>NEVER collect a urine specimen from a catheter bag</a:t>
            </a:r>
          </a:p>
        </p:txBody>
      </p:sp>
      <p:pic>
        <p:nvPicPr>
          <p:cNvPr id="8" name="Audio 7">
            <a:hlinkClick r:id="" action="ppaction://media"/>
            <a:extLst>
              <a:ext uri="{FF2B5EF4-FFF2-40B4-BE49-F238E27FC236}">
                <a16:creationId xmlns:a16="http://schemas.microsoft.com/office/drawing/2014/main" id="{9C78B324-D78A-4217-B62B-3829F28F3F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10367650"/>
      </p:ext>
    </p:extLst>
  </p:cSld>
  <p:clrMapOvr>
    <a:masterClrMapping/>
  </p:clrMapOvr>
  <mc:AlternateContent xmlns:mc="http://schemas.openxmlformats.org/markup-compatibility/2006">
    <mc:Choice xmlns:p14="http://schemas.microsoft.com/office/powerpoint/2010/main" Requires="p14">
      <p:transition spd="slow" p14:dur="2000" advTm="106864"/>
    </mc:Choice>
    <mc:Fallback>
      <p:transition spd="slow" advTm="106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3218D19-25B9-4B3C-8CE5-F92D6156B0E3}"/>
              </a:ext>
            </a:extLst>
          </p:cNvPr>
          <p:cNvSpPr>
            <a:spLocks noGrp="1"/>
          </p:cNvSpPr>
          <p:nvPr>
            <p:ph type="title"/>
          </p:nvPr>
        </p:nvSpPr>
        <p:spPr>
          <a:xfrm>
            <a:off x="838200" y="811161"/>
            <a:ext cx="3335594" cy="5403370"/>
          </a:xfrm>
        </p:spPr>
        <p:txBody>
          <a:bodyPr>
            <a:normAutofit/>
          </a:bodyPr>
          <a:lstStyle/>
          <a:p>
            <a:r>
              <a:rPr lang="en-US">
                <a:solidFill>
                  <a:srgbClr val="FFFFFF"/>
                </a:solidFill>
              </a:rPr>
              <a:t>Collecting a stool specimen</a:t>
            </a:r>
          </a:p>
        </p:txBody>
      </p:sp>
      <p:sp>
        <p:nvSpPr>
          <p:cNvPr id="17" name="Rectangle 16">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 name="Content Placeholder 7">
            <a:extLst>
              <a:ext uri="{FF2B5EF4-FFF2-40B4-BE49-F238E27FC236}">
                <a16:creationId xmlns:a16="http://schemas.microsoft.com/office/drawing/2014/main" id="{335B1623-0827-4ACA-9307-A8335ADA8A59}"/>
              </a:ext>
            </a:extLst>
          </p:cNvPr>
          <p:cNvGraphicFramePr>
            <a:graphicFrameLocks noGrp="1"/>
          </p:cNvGraphicFramePr>
          <p:nvPr>
            <p:ph idx="1"/>
            <p:extLst>
              <p:ext uri="{D42A27DB-BD31-4B8C-83A1-F6EECF244321}">
                <p14:modId xmlns:p14="http://schemas.microsoft.com/office/powerpoint/2010/main" val="1837986331"/>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Audio 8">
            <a:hlinkClick r:id="" action="ppaction://media"/>
            <a:extLst>
              <a:ext uri="{FF2B5EF4-FFF2-40B4-BE49-F238E27FC236}">
                <a16:creationId xmlns:a16="http://schemas.microsoft.com/office/drawing/2014/main" id="{821EEFF1-B35B-4CEC-9522-BE6E1A51227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93202976"/>
      </p:ext>
    </p:extLst>
  </p:cSld>
  <p:clrMapOvr>
    <a:masterClrMapping/>
  </p:clrMapOvr>
  <mc:AlternateContent xmlns:mc="http://schemas.openxmlformats.org/markup-compatibility/2006">
    <mc:Choice xmlns:p14="http://schemas.microsoft.com/office/powerpoint/2010/main" Requires="p14">
      <p:transition spd="slow" p14:dur="2000" advTm="52889"/>
    </mc:Choice>
    <mc:Fallback>
      <p:transition spd="slow" advTm="52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B9F2C-302D-492E-B548-60E66B0832F5}"/>
              </a:ext>
            </a:extLst>
          </p:cNvPr>
          <p:cNvSpPr>
            <a:spLocks noGrp="1"/>
          </p:cNvSpPr>
          <p:nvPr>
            <p:ph type="title"/>
          </p:nvPr>
        </p:nvSpPr>
        <p:spPr/>
        <p:txBody>
          <a:bodyPr/>
          <a:lstStyle/>
          <a:p>
            <a:r>
              <a:rPr lang="en-US" dirty="0"/>
              <a:t>That concludes Intake and Output</a:t>
            </a:r>
          </a:p>
        </p:txBody>
      </p:sp>
      <p:sp>
        <p:nvSpPr>
          <p:cNvPr id="3" name="Content Placeholder 2">
            <a:extLst>
              <a:ext uri="{FF2B5EF4-FFF2-40B4-BE49-F238E27FC236}">
                <a16:creationId xmlns:a16="http://schemas.microsoft.com/office/drawing/2014/main" id="{E46477DF-E931-4DA6-BBF1-2A896E908CC4}"/>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1176124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40D6B2C-FD23-4DA9-9B5B-5B6519ADF0D2}"/>
              </a:ext>
            </a:extLst>
          </p:cNvPr>
          <p:cNvSpPr>
            <a:spLocks noGrp="1"/>
          </p:cNvSpPr>
          <p:nvPr>
            <p:ph type="title"/>
          </p:nvPr>
        </p:nvSpPr>
        <p:spPr>
          <a:xfrm>
            <a:off x="640079" y="2053641"/>
            <a:ext cx="3669161" cy="2760098"/>
          </a:xfrm>
        </p:spPr>
        <p:txBody>
          <a:bodyPr>
            <a:normAutofit/>
          </a:bodyPr>
          <a:lstStyle/>
          <a:p>
            <a:r>
              <a:rPr lang="en-US">
                <a:solidFill>
                  <a:srgbClr val="FFFFFF"/>
                </a:solidFill>
              </a:rPr>
              <a:t>ALZHEIMERS DISEASE</a:t>
            </a:r>
          </a:p>
        </p:txBody>
      </p:sp>
      <p:sp>
        <p:nvSpPr>
          <p:cNvPr id="3" name="Content Placeholder 2">
            <a:extLst>
              <a:ext uri="{FF2B5EF4-FFF2-40B4-BE49-F238E27FC236}">
                <a16:creationId xmlns:a16="http://schemas.microsoft.com/office/drawing/2014/main" id="{9BFB0358-6C30-4B7B-9822-208ACD52A06B}"/>
              </a:ext>
            </a:extLst>
          </p:cNvPr>
          <p:cNvSpPr>
            <a:spLocks noGrp="1"/>
          </p:cNvSpPr>
          <p:nvPr>
            <p:ph idx="1"/>
          </p:nvPr>
        </p:nvSpPr>
        <p:spPr>
          <a:xfrm>
            <a:off x="6090574" y="801866"/>
            <a:ext cx="5306084" cy="5230634"/>
          </a:xfrm>
        </p:spPr>
        <p:txBody>
          <a:bodyPr anchor="ctr">
            <a:normAutofit/>
          </a:bodyPr>
          <a:lstStyle/>
          <a:p>
            <a:r>
              <a:rPr lang="en-US" sz="2400">
                <a:solidFill>
                  <a:srgbClr val="000000"/>
                </a:solidFill>
              </a:rPr>
              <a:t>https://www.bing.com/videos/search?q=song+crosses+boundaries&amp;view=detail&amp;mid=69954A69C6D93C9D337769954A69C6D93C9D3377&amp;FORM=VIRE</a:t>
            </a:r>
          </a:p>
        </p:txBody>
      </p:sp>
    </p:spTree>
    <p:extLst>
      <p:ext uri="{BB962C8B-B14F-4D97-AF65-F5344CB8AC3E}">
        <p14:creationId xmlns:p14="http://schemas.microsoft.com/office/powerpoint/2010/main" val="268016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168E7B-6D42-4B3A-B7A1-17D4C49E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8A030C2-9F23-4593-9F99-7B73C232A4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597485-79F3-4C45-A52E-BDA8F2B946AC}"/>
              </a:ext>
            </a:extLst>
          </p:cNvPr>
          <p:cNvSpPr>
            <a:spLocks noGrp="1"/>
          </p:cNvSpPr>
          <p:nvPr>
            <p:ph type="ctrTitle"/>
          </p:nvPr>
        </p:nvSpPr>
        <p:spPr>
          <a:xfrm>
            <a:off x="2726432" y="1741337"/>
            <a:ext cx="6739136" cy="2387918"/>
          </a:xfrm>
        </p:spPr>
        <p:txBody>
          <a:bodyPr anchor="b">
            <a:normAutofit/>
          </a:bodyPr>
          <a:lstStyle/>
          <a:p>
            <a:r>
              <a:rPr lang="en-US" sz="6600" dirty="0">
                <a:solidFill>
                  <a:srgbClr val="FFFFFF"/>
                </a:solidFill>
              </a:rPr>
              <a:t>Intake and Output</a:t>
            </a:r>
            <a:br>
              <a:rPr lang="en-US" sz="6600" dirty="0">
                <a:solidFill>
                  <a:srgbClr val="FFFFFF"/>
                </a:solidFill>
              </a:rPr>
            </a:br>
            <a:r>
              <a:rPr lang="en-US" sz="3100" dirty="0">
                <a:solidFill>
                  <a:srgbClr val="FFFFFF"/>
                </a:solidFill>
              </a:rPr>
              <a:t>page 185 in textbook</a:t>
            </a:r>
          </a:p>
        </p:txBody>
      </p:sp>
      <p:sp>
        <p:nvSpPr>
          <p:cNvPr id="3" name="Subtitle 2">
            <a:extLst>
              <a:ext uri="{FF2B5EF4-FFF2-40B4-BE49-F238E27FC236}">
                <a16:creationId xmlns:a16="http://schemas.microsoft.com/office/drawing/2014/main" id="{565BEC76-A551-4BA2-BB1A-5D47ABBC174E}"/>
              </a:ext>
            </a:extLst>
          </p:cNvPr>
          <p:cNvSpPr>
            <a:spLocks noGrp="1"/>
          </p:cNvSpPr>
          <p:nvPr>
            <p:ph type="subTitle" idx="1"/>
          </p:nvPr>
        </p:nvSpPr>
        <p:spPr>
          <a:xfrm>
            <a:off x="2729559" y="4200522"/>
            <a:ext cx="6740685" cy="682079"/>
          </a:xfrm>
        </p:spPr>
        <p:txBody>
          <a:bodyPr>
            <a:normAutofit/>
          </a:bodyPr>
          <a:lstStyle/>
          <a:p>
            <a:r>
              <a:rPr lang="en-US" sz="4000" dirty="0">
                <a:solidFill>
                  <a:srgbClr val="FFFFFF"/>
                </a:solidFill>
              </a:rPr>
              <a:t>Why is it so important?</a:t>
            </a:r>
          </a:p>
        </p:txBody>
      </p:sp>
      <p:pic>
        <p:nvPicPr>
          <p:cNvPr id="4" name="Audio 3">
            <a:hlinkClick r:id="" action="ppaction://media"/>
            <a:extLst>
              <a:ext uri="{FF2B5EF4-FFF2-40B4-BE49-F238E27FC236}">
                <a16:creationId xmlns:a16="http://schemas.microsoft.com/office/drawing/2014/main" id="{CAB4ABC6-52DD-4348-84D6-F826243AA7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21427816"/>
      </p:ext>
    </p:extLst>
  </p:cSld>
  <p:clrMapOvr>
    <a:masterClrMapping/>
  </p:clrMapOvr>
  <mc:AlternateContent xmlns:mc="http://schemas.openxmlformats.org/markup-compatibility/2006">
    <mc:Choice xmlns:p14="http://schemas.microsoft.com/office/powerpoint/2010/main" Requires="p14">
      <p:transition spd="med" p14:dur="700" advTm="34905">
        <p:fade/>
        <p:sndAc>
          <p:stSnd>
            <p:snd r:embed="rId4" name="push.wav"/>
          </p:stSnd>
        </p:sndAc>
      </p:transition>
    </mc:Choice>
    <mc:Fallback>
      <p:transition spd="med" advTm="34905">
        <p:fade/>
        <p:sndAc>
          <p:stSnd>
            <p:snd r:embed="rId4"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6253ADA-EF17-4B56-8E2A-C0E65F1829E0}"/>
              </a:ext>
            </a:extLst>
          </p:cNvPr>
          <p:cNvSpPr>
            <a:spLocks noGrp="1"/>
          </p:cNvSpPr>
          <p:nvPr>
            <p:ph type="title"/>
          </p:nvPr>
        </p:nvSpPr>
        <p:spPr>
          <a:xfrm>
            <a:off x="6094105" y="802955"/>
            <a:ext cx="4977976" cy="1454051"/>
          </a:xfrm>
        </p:spPr>
        <p:txBody>
          <a:bodyPr vert="horz" lIns="91440" tIns="45720" rIns="91440" bIns="45720" rtlCol="0" anchor="ctr">
            <a:normAutofit/>
          </a:bodyPr>
          <a:lstStyle/>
          <a:p>
            <a:r>
              <a:rPr lang="en-US" sz="2400">
                <a:solidFill>
                  <a:srgbClr val="000000"/>
                </a:solidFill>
              </a:rPr>
              <a:t>Sometimes patients get fluid overloaded. Some specific diseases where this is common are:</a:t>
            </a:r>
          </a:p>
        </p:txBody>
      </p:sp>
      <p:sp>
        <p:nvSpPr>
          <p:cNvPr id="18"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Placeholder 7">
            <a:extLst>
              <a:ext uri="{FF2B5EF4-FFF2-40B4-BE49-F238E27FC236}">
                <a16:creationId xmlns:a16="http://schemas.microsoft.com/office/drawing/2014/main" id="{693C2EB3-3694-4248-9FD9-A0A23F1968C8}"/>
              </a:ext>
            </a:extLst>
          </p:cNvPr>
          <p:cNvPicPr>
            <a:picLocks noGrp="1" noChangeAspect="1"/>
          </p:cNvPicPr>
          <p:nvPr>
            <p:ph type="pic" idx="1"/>
          </p:nvPr>
        </p:nvPicPr>
        <p:blipFill rotWithShape="1">
          <a:blip r:embed="rId5">
            <a:alphaModFix/>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1" b="1614"/>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6" name="Text Placeholder 5">
            <a:extLst>
              <a:ext uri="{FF2B5EF4-FFF2-40B4-BE49-F238E27FC236}">
                <a16:creationId xmlns:a16="http://schemas.microsoft.com/office/drawing/2014/main" id="{DAA2267D-3247-4BCD-A8D2-D3913A9730F6}"/>
              </a:ext>
            </a:extLst>
          </p:cNvPr>
          <p:cNvSpPr>
            <a:spLocks noGrp="1"/>
          </p:cNvSpPr>
          <p:nvPr>
            <p:ph type="body" sz="half" idx="2"/>
          </p:nvPr>
        </p:nvSpPr>
        <p:spPr>
          <a:xfrm>
            <a:off x="6090574" y="2421682"/>
            <a:ext cx="4977578" cy="3639289"/>
          </a:xfrm>
        </p:spPr>
        <p:txBody>
          <a:bodyPr vert="horz" lIns="91440" tIns="45720" rIns="91440" bIns="45720" rtlCol="0" anchor="ctr">
            <a:normAutofit/>
          </a:bodyPr>
          <a:lstStyle/>
          <a:p>
            <a:pPr marL="285750" indent="-228600">
              <a:buFont typeface="Arial" panose="020B0604020202020204" pitchFamily="34" charset="0"/>
              <a:buChar char="•"/>
            </a:pPr>
            <a:endParaRPr lang="en-US" sz="2000">
              <a:solidFill>
                <a:srgbClr val="000000"/>
              </a:solidFill>
            </a:endParaRPr>
          </a:p>
          <a:p>
            <a:pPr marL="285750" indent="-228600">
              <a:buFont typeface="Arial" panose="020B0604020202020204" pitchFamily="34" charset="0"/>
              <a:buChar char="•"/>
            </a:pPr>
            <a:r>
              <a:rPr lang="en-US" sz="2000">
                <a:solidFill>
                  <a:srgbClr val="000000"/>
                </a:solidFill>
              </a:rPr>
              <a:t>Congestive Heart Failure (CHF)</a:t>
            </a:r>
          </a:p>
          <a:p>
            <a:pPr marL="285750" indent="-228600">
              <a:buFont typeface="Arial" panose="020B0604020202020204" pitchFamily="34" charset="0"/>
              <a:buChar char="•"/>
            </a:pPr>
            <a:r>
              <a:rPr lang="en-US" sz="2000">
                <a:solidFill>
                  <a:srgbClr val="000000"/>
                </a:solidFill>
              </a:rPr>
              <a:t>Renal failure</a:t>
            </a:r>
          </a:p>
          <a:p>
            <a:pPr marL="285750" indent="-228600">
              <a:buFont typeface="Arial" panose="020B0604020202020204" pitchFamily="34" charset="0"/>
              <a:buChar char="•"/>
            </a:pPr>
            <a:r>
              <a:rPr lang="en-US" sz="2000">
                <a:solidFill>
                  <a:srgbClr val="000000"/>
                </a:solidFill>
              </a:rPr>
              <a:t>Liver failure</a:t>
            </a:r>
          </a:p>
        </p:txBody>
      </p:sp>
      <p:sp>
        <p:nvSpPr>
          <p:cNvPr id="9" name="TextBox 8">
            <a:extLst>
              <a:ext uri="{FF2B5EF4-FFF2-40B4-BE49-F238E27FC236}">
                <a16:creationId xmlns:a16="http://schemas.microsoft.com/office/drawing/2014/main" id="{B42B1F3F-A502-4B74-95DB-3ED3AF2E4DDB}"/>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elrincondesisifo.wordpress.com/2010/08/27/nice-actualizacion-de-la-gpc-de-insuficiencia-cardiac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pic>
        <p:nvPicPr>
          <p:cNvPr id="10" name="Audio 9">
            <a:hlinkClick r:id="" action="ppaction://media"/>
            <a:extLst>
              <a:ext uri="{FF2B5EF4-FFF2-40B4-BE49-F238E27FC236}">
                <a16:creationId xmlns:a16="http://schemas.microsoft.com/office/drawing/2014/main" id="{DAED7151-779D-4B84-B59D-EDE74D353F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02578872"/>
      </p:ext>
    </p:extLst>
  </p:cSld>
  <p:clrMapOvr>
    <a:masterClrMapping/>
  </p:clrMapOvr>
  <mc:AlternateContent xmlns:mc="http://schemas.openxmlformats.org/markup-compatibility/2006">
    <mc:Choice xmlns:p14="http://schemas.microsoft.com/office/powerpoint/2010/main" Requires="p14">
      <p:transition spd="slow" p14:dur="2000" advTm="25200"/>
    </mc:Choice>
    <mc:Fallback>
      <p:transition spd="slow" advTm="25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A5AE8CC-06FD-417B-B86E-4D1D06AA7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3AEA7C8A-E01F-4287-BF5D-2338A31ABE96}"/>
              </a:ext>
            </a:extLst>
          </p:cNvPr>
          <p:cNvPicPr>
            <a:picLocks noGrp="1" noChangeAspect="1"/>
          </p:cNvPicPr>
          <p:nvPr>
            <p:ph sz="half"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219172" y="321732"/>
            <a:ext cx="4334526" cy="3608493"/>
          </a:xfrm>
          <a:prstGeom prst="rect">
            <a:avLst/>
          </a:prstGeom>
        </p:spPr>
      </p:pic>
      <p:pic>
        <p:nvPicPr>
          <p:cNvPr id="12" name="Content Placeholder 11">
            <a:extLst>
              <a:ext uri="{FF2B5EF4-FFF2-40B4-BE49-F238E27FC236}">
                <a16:creationId xmlns:a16="http://schemas.microsoft.com/office/drawing/2014/main" id="{E483C289-AFF6-41E3-AC8E-7798D20A48CE}"/>
              </a:ext>
            </a:extLst>
          </p:cNvPr>
          <p:cNvPicPr>
            <a:picLocks noGrp="1" noChangeAspect="1"/>
          </p:cNvPicPr>
          <p:nvPr>
            <p:ph sz="half" idx="2"/>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571232" y="4251958"/>
            <a:ext cx="2805854" cy="2104391"/>
          </a:xfrm>
          <a:prstGeom prst="rect">
            <a:avLst/>
          </a:prstGeom>
        </p:spPr>
      </p:pic>
      <p:sp>
        <p:nvSpPr>
          <p:cNvPr id="20" name="Freeform 3">
            <a:extLst>
              <a:ext uri="{FF2B5EF4-FFF2-40B4-BE49-F238E27FC236}">
                <a16:creationId xmlns:a16="http://schemas.microsoft.com/office/drawing/2014/main" id="{F6429F11-64E2-4420-9B0C-F3F81BF0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Freeform 4">
            <a:extLst>
              <a:ext uri="{FF2B5EF4-FFF2-40B4-BE49-F238E27FC236}">
                <a16:creationId xmlns:a16="http://schemas.microsoft.com/office/drawing/2014/main" id="{62785A07-F203-435E-8E76-BB97680C2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Title 4">
            <a:extLst>
              <a:ext uri="{FF2B5EF4-FFF2-40B4-BE49-F238E27FC236}">
                <a16:creationId xmlns:a16="http://schemas.microsoft.com/office/drawing/2014/main" id="{657A0BEE-0541-4111-80A9-4AC39BA027AC}"/>
              </a:ext>
            </a:extLst>
          </p:cNvPr>
          <p:cNvSpPr>
            <a:spLocks noGrp="1"/>
          </p:cNvSpPr>
          <p:nvPr>
            <p:ph type="title"/>
          </p:nvPr>
        </p:nvSpPr>
        <p:spPr>
          <a:xfrm>
            <a:off x="804672" y="2600325"/>
            <a:ext cx="4948428" cy="2651200"/>
          </a:xfrm>
        </p:spPr>
        <p:txBody>
          <a:bodyPr vert="horz" lIns="91440" tIns="45720" rIns="91440" bIns="45720" rtlCol="0" anchor="t">
            <a:normAutofit/>
          </a:bodyPr>
          <a:lstStyle/>
          <a:p>
            <a:r>
              <a:rPr lang="en-US" sz="2600" b="1" dirty="0"/>
              <a:t>Congestive Heart Failure (CHF)- </a:t>
            </a:r>
            <a:r>
              <a:rPr lang="en-US" sz="2600" dirty="0"/>
              <a:t>this means a weak heart muscle. It cannot pump fluids effectively and backup of fluid around the heart, lungs and legs are common. Swelling is also known as </a:t>
            </a:r>
            <a:r>
              <a:rPr lang="en-US" sz="2600" b="1" dirty="0"/>
              <a:t>EDEMA</a:t>
            </a:r>
            <a:r>
              <a:rPr lang="en-US" sz="2600" dirty="0"/>
              <a:t>.</a:t>
            </a:r>
            <a:br>
              <a:rPr lang="en-US" sz="2600" dirty="0"/>
            </a:br>
            <a:r>
              <a:rPr lang="en-US" sz="2600" dirty="0"/>
              <a:t> </a:t>
            </a:r>
          </a:p>
        </p:txBody>
      </p:sp>
      <p:sp>
        <p:nvSpPr>
          <p:cNvPr id="10" name="TextBox 9">
            <a:extLst>
              <a:ext uri="{FF2B5EF4-FFF2-40B4-BE49-F238E27FC236}">
                <a16:creationId xmlns:a16="http://schemas.microsoft.com/office/drawing/2014/main" id="{60A37277-BCD6-467E-A9AC-BBBABB457FA0}"/>
              </a:ext>
            </a:extLst>
          </p:cNvPr>
          <p:cNvSpPr txBox="1"/>
          <p:nvPr/>
        </p:nvSpPr>
        <p:spPr>
          <a:xfrm>
            <a:off x="9233832" y="3730170"/>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www.jocmr.org/index.php/JOCMR/article/view/2323/131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
        <p:nvSpPr>
          <p:cNvPr id="13" name="TextBox 12">
            <a:extLst>
              <a:ext uri="{FF2B5EF4-FFF2-40B4-BE49-F238E27FC236}">
                <a16:creationId xmlns:a16="http://schemas.microsoft.com/office/drawing/2014/main" id="{92717525-4537-465B-98AA-87B96936E816}"/>
              </a:ext>
            </a:extLst>
          </p:cNvPr>
          <p:cNvSpPr txBox="1"/>
          <p:nvPr/>
        </p:nvSpPr>
        <p:spPr>
          <a:xfrm>
            <a:off x="9070044" y="6156294"/>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en.wikipedia.org/wiki/localized_oedema">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pic>
        <p:nvPicPr>
          <p:cNvPr id="14" name="Audio 13">
            <a:hlinkClick r:id="" action="ppaction://media"/>
            <a:extLst>
              <a:ext uri="{FF2B5EF4-FFF2-40B4-BE49-F238E27FC236}">
                <a16:creationId xmlns:a16="http://schemas.microsoft.com/office/drawing/2014/main" id="{FBB91EE5-C059-43D2-BCF4-6402D739CDA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72113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1348"/>
    </mc:Choice>
    <mc:Fallback>
      <p:transition spd="slow" advTm="31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F4377F-A847-4DB8-9FC2-0F5C19EE4870}"/>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How is the fluid removed in CHF patients?</a:t>
            </a:r>
          </a:p>
        </p:txBody>
      </p:sp>
      <p:sp>
        <p:nvSpPr>
          <p:cNvPr id="3" name="Content Placeholder 2">
            <a:extLst>
              <a:ext uri="{FF2B5EF4-FFF2-40B4-BE49-F238E27FC236}">
                <a16:creationId xmlns:a16="http://schemas.microsoft.com/office/drawing/2014/main" id="{DA4DAC39-09CB-4EB3-A1C1-212162B578ED}"/>
              </a:ext>
            </a:extLst>
          </p:cNvPr>
          <p:cNvSpPr>
            <a:spLocks noGrp="1"/>
          </p:cNvSpPr>
          <p:nvPr>
            <p:ph sz="half" idx="1"/>
          </p:nvPr>
        </p:nvSpPr>
        <p:spPr>
          <a:xfrm>
            <a:off x="4380855" y="1412489"/>
            <a:ext cx="3427283" cy="4363844"/>
          </a:xfrm>
        </p:spPr>
        <p:txBody>
          <a:bodyPr>
            <a:normAutofit/>
          </a:bodyPr>
          <a:lstStyle/>
          <a:p>
            <a:r>
              <a:rPr lang="en-US" sz="2000" dirty="0"/>
              <a:t>DIURETICS</a:t>
            </a:r>
          </a:p>
          <a:p>
            <a:pPr marL="0" indent="0">
              <a:buNone/>
            </a:pPr>
            <a:r>
              <a:rPr lang="en-US" sz="2000" dirty="0"/>
              <a:t>a medication that removes fluid. Your patient will urinate a LOT. </a:t>
            </a:r>
          </a:p>
          <a:p>
            <a:pPr marL="0" indent="0">
              <a:buNone/>
            </a:pPr>
            <a:r>
              <a:rPr lang="en-US" sz="2000" dirty="0"/>
              <a:t>Fluids may be restricted in these patients to one liter or 1,000ml per day. </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9B4BBD2-8382-47A1-8CC9-1DCF85864D4A}"/>
              </a:ext>
            </a:extLst>
          </p:cNvPr>
          <p:cNvSpPr>
            <a:spLocks noGrp="1"/>
          </p:cNvSpPr>
          <p:nvPr>
            <p:ph sz="half" idx="2"/>
          </p:nvPr>
        </p:nvSpPr>
        <p:spPr>
          <a:xfrm>
            <a:off x="8451604" y="1412489"/>
            <a:ext cx="3197701" cy="4363844"/>
          </a:xfrm>
        </p:spPr>
        <p:txBody>
          <a:bodyPr>
            <a:normAutofit/>
          </a:bodyPr>
          <a:lstStyle/>
          <a:p>
            <a:r>
              <a:rPr lang="en-US" sz="2000"/>
              <a:t>It is important that we know if the diuretics are working. </a:t>
            </a:r>
          </a:p>
          <a:p>
            <a:r>
              <a:rPr lang="en-US" sz="2000"/>
              <a:t>There are only 2 ways to know for sure:</a:t>
            </a:r>
          </a:p>
          <a:p>
            <a:pPr marL="514350" indent="-514350">
              <a:buAutoNum type="arabicPeriod"/>
            </a:pPr>
            <a:r>
              <a:rPr lang="en-US" sz="2000"/>
              <a:t>Urine output</a:t>
            </a:r>
          </a:p>
          <a:p>
            <a:pPr marL="514350" indent="-514350">
              <a:buAutoNum type="arabicPeriod"/>
            </a:pPr>
            <a:r>
              <a:rPr lang="en-US" sz="2000"/>
              <a:t>Daily weight</a:t>
            </a:r>
          </a:p>
          <a:p>
            <a:pPr marL="0" indent="0">
              <a:buNone/>
            </a:pPr>
            <a:r>
              <a:rPr lang="en-US" sz="2000"/>
              <a:t>Your patient can lose even up to 40 pounds on just fluid alone! If they GAIN weight, we are concerned that it is more fluid. </a:t>
            </a:r>
          </a:p>
        </p:txBody>
      </p:sp>
      <p:pic>
        <p:nvPicPr>
          <p:cNvPr id="5" name="Audio 4">
            <a:hlinkClick r:id="" action="ppaction://media"/>
            <a:extLst>
              <a:ext uri="{FF2B5EF4-FFF2-40B4-BE49-F238E27FC236}">
                <a16:creationId xmlns:a16="http://schemas.microsoft.com/office/drawing/2014/main" id="{C0D86D8F-DDAA-4216-8C18-CA9E6D952D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61756435"/>
      </p:ext>
    </p:extLst>
  </p:cSld>
  <p:clrMapOvr>
    <a:masterClrMapping/>
  </p:clrMapOvr>
  <mc:AlternateContent xmlns:mc="http://schemas.openxmlformats.org/markup-compatibility/2006">
    <mc:Choice xmlns:p14="http://schemas.microsoft.com/office/powerpoint/2010/main" Requires="p14">
      <p:transition spd="slow" p14:dur="2000" advTm="69299"/>
    </mc:Choice>
    <mc:Fallback>
      <p:transition spd="slow" advTm="69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CB48-0CB2-44D5-9638-4CCE6A9E404F}"/>
              </a:ext>
            </a:extLst>
          </p:cNvPr>
          <p:cNvSpPr>
            <a:spLocks noGrp="1"/>
          </p:cNvSpPr>
          <p:nvPr>
            <p:ph type="title"/>
          </p:nvPr>
        </p:nvSpPr>
        <p:spPr>
          <a:xfrm>
            <a:off x="838200" y="365125"/>
            <a:ext cx="10515600" cy="787137"/>
          </a:xfrm>
        </p:spPr>
        <p:txBody>
          <a:bodyPr>
            <a:normAutofit/>
          </a:bodyPr>
          <a:lstStyle/>
          <a:p>
            <a:r>
              <a:rPr lang="en-US" sz="2400" dirty="0"/>
              <a:t>Renal Failure- The kidneys (renal system) are no longer working. The kidneys clean our blood of all un-needed toxins, waste, and fluids the body doesn’t need</a:t>
            </a:r>
          </a:p>
        </p:txBody>
      </p:sp>
      <p:sp>
        <p:nvSpPr>
          <p:cNvPr id="3" name="Content Placeholder 2">
            <a:extLst>
              <a:ext uri="{FF2B5EF4-FFF2-40B4-BE49-F238E27FC236}">
                <a16:creationId xmlns:a16="http://schemas.microsoft.com/office/drawing/2014/main" id="{66AAD123-E2B3-40FD-9139-D9ABCEBF438E}"/>
              </a:ext>
            </a:extLst>
          </p:cNvPr>
          <p:cNvSpPr>
            <a:spLocks noGrp="1"/>
          </p:cNvSpPr>
          <p:nvPr>
            <p:ph sz="half" idx="1"/>
          </p:nvPr>
        </p:nvSpPr>
        <p:spPr>
          <a:xfrm>
            <a:off x="838200" y="1916723"/>
            <a:ext cx="5181600" cy="4260239"/>
          </a:xfrm>
        </p:spPr>
        <p:txBody>
          <a:bodyPr/>
          <a:lstStyle/>
          <a:p>
            <a:r>
              <a:rPr lang="en-US" sz="2000" dirty="0"/>
              <a:t>If the kidneys fail, the patient will no longer urinate! What happens to all the extra fluid? </a:t>
            </a:r>
          </a:p>
          <a:p>
            <a:pPr marL="0" indent="0">
              <a:buNone/>
            </a:pPr>
            <a:r>
              <a:rPr lang="en-US" sz="2000" dirty="0"/>
              <a:t>It backs up in the body. The body cannot handle the extra fluids and the patient. This is a SERIOUS problem and will lead to death unless……….</a:t>
            </a:r>
          </a:p>
          <a:p>
            <a:pPr marL="0" indent="0">
              <a:buNone/>
            </a:pPr>
            <a:endParaRPr lang="en-US" dirty="0"/>
          </a:p>
        </p:txBody>
      </p:sp>
      <p:sp>
        <p:nvSpPr>
          <p:cNvPr id="4" name="Content Placeholder 3">
            <a:extLst>
              <a:ext uri="{FF2B5EF4-FFF2-40B4-BE49-F238E27FC236}">
                <a16:creationId xmlns:a16="http://schemas.microsoft.com/office/drawing/2014/main" id="{1E33E44A-194D-4EEA-9B7E-E389E1F93356}"/>
              </a:ext>
            </a:extLst>
          </p:cNvPr>
          <p:cNvSpPr>
            <a:spLocks noGrp="1"/>
          </p:cNvSpPr>
          <p:nvPr>
            <p:ph sz="half" idx="2"/>
          </p:nvPr>
        </p:nvSpPr>
        <p:spPr/>
        <p:txBody>
          <a:bodyPr/>
          <a:lstStyle/>
          <a:p>
            <a:pPr marL="0" indent="0">
              <a:buNone/>
            </a:pPr>
            <a:r>
              <a:rPr lang="en-US" dirty="0"/>
              <a:t>……the patient goes on dialysis. This machine pulls blood out, filters it and puts cleaned blood back in while taking off extra un-needed fluids.  </a:t>
            </a:r>
          </a:p>
        </p:txBody>
      </p:sp>
      <p:pic>
        <p:nvPicPr>
          <p:cNvPr id="6" name="Picture 5">
            <a:extLst>
              <a:ext uri="{FF2B5EF4-FFF2-40B4-BE49-F238E27FC236}">
                <a16:creationId xmlns:a16="http://schemas.microsoft.com/office/drawing/2014/main" id="{B66592F0-E4CC-4213-9191-7CFA21B8ADD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65989" y="4242761"/>
            <a:ext cx="3271496" cy="2274610"/>
          </a:xfrm>
          <a:prstGeom prst="rect">
            <a:avLst/>
          </a:prstGeom>
        </p:spPr>
      </p:pic>
      <p:sp>
        <p:nvSpPr>
          <p:cNvPr id="7" name="TextBox 6">
            <a:extLst>
              <a:ext uri="{FF2B5EF4-FFF2-40B4-BE49-F238E27FC236}">
                <a16:creationId xmlns:a16="http://schemas.microsoft.com/office/drawing/2014/main" id="{D465D0E3-AFE6-4BE3-95DC-641777A0E6EA}"/>
              </a:ext>
            </a:extLst>
          </p:cNvPr>
          <p:cNvSpPr txBox="1"/>
          <p:nvPr/>
        </p:nvSpPr>
        <p:spPr>
          <a:xfrm>
            <a:off x="6049331" y="4080947"/>
            <a:ext cx="3271496" cy="230832"/>
          </a:xfrm>
          <a:prstGeom prst="rect">
            <a:avLst/>
          </a:prstGeom>
          <a:noFill/>
        </p:spPr>
        <p:txBody>
          <a:bodyPr wrap="square" rtlCol="0">
            <a:spAutoFit/>
          </a:bodyPr>
          <a:lstStyle/>
          <a:p>
            <a:r>
              <a:rPr lang="en-US" sz="900">
                <a:hlinkClick r:id="rId5" tooltip="https://en.wikipedia.org/wiki/Dialysis"/>
              </a:rPr>
              <a:t>This Photo</a:t>
            </a:r>
            <a:r>
              <a:rPr lang="en-US" sz="900"/>
              <a:t> by Unknown Author is licensed under </a:t>
            </a:r>
            <a:r>
              <a:rPr lang="en-US" sz="900">
                <a:hlinkClick r:id="rId6" tooltip="https://creativecommons.org/licenses/by-sa/3.0/"/>
              </a:rPr>
              <a:t>CC BY-SA</a:t>
            </a:r>
            <a:endParaRPr lang="en-US" sz="900"/>
          </a:p>
        </p:txBody>
      </p:sp>
      <p:pic>
        <p:nvPicPr>
          <p:cNvPr id="8" name="Audio 7">
            <a:hlinkClick r:id="" action="ppaction://media"/>
            <a:extLst>
              <a:ext uri="{FF2B5EF4-FFF2-40B4-BE49-F238E27FC236}">
                <a16:creationId xmlns:a16="http://schemas.microsoft.com/office/drawing/2014/main" id="{7CBF46F3-8D75-4113-AD84-65D2582979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44286414"/>
      </p:ext>
    </p:extLst>
  </p:cSld>
  <p:clrMapOvr>
    <a:masterClrMapping/>
  </p:clrMapOvr>
  <mc:AlternateContent xmlns:mc="http://schemas.openxmlformats.org/markup-compatibility/2006">
    <mc:Choice xmlns:p14="http://schemas.microsoft.com/office/powerpoint/2010/main" Requires="p14">
      <p:transition spd="slow" p14:dur="2000" advTm="67979"/>
    </mc:Choice>
    <mc:Fallback>
      <p:transition spd="slow" advTm="67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134AEDC-9E62-4F89-A63A-3A37EFD253F0}"/>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4700" kern="1200">
                <a:solidFill>
                  <a:srgbClr val="FFFFFF"/>
                </a:solidFill>
                <a:latin typeface="+mj-lt"/>
                <a:ea typeface="+mj-ea"/>
                <a:cs typeface="+mj-cs"/>
              </a:rPr>
              <a:t>Dialysis patients must go three days a week and watch their fluid intake!</a:t>
            </a:r>
          </a:p>
        </p:txBody>
      </p:sp>
      <p:sp>
        <p:nvSpPr>
          <p:cNvPr id="6" name="Text Placeholder 5">
            <a:extLst>
              <a:ext uri="{FF2B5EF4-FFF2-40B4-BE49-F238E27FC236}">
                <a16:creationId xmlns:a16="http://schemas.microsoft.com/office/drawing/2014/main" id="{E268E59C-0CEA-42FF-B5EA-8F587D091980}"/>
              </a:ext>
            </a:extLst>
          </p:cNvPr>
          <p:cNvSpPr>
            <a:spLocks noGrp="1"/>
          </p:cNvSpPr>
          <p:nvPr>
            <p:ph type="body" idx="1"/>
          </p:nvPr>
        </p:nvSpPr>
        <p:spPr>
          <a:xfrm>
            <a:off x="3045368" y="4074718"/>
            <a:ext cx="6105194" cy="682079"/>
          </a:xfrm>
        </p:spPr>
        <p:txBody>
          <a:bodyPr vert="horz" lIns="91440" tIns="45720" rIns="91440" bIns="45720" rtlCol="0">
            <a:normAutofit/>
          </a:bodyPr>
          <a:lstStyle/>
          <a:p>
            <a:pPr algn="ctr"/>
            <a:r>
              <a:rPr lang="en-US" sz="1300" kern="1200">
                <a:solidFill>
                  <a:srgbClr val="FFFFFF"/>
                </a:solidFill>
                <a:latin typeface="+mn-lt"/>
                <a:ea typeface="+mn-ea"/>
                <a:cs typeface="+mn-cs"/>
              </a:rPr>
              <a:t>What if a patient goes to dialysis and 2 liters of fluid is removed from the body and the patient drinks, drinks, drinks…..    They will be overloaded before their next treatment. </a:t>
            </a:r>
          </a:p>
        </p:txBody>
      </p:sp>
      <p:pic>
        <p:nvPicPr>
          <p:cNvPr id="13" name="Picture 12">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Audio 6">
            <a:hlinkClick r:id="" action="ppaction://media"/>
            <a:extLst>
              <a:ext uri="{FF2B5EF4-FFF2-40B4-BE49-F238E27FC236}">
                <a16:creationId xmlns:a16="http://schemas.microsoft.com/office/drawing/2014/main" id="{56213BB6-19D7-4EF5-B037-B790A15AD1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73586"/>
      </p:ext>
    </p:extLst>
  </p:cSld>
  <p:clrMapOvr>
    <a:masterClrMapping/>
  </p:clrMapOvr>
  <mc:AlternateContent xmlns:mc="http://schemas.openxmlformats.org/markup-compatibility/2006">
    <mc:Choice xmlns:p14="http://schemas.microsoft.com/office/powerpoint/2010/main" Requires="p14">
      <p:transition spd="slow" p14:dur="2000" advTm="56609"/>
    </mc:Choice>
    <mc:Fallback>
      <p:transition spd="slow" advTm="56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TotalTime>
  <Words>1559</Words>
  <Application>Microsoft Office PowerPoint</Application>
  <PresentationFormat>Widescreen</PresentationFormat>
  <Paragraphs>161</Paragraphs>
  <Slides>28</Slides>
  <Notes>0</Notes>
  <HiddenSlides>0</HiddenSlides>
  <MMClips>25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Chapter 5 and Chapter 7 with a touch of chapter 2  </vt:lpstr>
      <vt:lpstr>Hallucinations and your response</vt:lpstr>
      <vt:lpstr>ALZHEIMERS DISEASE</vt:lpstr>
      <vt:lpstr>Intake and Output page 185 in textbook</vt:lpstr>
      <vt:lpstr>Sometimes patients get fluid overloaded. Some specific diseases where this is common are:</vt:lpstr>
      <vt:lpstr>Congestive Heart Failure (CHF)- this means a weak heart muscle. It cannot pump fluids effectively and backup of fluid around the heart, lungs and legs are common. Swelling is also known as EDEMA.  </vt:lpstr>
      <vt:lpstr>How is the fluid removed in CHF patients?</vt:lpstr>
      <vt:lpstr>Renal Failure- The kidneys (renal system) are no longer working. The kidneys clean our blood of all un-needed toxins, waste, and fluids the body doesn’t need</vt:lpstr>
      <vt:lpstr>Dialysis patients must go three days a week and watch their fluid intake!</vt:lpstr>
      <vt:lpstr>Fistula or shunt</vt:lpstr>
      <vt:lpstr>Liver Failure</vt:lpstr>
      <vt:lpstr>     So why is this important to you?</vt:lpstr>
      <vt:lpstr>The treatment for these diseases requires careful measurement of their intake and output.</vt:lpstr>
      <vt:lpstr>Intake and Output (I&amp;O’s)</vt:lpstr>
      <vt:lpstr>YOU CANNOT MEASURE IN OUNCES ALTHOUGH YOUR PATIENTS DO!</vt:lpstr>
      <vt:lpstr>                         PRACTICE:</vt:lpstr>
      <vt:lpstr>Document intake and output (I&amp;O)</vt:lpstr>
      <vt:lpstr>So again, why are these diseases important to understand?</vt:lpstr>
      <vt:lpstr>Measuring Output</vt:lpstr>
      <vt:lpstr>Other places to find urine:</vt:lpstr>
      <vt:lpstr>Catheter Overview</vt:lpstr>
      <vt:lpstr>Catheter FACTS</vt:lpstr>
      <vt:lpstr>Urinals are for men to void into</vt:lpstr>
      <vt:lpstr>Bedside Commode (BSC) are used for patients that cannot ambulate to the restroom. </vt:lpstr>
      <vt:lpstr>Increments to measure in:</vt:lpstr>
      <vt:lpstr>Collecting urine specimens</vt:lpstr>
      <vt:lpstr>Collecting a stool specimen</vt:lpstr>
      <vt:lpstr>That concludes Intake and Output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5 and Chapter 7 with a touch of chapter 2  </dc:title>
  <dc:creator>Brenda Manning</dc:creator>
  <cp:lastModifiedBy>Brenda Manning</cp:lastModifiedBy>
  <cp:revision>1</cp:revision>
  <dcterms:created xsi:type="dcterms:W3CDTF">2018-08-31T02:36:56Z</dcterms:created>
  <dcterms:modified xsi:type="dcterms:W3CDTF">2018-08-31T02:39:31Z</dcterms:modified>
</cp:coreProperties>
</file>