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6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26"/>
    <p:restoredTop sz="94719"/>
  </p:normalViewPr>
  <p:slideViewPr>
    <p:cSldViewPr snapToGrid="0" snapToObjects="1">
      <p:cViewPr varScale="1">
        <p:scale>
          <a:sx n="152" d="100"/>
          <a:sy n="152" d="100"/>
        </p:scale>
        <p:origin x="10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0B8AF0-672D-8246-A481-9E74B243B09E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868093-F899-FC45-B7FB-F3638848C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127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D5041-EA8D-7F4C-9E5C-93FDBC68AF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296BB7-6952-4A4E-B215-6C5484FE57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2BAFE-9E8B-E642-88AA-66D41A607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8E3C-F58F-6D4E-BE42-FDF488B30CAD}" type="datetime1">
              <a:rPr lang="en-US" smtClean="0"/>
              <a:t>10/21/20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005870-1A62-E642-B34C-AAA6993CA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94C6A-EF91-EB43-839E-AE12FDBCF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1452-B395-2F4E-B3CE-79843C84F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829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85364-FBB1-AD4F-90DA-7A5009EF6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490C9C-5D0A-0541-B036-3E90B65F85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76400D-DB9B-B246-9149-7FEB0ABA5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DD04-6578-8447-B3B6-5820C1166F94}" type="datetime1">
              <a:rPr lang="en-US" smtClean="0"/>
              <a:t>10/21/20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2E1D3-76C4-D547-BD6A-6B9761086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304B9-F782-734F-B68B-669B86FA3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1452-B395-2F4E-B3CE-79843C84F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30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66F3AD-0BC5-8E4C-B9E2-949785DB8D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61F553-E3A8-2D4F-8944-A1C9DC4694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C2CAEA-D139-7844-93C3-A50D5A4F7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6B0D-7024-AC43-95DE-FFC0CA79DCF6}" type="datetime1">
              <a:rPr lang="en-US" smtClean="0"/>
              <a:t>10/21/20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F49A5-730B-2C4E-AAF8-6092243E5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C5570A-1533-774C-A0D2-C8BD474EC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1452-B395-2F4E-B3CE-79843C84F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44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A4978-2558-3C4E-9C1F-FF1F96D9B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75B95-90AD-B840-8E40-5F0027FD0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DC017-FF64-E64C-BCF7-CE36BF2DA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5918-3ED5-274D-86D9-73F3346991D1}" type="datetime1">
              <a:rPr lang="en-US" smtClean="0"/>
              <a:t>10/21/20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A6A00A-1A75-F14B-ACE9-A138BECEB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2607E1-FB4E-D943-AE9C-9244BD43C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1452-B395-2F4E-B3CE-79843C84F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27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12BF4-6172-204E-89A9-908889F33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8AEE1B-7315-1644-B3F2-255F06A4B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C765D-DF1D-564C-B408-D8B32CA1B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ED4C-32E2-5E4D-B3B3-935DCBE5EEBF}" type="datetime1">
              <a:rPr lang="en-US" smtClean="0"/>
              <a:t>10/21/20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50F74D-05A3-4342-BADC-D0EBAF905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11057B-6B68-8F40-8246-D4AC45B6B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1452-B395-2F4E-B3CE-79843C84F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864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92C98-969A-484C-AB9A-2F05F5355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2826E-F2BF-A341-8998-0415EBE207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3D5DC9-ED6C-B844-9B0B-A7CA6D67B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AE2890-E43E-954E-B521-6E4450816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8763-B56B-214D-A5D5-84F4D0A462B2}" type="datetime1">
              <a:rPr lang="en-US" smtClean="0"/>
              <a:t>10/21/20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88C635-90AA-AB48-B982-E6C8A65B1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596AD-8D4A-E049-8D59-5C41CCA51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1452-B395-2F4E-B3CE-79843C84F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218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A4E20-7864-A241-A1AE-B0FFA4957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C5117E-8C29-8F48-B44B-FB56644660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7C35DB-1849-FC40-996F-C3E59DE36F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279CC5-A6F6-C547-901B-F47947A0EC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1389A9-C76B-A74B-B020-D0EB8AC077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34FD78-3564-5840-AB4E-6239FED08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E720-5E93-FD48-AFEC-FE7268B362BD}" type="datetime1">
              <a:rPr lang="en-US" smtClean="0"/>
              <a:t>10/21/20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000DC0-0B59-024E-AF73-AE27FCDD2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4DA45A-3A95-304E-BBE9-3A2FFF6A5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1452-B395-2F4E-B3CE-79843C84F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028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AFF77-8BDB-0242-BF7C-04C48CFB6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A372E2-F752-7A4E-A587-101711E57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F2063-91AC-924B-80DF-A29D5C3666D0}" type="datetime1">
              <a:rPr lang="en-US" smtClean="0"/>
              <a:t>10/21/20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31CB8D-38C6-1747-8BB3-2A93BC6D5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85FF35-270F-E64B-9DC5-81BC19B25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1452-B395-2F4E-B3CE-79843C84F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77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B489E3-10CF-5E43-B52A-7FD394321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D9180-38B6-374E-A148-40876D1A3C7C}" type="datetime1">
              <a:rPr lang="en-US" smtClean="0"/>
              <a:t>10/21/20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48D56F-3D30-F447-80CA-0B788E51A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4D2400-E1A7-3C43-A25E-BC190DD81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1452-B395-2F4E-B3CE-79843C84F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69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2D781-A197-0146-BE50-D141DDC4F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EE12B-864C-4D47-ABF1-37BC272F9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2F305E-14DD-9845-B6DF-103A914AA2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A56B7B-AD0B-E34B-BC89-1FD66BC7A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1A23-5011-5640-82A5-5A423A755F39}" type="datetime1">
              <a:rPr lang="en-US" smtClean="0"/>
              <a:t>10/21/20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2C3991-F41C-9C44-BE7E-6C8BF88DB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EF87D8-1FEE-004B-9E34-2E01B8D09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1452-B395-2F4E-B3CE-79843C84F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26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3726A-3613-0F47-BDF8-2C3044FFD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87ECC2-9D6C-5C40-BC3D-8E80AD6215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1070A9-4C0D-9349-B8A1-432FD36953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4ED7D6-35AB-DB4D-B0F8-C25C1CD9C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CBAF8-4064-8E47-A7B8-BED1D538F420}" type="datetime1">
              <a:rPr lang="en-US" smtClean="0"/>
              <a:t>10/21/20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E59C2-600C-1D43-AACE-1B6C212FD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49FCF-E2D7-CE49-AEF5-CCC01A42B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1452-B395-2F4E-B3CE-79843C84F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873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7F4B2E-57AC-4D44-A829-C61E0D377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CF5F23-9D9F-6244-9400-0D1EB9F70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AE7516-A6BC-A847-A5B6-B5E30D9284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3933E-98D5-EE47-A87A-CF39EA28EB05}" type="datetime1">
              <a:rPr lang="en-US" smtClean="0"/>
              <a:t>10/21/20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AE600-10B1-2E42-ADFF-1E64A5BF82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0F26F-928E-7146-BBFD-1556D4541E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F1452-B395-2F4E-B3CE-79843C84F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678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8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113409-1BCD-C148-A90E-742EBE5D7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39" y="365126"/>
            <a:ext cx="6128017" cy="1251024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 vs. 2018 Highlights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(all $ in millions of BMD)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430D7B1B-240C-DF4A-A44A-6C1FAC8383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181" y="1540471"/>
            <a:ext cx="1371958" cy="150331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2BF74-CFEF-8E4B-9014-7D59D1C3C1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CB2ADCD-F4CF-6F41-8491-A0C3060580BB}" type="datetime1">
              <a:rPr lang="en-US">
                <a:solidFill>
                  <a:schemeClr val="bg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10/21/20</a:t>
            </a:fld>
            <a:endParaRPr lang="en-US">
              <a:solidFill>
                <a:schemeClr val="bg1">
                  <a:alpha val="80000"/>
                </a:schemeClr>
              </a:solidFill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78275AC-8D89-4C46-9255-B837103F92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282449"/>
              </p:ext>
            </p:extLst>
          </p:nvPr>
        </p:nvGraphicFramePr>
        <p:xfrm>
          <a:off x="3456264" y="1459685"/>
          <a:ext cx="7970186" cy="4537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1413">
                  <a:extLst>
                    <a:ext uri="{9D8B030D-6E8A-4147-A177-3AD203B41FA5}">
                      <a16:colId xmlns:a16="http://schemas.microsoft.com/office/drawing/2014/main" val="2128957895"/>
                    </a:ext>
                  </a:extLst>
                </a:gridCol>
                <a:gridCol w="1961413">
                  <a:extLst>
                    <a:ext uri="{9D8B030D-6E8A-4147-A177-3AD203B41FA5}">
                      <a16:colId xmlns:a16="http://schemas.microsoft.com/office/drawing/2014/main" val="275558010"/>
                    </a:ext>
                  </a:extLst>
                </a:gridCol>
                <a:gridCol w="2023680">
                  <a:extLst>
                    <a:ext uri="{9D8B030D-6E8A-4147-A177-3AD203B41FA5}">
                      <a16:colId xmlns:a16="http://schemas.microsoft.com/office/drawing/2014/main" val="768936147"/>
                    </a:ext>
                  </a:extLst>
                </a:gridCol>
                <a:gridCol w="2023680">
                  <a:extLst>
                    <a:ext uri="{9D8B030D-6E8A-4147-A177-3AD203B41FA5}">
                      <a16:colId xmlns:a16="http://schemas.microsoft.com/office/drawing/2014/main" val="1632902371"/>
                    </a:ext>
                  </a:extLst>
                </a:gridCol>
              </a:tblGrid>
              <a:tr h="3777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4595987"/>
                  </a:ext>
                </a:extLst>
              </a:tr>
              <a:tr h="661064">
                <a:tc>
                  <a:txBody>
                    <a:bodyPr/>
                    <a:lstStyle/>
                    <a:p>
                      <a:r>
                        <a:rPr lang="en-US" dirty="0"/>
                        <a:t>Direct spend --local economy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$244.4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$247.7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-1.33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588079"/>
                  </a:ext>
                </a:extLst>
              </a:tr>
              <a:tr h="661064">
                <a:tc>
                  <a:txBody>
                    <a:bodyPr/>
                    <a:lstStyle/>
                    <a:p>
                      <a:r>
                        <a:rPr lang="en-US" dirty="0"/>
                        <a:t>Taxes and Other Gov levies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$49.8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$49.3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+1.00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251400"/>
                  </a:ext>
                </a:extLst>
              </a:tr>
              <a:tr h="818460">
                <a:tc>
                  <a:txBody>
                    <a:bodyPr/>
                    <a:lstStyle/>
                    <a:p>
                      <a:r>
                        <a:rPr lang="en-US" dirty="0"/>
                        <a:t>Loans granted or renewed </a:t>
                      </a:r>
                      <a:r>
                        <a:rPr lang="en-US" sz="1000" dirty="0"/>
                        <a:t>(residential and commercial)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$518.4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$620.3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-16.43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9036077"/>
                  </a:ext>
                </a:extLst>
              </a:tr>
              <a:tr h="1101774">
                <a:tc>
                  <a:txBody>
                    <a:bodyPr/>
                    <a:lstStyle/>
                    <a:p>
                      <a:r>
                        <a:rPr lang="en-US" sz="1800" dirty="0"/>
                        <a:t>Investments in and Loans to Government </a:t>
                      </a:r>
                      <a:r>
                        <a:rPr lang="en-US" sz="1000" dirty="0"/>
                        <a:t>(including Quangos)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$389.4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$168.0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+56.85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786982"/>
                  </a:ext>
                </a:extLst>
              </a:tr>
              <a:tr h="917371">
                <a:tc>
                  <a:txBody>
                    <a:bodyPr/>
                    <a:lstStyle/>
                    <a:p>
                      <a:r>
                        <a:rPr lang="en-US" sz="1800" dirty="0"/>
                        <a:t>Cash Contributions to Charity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+2.85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771837"/>
                  </a:ext>
                </a:extLst>
              </a:tr>
            </a:tbl>
          </a:graphicData>
        </a:graphic>
      </p:graphicFrame>
      <p:pic>
        <p:nvPicPr>
          <p:cNvPr id="29" name="Picture 28" descr="A picture containing drawing&#10;&#10;Description automatically generated">
            <a:extLst>
              <a:ext uri="{FF2B5EF4-FFF2-40B4-BE49-F238E27FC236}">
                <a16:creationId xmlns:a16="http://schemas.microsoft.com/office/drawing/2014/main" id="{4D055453-A792-3E4A-B8A5-DAC1249F9B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134" y="3196174"/>
            <a:ext cx="1297563" cy="513895"/>
          </a:xfrm>
          <a:prstGeom prst="rect">
            <a:avLst/>
          </a:prstGeom>
        </p:spPr>
      </p:pic>
      <p:pic>
        <p:nvPicPr>
          <p:cNvPr id="30" name="Picture 29" descr="A close up of a sign&#10;&#10;Description automatically generated">
            <a:extLst>
              <a:ext uri="{FF2B5EF4-FFF2-40B4-BE49-F238E27FC236}">
                <a16:creationId xmlns:a16="http://schemas.microsoft.com/office/drawing/2014/main" id="{FE8309B5-9E4B-AF43-8361-7A2EEDF8DF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5645" y="3894210"/>
            <a:ext cx="722141" cy="680251"/>
          </a:xfrm>
          <a:prstGeom prst="rect">
            <a:avLst/>
          </a:prstGeom>
        </p:spPr>
      </p:pic>
      <p:pic>
        <p:nvPicPr>
          <p:cNvPr id="32" name="Picture 31" descr="A picture containing drawing, light&#10;&#10;Description automatically generated">
            <a:extLst>
              <a:ext uri="{FF2B5EF4-FFF2-40B4-BE49-F238E27FC236}">
                <a16:creationId xmlns:a16="http://schemas.microsoft.com/office/drawing/2014/main" id="{090283F4-C2C7-CE45-8AD4-FBBAE8EAD61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7727" y="4942743"/>
            <a:ext cx="1441482" cy="374786"/>
          </a:xfrm>
          <a:prstGeom prst="rect">
            <a:avLst/>
          </a:prstGeom>
        </p:spPr>
      </p:pic>
      <p:pic>
        <p:nvPicPr>
          <p:cNvPr id="34" name="Picture 33" descr="A picture containing drawing&#10;&#10;Description automatically generated">
            <a:extLst>
              <a:ext uri="{FF2B5EF4-FFF2-40B4-BE49-F238E27FC236}">
                <a16:creationId xmlns:a16="http://schemas.microsoft.com/office/drawing/2014/main" id="{C1C6BB89-8997-9F45-A250-17CB81AEB24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1608" y="5640618"/>
            <a:ext cx="1017279" cy="37478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B56DFC0-AF03-9D41-BE4F-1F3FCAC61C84}"/>
              </a:ext>
            </a:extLst>
          </p:cNvPr>
          <p:cNvSpPr txBox="1"/>
          <p:nvPr/>
        </p:nvSpPr>
        <p:spPr>
          <a:xfrm>
            <a:off x="5258455" y="5997169"/>
            <a:ext cx="5026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BBA Members employed 1,148 FTEs at the end of 2019 and 90% of them are Bermudian or the spouse of. </a:t>
            </a:r>
          </a:p>
        </p:txBody>
      </p:sp>
    </p:spTree>
    <p:extLst>
      <p:ext uri="{BB962C8B-B14F-4D97-AF65-F5344CB8AC3E}">
        <p14:creationId xmlns:p14="http://schemas.microsoft.com/office/powerpoint/2010/main" val="20376836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6">
            <a:extLst>
              <a:ext uri="{FF2B5EF4-FFF2-40B4-BE49-F238E27FC236}">
                <a16:creationId xmlns:a16="http://schemas.microsoft.com/office/drawing/2014/main" id="{B6C29DB0-17E9-42FF-986E-0B7F493F4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199584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 6">
            <a:extLst>
              <a:ext uri="{FF2B5EF4-FFF2-40B4-BE49-F238E27FC236}">
                <a16:creationId xmlns:a16="http://schemas.microsoft.com/office/drawing/2014/main" id="{115AD956-A5B6-4760-B8B2-11E2DF6B02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430D7B1B-240C-DF4A-A44A-6C1FAC8383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7218" y="1643370"/>
            <a:ext cx="3010046" cy="359792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5373F-9473-814E-B28C-B94FC3A5B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4383" y="1101213"/>
            <a:ext cx="6442003" cy="546775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$1.2 billion of cash flow provided to the local economy: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amount is comprised of the following: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 spend in local economy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Loans to and Investments in Government and its instrumentalities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Residential and Commercial loans granted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Taxes Paid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Cash donations to Charity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Debt relief (term modifications, rate reductions) granted in 2019 --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$96 million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versus $103 million in 2018</a:t>
            </a:r>
          </a:p>
          <a:p>
            <a:pPr>
              <a:buFont typeface="Wingdings" pitchFamily="2" charset="2"/>
              <a:buChar char="v"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BBA members have extended significant payment relief to customers in the wake of the 2020 COVID-19 pandemic and this will be reflected in next year’s update. </a:t>
            </a:r>
          </a:p>
          <a:p>
            <a:pPr>
              <a:buFont typeface="Wingdings" pitchFamily="2" charset="2"/>
              <a:buChar char="v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800" dirty="0"/>
          </a:p>
          <a:p>
            <a:endParaRPr lang="en-US" sz="8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800" dirty="0"/>
          </a:p>
          <a:p>
            <a:endParaRPr lang="en-US" sz="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2BF74-CFEF-8E4B-9014-7D59D1C3C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ADCD-F4CF-6F41-8491-A0C3060580BB}" type="datetime1">
              <a:rPr lang="en-US" smtClean="0"/>
              <a:t>10/21/20</a:t>
            </a:fld>
            <a:endParaRPr lang="en-US"/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0BDA7AD2-7E70-AB4B-8F78-E259342E6D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9646" y="1156876"/>
            <a:ext cx="1386076" cy="417547"/>
          </a:xfrm>
          <a:prstGeom prst="rect">
            <a:avLst/>
          </a:prstGeom>
        </p:spPr>
      </p:pic>
      <p:pic>
        <p:nvPicPr>
          <p:cNvPr id="11" name="Picture 10" descr="A picture containing drawing, light&#10;&#10;Description automatically generated">
            <a:extLst>
              <a:ext uri="{FF2B5EF4-FFF2-40B4-BE49-F238E27FC236}">
                <a16:creationId xmlns:a16="http://schemas.microsoft.com/office/drawing/2014/main" id="{7C50DAD1-5555-524F-9583-C999F978BF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9646" y="5283575"/>
            <a:ext cx="1441482" cy="374786"/>
          </a:xfrm>
          <a:prstGeom prst="rect">
            <a:avLst/>
          </a:prstGeom>
        </p:spPr>
      </p:pic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6B160ED0-C584-C549-A7AD-E2344F298C1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90491" y="743191"/>
            <a:ext cx="722141" cy="68025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FC01CDB-E1CB-4E4A-8364-1EE6B82BD92C}"/>
              </a:ext>
            </a:extLst>
          </p:cNvPr>
          <p:cNvSpPr txBox="1"/>
          <p:nvPr/>
        </p:nvSpPr>
        <p:spPr>
          <a:xfrm>
            <a:off x="7275871" y="176981"/>
            <a:ext cx="3293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Takeaways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B06085DC-E91A-A848-BF3E-1C22E9A9DE8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05441" y="5310240"/>
            <a:ext cx="1017279" cy="374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759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201</Words>
  <Application>Microsoft Macintosh PowerPoint</Application>
  <PresentationFormat>Widescreen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Times New Roman</vt:lpstr>
      <vt:lpstr>Wingdings</vt:lpstr>
      <vt:lpstr>Office Theme</vt:lpstr>
      <vt:lpstr>2019 vs. 2018 Highlights   (all $ in millions of BMD)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vs. 2018 Highlights   (all $ in millions of BMD)</dc:title>
  <dc:creator>Thomas O'Rourke</dc:creator>
  <cp:lastModifiedBy>Thomas O'Rourke</cp:lastModifiedBy>
  <cp:revision>9</cp:revision>
  <dcterms:created xsi:type="dcterms:W3CDTF">2020-10-20T19:40:32Z</dcterms:created>
  <dcterms:modified xsi:type="dcterms:W3CDTF">2020-10-21T23:27:12Z</dcterms:modified>
</cp:coreProperties>
</file>