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media/image6.jpg" ContentType="image/png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"/>
  </p:notesMasterIdLst>
  <p:sldIdLst>
    <p:sldId id="257" r:id="rId2"/>
    <p:sldId id="260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026"/>
    <p:restoredTop sz="94719"/>
  </p:normalViewPr>
  <p:slideViewPr>
    <p:cSldViewPr snapToGrid="0" snapToObjects="1">
      <p:cViewPr varScale="1">
        <p:scale>
          <a:sx n="152" d="100"/>
          <a:sy n="152" d="100"/>
        </p:scale>
        <p:origin x="1080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0B8AF0-672D-8246-A481-9E74B243B09E}" type="datetimeFigureOut">
              <a:rPr lang="en-US" smtClean="0"/>
              <a:t>10/21/20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868093-F899-FC45-B7FB-F3638848C5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1275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CD5041-EA8D-7F4C-9E5C-93FDBC68AFD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7296BB7-6952-4A4E-B215-6C5484FE570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82BAFE-9E8B-E642-88AA-66D41A607C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C8E3C-F58F-6D4E-BE42-FDF488B30CAD}" type="datetime1">
              <a:rPr lang="en-US" smtClean="0"/>
              <a:t>10/21/20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005870-1A62-E642-B34C-AAA6993CA6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D94C6A-EF91-EB43-839E-AE12FDBCFA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F1452-B395-2F4E-B3CE-79843C84F3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88295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C85364-FBB1-AD4F-90DA-7A5009EF6E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A490C9C-5D0A-0541-B036-3E90B65F850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76400D-DB9B-B246-9149-7FEB0ABA51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5DD04-6578-8447-B3B6-5820C1166F94}" type="datetime1">
              <a:rPr lang="en-US" smtClean="0"/>
              <a:t>10/21/20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2E1D3-76C4-D547-BD6A-6B9761086E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1304B9-F782-734F-B68B-669B86FA34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F1452-B395-2F4E-B3CE-79843C84F3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54300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066F3AD-0BC5-8E4C-B9E2-949785DB8D9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F61F553-E3A8-2D4F-8944-A1C9DC4694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C2CAEA-D139-7844-93C3-A50D5A4F7A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D6B0D-7024-AC43-95DE-FFC0CA79DCF6}" type="datetime1">
              <a:rPr lang="en-US" smtClean="0"/>
              <a:t>10/21/20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BF49A5-730B-2C4E-AAF8-6092243E5E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C5570A-1533-774C-A0D2-C8BD474EC5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F1452-B395-2F4E-B3CE-79843C84F3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46445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DA4978-2558-3C4E-9C1F-FF1F96D9B3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C75B95-90AD-B840-8E40-5F0027FD01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CDC017-FF64-E64C-BCF7-CE36BF2DAA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65918-3ED5-274D-86D9-73F3346991D1}" type="datetime1">
              <a:rPr lang="en-US" smtClean="0"/>
              <a:t>10/21/20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A6A00A-1A75-F14B-ACE9-A138BECEB8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2607E1-FB4E-D943-AE9C-9244BD43C2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F1452-B395-2F4E-B3CE-79843C84F3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70272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A12BF4-6172-204E-89A9-908889F33D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C8AEE1B-7315-1644-B3F2-255F06A4B2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3C765D-DF1D-564C-B408-D8B32CA1B5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3ED4C-32E2-5E4D-B3B3-935DCBE5EEBF}" type="datetime1">
              <a:rPr lang="en-US" smtClean="0"/>
              <a:t>10/21/20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50F74D-05A3-4342-BADC-D0EBAF905F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11057B-6B68-8F40-8246-D4AC45B6B0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F1452-B395-2F4E-B3CE-79843C84F3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38649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292C98-969A-484C-AB9A-2F05F5355C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12826E-F2BF-A341-8998-0415EBE2076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63D5DC9-ED6C-B844-9B0B-A7CA6D67BC7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DAE2890-E43E-954E-B521-6E4450816E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A8763-B56B-214D-A5D5-84F4D0A462B2}" type="datetime1">
              <a:rPr lang="en-US" smtClean="0"/>
              <a:t>10/21/20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888C635-90AA-AB48-B982-E6C8A65B12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C0596AD-8D4A-E049-8D59-5C41CCA511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F1452-B395-2F4E-B3CE-79843C84F3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42187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CA4E20-7864-A241-A1AE-B0FFA4957F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4C5117E-8C29-8F48-B44B-FB56644660B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C7C35DB-1849-FC40-996F-C3E59DE36F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0279CC5-A6F6-C547-901B-F47947A0ECB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F1389A9-C76B-A74B-B020-D0EB8AC0777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034FD78-3564-5840-AB4E-6239FED08F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4E720-5E93-FD48-AFEC-FE7268B362BD}" type="datetime1">
              <a:rPr lang="en-US" smtClean="0"/>
              <a:t>10/21/20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4000DC0-0B59-024E-AF73-AE27FCDD20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B4DA45A-3A95-304E-BBE9-3A2FFF6A53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F1452-B395-2F4E-B3CE-79843C84F3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40280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7AFF77-8BDB-0242-BF7C-04C48CFB6E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AA372E2-F752-7A4E-A587-101711E578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F2063-91AC-924B-80DF-A29D5C3666D0}" type="datetime1">
              <a:rPr lang="en-US" smtClean="0"/>
              <a:t>10/21/20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131CB8D-38C6-1747-8BB3-2A93BC6D50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085FF35-270F-E64B-9DC5-81BC19B255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F1452-B395-2F4E-B3CE-79843C84F3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17780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9B489E3-10CF-5E43-B52A-7FD394321F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D9180-38B6-374E-A148-40876D1A3C7C}" type="datetime1">
              <a:rPr lang="en-US" smtClean="0"/>
              <a:t>10/21/20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D48D56F-3D30-F447-80CA-0B788E51AA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B4D2400-E1A7-3C43-A25E-BC190DD81F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F1452-B395-2F4E-B3CE-79843C84F3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79692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72D781-A197-0146-BE50-D141DDC4FB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DEE12B-864C-4D47-ABF1-37BC272F9D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12F305E-14DD-9845-B6DF-103A914AA22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FA56B7B-AD0B-E34B-BC89-1FD66BC7AA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41A23-5011-5640-82A5-5A423A755F39}" type="datetime1">
              <a:rPr lang="en-US" smtClean="0"/>
              <a:t>10/21/20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D2C3991-F41C-9C44-BE7E-6C8BF88DB3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1EF87D8-1FEE-004B-9E34-2E01B8D09E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F1452-B395-2F4E-B3CE-79843C84F3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92689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43726A-3613-0F47-BDF8-2C3044FFD0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F87ECC2-9D6C-5C40-BC3D-8E80AD6215E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31070A9-4C0D-9349-B8A1-432FD36953F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C4ED7D6-35AB-DB4D-B0F8-C25C1CD9CC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CBAF8-4064-8E47-A7B8-BED1D538F420}" type="datetime1">
              <a:rPr lang="en-US" smtClean="0"/>
              <a:t>10/21/20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15E59C2-600C-1D43-AACE-1B6C212FD0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E749FCF-E2D7-CE49-AEF5-CCC01A42BF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F1452-B395-2F4E-B3CE-79843C84F3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08730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B7F4B2E-57AC-4D44-A829-C61E0D3772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FCF5F23-9D9F-6244-9400-0D1EB9F709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AE7516-A6BC-A847-A5B6-B5E30D9284E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43933E-98D5-EE47-A87A-CF39EA28EB05}" type="datetime1">
              <a:rPr lang="en-US" smtClean="0"/>
              <a:t>10/21/20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2AE600-10B1-2E42-ADFF-1E64A5BF826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E0F26F-928E-7146-BBFD-1556D4541E0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7F1452-B395-2F4E-B3CE-79843C84F3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56785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jp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g"/><Relationship Id="rId5" Type="http://schemas.openxmlformats.org/officeDocument/2006/relationships/image" Target="../media/image5.pn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Rectangle 43">
            <a:extLst>
              <a:ext uri="{FF2B5EF4-FFF2-40B4-BE49-F238E27FC236}">
                <a16:creationId xmlns:a16="http://schemas.microsoft.com/office/drawing/2014/main" id="{56C20283-73E0-40EC-8AD8-057F581F64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0"/>
            <a:ext cx="12188952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Freeform 28">
            <a:extLst>
              <a:ext uri="{FF2B5EF4-FFF2-40B4-BE49-F238E27FC236}">
                <a16:creationId xmlns:a16="http://schemas.microsoft.com/office/drawing/2014/main" id="{3FCC729B-E528-40C3-82D3-BA4375575E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960120" y="0"/>
            <a:ext cx="11218661" cy="6858000"/>
          </a:xfrm>
          <a:custGeom>
            <a:avLst/>
            <a:gdLst>
              <a:gd name="connsiteX0" fmla="*/ 0 w 11218661"/>
              <a:gd name="connsiteY0" fmla="*/ 0 h 6858000"/>
              <a:gd name="connsiteX1" fmla="*/ 8042507 w 11218661"/>
              <a:gd name="connsiteY1" fmla="*/ 0 h 6858000"/>
              <a:gd name="connsiteX2" fmla="*/ 11218661 w 11218661"/>
              <a:gd name="connsiteY2" fmla="*/ 6858000 h 6858000"/>
              <a:gd name="connsiteX3" fmla="*/ 0 w 11218661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218661" h="6858000">
                <a:moveTo>
                  <a:pt x="0" y="0"/>
                </a:moveTo>
                <a:lnTo>
                  <a:pt x="8042507" y="0"/>
                </a:lnTo>
                <a:lnTo>
                  <a:pt x="11218661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8" name="Freeform 26">
            <a:extLst>
              <a:ext uri="{FF2B5EF4-FFF2-40B4-BE49-F238E27FC236}">
                <a16:creationId xmlns:a16="http://schemas.microsoft.com/office/drawing/2014/main" id="{58F1FB8D-1842-4A04-998D-6CF047AB27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1420248" y="0"/>
            <a:ext cx="10771752" cy="6858000"/>
          </a:xfrm>
          <a:custGeom>
            <a:avLst/>
            <a:gdLst>
              <a:gd name="connsiteX0" fmla="*/ 0 w 10771752"/>
              <a:gd name="connsiteY0" fmla="*/ 0 h 6858000"/>
              <a:gd name="connsiteX1" fmla="*/ 7595598 w 10771752"/>
              <a:gd name="connsiteY1" fmla="*/ 0 h 6858000"/>
              <a:gd name="connsiteX2" fmla="*/ 10771752 w 10771752"/>
              <a:gd name="connsiteY2" fmla="*/ 6858000 h 6858000"/>
              <a:gd name="connsiteX3" fmla="*/ 0 w 10771752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771752" h="6858000">
                <a:moveTo>
                  <a:pt x="0" y="0"/>
                </a:moveTo>
                <a:lnTo>
                  <a:pt x="7595598" y="0"/>
                </a:lnTo>
                <a:lnTo>
                  <a:pt x="10771752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0113409-1BCD-C148-A90E-742EBE5D70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84039" y="365126"/>
            <a:ext cx="6128017" cy="1251024"/>
          </a:xfrm>
        </p:spPr>
        <p:txBody>
          <a:bodyPr>
            <a:normAutofit/>
          </a:bodyPr>
          <a:lstStyle/>
          <a:p>
            <a:pPr algn="ctr"/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2019 vs. 2018 Highlights</a:t>
            </a:r>
            <a:b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(all $ in millions of BMD)</a:t>
            </a:r>
          </a:p>
        </p:txBody>
      </p:sp>
      <p:pic>
        <p:nvPicPr>
          <p:cNvPr id="5" name="Picture 4" descr="A close up of a sign&#10;&#10;Description automatically generated">
            <a:extLst>
              <a:ext uri="{FF2B5EF4-FFF2-40B4-BE49-F238E27FC236}">
                <a16:creationId xmlns:a16="http://schemas.microsoft.com/office/drawing/2014/main" id="{430D7B1B-240C-DF4A-A44A-6C1FAC8383C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3181" y="1540471"/>
            <a:ext cx="1371958" cy="1503316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</p:spPr>
      </p:pic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82BF74-CFEF-8E4B-9014-7D59D1C3C1F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DCB2ADCD-F4CF-6F41-8491-A0C3060580BB}" type="datetime1">
              <a:rPr lang="en-US">
                <a:solidFill>
                  <a:schemeClr val="bg1">
                    <a:alpha val="80000"/>
                  </a:schemeClr>
                </a:solidFill>
              </a:rPr>
              <a:pPr>
                <a:spcAft>
                  <a:spcPts val="600"/>
                </a:spcAft>
              </a:pPr>
              <a:t>10/21/20</a:t>
            </a:fld>
            <a:endParaRPr lang="en-US">
              <a:solidFill>
                <a:schemeClr val="bg1">
                  <a:alpha val="80000"/>
                </a:schemeClr>
              </a:solidFill>
            </a:endParaRPr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478275AC-8D89-4C46-9255-B837103F921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1282449"/>
              </p:ext>
            </p:extLst>
          </p:nvPr>
        </p:nvGraphicFramePr>
        <p:xfrm>
          <a:off x="3456264" y="1459685"/>
          <a:ext cx="7970186" cy="45374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61413">
                  <a:extLst>
                    <a:ext uri="{9D8B030D-6E8A-4147-A177-3AD203B41FA5}">
                      <a16:colId xmlns:a16="http://schemas.microsoft.com/office/drawing/2014/main" val="2128957895"/>
                    </a:ext>
                  </a:extLst>
                </a:gridCol>
                <a:gridCol w="1961413">
                  <a:extLst>
                    <a:ext uri="{9D8B030D-6E8A-4147-A177-3AD203B41FA5}">
                      <a16:colId xmlns:a16="http://schemas.microsoft.com/office/drawing/2014/main" val="275558010"/>
                    </a:ext>
                  </a:extLst>
                </a:gridCol>
                <a:gridCol w="2023680">
                  <a:extLst>
                    <a:ext uri="{9D8B030D-6E8A-4147-A177-3AD203B41FA5}">
                      <a16:colId xmlns:a16="http://schemas.microsoft.com/office/drawing/2014/main" val="768936147"/>
                    </a:ext>
                  </a:extLst>
                </a:gridCol>
                <a:gridCol w="2023680">
                  <a:extLst>
                    <a:ext uri="{9D8B030D-6E8A-4147-A177-3AD203B41FA5}">
                      <a16:colId xmlns:a16="http://schemas.microsoft.com/office/drawing/2014/main" val="1632902371"/>
                    </a:ext>
                  </a:extLst>
                </a:gridCol>
              </a:tblGrid>
              <a:tr h="377751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% change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24595987"/>
                  </a:ext>
                </a:extLst>
              </a:tr>
              <a:tr h="661064">
                <a:tc>
                  <a:txBody>
                    <a:bodyPr/>
                    <a:lstStyle/>
                    <a:p>
                      <a:r>
                        <a:rPr lang="en-US" dirty="0"/>
                        <a:t>Direct spend --local economy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$244.4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$247.7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-1.33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27588079"/>
                  </a:ext>
                </a:extLst>
              </a:tr>
              <a:tr h="661064">
                <a:tc>
                  <a:txBody>
                    <a:bodyPr/>
                    <a:lstStyle/>
                    <a:p>
                      <a:r>
                        <a:rPr lang="en-US" dirty="0"/>
                        <a:t>Taxes and Other Gov levies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$49.8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$49.3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+1.00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25251400"/>
                  </a:ext>
                </a:extLst>
              </a:tr>
              <a:tr h="818460">
                <a:tc>
                  <a:txBody>
                    <a:bodyPr/>
                    <a:lstStyle/>
                    <a:p>
                      <a:r>
                        <a:rPr lang="en-US" dirty="0"/>
                        <a:t>Loans granted or renewed </a:t>
                      </a:r>
                      <a:r>
                        <a:rPr lang="en-US" sz="1000" dirty="0"/>
                        <a:t>(residential and commercial)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$518.4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$620.3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-16.43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89036077"/>
                  </a:ext>
                </a:extLst>
              </a:tr>
              <a:tr h="1101774">
                <a:tc>
                  <a:txBody>
                    <a:bodyPr/>
                    <a:lstStyle/>
                    <a:p>
                      <a:r>
                        <a:rPr lang="en-US" sz="1800" dirty="0"/>
                        <a:t>Investments in and Loans to Government </a:t>
                      </a:r>
                      <a:r>
                        <a:rPr lang="en-US" sz="1000" dirty="0"/>
                        <a:t>(including Quangos)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$389.4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$168.0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+56.85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5786982"/>
                  </a:ext>
                </a:extLst>
              </a:tr>
              <a:tr h="917371">
                <a:tc>
                  <a:txBody>
                    <a:bodyPr/>
                    <a:lstStyle/>
                    <a:p>
                      <a:r>
                        <a:rPr lang="en-US" sz="1800" dirty="0"/>
                        <a:t>Cash Contributions to Charity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$3.5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$3.4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+2.85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81771837"/>
                  </a:ext>
                </a:extLst>
              </a:tr>
            </a:tbl>
          </a:graphicData>
        </a:graphic>
      </p:graphicFrame>
      <p:pic>
        <p:nvPicPr>
          <p:cNvPr id="29" name="Picture 28" descr="A picture containing drawing&#10;&#10;Description automatically generated">
            <a:extLst>
              <a:ext uri="{FF2B5EF4-FFF2-40B4-BE49-F238E27FC236}">
                <a16:creationId xmlns:a16="http://schemas.microsoft.com/office/drawing/2014/main" id="{4D055453-A792-3E4A-B8A5-DAC1249F9BA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2134" y="3196174"/>
            <a:ext cx="1297563" cy="513895"/>
          </a:xfrm>
          <a:prstGeom prst="rect">
            <a:avLst/>
          </a:prstGeom>
        </p:spPr>
      </p:pic>
      <p:pic>
        <p:nvPicPr>
          <p:cNvPr id="30" name="Picture 29" descr="A close up of a sign&#10;&#10;Description automatically generated">
            <a:extLst>
              <a:ext uri="{FF2B5EF4-FFF2-40B4-BE49-F238E27FC236}">
                <a16:creationId xmlns:a16="http://schemas.microsoft.com/office/drawing/2014/main" id="{FE8309B5-9E4B-AF43-8361-7A2EEDF8DFB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85645" y="3894210"/>
            <a:ext cx="722141" cy="680251"/>
          </a:xfrm>
          <a:prstGeom prst="rect">
            <a:avLst/>
          </a:prstGeom>
        </p:spPr>
      </p:pic>
      <p:pic>
        <p:nvPicPr>
          <p:cNvPr id="32" name="Picture 31" descr="A picture containing drawing, light&#10;&#10;Description automatically generated">
            <a:extLst>
              <a:ext uri="{FF2B5EF4-FFF2-40B4-BE49-F238E27FC236}">
                <a16:creationId xmlns:a16="http://schemas.microsoft.com/office/drawing/2014/main" id="{090283F4-C2C7-CE45-8AD4-FBBAE8EAD61F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37727" y="4942743"/>
            <a:ext cx="1441482" cy="374786"/>
          </a:xfrm>
          <a:prstGeom prst="rect">
            <a:avLst/>
          </a:prstGeom>
        </p:spPr>
      </p:pic>
      <p:pic>
        <p:nvPicPr>
          <p:cNvPr id="34" name="Picture 33" descr="A picture containing drawing&#10;&#10;Description automatically generated">
            <a:extLst>
              <a:ext uri="{FF2B5EF4-FFF2-40B4-BE49-F238E27FC236}">
                <a16:creationId xmlns:a16="http://schemas.microsoft.com/office/drawing/2014/main" id="{C1C6BB89-8997-9F45-A250-17CB81AEB24E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11608" y="5640618"/>
            <a:ext cx="1017279" cy="374786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7B56DFC0-AF03-9D41-BE4F-1F3FCAC61C84}"/>
              </a:ext>
            </a:extLst>
          </p:cNvPr>
          <p:cNvSpPr txBox="1"/>
          <p:nvPr/>
        </p:nvSpPr>
        <p:spPr>
          <a:xfrm>
            <a:off x="5258455" y="5997169"/>
            <a:ext cx="50264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BBA Members employed 1,148 FTEs at the end of 2019 and 90% of them are Bermudian or the spouse of. </a:t>
            </a:r>
          </a:p>
        </p:txBody>
      </p:sp>
    </p:spTree>
    <p:extLst>
      <p:ext uri="{BB962C8B-B14F-4D97-AF65-F5344CB8AC3E}">
        <p14:creationId xmlns:p14="http://schemas.microsoft.com/office/powerpoint/2010/main" val="203768360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Freeform 6">
            <a:extLst>
              <a:ext uri="{FF2B5EF4-FFF2-40B4-BE49-F238E27FC236}">
                <a16:creationId xmlns:a16="http://schemas.microsoft.com/office/drawing/2014/main" id="{B6C29DB0-17E9-42FF-986E-0B7F493F4D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2199584" y="1685652"/>
            <a:ext cx="3275013" cy="4408488"/>
          </a:xfrm>
          <a:custGeom>
            <a:avLst/>
            <a:gdLst/>
            <a:ahLst/>
            <a:cxnLst/>
            <a:rect l="l" t="t" r="r" b="b"/>
            <a:pathLst>
              <a:path w="10000" h="10000">
                <a:moveTo>
                  <a:pt x="8761" y="0"/>
                </a:moveTo>
                <a:lnTo>
                  <a:pt x="10000" y="0"/>
                </a:lnTo>
                <a:lnTo>
                  <a:pt x="10000" y="10000"/>
                </a:lnTo>
                <a:lnTo>
                  <a:pt x="0" y="10000"/>
                </a:lnTo>
                <a:lnTo>
                  <a:pt x="0" y="9126"/>
                </a:lnTo>
                <a:lnTo>
                  <a:pt x="8761" y="9127"/>
                </a:lnTo>
                <a:lnTo>
                  <a:pt x="8761" y="0"/>
                </a:lnTo>
                <a:close/>
              </a:path>
            </a:pathLst>
          </a:custGeom>
          <a:solidFill>
            <a:srgbClr val="4C4C4C"/>
          </a:solidFill>
          <a:ln w="0">
            <a:noFill/>
            <a:prstDash val="solid"/>
            <a:round/>
            <a:headEnd/>
            <a:tailEnd/>
          </a:ln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6" name="Freeform 6">
            <a:extLst>
              <a:ext uri="{FF2B5EF4-FFF2-40B4-BE49-F238E27FC236}">
                <a16:creationId xmlns:a16="http://schemas.microsoft.com/office/drawing/2014/main" id="{115AD956-A5B6-4760-B8B2-11E2DF6B02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H="1" flipV="1">
            <a:off x="752858" y="744469"/>
            <a:ext cx="3275668" cy="4408488"/>
          </a:xfrm>
          <a:custGeom>
            <a:avLst/>
            <a:gdLst/>
            <a:ahLst/>
            <a:cxnLst/>
            <a:rect l="l" t="t" r="r" b="b"/>
            <a:pathLst>
              <a:path w="10002" h="10000">
                <a:moveTo>
                  <a:pt x="8763" y="0"/>
                </a:moveTo>
                <a:lnTo>
                  <a:pt x="10002" y="0"/>
                </a:lnTo>
                <a:lnTo>
                  <a:pt x="10002" y="10000"/>
                </a:lnTo>
                <a:lnTo>
                  <a:pt x="2" y="10000"/>
                </a:lnTo>
                <a:cubicBezTo>
                  <a:pt x="-2" y="9698"/>
                  <a:pt x="4" y="9427"/>
                  <a:pt x="0" y="9125"/>
                </a:cubicBezTo>
                <a:lnTo>
                  <a:pt x="8763" y="9128"/>
                </a:lnTo>
                <a:lnTo>
                  <a:pt x="8763" y="0"/>
                </a:lnTo>
                <a:close/>
              </a:path>
            </a:pathLst>
          </a:custGeom>
          <a:solidFill>
            <a:srgbClr val="4C4C4C"/>
          </a:solidFill>
          <a:ln w="0">
            <a:noFill/>
            <a:prstDash val="solid"/>
            <a:round/>
            <a:headEnd/>
            <a:tailEnd/>
          </a:ln>
        </p:spPr>
      </p:sp>
      <p:pic>
        <p:nvPicPr>
          <p:cNvPr id="5" name="Picture 4" descr="A close up of a sign&#10;&#10;Description automatically generated">
            <a:extLst>
              <a:ext uri="{FF2B5EF4-FFF2-40B4-BE49-F238E27FC236}">
                <a16:creationId xmlns:a16="http://schemas.microsoft.com/office/drawing/2014/main" id="{430D7B1B-240C-DF4A-A44A-6C1FAC8383C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57218" y="1643370"/>
            <a:ext cx="3010046" cy="3597923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A5373F-9473-814E-B28C-B94FC3A5B2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34383" y="1101213"/>
            <a:ext cx="6442003" cy="5467753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ü"/>
            </a:pP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$1.2 billion of cash flow provided to the local economy: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This amount is comprised of the following: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Direct spend in local economy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Loans to and Investments in Government and its instrumentalities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Residential and Commercial loans granted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Taxes Paid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Cash donations to Charity</a:t>
            </a:r>
          </a:p>
          <a:p>
            <a:pPr>
              <a:buFont typeface="Wingdings" pitchFamily="2" charset="2"/>
              <a:buChar char="v"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Debt relief (term modifications, rate reductions) granted in 2019 -- 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$96 million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versus $103 million in 2018</a:t>
            </a:r>
          </a:p>
          <a:p>
            <a:pPr>
              <a:buFont typeface="Wingdings" pitchFamily="2" charset="2"/>
              <a:buChar char="v"/>
            </a:pPr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BBA members have extended significant payment relief to customers in the wake of the 2020 COVID-19 pandemic and this will be reflected in next year’s update. </a:t>
            </a:r>
          </a:p>
          <a:p>
            <a:pPr>
              <a:buFont typeface="Wingdings" pitchFamily="2" charset="2"/>
              <a:buChar char="v"/>
            </a:pP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itchFamily="2" charset="2"/>
              <a:buChar char="v"/>
            </a:pP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endParaRPr lang="en-US" sz="2800" dirty="0"/>
          </a:p>
          <a:p>
            <a:endParaRPr lang="en-US" sz="800" dirty="0"/>
          </a:p>
          <a:p>
            <a:pPr marL="0" indent="0">
              <a:buNone/>
            </a:pPr>
            <a:endParaRPr lang="en-US" sz="800" dirty="0"/>
          </a:p>
          <a:p>
            <a:pPr marL="0" indent="0">
              <a:buNone/>
            </a:pPr>
            <a:endParaRPr lang="en-US" sz="800" dirty="0"/>
          </a:p>
          <a:p>
            <a:endParaRPr lang="en-US" sz="8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82BF74-CFEF-8E4B-9014-7D59D1C3C1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2ADCD-F4CF-6F41-8491-A0C3060580BB}" type="datetime1">
              <a:rPr lang="en-US" smtClean="0"/>
              <a:t>10/21/20</a:t>
            </a:fld>
            <a:endParaRPr lang="en-US"/>
          </a:p>
        </p:txBody>
      </p:sp>
      <p:pic>
        <p:nvPicPr>
          <p:cNvPr id="9" name="Picture 8" descr="A picture containing drawing&#10;&#10;Description automatically generated">
            <a:extLst>
              <a:ext uri="{FF2B5EF4-FFF2-40B4-BE49-F238E27FC236}">
                <a16:creationId xmlns:a16="http://schemas.microsoft.com/office/drawing/2014/main" id="{0BDA7AD2-7E70-AB4B-8F78-E259342E6D0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59646" y="1156876"/>
            <a:ext cx="1386076" cy="417547"/>
          </a:xfrm>
          <a:prstGeom prst="rect">
            <a:avLst/>
          </a:prstGeom>
        </p:spPr>
      </p:pic>
      <p:pic>
        <p:nvPicPr>
          <p:cNvPr id="11" name="Picture 10" descr="A picture containing drawing, light&#10;&#10;Description automatically generated">
            <a:extLst>
              <a:ext uri="{FF2B5EF4-FFF2-40B4-BE49-F238E27FC236}">
                <a16:creationId xmlns:a16="http://schemas.microsoft.com/office/drawing/2014/main" id="{7C50DAD1-5555-524F-9583-C999F978BF7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59646" y="5283575"/>
            <a:ext cx="1441482" cy="374786"/>
          </a:xfrm>
          <a:prstGeom prst="rect">
            <a:avLst/>
          </a:prstGeom>
        </p:spPr>
      </p:pic>
      <p:pic>
        <p:nvPicPr>
          <p:cNvPr id="13" name="Picture 12" descr="A close up of a sign&#10;&#10;Description automatically generated">
            <a:extLst>
              <a:ext uri="{FF2B5EF4-FFF2-40B4-BE49-F238E27FC236}">
                <a16:creationId xmlns:a16="http://schemas.microsoft.com/office/drawing/2014/main" id="{6B160ED0-C584-C549-A7AD-E2344F298C14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390491" y="743191"/>
            <a:ext cx="722141" cy="680251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FFC01CDB-E1CB-4E4A-8364-1EE6B82BD92C}"/>
              </a:ext>
            </a:extLst>
          </p:cNvPr>
          <p:cNvSpPr txBox="1"/>
          <p:nvPr/>
        </p:nvSpPr>
        <p:spPr>
          <a:xfrm>
            <a:off x="7275871" y="176981"/>
            <a:ext cx="329380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>
                <a:latin typeface="Times New Roman" panose="02020603050405020304" pitchFamily="18" charset="0"/>
                <a:cs typeface="Times New Roman" panose="02020603050405020304" pitchFamily="18" charset="0"/>
              </a:rPr>
              <a:t>Takeaways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5" name="Picture 14" descr="A picture containing drawing&#10;&#10;Description automatically generated">
            <a:extLst>
              <a:ext uri="{FF2B5EF4-FFF2-40B4-BE49-F238E27FC236}">
                <a16:creationId xmlns:a16="http://schemas.microsoft.com/office/drawing/2014/main" id="{B06085DC-E91A-A848-BF3E-1C22E9A9DE85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805441" y="5310240"/>
            <a:ext cx="1017279" cy="3747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17590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201</Words>
  <Application>Microsoft Macintosh PowerPoint</Application>
  <PresentationFormat>Widescreen</PresentationFormat>
  <Paragraphs>42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Calibri</vt:lpstr>
      <vt:lpstr>Calibri Light</vt:lpstr>
      <vt:lpstr>Courier New</vt:lpstr>
      <vt:lpstr>Times New Roman</vt:lpstr>
      <vt:lpstr>Wingdings</vt:lpstr>
      <vt:lpstr>Office Theme</vt:lpstr>
      <vt:lpstr>2019 vs. 2018 Highlights   (all $ in millions of BMD)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2019 vs. 2018 Highlights   (all $ in millions of BMD)</dc:title>
  <dc:creator>Thomas O'Rourke</dc:creator>
  <cp:lastModifiedBy>Thomas O'Rourke</cp:lastModifiedBy>
  <cp:revision>9</cp:revision>
  <dcterms:created xsi:type="dcterms:W3CDTF">2020-10-20T19:40:32Z</dcterms:created>
  <dcterms:modified xsi:type="dcterms:W3CDTF">2020-10-21T23:27:12Z</dcterms:modified>
</cp:coreProperties>
</file>