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57" r:id="rId3"/>
  </p:sldIdLst>
  <p:sldSz cx="6858000" cy="9144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87" d="100"/>
          <a:sy n="87" d="100"/>
        </p:scale>
        <p:origin x="292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40635"/>
            <a:ext cx="6800850" cy="9185697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2540000"/>
            <a:ext cx="3714750" cy="416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743200"/>
            <a:ext cx="3601046" cy="3761317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2840568"/>
            <a:ext cx="3314700" cy="2133769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" y="4978400"/>
            <a:ext cx="3314700" cy="14224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40637"/>
            <a:ext cx="6800849" cy="646176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5748224"/>
            <a:ext cx="6858000" cy="2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5849824"/>
            <a:ext cx="685800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8184507"/>
            <a:ext cx="685800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495153"/>
            <a:ext cx="6229350" cy="552865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342900" y="5951424"/>
            <a:ext cx="622935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364067"/>
            <a:ext cx="411480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2084832"/>
            <a:ext cx="2071116" cy="44175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-33992" y="4295350"/>
            <a:ext cx="4023360" cy="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2283968"/>
            <a:ext cx="198882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6311392"/>
            <a:ext cx="198882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535936"/>
            <a:ext cx="1783080" cy="18288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" y="4364736"/>
            <a:ext cx="1783080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0300" y="508000"/>
            <a:ext cx="4171950" cy="75184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2084832"/>
            <a:ext cx="2071116" cy="44175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-33992" y="4295350"/>
            <a:ext cx="4023360" cy="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2283968"/>
            <a:ext cx="198882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6311392"/>
            <a:ext cx="1988820" cy="211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2540000"/>
            <a:ext cx="1783080" cy="18288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" y="4368800"/>
            <a:ext cx="1783080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12014" y="182880"/>
            <a:ext cx="6652260" cy="877824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1654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BF7030-D128-46B3-932E-137FF9340DBB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3342" y="8416545"/>
            <a:ext cx="261131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1654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6B947E-A2A7-4D46-8898-47CE4FA7ED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5829" r="5605" b="22404"/>
          <a:stretch/>
        </p:blipFill>
        <p:spPr bwMode="auto">
          <a:xfrm>
            <a:off x="860226" y="467544"/>
            <a:ext cx="2232917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83" y="1115616"/>
            <a:ext cx="3573016" cy="1440160"/>
          </a:xfrm>
        </p:spPr>
        <p:txBody>
          <a:bodyPr anchor="t">
            <a:normAutofit/>
          </a:bodyPr>
          <a:lstStyle/>
          <a:p>
            <a:endParaRPr lang="en-GB" sz="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The Toa Nafasi Project’s achievements for 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8680" y="6876256"/>
            <a:ext cx="5832648" cy="1368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֎"/>
            </a:pPr>
            <a:endParaRPr lang="en-GB" sz="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aiandra GD" pitchFamily="34" charset="0"/>
                <a:cs typeface="Calibri" pitchFamily="34" charset="0"/>
              </a:rPr>
              <a:t/>
            </a:r>
            <a:br>
              <a:rPr lang="en-US" sz="140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aiandra GD" pitchFamily="34" charset="0"/>
                <a:cs typeface="Calibri" pitchFamily="34" charset="0"/>
              </a:rPr>
            </a:br>
            <a:endParaRPr lang="en-US" sz="1400" b="1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38414" y="251520"/>
            <a:ext cx="3119586" cy="9036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" b="1" dirty="0">
              <a:ln w="13335" cmpd="sng">
                <a:noFill/>
                <a:prstDash val="solid"/>
              </a:ln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r>
              <a:rPr lang="en-GB" sz="1400" b="1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Students</a:t>
            </a:r>
            <a:endParaRPr lang="en-US" sz="1400" b="1" dirty="0">
              <a:ln w="13335" cmpd="sng">
                <a:noFill/>
                <a:prstDash val="solid"/>
              </a:ln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Assessed 475Standard One schoolchildren across 4 Tanzanian Schools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Helped 30students obtain medical or psychosocial care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Placed an additional 3students in a locally-run rehabilitation center for children with more severe disabilities increasing the number of students we assist to 13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Provided support to over 230 children with learning difficulties via our pullout program</a:t>
            </a:r>
          </a:p>
          <a:p>
            <a:endParaRPr lang="en-US" sz="12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  <a:p>
            <a:r>
              <a:rPr lang="en-GB" sz="1400" b="1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Staffing</a:t>
            </a:r>
            <a:endParaRPr lang="en-US" sz="1400" b="1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GB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Provided further training to our current 12 tutors and our head tutor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GB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Hired and trained an additional 15 tutors to help with our proposed expansion into five new schools in 2019</a:t>
            </a:r>
            <a:endParaRPr lang="en-US" sz="11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  <a:p>
            <a:pPr>
              <a:buClr>
                <a:srgbClr val="FFFF00"/>
              </a:buClr>
            </a:pPr>
            <a:endParaRPr lang="en-US" sz="12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  <a:p>
            <a:r>
              <a:rPr lang="en-US" sz="1400" b="1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Partners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Sustained our partnership with the Gabriella Rehabilitation Centre which provides expert support for children with special needs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Continued our work with the International Association of Special Education, including hosting their volunteers from the States and being a part of their steering committee for the next biennial conference in July 2019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Developed new relationship with the Diaspora Council of Tanzanians in America, Tanzanians stateside who are dedicated to improving the development of Tanzania</a:t>
            </a:r>
          </a:p>
          <a:p>
            <a:pPr>
              <a:buClr>
                <a:srgbClr val="FFFF00"/>
              </a:buClr>
            </a:pPr>
            <a:endParaRPr lang="en-US" sz="6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  <a:p>
            <a:r>
              <a:rPr lang="en-US" sz="1400" b="1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Funding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Gained new funding of more than </a:t>
            </a:r>
            <a:b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</a:br>
            <a: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  <a:t>$65 000 in support of our 2019 expansion</a:t>
            </a:r>
            <a:br>
              <a:rPr lang="en-US" sz="11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ea typeface="+mj-ea"/>
                <a:cs typeface="MV Boli" pitchFamily="2" charset="0"/>
              </a:rPr>
            </a:br>
            <a:endParaRPr lang="en-US" sz="11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ea typeface="+mj-ea"/>
              <a:cs typeface="MV Boli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r="23555" b="32158"/>
          <a:stretch/>
        </p:blipFill>
        <p:spPr bwMode="auto">
          <a:xfrm>
            <a:off x="110344" y="2867379"/>
            <a:ext cx="1499767" cy="1272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-1" b="18015"/>
          <a:stretch/>
        </p:blipFill>
        <p:spPr bwMode="auto">
          <a:xfrm>
            <a:off x="1927969" y="5259685"/>
            <a:ext cx="1591395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6641" r="8114" b="27053"/>
          <a:stretch/>
        </p:blipFill>
        <p:spPr bwMode="auto">
          <a:xfrm>
            <a:off x="1052736" y="4092791"/>
            <a:ext cx="2088227" cy="1218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43905" y="6743947"/>
            <a:ext cx="3317018" cy="2249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5600" b="1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Events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Held our 5</a:t>
            </a:r>
            <a:r>
              <a:rPr lang="en-US" sz="4400" spc="40" baseline="3000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th</a:t>
            </a: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 anniversary celebration which was attended by local luminaries in Moshi 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Showcased The Toa Nafasi Project in a presentation at a </a:t>
            </a:r>
            <a:r>
              <a:rPr lang="en-US" sz="4400" spc="40" dirty="0" err="1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TEDx</a:t>
            </a: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 event in Modena, Italy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Celebrated special “days” such as International Women’s Day, World Down Syndrome Day, and World Autism Awareness Day</a:t>
            </a:r>
          </a:p>
          <a:p>
            <a:pPr marL="285750" indent="-285750">
              <a:buClr>
                <a:srgbClr val="FFFF00"/>
              </a:buClr>
              <a:buFontTx/>
              <a:buChar char="֎"/>
            </a:pP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Attended several conferences such as </a:t>
            </a:r>
            <a:r>
              <a:rPr lang="en-US" sz="4400" spc="40" dirty="0" err="1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Humentum’s</a:t>
            </a:r>
            <a:r>
              <a:rPr lang="en-US" sz="4400" spc="40" dirty="0">
                <a:ln w="13335" cmpd="sng">
                  <a:noFill/>
                  <a:prstDash val="solid"/>
                </a:ln>
                <a:solidFill>
                  <a:schemeClr val="tx1"/>
                </a:solidFill>
                <a:latin typeface="MV Boli" pitchFamily="2" charset="0"/>
                <a:cs typeface="MV Boli" pitchFamily="2" charset="0"/>
              </a:rPr>
              <a:t> Capacity for Humanity</a:t>
            </a:r>
            <a:endParaRPr lang="en-GB" sz="4400" spc="40" dirty="0">
              <a:ln w="13335" cmpd="sng">
                <a:noFill/>
                <a:prstDash val="solid"/>
              </a:ln>
              <a:solidFill>
                <a:schemeClr val="tx1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3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395536"/>
            <a:ext cx="6172200" cy="486536"/>
          </a:xfrm>
        </p:spPr>
        <p:txBody>
          <a:bodyPr>
            <a:normAutofit/>
          </a:bodyPr>
          <a:lstStyle/>
          <a:p>
            <a:r>
              <a:rPr lang="en-GB" sz="1800" dirty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  <a:ea typeface="+mn-ea"/>
                <a:cs typeface="Calibri" pitchFamily="34" charset="0"/>
              </a:rPr>
              <a:t>The Toa Nafasi Project—In a Nutshell</a:t>
            </a:r>
            <a:endParaRPr lang="en-US" sz="1800" dirty="0">
              <a:ln w="1333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  <a:ea typeface="+mn-ea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20247" r="9414" b="13732"/>
          <a:stretch/>
        </p:blipFill>
        <p:spPr bwMode="auto">
          <a:xfrm rot="16200000">
            <a:off x="-430471" y="2738222"/>
            <a:ext cx="7858344" cy="43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2827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ustom 28">
      <a:dk1>
        <a:sysClr val="windowText" lastClr="000000"/>
      </a:dk1>
      <a:lt1>
        <a:sysClr val="window" lastClr="FFFFFF"/>
      </a:lt1>
      <a:dk2>
        <a:srgbClr val="35A135"/>
      </a:dk2>
      <a:lt2>
        <a:srgbClr val="DEDEDE"/>
      </a:lt2>
      <a:accent1>
        <a:srgbClr val="547E00"/>
      </a:accent1>
      <a:accent2>
        <a:srgbClr val="DE840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304</TotalTime>
  <Words>240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Comic Sans MS</vt:lpstr>
      <vt:lpstr>Maiandra GD</vt:lpstr>
      <vt:lpstr>MV Boli</vt:lpstr>
      <vt:lpstr>Tw Cen MT</vt:lpstr>
      <vt:lpstr>Thatch</vt:lpstr>
      <vt:lpstr>PowerPoint Presentation</vt:lpstr>
      <vt:lpstr>The Toa Nafasi Project—In a Nutshell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Toa Nafasi Project</dc:title>
  <dc:creator>Windows User</dc:creator>
  <cp:lastModifiedBy>Kalynn Hall</cp:lastModifiedBy>
  <cp:revision>35</cp:revision>
  <cp:lastPrinted>2018-11-28T07:25:46Z</cp:lastPrinted>
  <dcterms:created xsi:type="dcterms:W3CDTF">2018-11-27T11:32:40Z</dcterms:created>
  <dcterms:modified xsi:type="dcterms:W3CDTF">2019-01-29T14:38:20Z</dcterms:modified>
</cp:coreProperties>
</file>