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sldIdLst>
    <p:sldId id="1109" r:id="rId2"/>
    <p:sldId id="260" r:id="rId3"/>
    <p:sldId id="1230" r:id="rId4"/>
    <p:sldId id="340" r:id="rId5"/>
    <p:sldId id="341" r:id="rId6"/>
    <p:sldId id="267" r:id="rId7"/>
    <p:sldId id="297" r:id="rId8"/>
    <p:sldId id="1286" r:id="rId9"/>
    <p:sldId id="1287" r:id="rId10"/>
    <p:sldId id="1288" r:id="rId11"/>
    <p:sldId id="270" r:id="rId12"/>
    <p:sldId id="1017" r:id="rId13"/>
    <p:sldId id="1065" r:id="rId14"/>
    <p:sldId id="278" r:id="rId15"/>
    <p:sldId id="1247" r:id="rId16"/>
    <p:sldId id="1289" r:id="rId17"/>
    <p:sldId id="1290" r:id="rId18"/>
    <p:sldId id="1291" r:id="rId19"/>
    <p:sldId id="1292" r:id="rId20"/>
    <p:sldId id="1293" r:id="rId21"/>
    <p:sldId id="1294" r:id="rId22"/>
    <p:sldId id="1295" r:id="rId23"/>
    <p:sldId id="995" r:id="rId24"/>
    <p:sldId id="1252" r:id="rId25"/>
    <p:sldId id="1296" r:id="rId26"/>
    <p:sldId id="1297" r:id="rId27"/>
    <p:sldId id="1298" r:id="rId28"/>
    <p:sldId id="1299" r:id="rId29"/>
    <p:sldId id="1080" r:id="rId30"/>
    <p:sldId id="310" r:id="rId31"/>
    <p:sldId id="507" r:id="rId32"/>
    <p:sldId id="508" r:id="rId33"/>
    <p:sldId id="339" r:id="rId34"/>
    <p:sldId id="334" r:id="rId35"/>
    <p:sldId id="335" r:id="rId36"/>
    <p:sldId id="336" r:id="rId37"/>
    <p:sldId id="337" r:id="rId38"/>
    <p:sldId id="338" r:id="rId39"/>
    <p:sldId id="304" r:id="rId40"/>
    <p:sldId id="305" r:id="rId41"/>
    <p:sldId id="1300" r:id="rId42"/>
    <p:sldId id="1279" r:id="rId43"/>
    <p:sldId id="1263" r:id="rId44"/>
    <p:sldId id="1264" r:id="rId45"/>
    <p:sldId id="1280" r:id="rId46"/>
    <p:sldId id="485" r:id="rId47"/>
    <p:sldId id="1281" r:id="rId48"/>
    <p:sldId id="1234" r:id="rId49"/>
    <p:sldId id="1301" r:id="rId50"/>
    <p:sldId id="1302" r:id="rId51"/>
    <p:sldId id="1304" r:id="rId52"/>
    <p:sldId id="1303" r:id="rId53"/>
    <p:sldId id="1305" r:id="rId54"/>
    <p:sldId id="330" r:id="rId5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97" d="100"/>
          <a:sy n="97" d="100"/>
        </p:scale>
        <p:origin x="12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1/28/2023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0149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13</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659497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63595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26404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64489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56665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40678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71153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401518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8004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20850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3489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365235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179263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524560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24321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73986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70091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64302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7207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481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531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1/28/2023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1/28/2023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1/28/2023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1/28/2023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1/28/2023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1/28/2023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1/28/2023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January 29,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6" name="TextBox 5">
            <a:extLst>
              <a:ext uri="{FF2B5EF4-FFF2-40B4-BE49-F238E27FC236}">
                <a16:creationId xmlns:a16="http://schemas.microsoft.com/office/drawing/2014/main" id="{03ECE891-8E98-4D62-8148-7F0578F3B303}"/>
              </a:ext>
            </a:extLst>
          </p:cNvPr>
          <p:cNvSpPr txBox="1"/>
          <p:nvPr/>
        </p:nvSpPr>
        <p:spPr>
          <a:xfrm>
            <a:off x="1749479" y="5458594"/>
            <a:ext cx="5624494" cy="1200329"/>
          </a:xfrm>
          <a:prstGeom prst="rect">
            <a:avLst/>
          </a:prstGeom>
          <a:noFill/>
        </p:spPr>
        <p:txBody>
          <a:bodyPr wrap="square">
            <a:spAutoFit/>
          </a:bodyPr>
          <a:lstStyle/>
          <a:p>
            <a:pPr algn="ctr"/>
            <a:r>
              <a:rPr lang="en-US" sz="3600" dirty="0">
                <a:latin typeface="Arial Rounded MT Bold" panose="020F0704030504030204" pitchFamily="34" charset="0"/>
              </a:rPr>
              <a:t>Treasure In Heaven</a:t>
            </a:r>
          </a:p>
          <a:p>
            <a:pPr algn="ctr"/>
            <a:r>
              <a:rPr lang="en-US" sz="3600" dirty="0">
                <a:latin typeface="Arial Rounded MT Bold" panose="020F0704030504030204" pitchFamily="34" charset="0"/>
              </a:rPr>
              <a:t>Matthew 6:7-21, [25-34]</a:t>
            </a:r>
          </a:p>
        </p:txBody>
      </p:sp>
      <p:pic>
        <p:nvPicPr>
          <p:cNvPr id="3" name="Picture 2">
            <a:extLst>
              <a:ext uri="{FF2B5EF4-FFF2-40B4-BE49-F238E27FC236}">
                <a16:creationId xmlns:a16="http://schemas.microsoft.com/office/drawing/2014/main" id="{405F1A8F-9087-8C5D-6281-037D02838956}"/>
              </a:ext>
            </a:extLst>
          </p:cNvPr>
          <p:cNvPicPr>
            <a:picLocks noChangeAspect="1"/>
          </p:cNvPicPr>
          <p:nvPr/>
        </p:nvPicPr>
        <p:blipFill rotWithShape="1">
          <a:blip r:embed="rId3"/>
          <a:srcRect l="6498" t="10111" r="6763"/>
          <a:stretch/>
        </p:blipFill>
        <p:spPr>
          <a:xfrm>
            <a:off x="3190568" y="1918154"/>
            <a:ext cx="2762864" cy="3687295"/>
          </a:xfrm>
          <a:prstGeom prst="rect">
            <a:avLst/>
          </a:prstGeom>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6DD2BADA-946E-B2D1-DCBE-A3454790B1E9}"/>
              </a:ext>
            </a:extLst>
          </p:cNvPr>
          <p:cNvSpPr txBox="1"/>
          <p:nvPr/>
        </p:nvSpPr>
        <p:spPr>
          <a:xfrm>
            <a:off x="1091380" y="1166842"/>
            <a:ext cx="6961239" cy="4524315"/>
          </a:xfrm>
          <a:prstGeom prst="rect">
            <a:avLst/>
          </a:prstGeom>
          <a:noFill/>
        </p:spPr>
        <p:txBody>
          <a:bodyPr wrap="square">
            <a:spAutoFit/>
          </a:bodyPr>
          <a:lstStyle/>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4	“Throughout all their lifetime                           my people shall prove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my </a:t>
            </a:r>
            <a:r>
              <a:rPr lang="en-US" sz="3600" dirty="0" err="1">
                <a:effectLst/>
                <a:latin typeface="Arial Rounded MT Bold" panose="020F0704030504030204" pitchFamily="34" charset="0"/>
                <a:ea typeface="MS Mincho" panose="02020609040205080304" pitchFamily="49" charset="-128"/>
              </a:rPr>
              <a:t>sov’reign</a:t>
            </a:r>
            <a:r>
              <a:rPr lang="en-US" sz="3600" dirty="0">
                <a:effectLst/>
                <a:latin typeface="Arial Rounded MT Bold" panose="020F0704030504030204" pitchFamily="34" charset="0"/>
                <a:ea typeface="MS Mincho" panose="02020609040205080304" pitchFamily="49" charset="-128"/>
              </a:rPr>
              <a:t>, eternal,                   unchangeable love;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and then, when gray hairs                              shall their temples adorn,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like lambs they shall still                                  in my bosom be borne.”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286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Gracious God, you invite us to come to you in prayer, and offer us a promise of your never-ending care. Give us the humility to ask only for what we need and to be grateful when we receive it.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this day is from the Gospel according to Matthew, the 6</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709255"/>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you are praying, do not heap up empty phrases as the Gentiles do; for they think that they will be heard because of their many words.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be like them, for your Father knows what you need before you ask him.</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“Pray then in this way: Our Father in heaven, hallowed be your name.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Your kingdom come. Your will be done, on earth as it is in heaven.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Give us this</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148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day our daily bread.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forgive us our debts, as we also have forgiven our debtors.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do not bring us to the time of trial, but rescue us from the evil 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if you forgive others their trespasses, your heavenly Father will also forgive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if you do not forgive others, neither will your Father forgive your trespasses.</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whenever you fast, do not look</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339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dismal, like the hypocrites, for they disfigure their faces so as to show others that they are fasting. Truly I tell you, they have received their reward.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when you fast, put oil on your head and wash your face,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that your fasting may be seen not by others but by your Father who is in secret; and your Father who sees in secret will reward you.</a:t>
            </a:r>
          </a:p>
        </p:txBody>
      </p:sp>
    </p:spTree>
    <p:extLst>
      <p:ext uri="{BB962C8B-B14F-4D97-AF65-F5344CB8AC3E}">
        <p14:creationId xmlns:p14="http://schemas.microsoft.com/office/powerpoint/2010/main" val="13135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709255"/>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store up for yourselves treasures on earth, where moth and rust consume and where thieves break in and steal;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store up for yourselves treasures in heaven, where neither moth nor rust consume and where thieves do not break in and steal.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where your treasure is, there your heart will be also.”</a:t>
            </a:r>
          </a:p>
          <a:p>
            <a:r>
              <a:rPr lang="en-US" sz="3600" dirty="0">
                <a:effectLst/>
                <a:latin typeface="Arial Rounded MT Bold" panose="020F0704030504030204" pitchFamily="34" charset="0"/>
                <a:ea typeface="Calibri" panose="020F0502020204030204" pitchFamily="34" charset="0"/>
              </a:rPr>
              <a:t>[</a:t>
            </a:r>
            <a:r>
              <a:rPr lang="en-US" sz="3600" baseline="30000" dirty="0">
                <a:effectLst/>
                <a:latin typeface="Arial Rounded MT Bold" panose="020F0704030504030204" pitchFamily="34" charset="0"/>
                <a:ea typeface="Calibri" panose="020F0502020204030204" pitchFamily="34" charset="0"/>
              </a:rPr>
              <a:t>25</a:t>
            </a:r>
            <a:r>
              <a:rPr lang="en-US" sz="3600" dirty="0">
                <a:effectLst/>
                <a:latin typeface="Arial Rounded MT Bold" panose="020F0704030504030204" pitchFamily="34" charset="0"/>
                <a:ea typeface="Calibri" panose="020F0502020204030204" pitchFamily="34" charset="0"/>
              </a:rPr>
              <a:t>“Therefore I tell you, do not worry</a:t>
            </a:r>
          </a:p>
        </p:txBody>
      </p:sp>
    </p:spTree>
    <p:extLst>
      <p:ext uri="{BB962C8B-B14F-4D97-AF65-F5344CB8AC3E}">
        <p14:creationId xmlns:p14="http://schemas.microsoft.com/office/powerpoint/2010/main" val="48873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about your life, what you will eat or what you will drink, or about your body, what you will wear. Is not life more than food, and the body more than clothing? </a:t>
            </a:r>
            <a:r>
              <a:rPr lang="en-US" sz="3600" baseline="30000" dirty="0">
                <a:effectLst/>
                <a:latin typeface="Arial Rounded MT Bold" panose="020F0704030504030204" pitchFamily="34" charset="0"/>
                <a:ea typeface="Calibri" panose="020F0502020204030204" pitchFamily="34" charset="0"/>
              </a:rPr>
              <a:t>26</a:t>
            </a:r>
            <a:r>
              <a:rPr lang="en-US" sz="3600" dirty="0">
                <a:effectLst/>
                <a:latin typeface="Arial Rounded MT Bold" panose="020F0704030504030204" pitchFamily="34" charset="0"/>
                <a:ea typeface="Calibri" panose="020F0502020204030204" pitchFamily="34" charset="0"/>
              </a:rPr>
              <a:t>Look at the birds of the air; they neither sow nor reap nor gather into barns, and yet your heavenly Father feeds them. Are you not of more value than they? </a:t>
            </a:r>
            <a:r>
              <a:rPr lang="en-US" sz="3600" baseline="30000" dirty="0">
                <a:effectLst/>
                <a:latin typeface="Arial Rounded MT Bold" panose="020F0704030504030204" pitchFamily="34" charset="0"/>
                <a:ea typeface="Calibri" panose="020F0502020204030204" pitchFamily="34" charset="0"/>
              </a:rPr>
              <a:t>27</a:t>
            </a:r>
            <a:r>
              <a:rPr lang="en-US" sz="3600" dirty="0">
                <a:effectLst/>
                <a:latin typeface="Arial Rounded MT Bold" panose="020F0704030504030204" pitchFamily="34" charset="0"/>
                <a:ea typeface="Calibri" panose="020F0502020204030204" pitchFamily="34" charset="0"/>
              </a:rPr>
              <a:t>And can any of you by worrying add a single hour to your</a:t>
            </a:r>
          </a:p>
        </p:txBody>
      </p:sp>
    </p:spTree>
    <p:extLst>
      <p:ext uri="{BB962C8B-B14F-4D97-AF65-F5344CB8AC3E}">
        <p14:creationId xmlns:p14="http://schemas.microsoft.com/office/powerpoint/2010/main" val="391495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115454" y="983225"/>
            <a:ext cx="8900727"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span of life? </a:t>
            </a:r>
            <a:r>
              <a:rPr lang="en-US" sz="3600" baseline="30000" dirty="0">
                <a:effectLst/>
                <a:latin typeface="Arial Rounded MT Bold" panose="020F0704030504030204" pitchFamily="34" charset="0"/>
                <a:ea typeface="Calibri" panose="020F0502020204030204" pitchFamily="34" charset="0"/>
              </a:rPr>
              <a:t>28</a:t>
            </a:r>
            <a:r>
              <a:rPr lang="en-US" sz="3600" dirty="0">
                <a:effectLst/>
                <a:latin typeface="Arial Rounded MT Bold" panose="020F0704030504030204" pitchFamily="34" charset="0"/>
                <a:ea typeface="Calibri" panose="020F0502020204030204" pitchFamily="34" charset="0"/>
              </a:rPr>
              <a:t>And why do you worry about clothing? Consider the lilies of the field, how they grow; they neither toil nor spin, </a:t>
            </a:r>
            <a:r>
              <a:rPr lang="en-US" sz="3600" baseline="30000" dirty="0">
                <a:effectLst/>
                <a:latin typeface="Arial Rounded MT Bold" panose="020F0704030504030204" pitchFamily="34" charset="0"/>
                <a:ea typeface="Calibri" panose="020F0502020204030204" pitchFamily="34" charset="0"/>
              </a:rPr>
              <a:t>29</a:t>
            </a:r>
            <a:r>
              <a:rPr lang="en-US" sz="3600" dirty="0">
                <a:effectLst/>
                <a:latin typeface="Arial Rounded MT Bold" panose="020F0704030504030204" pitchFamily="34" charset="0"/>
                <a:ea typeface="Calibri" panose="020F0502020204030204" pitchFamily="34" charset="0"/>
              </a:rPr>
              <a:t>yet I tell you, even Solomon in all his glory was not clothed like one of these. </a:t>
            </a:r>
            <a:r>
              <a:rPr lang="en-US" sz="3600" baseline="30000" dirty="0">
                <a:effectLst/>
                <a:latin typeface="Arial Rounded MT Bold" panose="020F0704030504030204" pitchFamily="34" charset="0"/>
                <a:ea typeface="Calibri" panose="020F0502020204030204" pitchFamily="34" charset="0"/>
              </a:rPr>
              <a:t>30</a:t>
            </a:r>
            <a:r>
              <a:rPr lang="en-US" sz="3600" dirty="0">
                <a:effectLst/>
                <a:latin typeface="Arial Rounded MT Bold" panose="020F0704030504030204" pitchFamily="34" charset="0"/>
                <a:ea typeface="Calibri" panose="020F0502020204030204" pitchFamily="34" charset="0"/>
              </a:rPr>
              <a:t>But if God so clothes the grass of the field, which is alive today and tomorrow is thrown into the oven, will he not much more clothe you—you of little faith? </a:t>
            </a:r>
            <a:r>
              <a:rPr lang="en-US" sz="3600" baseline="30000" dirty="0">
                <a:effectLst/>
                <a:latin typeface="Arial Rounded MT Bold" panose="020F0704030504030204" pitchFamily="34" charset="0"/>
                <a:ea typeface="Calibri" panose="020F0502020204030204" pitchFamily="34" charset="0"/>
              </a:rPr>
              <a:t>31</a:t>
            </a:r>
            <a:r>
              <a:rPr lang="en-US" sz="3600" dirty="0">
                <a:effectLst/>
                <a:latin typeface="Arial Rounded MT Bold" panose="020F0704030504030204" pitchFamily="34" charset="0"/>
                <a:ea typeface="Calibri" panose="020F0502020204030204" pitchFamily="34" charset="0"/>
              </a:rPr>
              <a:t>Therefore do</a:t>
            </a:r>
          </a:p>
        </p:txBody>
      </p:sp>
    </p:spTree>
    <p:extLst>
      <p:ext uri="{BB962C8B-B14F-4D97-AF65-F5344CB8AC3E}">
        <p14:creationId xmlns:p14="http://schemas.microsoft.com/office/powerpoint/2010/main" val="35384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800062" y="1443841"/>
            <a:ext cx="7543875" cy="3970318"/>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not worry, saying, ‘What will we eat?’ or ‘What will we drink?’ or ‘What will we wear?’ </a:t>
            </a:r>
            <a:r>
              <a:rPr lang="en-US" sz="3600" baseline="30000" dirty="0">
                <a:effectLst/>
                <a:latin typeface="Arial Rounded MT Bold" panose="020F0704030504030204" pitchFamily="34" charset="0"/>
                <a:ea typeface="Calibri" panose="020F0502020204030204" pitchFamily="34" charset="0"/>
              </a:rPr>
              <a:t>32</a:t>
            </a:r>
            <a:r>
              <a:rPr lang="en-US" sz="3600" dirty="0">
                <a:effectLst/>
                <a:latin typeface="Arial Rounded MT Bold" panose="020F0704030504030204" pitchFamily="34" charset="0"/>
                <a:ea typeface="Calibri" panose="020F0502020204030204" pitchFamily="34" charset="0"/>
              </a:rPr>
              <a:t>For it is the Gentiles who strive for all these things; and indeed your heavenly Father knows that you need all these things. </a:t>
            </a:r>
          </a:p>
        </p:txBody>
      </p:sp>
    </p:spTree>
    <p:extLst>
      <p:ext uri="{BB962C8B-B14F-4D97-AF65-F5344CB8AC3E}">
        <p14:creationId xmlns:p14="http://schemas.microsoft.com/office/powerpoint/2010/main" val="172180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6:7-21, [25-34]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5D641-FDA9-39C8-8908-67B5996A8177}"/>
              </a:ext>
            </a:extLst>
          </p:cNvPr>
          <p:cNvSpPr txBox="1"/>
          <p:nvPr/>
        </p:nvSpPr>
        <p:spPr>
          <a:xfrm>
            <a:off x="731236" y="1443841"/>
            <a:ext cx="7681527" cy="3970318"/>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rPr>
              <a:t>33</a:t>
            </a:r>
            <a:r>
              <a:rPr lang="en-US" sz="3600" dirty="0">
                <a:effectLst/>
                <a:latin typeface="Arial Rounded MT Bold" panose="020F0704030504030204" pitchFamily="34" charset="0"/>
                <a:ea typeface="Calibri" panose="020F0502020204030204" pitchFamily="34" charset="0"/>
              </a:rPr>
              <a:t>But strive first for the kingdom of God and his righteousness, and all these things will be given to you as well. </a:t>
            </a:r>
            <a:r>
              <a:rPr lang="en-US" sz="3600" baseline="30000" dirty="0">
                <a:effectLst/>
                <a:latin typeface="Arial Rounded MT Bold" panose="020F0704030504030204" pitchFamily="34" charset="0"/>
                <a:ea typeface="Calibri" panose="020F0502020204030204" pitchFamily="34" charset="0"/>
              </a:rPr>
              <a:t>34</a:t>
            </a:r>
            <a:r>
              <a:rPr lang="en-US" sz="3600" dirty="0">
                <a:effectLst/>
                <a:latin typeface="Arial Rounded MT Bold" panose="020F0704030504030204" pitchFamily="34" charset="0"/>
                <a:ea typeface="Calibri" panose="020F0502020204030204" pitchFamily="34" charset="0"/>
              </a:rPr>
              <a:t>“So do not worry about tomorrow, for tomorrow will bring worries of its own. Today’s trouble is enough for today.”</a:t>
            </a:r>
          </a:p>
        </p:txBody>
      </p:sp>
    </p:spTree>
    <p:extLst>
      <p:ext uri="{BB962C8B-B14F-4D97-AF65-F5344CB8AC3E}">
        <p14:creationId xmlns:p14="http://schemas.microsoft.com/office/powerpoint/2010/main" val="15837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t>
            </a:r>
            <a:r>
              <a:rPr lang="fr-FR" sz="3600" b="1" dirty="0">
                <a:latin typeface="Arial Rounded MT Bold" panose="020F0704030504030204" pitchFamily="34" charset="0"/>
                <a:ea typeface="Times New Roman" panose="02020603050405020304" pitchFamily="18" charset="0"/>
              </a:rPr>
              <a:t>Matthew 6:7-21, [25-34]</a:t>
            </a: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5598460" y="1783959"/>
            <a:ext cx="3065480" cy="28891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eaLnBrk="1" hangingPunct="1">
              <a:spcAft>
                <a:spcPts val="600"/>
              </a:spcAft>
            </a:pPr>
            <a:r>
              <a:rPr lang="en-US" altLang="en-US" sz="4700" b="1">
                <a:ea typeface="+mj-ea"/>
                <a:cs typeface="+mj-cs"/>
              </a:rPr>
              <a:t>Sermon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0790534-E0B5-18F6-7CCF-364A7E3DEFBA}"/>
              </a:ext>
            </a:extLst>
          </p:cNvPr>
          <p:cNvPicPr>
            <a:picLocks noChangeAspect="1"/>
          </p:cNvPicPr>
          <p:nvPr/>
        </p:nvPicPr>
        <p:blipFill rotWithShape="1">
          <a:blip r:embed="rId3"/>
          <a:srcRect l="5319" r="14195"/>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itle 1">
            <a:extLst>
              <a:ext uri="{FF2B5EF4-FFF2-40B4-BE49-F238E27FC236}">
                <a16:creationId xmlns:a16="http://schemas.microsoft.com/office/drawing/2014/main" id="{0464CD62-CB52-C810-602C-9BE7EB6B1BEB}"/>
              </a:ext>
            </a:extLst>
          </p:cNvPr>
          <p:cNvSpPr txBox="1">
            <a:spLocks/>
          </p:cNvSpPr>
          <p:nvPr/>
        </p:nvSpPr>
        <p:spPr bwMode="auto">
          <a:xfrm>
            <a:off x="4033390" y="4476434"/>
            <a:ext cx="509311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4800" b="1" dirty="0">
                <a:solidFill>
                  <a:prstClr val="black">
                    <a:lumMod val="85000"/>
                    <a:lumOff val="15000"/>
                  </a:prstClr>
                </a:solidFill>
                <a:latin typeface="Arial Rounded MT Bold" panose="020F0704030504030204" pitchFamily="34" charset="0"/>
                <a:cs typeface="+mj-cs"/>
              </a:rPr>
              <a:t>Sermon</a:t>
            </a:r>
            <a:endParaRPr lang="en-US" altLang="en-US" sz="4000" b="1" dirty="0">
              <a:solidFill>
                <a:prstClr val="black">
                  <a:lumMod val="85000"/>
                  <a:lumOff val="15000"/>
                </a:prstClr>
              </a:solidFill>
              <a:latin typeface="Arial Rounded MT Bold" panose="020F0704030504030204" pitchFamily="34" charset="0"/>
              <a:cs typeface="+mj-cs"/>
            </a:endParaRPr>
          </a:p>
        </p:txBody>
      </p:sp>
    </p:spTree>
    <p:extLst>
      <p:ext uri="{BB962C8B-B14F-4D97-AF65-F5344CB8AC3E}">
        <p14:creationId xmlns:p14="http://schemas.microsoft.com/office/powerpoint/2010/main" val="23738664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5598460" y="1783959"/>
            <a:ext cx="3065480" cy="28891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eaLnBrk="1" hangingPunct="1">
              <a:spcAft>
                <a:spcPts val="600"/>
              </a:spcAft>
            </a:pPr>
            <a:r>
              <a:rPr lang="en-US" altLang="en-US" sz="4700" b="1">
                <a:ea typeface="+mj-ea"/>
                <a:cs typeface="+mj-cs"/>
              </a:rPr>
              <a:t>Sermon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0790534-E0B5-18F6-7CCF-364A7E3DEFBA}"/>
              </a:ext>
            </a:extLst>
          </p:cNvPr>
          <p:cNvPicPr>
            <a:picLocks noChangeAspect="1"/>
          </p:cNvPicPr>
          <p:nvPr/>
        </p:nvPicPr>
        <p:blipFill rotWithShape="1">
          <a:blip r:embed="rId3"/>
          <a:srcRect l="5319" r="14195"/>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itle 1">
            <a:extLst>
              <a:ext uri="{FF2B5EF4-FFF2-40B4-BE49-F238E27FC236}">
                <a16:creationId xmlns:a16="http://schemas.microsoft.com/office/drawing/2014/main" id="{0464CD62-CB52-C810-602C-9BE7EB6B1BEB}"/>
              </a:ext>
            </a:extLst>
          </p:cNvPr>
          <p:cNvSpPr txBox="1">
            <a:spLocks/>
          </p:cNvSpPr>
          <p:nvPr/>
        </p:nvSpPr>
        <p:spPr bwMode="auto">
          <a:xfrm>
            <a:off x="5856840" y="161636"/>
            <a:ext cx="2548719" cy="2697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6000" b="1" dirty="0">
                <a:solidFill>
                  <a:prstClr val="black">
                    <a:lumMod val="85000"/>
                    <a:lumOff val="15000"/>
                  </a:prstClr>
                </a:solidFill>
                <a:latin typeface="Arial Rounded MT Bold" panose="020F0704030504030204" pitchFamily="34" charset="0"/>
                <a:cs typeface="+mj-cs"/>
              </a:rPr>
              <a:t>Hymn of the Day</a:t>
            </a:r>
            <a:endParaRPr lang="en-US" altLang="en-US" sz="4800" b="1" dirty="0">
              <a:solidFill>
                <a:prstClr val="black">
                  <a:lumMod val="85000"/>
                  <a:lumOff val="15000"/>
                </a:prstClr>
              </a:solidFill>
              <a:latin typeface="Arial Rounded MT Bold" panose="020F0704030504030204" pitchFamily="34" charset="0"/>
              <a:cs typeface="+mj-cs"/>
            </a:endParaRPr>
          </a:p>
        </p:txBody>
      </p:sp>
      <p:sp>
        <p:nvSpPr>
          <p:cNvPr id="3" name="Title 1">
            <a:extLst>
              <a:ext uri="{FF2B5EF4-FFF2-40B4-BE49-F238E27FC236}">
                <a16:creationId xmlns:a16="http://schemas.microsoft.com/office/drawing/2014/main" id="{6ED7435C-2FDC-5BD2-13AC-05EC53873860}"/>
              </a:ext>
            </a:extLst>
          </p:cNvPr>
          <p:cNvSpPr txBox="1">
            <a:spLocks/>
          </p:cNvSpPr>
          <p:nvPr/>
        </p:nvSpPr>
        <p:spPr bwMode="auto">
          <a:xfrm>
            <a:off x="5065343" y="3211480"/>
            <a:ext cx="3695199" cy="2697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b="1" dirty="0">
                <a:solidFill>
                  <a:prstClr val="black">
                    <a:lumMod val="85000"/>
                    <a:lumOff val="15000"/>
                  </a:prstClr>
                </a:solidFill>
                <a:latin typeface="Arial Rounded MT Bold" panose="020F0704030504030204" pitchFamily="34" charset="0"/>
                <a:cs typeface="+mj-cs"/>
              </a:rPr>
              <a:t>Seek Ye First</a:t>
            </a:r>
          </a:p>
          <a:p>
            <a:pPr algn="ctr" defTabSz="914400" eaLnBrk="1" hangingPunct="1">
              <a:spcAft>
                <a:spcPts val="600"/>
              </a:spcAft>
            </a:pPr>
            <a:r>
              <a:rPr lang="en-US" altLang="en-US" sz="3600" b="1" dirty="0">
                <a:solidFill>
                  <a:prstClr val="black">
                    <a:lumMod val="85000"/>
                    <a:lumOff val="15000"/>
                  </a:prstClr>
                </a:solidFill>
                <a:latin typeface="Arial Rounded MT Bold" panose="020F0704030504030204" pitchFamily="34" charset="0"/>
                <a:cs typeface="+mj-cs"/>
              </a:rPr>
              <a:t>With One Voice # 783</a:t>
            </a:r>
            <a:endParaRPr lang="en-US" altLang="en-US" sz="2800" b="1" dirty="0">
              <a:solidFill>
                <a:prstClr val="black">
                  <a:lumMod val="85000"/>
                  <a:lumOff val="15000"/>
                </a:prstClr>
              </a:solidFill>
              <a:latin typeface="Arial Rounded MT Bold" panose="020F0704030504030204" pitchFamily="34" charset="0"/>
              <a:cs typeface="+mj-cs"/>
            </a:endParaRPr>
          </a:p>
        </p:txBody>
      </p:sp>
    </p:spTree>
    <p:extLst>
      <p:ext uri="{BB962C8B-B14F-4D97-AF65-F5344CB8AC3E}">
        <p14:creationId xmlns:p14="http://schemas.microsoft.com/office/powerpoint/2010/main" val="378994713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“Seek Ye First”						WOV 783</a:t>
            </a:r>
          </a:p>
        </p:txBody>
      </p:sp>
      <p:sp>
        <p:nvSpPr>
          <p:cNvPr id="6" name="TextBox 5">
            <a:extLst>
              <a:ext uri="{FF2B5EF4-FFF2-40B4-BE49-F238E27FC236}">
                <a16:creationId xmlns:a16="http://schemas.microsoft.com/office/drawing/2014/main" id="{730462F9-3CB4-6551-C0A2-7705D5441A3F}"/>
              </a:ext>
            </a:extLst>
          </p:cNvPr>
          <p:cNvSpPr txBox="1"/>
          <p:nvPr/>
        </p:nvSpPr>
        <p:spPr>
          <a:xfrm>
            <a:off x="255638" y="1845439"/>
            <a:ext cx="8632723" cy="2862322"/>
          </a:xfrm>
          <a:prstGeom prst="rect">
            <a:avLst/>
          </a:prstGeom>
          <a:noFill/>
        </p:spPr>
        <p:txBody>
          <a:bodyPr wrap="square">
            <a:spAutoFit/>
          </a:bodyPr>
          <a:lstStyle/>
          <a:p>
            <a:pPr marL="742950" indent="-742950" algn="l">
              <a:buAutoNum type="arabicPlain"/>
            </a:pPr>
            <a:r>
              <a:rPr lang="en-US" sz="3600" b="0" i="0" dirty="0">
                <a:solidFill>
                  <a:srgbClr val="2C2A29"/>
                </a:solidFill>
                <a:effectLst/>
                <a:latin typeface="Arial Rounded MT Bold" panose="020F0704030504030204" pitchFamily="34" charset="0"/>
              </a:rPr>
              <a:t>Seek ye first the kingdom of God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And His righteousness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And all these things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Shall be added unto you</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280009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“Seek Ye First”						WOV 783</a:t>
            </a:r>
          </a:p>
        </p:txBody>
      </p:sp>
      <p:sp>
        <p:nvSpPr>
          <p:cNvPr id="6" name="TextBox 5">
            <a:extLst>
              <a:ext uri="{FF2B5EF4-FFF2-40B4-BE49-F238E27FC236}">
                <a16:creationId xmlns:a16="http://schemas.microsoft.com/office/drawing/2014/main" id="{730462F9-3CB4-6551-C0A2-7705D5441A3F}"/>
              </a:ext>
            </a:extLst>
          </p:cNvPr>
          <p:cNvSpPr txBox="1"/>
          <p:nvPr/>
        </p:nvSpPr>
        <p:spPr>
          <a:xfrm>
            <a:off x="648928" y="1671486"/>
            <a:ext cx="7846143" cy="2862322"/>
          </a:xfrm>
          <a:prstGeom prst="rect">
            <a:avLst/>
          </a:prstGeom>
          <a:noFill/>
        </p:spPr>
        <p:txBody>
          <a:bodyPr wrap="square">
            <a:spAutoFit/>
          </a:bodyPr>
          <a:lstStyle/>
          <a:p>
            <a:pPr marL="461963" indent="-461963" algn="l"/>
            <a:r>
              <a:rPr lang="en-US" sz="3600" b="0" i="0" dirty="0">
                <a:solidFill>
                  <a:srgbClr val="2C2A29"/>
                </a:solidFill>
                <a:effectLst/>
                <a:latin typeface="Arial Rounded MT Bold" panose="020F0704030504030204" pitchFamily="34" charset="0"/>
              </a:rPr>
              <a:t>2	Man shall not live by bread alone</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But by </a:t>
            </a:r>
            <a:r>
              <a:rPr lang="en-US" sz="3600" b="0" i="0" dirty="0" err="1">
                <a:solidFill>
                  <a:srgbClr val="2C2A29"/>
                </a:solidFill>
                <a:effectLst/>
                <a:latin typeface="Arial Rounded MT Bold" panose="020F0704030504030204" pitchFamily="34" charset="0"/>
              </a:rPr>
              <a:t>ev'ry</a:t>
            </a:r>
            <a:r>
              <a:rPr lang="en-US" sz="3600" b="0" i="0" dirty="0">
                <a:solidFill>
                  <a:srgbClr val="2C2A29"/>
                </a:solidFill>
                <a:effectLst/>
                <a:latin typeface="Arial Rounded MT Bold" panose="020F0704030504030204" pitchFamily="34" charset="0"/>
              </a:rPr>
              <a:t> word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That proceeds</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From the mouth of God</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290980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“Seek Ye First”						WOV 783</a:t>
            </a:r>
          </a:p>
        </p:txBody>
      </p:sp>
      <p:sp>
        <p:nvSpPr>
          <p:cNvPr id="6" name="TextBox 5">
            <a:extLst>
              <a:ext uri="{FF2B5EF4-FFF2-40B4-BE49-F238E27FC236}">
                <a16:creationId xmlns:a16="http://schemas.microsoft.com/office/drawing/2014/main" id="{730462F9-3CB4-6551-C0A2-7705D5441A3F}"/>
              </a:ext>
            </a:extLst>
          </p:cNvPr>
          <p:cNvSpPr txBox="1"/>
          <p:nvPr/>
        </p:nvSpPr>
        <p:spPr>
          <a:xfrm>
            <a:off x="540773" y="1543666"/>
            <a:ext cx="8062453" cy="2862322"/>
          </a:xfrm>
          <a:prstGeom prst="rect">
            <a:avLst/>
          </a:prstGeom>
          <a:noFill/>
        </p:spPr>
        <p:txBody>
          <a:bodyPr wrap="square">
            <a:spAutoFit/>
          </a:bodyPr>
          <a:lstStyle/>
          <a:p>
            <a:pPr marL="461963" indent="-461963" algn="l"/>
            <a:r>
              <a:rPr lang="en-US" sz="3600" b="0" i="0" dirty="0">
                <a:solidFill>
                  <a:srgbClr val="2C2A29"/>
                </a:solidFill>
                <a:effectLst/>
                <a:latin typeface="Arial Rounded MT Bold" panose="020F0704030504030204" pitchFamily="34" charset="0"/>
              </a:rPr>
              <a:t>3	Ask and it shall be given unto you</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Seek and ye shall find</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Knock and the door</a:t>
            </a:r>
            <a:br>
              <a:rPr lang="en-US" sz="3600" b="0" i="0" dirty="0">
                <a:solidFill>
                  <a:srgbClr val="2C2A29"/>
                </a:solidFill>
                <a:effectLst/>
                <a:latin typeface="Arial Rounded MT Bold" panose="020F0704030504030204" pitchFamily="34" charset="0"/>
              </a:rPr>
            </a:br>
            <a:r>
              <a:rPr lang="en-US" sz="3600" b="0" i="0" dirty="0">
                <a:solidFill>
                  <a:srgbClr val="2C2A29"/>
                </a:solidFill>
                <a:effectLst/>
                <a:latin typeface="Arial Rounded MT Bold" panose="020F0704030504030204" pitchFamily="34" charset="0"/>
              </a:rPr>
              <a:t>Shall be opened unto you</a:t>
            </a:r>
            <a:br>
              <a:rPr lang="en-US" sz="3600" b="0" i="0" dirty="0">
                <a:solidFill>
                  <a:srgbClr val="2C2A29"/>
                </a:solidFill>
                <a:effectLst/>
                <a:latin typeface="Arial Rounded MT Bold" panose="020F0704030504030204" pitchFamily="34" charset="0"/>
              </a:rPr>
            </a:br>
            <a:r>
              <a:rPr lang="en-US" sz="3600" b="0" i="0" dirty="0" err="1">
                <a:solidFill>
                  <a:srgbClr val="2C2A29"/>
                </a:solidFill>
                <a:effectLst/>
                <a:latin typeface="Arial Rounded MT Bold" panose="020F0704030504030204" pitchFamily="34" charset="0"/>
              </a:rPr>
              <a:t>Allelu</a:t>
            </a:r>
            <a:r>
              <a:rPr lang="en-US" sz="3600" b="0" i="0" dirty="0">
                <a:solidFill>
                  <a:srgbClr val="2C2A29"/>
                </a:solidFill>
                <a:effectLst/>
                <a:latin typeface="Arial Rounded MT Bold" panose="020F0704030504030204" pitchFamily="34" charset="0"/>
              </a:rPr>
              <a:t> alleluia</a:t>
            </a:r>
          </a:p>
        </p:txBody>
      </p:sp>
    </p:spTree>
    <p:extLst>
      <p:ext uri="{BB962C8B-B14F-4D97-AF65-F5344CB8AC3E}">
        <p14:creationId xmlns:p14="http://schemas.microsoft.com/office/powerpoint/2010/main" val="254921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Merciful God…</a:t>
            </a:r>
          </a:p>
        </p:txBody>
      </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27820" y="753920"/>
            <a:ext cx="8937522"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Christ came into the world and showed us how to live, but we have failed to live by what he taught. We have not loved you with all our heart, soul, mind and strength, we have not done to others as we would have done to ourselves. Shine a light on our hearts, that we might turn from the shadows of our sin and walk in your ways.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44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397447" y="1725793"/>
            <a:ext cx="6349106" cy="272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The peace of the Lord be with you all!</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SHARING OF THE PEACE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515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83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478631" y="171162"/>
            <a:ext cx="2280155" cy="2371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457200" indent="-457200" defTabSz="914400" eaLnBrk="1" hangingPunct="1">
              <a:spcAft>
                <a:spcPts val="600"/>
              </a:spcAft>
              <a:buFont typeface="Arial" panose="020B0604020202020204" pitchFamily="34" charset="0"/>
              <a:buChar char="•"/>
            </a:pPr>
            <a:r>
              <a:rPr lang="en-US" altLang="en-US" sz="2800" b="1" kern="1200" dirty="0">
                <a:solidFill>
                  <a:srgbClr val="FFFFFF"/>
                </a:solidFill>
                <a:latin typeface="+mj-lt"/>
                <a:ea typeface="+mj-ea"/>
                <a:cs typeface="+mj-cs"/>
              </a:rPr>
              <a:t>OFFERING</a:t>
            </a:r>
          </a:p>
          <a:p>
            <a:pPr marL="457200" indent="-457200" defTabSz="914400" eaLnBrk="1" hangingPunct="1">
              <a:spcAft>
                <a:spcPts val="600"/>
              </a:spcAft>
              <a:buFont typeface="Arial" panose="020B0604020202020204" pitchFamily="34" charset="0"/>
              <a:buChar char="•"/>
            </a:pPr>
            <a:endParaRPr lang="en-US" altLang="en-US" sz="2800" b="1" kern="1200" dirty="0">
              <a:solidFill>
                <a:srgbClr val="FFFFFF"/>
              </a:solidFill>
              <a:latin typeface="+mj-lt"/>
              <a:ea typeface="+mj-ea"/>
              <a:cs typeface="+mj-cs"/>
            </a:endParaRPr>
          </a:p>
          <a:p>
            <a:pPr marL="457200" indent="-457200" defTabSz="914400" eaLnBrk="1" hangingPunct="1">
              <a:spcAft>
                <a:spcPts val="600"/>
              </a:spcAft>
              <a:buFont typeface="Symbol" panose="05050102010706020507" pitchFamily="18" charset="2"/>
              <a:buChar char="*"/>
            </a:pPr>
            <a:r>
              <a:rPr lang="en-US" altLang="en-US" sz="2800" b="1" kern="1200" dirty="0">
                <a:solidFill>
                  <a:srgbClr val="FFFFFF"/>
                </a:solidFill>
                <a:latin typeface="+mj-lt"/>
                <a:ea typeface="+mj-ea"/>
                <a:cs typeface="+mj-cs"/>
              </a:rPr>
              <a:t>OFFERTORY PRAYER</a:t>
            </a:r>
          </a:p>
        </p:txBody>
      </p:sp>
      <p:pic>
        <p:nvPicPr>
          <p:cNvPr id="2" name="Picture 1">
            <a:extLst>
              <a:ext uri="{FF2B5EF4-FFF2-40B4-BE49-F238E27FC236}">
                <a16:creationId xmlns:a16="http://schemas.microsoft.com/office/drawing/2014/main" id="{90898E59-E018-396D-64D5-A9CB749B1460}"/>
              </a:ext>
            </a:extLst>
          </p:cNvPr>
          <p:cNvPicPr>
            <a:picLocks noChangeAspect="1"/>
          </p:cNvPicPr>
          <p:nvPr/>
        </p:nvPicPr>
        <p:blipFill>
          <a:blip r:embed="rId3"/>
          <a:stretch>
            <a:fillRect/>
          </a:stretch>
        </p:blipFill>
        <p:spPr>
          <a:xfrm>
            <a:off x="3247390" y="640080"/>
            <a:ext cx="5327770" cy="55788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212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4062972"/>
          </a:xfrm>
          <a:prstGeom prst="rect">
            <a:avLst/>
          </a:prstGeom>
        </p:spPr>
        <p:txBody>
          <a:bodyPr wrap="square">
            <a:spAutoFit/>
          </a:bodyPr>
          <a:lstStyle/>
          <a:p>
            <a:pPr marL="688975" marR="0" indent="-688975">
              <a:lnSpc>
                <a:spcPct val="107000"/>
              </a:lnSpc>
              <a:spcBef>
                <a:spcPts val="0"/>
              </a:spcBef>
              <a:spcAft>
                <a:spcPts val="0"/>
              </a:spcAft>
            </a:pPr>
            <a:r>
              <a:rPr lang="en-US" sz="3200" b="1" dirty="0">
                <a:solidFill>
                  <a:srgbClr val="000000"/>
                </a:solidFill>
                <a:latin typeface="Arial Rounded MT Bold" panose="020F0704030504030204" pitchFamily="34" charset="0"/>
                <a:ea typeface="Calibri" panose="020F0502020204030204" pitchFamily="34" charset="0"/>
              </a:rPr>
              <a:t>P:	United into one body, let us pray as Jesus taught…</a:t>
            </a:r>
          </a:p>
          <a:p>
            <a:pPr marL="688975" marR="0" indent="-688975">
              <a:lnSpc>
                <a:spcPct val="107000"/>
              </a:lnSpc>
              <a:spcBef>
                <a:spcPts val="0"/>
              </a:spcBef>
              <a:spcAft>
                <a:spcPts val="0"/>
              </a:spcAft>
            </a:pPr>
            <a:endParaRPr lang="en-US" sz="3600" b="1" dirty="0">
              <a:solidFill>
                <a:srgbClr val="000000"/>
              </a:solidFill>
              <a:latin typeface="Arial Rounded MT Bold" panose="020F0704030504030204" pitchFamily="34" charset="0"/>
              <a:ea typeface="Calibri" panose="020F0502020204030204" pitchFamily="34" charset="0"/>
            </a:endParaRPr>
          </a:p>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4059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9" y="1155032"/>
            <a:ext cx="8825501" cy="4834657"/>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89635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4572000" y="4876798"/>
            <a:ext cx="4719484" cy="7008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eaLnBrk="1" hangingPunct="1">
              <a:spcAft>
                <a:spcPts val="600"/>
              </a:spcAft>
            </a:pPr>
            <a:r>
              <a:rPr lang="en-US" altLang="en-US" sz="3600" b="1">
                <a:solidFill>
                  <a:schemeClr val="bg1"/>
                </a:solidFill>
                <a:latin typeface="Arial Rounded MT Bold" panose="020F0704030504030204" pitchFamily="34" charset="0"/>
                <a:ea typeface="+mj-ea"/>
                <a:cs typeface="+mj-cs"/>
              </a:rPr>
              <a:t>ANNOUNCEMENTS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3921302A-E71E-E274-4FD4-BF7F4E4136F2}"/>
              </a:ext>
            </a:extLst>
          </p:cNvPr>
          <p:cNvPicPr>
            <a:picLocks noChangeAspect="1"/>
          </p:cNvPicPr>
          <p:nvPr/>
        </p:nvPicPr>
        <p:blipFill rotWithShape="1">
          <a:blip r:embed="rId3"/>
          <a:srcRect l="2300" r="17424"/>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5472087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who faithfully brings forth justice and breaks the oppressor’s rod bless,       strengthen, and uphold you, today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3490145" y="2557661"/>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67149" y="401246"/>
            <a:ext cx="4001728" cy="7629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eaLnBrk="1" hangingPunct="1">
              <a:spcAft>
                <a:spcPts val="600"/>
              </a:spcAft>
            </a:pPr>
            <a:r>
              <a:rPr lang="en-US" altLang="en-US" sz="3600" b="1" dirty="0">
                <a:latin typeface="Arial Rounded MT Bold" panose="020F0704030504030204" pitchFamily="34" charset="0"/>
                <a:ea typeface="+mj-ea"/>
                <a:cs typeface="+mj-cs"/>
              </a:rPr>
              <a:t>SENDING SONG</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EA2A91B-2C28-47E3-E294-F1C6C4B38E9F}"/>
              </a:ext>
            </a:extLst>
          </p:cNvPr>
          <p:cNvPicPr>
            <a:picLocks noChangeAspect="1"/>
          </p:cNvPicPr>
          <p:nvPr/>
        </p:nvPicPr>
        <p:blipFill rotWithShape="1">
          <a:blip r:embed="rId3"/>
          <a:srcRect l="3155" r="18279"/>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itle 1">
            <a:extLst>
              <a:ext uri="{FF2B5EF4-FFF2-40B4-BE49-F238E27FC236}">
                <a16:creationId xmlns:a16="http://schemas.microsoft.com/office/drawing/2014/main" id="{B23122B0-109A-96B9-19EB-093853370924}"/>
              </a:ext>
            </a:extLst>
          </p:cNvPr>
          <p:cNvSpPr txBox="1">
            <a:spLocks/>
          </p:cNvSpPr>
          <p:nvPr/>
        </p:nvSpPr>
        <p:spPr bwMode="auto">
          <a:xfrm>
            <a:off x="580104" y="2477112"/>
            <a:ext cx="3816627" cy="28072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eaLnBrk="1" hangingPunct="1">
              <a:spcAft>
                <a:spcPts val="600"/>
              </a:spcAft>
            </a:pPr>
            <a:r>
              <a:rPr lang="en-US" altLang="en-US" sz="3600" b="1" dirty="0">
                <a:latin typeface="Arial Rounded MT Bold" panose="020F0704030504030204" pitchFamily="34" charset="0"/>
                <a:ea typeface="+mj-ea"/>
                <a:cs typeface="+mj-cs"/>
              </a:rPr>
              <a:t>“We Plow the Fields and Scatter” </a:t>
            </a:r>
          </a:p>
          <a:p>
            <a:pPr defTabSz="914400" eaLnBrk="1" hangingPunct="1">
              <a:spcAft>
                <a:spcPts val="600"/>
              </a:spcAft>
            </a:pPr>
            <a:endParaRPr lang="en-US" altLang="en-US" sz="3600" b="1" dirty="0">
              <a:latin typeface="Arial Rounded MT Bold" panose="020F0704030504030204" pitchFamily="34" charset="0"/>
              <a:ea typeface="+mj-ea"/>
              <a:cs typeface="+mj-cs"/>
            </a:endParaRPr>
          </a:p>
          <a:p>
            <a:pPr defTabSz="914400" eaLnBrk="1" hangingPunct="1">
              <a:spcAft>
                <a:spcPts val="600"/>
              </a:spcAft>
            </a:pPr>
            <a:r>
              <a:rPr lang="en-US" altLang="en-US" sz="3600" b="1" dirty="0">
                <a:latin typeface="Arial Rounded MT Bold" panose="020F0704030504030204" pitchFamily="34" charset="0"/>
                <a:ea typeface="+mj-ea"/>
                <a:cs typeface="+mj-cs"/>
              </a:rPr>
              <a:t>LBW 362</a:t>
            </a:r>
          </a:p>
        </p:txBody>
      </p:sp>
    </p:spTree>
    <p:extLst>
      <p:ext uri="{BB962C8B-B14F-4D97-AF65-F5344CB8AC3E}">
        <p14:creationId xmlns:p14="http://schemas.microsoft.com/office/powerpoint/2010/main" val="899166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860322" y="1166842"/>
            <a:ext cx="7423355" cy="4524315"/>
          </a:xfrm>
          <a:prstGeom prst="rect">
            <a:avLst/>
          </a:prstGeom>
          <a:noFill/>
        </p:spPr>
        <p:txBody>
          <a:bodyPr wrap="square">
            <a:spAutoFit/>
          </a:bodyPr>
          <a:lstStyle/>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1	We plow the fields and scatter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 good seed on the land,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but it is fed and watered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by God’s almighty hand.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He sends the snow in winter,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 warmth to swell the grain,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 breezes and the sunshine,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and soft refreshing rain.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95155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1135625" y="1435510"/>
            <a:ext cx="6872749" cy="3416320"/>
          </a:xfrm>
          <a:prstGeom prst="rect">
            <a:avLst/>
          </a:prstGeom>
          <a:noFill/>
        </p:spPr>
        <p:txBody>
          <a:bodyPr wrap="square">
            <a:spAutoFit/>
          </a:bodyPr>
          <a:lstStyle/>
          <a:p>
            <a:pPr marL="461963" marR="0" indent="-461963">
              <a:spcBef>
                <a:spcPts val="0"/>
              </a:spcBef>
              <a:spcAft>
                <a:spcPts val="0"/>
              </a:spcAft>
              <a:tabLst>
                <a:tab pos="74326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1238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Jesus came not to condemn the world, but that the world might be saved through him. By his abundant love, all your sins are forgiven, that you might walk in the light of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698090" y="1319242"/>
            <a:ext cx="7747820" cy="4524315"/>
          </a:xfrm>
          <a:prstGeom prst="rect">
            <a:avLst/>
          </a:prstGeom>
          <a:noFill/>
        </p:spPr>
        <p:txBody>
          <a:bodyPr wrap="square">
            <a:spAutoFit/>
          </a:bodyPr>
          <a:lstStyle/>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2	He only is the maker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of all things near and far;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he paints the wayside flower,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he lights the evening star.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 winds and waves obey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by him the birds are fed.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Much more to us, his children,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he gives our daily bread.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959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1135625" y="1435510"/>
            <a:ext cx="6872749" cy="3416320"/>
          </a:xfrm>
          <a:prstGeom prst="rect">
            <a:avLst/>
          </a:prstGeom>
          <a:noFill/>
        </p:spPr>
        <p:txBody>
          <a:bodyPr wrap="square">
            <a:spAutoFit/>
          </a:bodyPr>
          <a:lstStyle/>
          <a:p>
            <a:pPr marL="461963" marR="0" indent="-461963">
              <a:spcBef>
                <a:spcPts val="0"/>
              </a:spcBef>
              <a:spcAft>
                <a:spcPts val="0"/>
              </a:spcAft>
              <a:tabLst>
                <a:tab pos="74326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5629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349045" y="1396180"/>
            <a:ext cx="8445910" cy="4524315"/>
          </a:xfrm>
          <a:prstGeom prst="rect">
            <a:avLst/>
          </a:prstGeom>
          <a:noFill/>
        </p:spPr>
        <p:txBody>
          <a:bodyPr wrap="square">
            <a:spAutoFit/>
          </a:bodyPr>
          <a:lstStyle/>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3	We thank you, our creator,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for all things bright and good,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 seedtime and the harvest,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our life, our health, our food.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No gifts have we to offer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for all your love imparts,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but what you most would treasure--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our humble, thankful hearts.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07048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We Plow The Fields And Scatter   LBW 362</a:t>
            </a:r>
            <a:endPar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39E896-8CB7-F26F-DC67-71310BEC09DD}"/>
              </a:ext>
            </a:extLst>
          </p:cNvPr>
          <p:cNvSpPr txBox="1"/>
          <p:nvPr/>
        </p:nvSpPr>
        <p:spPr>
          <a:xfrm>
            <a:off x="1135625" y="1435510"/>
            <a:ext cx="6872749" cy="3416320"/>
          </a:xfrm>
          <a:prstGeom prst="rect">
            <a:avLst/>
          </a:prstGeom>
          <a:noFill/>
        </p:spPr>
        <p:txBody>
          <a:bodyPr wrap="square">
            <a:spAutoFit/>
          </a:bodyPr>
          <a:lstStyle/>
          <a:p>
            <a:pPr marL="461963" marR="0" indent="-461963">
              <a:spcBef>
                <a:spcPts val="0"/>
              </a:spcBef>
              <a:spcAft>
                <a:spcPts val="0"/>
              </a:spcAft>
              <a:tabLst>
                <a:tab pos="74326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All good gifts around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are sent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Then thank the Lord, oh,                             thank the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432675" algn="l"/>
              </a:tabLst>
            </a:pPr>
            <a:r>
              <a:rPr lang="en-US" sz="3600" dirty="0">
                <a:effectLst/>
                <a:latin typeface="Arial Rounded MT Bold" panose="020F0704030504030204" pitchFamily="34" charset="0"/>
                <a:ea typeface="MS Mincho" panose="02020609040205080304" pitchFamily="49" charset="-128"/>
              </a:rPr>
              <a:t>	for all his love.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02150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39"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“How Firm A Foundation”</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507</a:t>
            </a:r>
            <a:endParaRPr lang="en-US" sz="3200" i="1" dirty="0">
              <a:solidFill>
                <a:srgbClr val="C00000"/>
              </a:solidFill>
              <a:latin typeface="Arial Rounded MT Bold" panose="020F0704030504030204" pitchFamily="34" charset="0"/>
              <a:ea typeface="+mn-ea"/>
            </a:endParaRPr>
          </a:p>
        </p:txBody>
      </p:sp>
      <p:pic>
        <p:nvPicPr>
          <p:cNvPr id="3" name="Picture 2">
            <a:extLst>
              <a:ext uri="{FF2B5EF4-FFF2-40B4-BE49-F238E27FC236}">
                <a16:creationId xmlns:a16="http://schemas.microsoft.com/office/drawing/2014/main" id="{44A3A749-04EC-4018-ECEF-6D4A85126C64}"/>
              </a:ext>
            </a:extLst>
          </p:cNvPr>
          <p:cNvPicPr>
            <a:picLocks noChangeAspect="1"/>
          </p:cNvPicPr>
          <p:nvPr/>
        </p:nvPicPr>
        <p:blipFill rotWithShape="1">
          <a:blip r:embed="rId3"/>
          <a:srcRect b="14839"/>
          <a:stretch/>
        </p:blipFill>
        <p:spPr>
          <a:xfrm>
            <a:off x="2293687" y="746239"/>
            <a:ext cx="4556626" cy="4774679"/>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6DD2BADA-946E-B2D1-DCBE-A3454790B1E9}"/>
              </a:ext>
            </a:extLst>
          </p:cNvPr>
          <p:cNvSpPr txBox="1"/>
          <p:nvPr/>
        </p:nvSpPr>
        <p:spPr>
          <a:xfrm>
            <a:off x="1686232" y="1312605"/>
            <a:ext cx="5771536" cy="4524315"/>
          </a:xfrm>
          <a:prstGeom prst="rect">
            <a:avLst/>
          </a:prstGeom>
          <a:noFill/>
        </p:spPr>
        <p:txBody>
          <a:bodyPr wrap="square">
            <a:spAutoFit/>
          </a:bodyPr>
          <a:lstStyle/>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1	How firm a foundation,                                            O saints of the Lord,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is laid for your faith                                                   in his excellent word!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What more can he say                                           than to you he has said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who unto the Savior                                        for refuge have fled?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6DD2BADA-946E-B2D1-DCBE-A3454790B1E9}"/>
              </a:ext>
            </a:extLst>
          </p:cNvPr>
          <p:cNvSpPr txBox="1"/>
          <p:nvPr/>
        </p:nvSpPr>
        <p:spPr>
          <a:xfrm>
            <a:off x="1155290" y="1166842"/>
            <a:ext cx="6833420" cy="4524315"/>
          </a:xfrm>
          <a:prstGeom prst="rect">
            <a:avLst/>
          </a:prstGeom>
          <a:noFill/>
        </p:spPr>
        <p:txBody>
          <a:bodyPr wrap="square">
            <a:spAutoFit/>
          </a:bodyPr>
          <a:lstStyle/>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2	“Fear not, I am with you,                                      oh, be not dismayed,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for I am your God                                              </a:t>
            </a:r>
            <a:r>
              <a:rPr lang="en-US" sz="3600" dirty="0" err="1">
                <a:effectLst/>
                <a:latin typeface="Arial Rounded MT Bold" panose="020F0704030504030204" pitchFamily="34" charset="0"/>
                <a:ea typeface="MS Mincho" panose="02020609040205080304" pitchFamily="49" charset="-128"/>
              </a:rPr>
              <a:t>nd</a:t>
            </a:r>
            <a:r>
              <a:rPr lang="en-US" sz="3600" dirty="0">
                <a:effectLst/>
                <a:latin typeface="Arial Rounded MT Bold" panose="020F0704030504030204" pitchFamily="34" charset="0"/>
                <a:ea typeface="MS Mincho" panose="02020609040205080304" pitchFamily="49" charset="-128"/>
              </a:rPr>
              <a:t> will still give you aid;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I’ll strengthen you, help you,                         and cause you to stand,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upheld by my righteous,                          omnipotent hand.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3349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6DD2BADA-946E-B2D1-DCBE-A3454790B1E9}"/>
              </a:ext>
            </a:extLst>
          </p:cNvPr>
          <p:cNvSpPr txBox="1"/>
          <p:nvPr/>
        </p:nvSpPr>
        <p:spPr>
          <a:xfrm>
            <a:off x="1012722" y="1166842"/>
            <a:ext cx="7118555" cy="4524315"/>
          </a:xfrm>
          <a:prstGeom prst="rect">
            <a:avLst/>
          </a:prstGeom>
          <a:noFill/>
        </p:spPr>
        <p:txBody>
          <a:bodyPr wrap="square">
            <a:spAutoFit/>
          </a:bodyPr>
          <a:lstStyle/>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3	“When through fiery trials                         your pathway shall lie,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my grace, all-sufficient,                                shall be your supply.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The flames shall not hurt you;                        I only design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7885113" algn="l"/>
              </a:tabLst>
            </a:pPr>
            <a:r>
              <a:rPr lang="en-US" sz="3600" dirty="0">
                <a:effectLst/>
                <a:latin typeface="Arial Rounded MT Bold" panose="020F0704030504030204" pitchFamily="34" charset="0"/>
                <a:ea typeface="MS Mincho" panose="02020609040205080304" pitchFamily="49" charset="-128"/>
              </a:rPr>
              <a:t>	your dross to consume                              and your gold to refine.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53835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6220</TotalTime>
  <Words>3438</Words>
  <Application>Microsoft Office PowerPoint</Application>
  <PresentationFormat>On-screen Show (4:3)</PresentationFormat>
  <Paragraphs>279</Paragraphs>
  <Slides>54</Slides>
  <Notes>37</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Rounded MT Bold</vt:lpstr>
      <vt:lpstr>Calibri</vt:lpstr>
      <vt:lpstr>Calibri Light</vt:lpstr>
      <vt:lpstr>Symbol</vt:lpstr>
      <vt:lpstr>Times New Roman</vt:lpstr>
      <vt:lpstr>Office Theme</vt:lpstr>
      <vt:lpstr>Trinity Evangelical Lutheran Church January 29, 2023</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131</cp:revision>
  <dcterms:created xsi:type="dcterms:W3CDTF">2016-05-14T21:20:37Z</dcterms:created>
  <dcterms:modified xsi:type="dcterms:W3CDTF">2023-01-29T12:08:52Z</dcterms:modified>
</cp:coreProperties>
</file>