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8"/>
  </p:notesMasterIdLst>
  <p:handoutMasterIdLst>
    <p:handoutMasterId r:id="rId39"/>
  </p:handoutMasterIdLst>
  <p:sldIdLst>
    <p:sldId id="256" r:id="rId2"/>
    <p:sldId id="257" r:id="rId3"/>
    <p:sldId id="271" r:id="rId4"/>
    <p:sldId id="258" r:id="rId5"/>
    <p:sldId id="291" r:id="rId6"/>
    <p:sldId id="277" r:id="rId7"/>
    <p:sldId id="269" r:id="rId8"/>
    <p:sldId id="270" r:id="rId9"/>
    <p:sldId id="259" r:id="rId10"/>
    <p:sldId id="266" r:id="rId11"/>
    <p:sldId id="280" r:id="rId12"/>
    <p:sldId id="278" r:id="rId13"/>
    <p:sldId id="281" r:id="rId14"/>
    <p:sldId id="279" r:id="rId15"/>
    <p:sldId id="284" r:id="rId16"/>
    <p:sldId id="285" r:id="rId17"/>
    <p:sldId id="260" r:id="rId18"/>
    <p:sldId id="286" r:id="rId19"/>
    <p:sldId id="273" r:id="rId20"/>
    <p:sldId id="287" r:id="rId21"/>
    <p:sldId id="272" r:id="rId22"/>
    <p:sldId id="288" r:id="rId23"/>
    <p:sldId id="275" r:id="rId24"/>
    <p:sldId id="261" r:id="rId25"/>
    <p:sldId id="289" r:id="rId26"/>
    <p:sldId id="267" r:id="rId27"/>
    <p:sldId id="276" r:id="rId28"/>
    <p:sldId id="262" r:id="rId29"/>
    <p:sldId id="282" r:id="rId30"/>
    <p:sldId id="283" r:id="rId31"/>
    <p:sldId id="263" r:id="rId32"/>
    <p:sldId id="268" r:id="rId33"/>
    <p:sldId id="290" r:id="rId34"/>
    <p:sldId id="292" r:id="rId35"/>
    <p:sldId id="293" r:id="rId36"/>
    <p:sldId id="294" r:id="rId37"/>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55A"/>
    <a:srgbClr val="FF3300"/>
    <a:srgbClr val="FF0066"/>
    <a:srgbClr val="00FFFF"/>
    <a:srgbClr val="D52BBD"/>
    <a:srgbClr val="9A7500"/>
    <a:srgbClr val="F20000"/>
    <a:srgbClr val="6D0F25"/>
    <a:srgbClr val="7309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24" autoAdjust="0"/>
    <p:restoredTop sz="94672"/>
  </p:normalViewPr>
  <p:slideViewPr>
    <p:cSldViewPr>
      <p:cViewPr varScale="1">
        <p:scale>
          <a:sx n="134" d="100"/>
          <a:sy n="134" d="100"/>
        </p:scale>
        <p:origin x="208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94CDE7B7-04FF-4D56-BF9C-A0F2294591AB}" type="datetimeFigureOut">
              <a:rPr lang="en-US" smtClean="0"/>
              <a:t>5/29/22</a:t>
            </a:fld>
            <a:endParaRPr lang="en-US"/>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497D33BA-F1BF-4668-93F1-916AE2E96FBE}" type="slidenum">
              <a:rPr lang="en-US" smtClean="0"/>
              <a:t>‹#›</a:t>
            </a:fld>
            <a:endParaRPr lang="en-US"/>
          </a:p>
        </p:txBody>
      </p:sp>
    </p:spTree>
    <p:extLst>
      <p:ext uri="{BB962C8B-B14F-4D97-AF65-F5344CB8AC3E}">
        <p14:creationId xmlns:p14="http://schemas.microsoft.com/office/powerpoint/2010/main" val="1122322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8F8A540F-FE5A-43A9-90F0-24F0ADD67113}" type="datetimeFigureOut">
              <a:rPr lang="en-US" smtClean="0"/>
              <a:t>5/29/22</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7CECCFC7-173B-4C30-B92E-D5438291437A}" type="slidenum">
              <a:rPr lang="en-US" smtClean="0"/>
              <a:t>‹#›</a:t>
            </a:fld>
            <a:endParaRPr lang="en-US"/>
          </a:p>
        </p:txBody>
      </p:sp>
    </p:spTree>
    <p:extLst>
      <p:ext uri="{BB962C8B-B14F-4D97-AF65-F5344CB8AC3E}">
        <p14:creationId xmlns:p14="http://schemas.microsoft.com/office/powerpoint/2010/main" val="122459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a:t>
            </a:r>
            <a:r>
              <a:rPr lang="en-US" dirty="0" err="1" smtClean="0"/>
              <a:t>a+b</a:t>
            </a:r>
            <a:r>
              <a:rPr lang="en-US" dirty="0" smtClean="0"/>
              <a:t>/a</a:t>
            </a:r>
          </a:p>
          <a:p>
            <a:r>
              <a:rPr lang="en-US" i="1" dirty="0" smtClean="0"/>
              <a:t>A golden rectangle is a rectangle with the property that if it is dissected into two pieces -- a square and a rectangle -- then the new rectangle is similar to the original rectangle.</a:t>
            </a:r>
            <a:endParaRPr lang="en-US" dirty="0" smtClean="0"/>
          </a:p>
          <a:p>
            <a:r>
              <a:rPr lang="en-US" dirty="0" smtClean="0"/>
              <a:t>The Sublime Triangle is an isosceles triangle with base of length a and angles of measure 72, 72, and 36. If you construct the angle bisector of one of the base angles, its intersection with the opposite side divides the sublime triangle into two similar triangles by the AA similarity conditions. Let the base of the smaller triangle be b and therefore the lengths of the two sides of the sublime triangle are each a + b.</a:t>
            </a:r>
            <a:endParaRPr lang="en-US" dirty="0"/>
          </a:p>
        </p:txBody>
      </p:sp>
      <p:sp>
        <p:nvSpPr>
          <p:cNvPr id="4" name="Slide Number Placeholder 3"/>
          <p:cNvSpPr>
            <a:spLocks noGrp="1"/>
          </p:cNvSpPr>
          <p:nvPr>
            <p:ph type="sldNum" sz="quarter" idx="10"/>
          </p:nvPr>
        </p:nvSpPr>
        <p:spPr/>
        <p:txBody>
          <a:bodyPr/>
          <a:lstStyle/>
          <a:p>
            <a:fld id="{7CECCFC7-173B-4C30-B92E-D5438291437A}" type="slidenum">
              <a:rPr lang="en-US" smtClean="0"/>
              <a:t>12</a:t>
            </a:fld>
            <a:endParaRPr lang="en-US"/>
          </a:p>
        </p:txBody>
      </p:sp>
    </p:spTree>
    <p:extLst>
      <p:ext uri="{BB962C8B-B14F-4D97-AF65-F5344CB8AC3E}">
        <p14:creationId xmlns:p14="http://schemas.microsoft.com/office/powerpoint/2010/main" val="298525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Golden Section was used extensively by Leonardo Da Vinci.  Note how all the key dimensions of the room, the table and ornamental shields in Da Vinci’s “The Last Supper” were based on the Golden Ratio, which was known in the Renaissance period as The Divine Proportion.</a:t>
            </a:r>
            <a:endParaRPr lang="en-US" dirty="0"/>
          </a:p>
        </p:txBody>
      </p:sp>
      <p:sp>
        <p:nvSpPr>
          <p:cNvPr id="4" name="Slide Number Placeholder 3"/>
          <p:cNvSpPr>
            <a:spLocks noGrp="1"/>
          </p:cNvSpPr>
          <p:nvPr>
            <p:ph type="sldNum" sz="quarter" idx="10"/>
          </p:nvPr>
        </p:nvSpPr>
        <p:spPr/>
        <p:txBody>
          <a:bodyPr/>
          <a:lstStyle/>
          <a:p>
            <a:fld id="{7CECCFC7-173B-4C30-B92E-D5438291437A}" type="slidenum">
              <a:rPr lang="en-US" smtClean="0"/>
              <a:t>14</a:t>
            </a:fld>
            <a:endParaRPr lang="en-US"/>
          </a:p>
        </p:txBody>
      </p:sp>
    </p:spTree>
    <p:extLst>
      <p:ext uri="{BB962C8B-B14F-4D97-AF65-F5344CB8AC3E}">
        <p14:creationId xmlns:p14="http://schemas.microsoft.com/office/powerpoint/2010/main" val="3422715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C6BAE5-D041-4553-9244-6D82CCE74037}"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73255-76F1-4A84-88D0-94DF8665FBF2}" type="slidenum">
              <a:rPr lang="en-US" smtClean="0"/>
              <a:t>‹#›</a:t>
            </a:fld>
            <a:endParaRPr lang="en-US"/>
          </a:p>
        </p:txBody>
      </p:sp>
    </p:spTree>
    <p:extLst>
      <p:ext uri="{BB962C8B-B14F-4D97-AF65-F5344CB8AC3E}">
        <p14:creationId xmlns:p14="http://schemas.microsoft.com/office/powerpoint/2010/main" val="222452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6BAE5-D041-4553-9244-6D82CCE74037}"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73255-76F1-4A84-88D0-94DF8665FBF2}" type="slidenum">
              <a:rPr lang="en-US" smtClean="0"/>
              <a:t>‹#›</a:t>
            </a:fld>
            <a:endParaRPr lang="en-US"/>
          </a:p>
        </p:txBody>
      </p:sp>
    </p:spTree>
    <p:extLst>
      <p:ext uri="{BB962C8B-B14F-4D97-AF65-F5344CB8AC3E}">
        <p14:creationId xmlns:p14="http://schemas.microsoft.com/office/powerpoint/2010/main" val="43714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6BAE5-D041-4553-9244-6D82CCE74037}"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73255-76F1-4A84-88D0-94DF8665FBF2}" type="slidenum">
              <a:rPr lang="en-US" smtClean="0"/>
              <a:t>‹#›</a:t>
            </a:fld>
            <a:endParaRPr lang="en-US"/>
          </a:p>
        </p:txBody>
      </p:sp>
    </p:spTree>
    <p:extLst>
      <p:ext uri="{BB962C8B-B14F-4D97-AF65-F5344CB8AC3E}">
        <p14:creationId xmlns:p14="http://schemas.microsoft.com/office/powerpoint/2010/main" val="1558775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6BAE5-D041-4553-9244-6D82CCE74037}"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73255-76F1-4A84-88D0-94DF8665FBF2}" type="slidenum">
              <a:rPr lang="en-US" smtClean="0"/>
              <a:t>‹#›</a:t>
            </a:fld>
            <a:endParaRPr lang="en-US"/>
          </a:p>
        </p:txBody>
      </p:sp>
    </p:spTree>
    <p:extLst>
      <p:ext uri="{BB962C8B-B14F-4D97-AF65-F5344CB8AC3E}">
        <p14:creationId xmlns:p14="http://schemas.microsoft.com/office/powerpoint/2010/main" val="370450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C6BAE5-D041-4553-9244-6D82CCE74037}" type="datetimeFigureOut">
              <a:rPr lang="en-US" smtClean="0"/>
              <a:t>5/29/22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73255-76F1-4A84-88D0-94DF8665FBF2}" type="slidenum">
              <a:rPr lang="en-US" smtClean="0"/>
              <a:t>‹#›</a:t>
            </a:fld>
            <a:endParaRPr lang="en-US"/>
          </a:p>
        </p:txBody>
      </p:sp>
    </p:spTree>
    <p:extLst>
      <p:ext uri="{BB962C8B-B14F-4D97-AF65-F5344CB8AC3E}">
        <p14:creationId xmlns:p14="http://schemas.microsoft.com/office/powerpoint/2010/main" val="63107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C6BAE5-D041-4553-9244-6D82CCE74037}" type="datetimeFigureOut">
              <a:rPr lang="en-US" smtClean="0"/>
              <a:t>5/29/22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73255-76F1-4A84-88D0-94DF8665FBF2}" type="slidenum">
              <a:rPr lang="en-US" smtClean="0"/>
              <a:t>‹#›</a:t>
            </a:fld>
            <a:endParaRPr lang="en-US"/>
          </a:p>
        </p:txBody>
      </p:sp>
    </p:spTree>
    <p:extLst>
      <p:ext uri="{BB962C8B-B14F-4D97-AF65-F5344CB8AC3E}">
        <p14:creationId xmlns:p14="http://schemas.microsoft.com/office/powerpoint/2010/main" val="307694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C6BAE5-D041-4553-9244-6D82CCE74037}" type="datetimeFigureOut">
              <a:rPr lang="en-US" smtClean="0"/>
              <a:t>5/29/22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C73255-76F1-4A84-88D0-94DF8665FBF2}" type="slidenum">
              <a:rPr lang="en-US" smtClean="0"/>
              <a:t>‹#›</a:t>
            </a:fld>
            <a:endParaRPr lang="en-US"/>
          </a:p>
        </p:txBody>
      </p:sp>
    </p:spTree>
    <p:extLst>
      <p:ext uri="{BB962C8B-B14F-4D97-AF65-F5344CB8AC3E}">
        <p14:creationId xmlns:p14="http://schemas.microsoft.com/office/powerpoint/2010/main" val="182704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C6BAE5-D041-4553-9244-6D82CCE74037}" type="datetimeFigureOut">
              <a:rPr lang="en-US" smtClean="0"/>
              <a:t>5/29/22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C73255-76F1-4A84-88D0-94DF8665FBF2}" type="slidenum">
              <a:rPr lang="en-US" smtClean="0"/>
              <a:t>‹#›</a:t>
            </a:fld>
            <a:endParaRPr lang="en-US"/>
          </a:p>
        </p:txBody>
      </p:sp>
    </p:spTree>
    <p:extLst>
      <p:ext uri="{BB962C8B-B14F-4D97-AF65-F5344CB8AC3E}">
        <p14:creationId xmlns:p14="http://schemas.microsoft.com/office/powerpoint/2010/main" val="399354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6BAE5-D041-4553-9244-6D82CCE74037}" type="datetimeFigureOut">
              <a:rPr lang="en-US" smtClean="0"/>
              <a:t>5/29/22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C73255-76F1-4A84-88D0-94DF8665FBF2}" type="slidenum">
              <a:rPr lang="en-US" smtClean="0"/>
              <a:t>‹#›</a:t>
            </a:fld>
            <a:endParaRPr lang="en-US"/>
          </a:p>
        </p:txBody>
      </p:sp>
    </p:spTree>
    <p:extLst>
      <p:ext uri="{BB962C8B-B14F-4D97-AF65-F5344CB8AC3E}">
        <p14:creationId xmlns:p14="http://schemas.microsoft.com/office/powerpoint/2010/main" val="120296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6BAE5-D041-4553-9244-6D82CCE74037}" type="datetimeFigureOut">
              <a:rPr lang="en-US" smtClean="0"/>
              <a:t>5/29/22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73255-76F1-4A84-88D0-94DF8665FBF2}" type="slidenum">
              <a:rPr lang="en-US" smtClean="0"/>
              <a:t>‹#›</a:t>
            </a:fld>
            <a:endParaRPr lang="en-US"/>
          </a:p>
        </p:txBody>
      </p:sp>
    </p:spTree>
    <p:extLst>
      <p:ext uri="{BB962C8B-B14F-4D97-AF65-F5344CB8AC3E}">
        <p14:creationId xmlns:p14="http://schemas.microsoft.com/office/powerpoint/2010/main" val="1638254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6BAE5-D041-4553-9244-6D82CCE74037}" type="datetimeFigureOut">
              <a:rPr lang="en-US" smtClean="0"/>
              <a:t>5/29/22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73255-76F1-4A84-88D0-94DF8665FBF2}" type="slidenum">
              <a:rPr lang="en-US" smtClean="0"/>
              <a:t>‹#›</a:t>
            </a:fld>
            <a:endParaRPr lang="en-US"/>
          </a:p>
        </p:txBody>
      </p:sp>
    </p:spTree>
    <p:extLst>
      <p:ext uri="{BB962C8B-B14F-4D97-AF65-F5344CB8AC3E}">
        <p14:creationId xmlns:p14="http://schemas.microsoft.com/office/powerpoint/2010/main" val="5066068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BAE5-D041-4553-9244-6D82CCE74037}" type="datetimeFigureOut">
              <a:rPr lang="en-US" smtClean="0"/>
              <a:t>5/29/22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73255-76F1-4A84-88D0-94DF8665FBF2}" type="slidenum">
              <a:rPr lang="en-US" smtClean="0"/>
              <a:t>‹#›</a:t>
            </a:fld>
            <a:endParaRPr lang="en-US"/>
          </a:p>
        </p:txBody>
      </p:sp>
    </p:spTree>
    <p:extLst>
      <p:ext uri="{BB962C8B-B14F-4D97-AF65-F5344CB8AC3E}">
        <p14:creationId xmlns:p14="http://schemas.microsoft.com/office/powerpoint/2010/main" val="39420019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CAcQjRw&amp;url=https://www.vismath.eu/en/blog/golden-ratio-mean-art-nature&amp;ei=DvxIVI3vG-2GigLayYGoDQ&amp;bvm=bv.77880786,d.cGE&amp;psig=AFQjCNHoNFyYHeHE7WmvjQKSG-MoskSMtw&amp;ust=1414155535686561" TargetMode="External"/><Relationship Id="rId4" Type="http://schemas.openxmlformats.org/officeDocument/2006/relationships/image" Target="../media/image14.jpeg"/><Relationship Id="rId5" Type="http://schemas.openxmlformats.org/officeDocument/2006/relationships/hyperlink" Target="http://www.google.com/url?sa=i&amp;rct=j&amp;q=&amp;esrc=s&amp;source=images&amp;cd=&amp;cad=rja&amp;uact=8&amp;ved=0CAcQjRw&amp;url=http://knowhowledge.com/website/staticpages/Edutainment/Goldratio/Goldratioinsect/goldratioinsect1.asp&amp;ei=svxIVL-OM4OZjAKcloC4CA&amp;bvm=bv.77880786,d.cGE&amp;psig=AFQjCNHoNFyYHeHE7WmvjQKSG-MoskSMtw&amp;ust=1414155535686561" TargetMode="External"/><Relationship Id="rId6" Type="http://schemas.openxmlformats.org/officeDocument/2006/relationships/image" Target="../media/image15.jpe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NULL" TargetMode="Externa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image" Target="../media/image43.png"/><Relationship Id="rId7" Type="http://schemas.openxmlformats.org/officeDocument/2006/relationships/image" Target="../media/image44.jpeg"/><Relationship Id="rId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909" y="204566"/>
            <a:ext cx="9220200" cy="4571999"/>
          </a:xfrm>
        </p:spPr>
        <p:txBody>
          <a:bodyPr>
            <a:normAutofit/>
          </a:bodyPr>
          <a:lstStyle/>
          <a:p>
            <a:pPr algn="ctr"/>
            <a:r>
              <a:rPr lang="en-US" sz="6700" b="1" u="sng" dirty="0" smtClean="0">
                <a:solidFill>
                  <a:srgbClr val="F20000"/>
                </a:solidFill>
                <a:effectLst>
                  <a:outerShdw blurRad="38100" dist="38100" dir="2700000" algn="tl">
                    <a:srgbClr val="000000">
                      <a:alpha val="43137"/>
                    </a:srgbClr>
                  </a:outerShdw>
                </a:effectLst>
                <a:latin typeface="Britannic Bold" panose="020B0903060703020204" pitchFamily="34" charset="0"/>
                <a:ea typeface="Batang" panose="02030600000101010101" pitchFamily="18" charset="-127"/>
              </a:rPr>
              <a:t>PRINCIPLES OF DESIGN</a:t>
            </a:r>
            <a:r>
              <a:rPr lang="en-US" dirty="0" smtClean="0"/>
              <a:t/>
            </a:r>
            <a:br>
              <a:rPr lang="en-US" dirty="0" smtClean="0"/>
            </a:br>
            <a:r>
              <a:rPr lang="en-US" sz="3600" dirty="0" smtClean="0">
                <a:solidFill>
                  <a:schemeClr val="bg1">
                    <a:lumMod val="50000"/>
                  </a:schemeClr>
                </a:solidFill>
                <a:latin typeface="Batang" panose="02030600000101010101" pitchFamily="18" charset="-127"/>
                <a:ea typeface="Batang" panose="02030600000101010101" pitchFamily="18" charset="-127"/>
              </a:rPr>
              <a:t> </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228600" y="2133600"/>
            <a:ext cx="8763000" cy="4343400"/>
          </a:xfrm>
        </p:spPr>
        <p:txBody>
          <a:bodyPr>
            <a:normAutofit fontScale="62500" lnSpcReduction="20000"/>
          </a:bodyPr>
          <a:lstStyle/>
          <a:p>
            <a:pPr algn="ctr"/>
            <a:r>
              <a:rPr lang="en-US" dirty="0" smtClean="0"/>
              <a:t> </a:t>
            </a:r>
          </a:p>
          <a:p>
            <a:pPr algn="ctr"/>
            <a:r>
              <a:rPr lang="en-US" sz="7100" b="1" dirty="0">
                <a:solidFill>
                  <a:schemeClr val="tx1">
                    <a:lumMod val="95000"/>
                    <a:lumOff val="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rPr>
              <a:t>T</a:t>
            </a:r>
            <a:r>
              <a:rPr lang="en-US" sz="7100" b="1" dirty="0" smtClean="0">
                <a:solidFill>
                  <a:schemeClr val="tx1">
                    <a:lumMod val="95000"/>
                    <a:lumOff val="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rPr>
              <a:t>he use or arrangement of the building blocks of visual art</a:t>
            </a:r>
          </a:p>
          <a:p>
            <a:pPr algn="ctr"/>
            <a:endParaRPr lang="en-US" sz="2800" b="1" dirty="0" smtClean="0">
              <a:solidFill>
                <a:schemeClr val="tx1">
                  <a:lumMod val="95000"/>
                  <a:lumOff val="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endParaRPr>
          </a:p>
          <a:p>
            <a:pPr algn="ctr"/>
            <a:r>
              <a:rPr lang="en-US" sz="2800" b="1" dirty="0" smtClean="0">
                <a:solidFill>
                  <a:schemeClr val="accent2">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rPr>
              <a:t>Pattern</a:t>
            </a:r>
          </a:p>
          <a:p>
            <a:pPr algn="ctr"/>
            <a:r>
              <a:rPr lang="en-US" sz="2800" b="1" dirty="0" smtClean="0">
                <a:solidFill>
                  <a:schemeClr val="accent2">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rPr>
              <a:t>Rhythm/Movement</a:t>
            </a:r>
          </a:p>
          <a:p>
            <a:pPr algn="ctr"/>
            <a:r>
              <a:rPr lang="en-US" sz="2800" b="1" dirty="0" smtClean="0">
                <a:solidFill>
                  <a:schemeClr val="accent2">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rPr>
              <a:t>Proportion</a:t>
            </a:r>
          </a:p>
          <a:p>
            <a:pPr algn="ctr"/>
            <a:r>
              <a:rPr lang="en-US" sz="2800" b="1" dirty="0" smtClean="0">
                <a:solidFill>
                  <a:schemeClr val="accent2">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rPr>
              <a:t>Balance</a:t>
            </a:r>
          </a:p>
          <a:p>
            <a:pPr algn="ctr"/>
            <a:r>
              <a:rPr lang="en-US" sz="2800" b="1" dirty="0" smtClean="0">
                <a:solidFill>
                  <a:schemeClr val="accent2">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rPr>
              <a:t>Unity</a:t>
            </a:r>
          </a:p>
          <a:p>
            <a:pPr algn="ctr"/>
            <a:r>
              <a:rPr lang="en-US" sz="2800" b="1" dirty="0" smtClean="0">
                <a:solidFill>
                  <a:schemeClr val="accent2">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rPr>
              <a:t>Variety</a:t>
            </a:r>
          </a:p>
          <a:p>
            <a:pPr algn="ctr"/>
            <a:r>
              <a:rPr lang="en-US" sz="2800" b="1" dirty="0" smtClean="0">
                <a:solidFill>
                  <a:schemeClr val="accent2">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rPr>
              <a:t>Emphasis</a:t>
            </a:r>
          </a:p>
          <a:p>
            <a:pPr algn="ctr"/>
            <a:r>
              <a:rPr lang="en-US" sz="2800" b="1" dirty="0" smtClean="0">
                <a:solidFill>
                  <a:schemeClr val="accent2">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rPr>
              <a:t>Contrast</a:t>
            </a:r>
            <a:endParaRPr lang="en-US" sz="4500" b="1" dirty="0">
              <a:solidFill>
                <a:schemeClr val="accent2">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AngsanaUPC" panose="02020603050405020304" pitchFamily="18" charset="-34"/>
            </a:endParaRPr>
          </a:p>
        </p:txBody>
      </p:sp>
    </p:spTree>
    <p:extLst>
      <p:ext uri="{BB962C8B-B14F-4D97-AF65-F5344CB8AC3E}">
        <p14:creationId xmlns:p14="http://schemas.microsoft.com/office/powerpoint/2010/main" val="1988383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693329" cy="6256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993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66700"/>
            <a:ext cx="8229600" cy="1143000"/>
          </a:xfrm>
        </p:spPr>
        <p:txBody>
          <a:bodyPr>
            <a:normAutofit fontScale="90000"/>
          </a:bodyPr>
          <a:lstStyle/>
          <a:p>
            <a:r>
              <a:rPr lang="en-US" sz="8000" dirty="0" smtClean="0"/>
              <a:t/>
            </a:r>
            <a:br>
              <a:rPr lang="en-US" sz="8000" dirty="0" smtClean="0"/>
            </a:br>
            <a:r>
              <a:rPr lang="en-US" sz="10700" dirty="0" smtClean="0"/>
              <a:t>a/b=</a:t>
            </a:r>
            <a:r>
              <a:rPr lang="en-US" sz="10700" dirty="0" err="1" smtClean="0"/>
              <a:t>a+b</a:t>
            </a:r>
            <a:r>
              <a:rPr lang="en-US" sz="10700" dirty="0" smtClean="0"/>
              <a:t>/a</a:t>
            </a:r>
            <a:r>
              <a:rPr lang="en-US" dirty="0"/>
              <a:t/>
            </a:r>
            <a:br>
              <a:rPr lang="en-US" dirty="0"/>
            </a:br>
            <a:endParaRPr lang="en-US" dirty="0"/>
          </a:p>
        </p:txBody>
      </p:sp>
      <p:sp>
        <p:nvSpPr>
          <p:cNvPr id="3" name="Rectangle 2"/>
          <p:cNvSpPr/>
          <p:nvPr/>
        </p:nvSpPr>
        <p:spPr>
          <a:xfrm>
            <a:off x="609600" y="2022764"/>
            <a:ext cx="7848600" cy="3170099"/>
          </a:xfrm>
          <a:prstGeom prst="rect">
            <a:avLst/>
          </a:prstGeom>
        </p:spPr>
        <p:txBody>
          <a:bodyPr wrap="square">
            <a:spAutoFit/>
          </a:bodyPr>
          <a:lstStyle/>
          <a:p>
            <a:r>
              <a:rPr lang="en-US" sz="4000" dirty="0">
                <a:solidFill>
                  <a:srgbClr val="9A7500"/>
                </a:solidFill>
                <a:effectLst>
                  <a:outerShdw blurRad="38100" dist="38100" dir="2700000" algn="tl">
                    <a:srgbClr val="000000">
                      <a:alpha val="43137"/>
                    </a:srgbClr>
                  </a:outerShdw>
                </a:effectLst>
              </a:rPr>
              <a:t>The Golden Ratio is a term </a:t>
            </a:r>
            <a:r>
              <a:rPr lang="en-US" sz="4000" dirty="0" smtClean="0">
                <a:solidFill>
                  <a:srgbClr val="9A7500"/>
                </a:solidFill>
                <a:effectLst>
                  <a:outerShdw blurRad="38100" dist="38100" dir="2700000" algn="tl">
                    <a:srgbClr val="000000">
                      <a:alpha val="43137"/>
                    </a:srgbClr>
                  </a:outerShdw>
                </a:effectLst>
              </a:rPr>
              <a:t>used </a:t>
            </a:r>
            <a:r>
              <a:rPr lang="en-US" sz="4000" dirty="0">
                <a:solidFill>
                  <a:srgbClr val="9A7500"/>
                </a:solidFill>
                <a:effectLst>
                  <a:outerShdw blurRad="38100" dist="38100" dir="2700000" algn="tl">
                    <a:srgbClr val="000000">
                      <a:alpha val="43137"/>
                    </a:srgbClr>
                  </a:outerShdw>
                </a:effectLst>
              </a:rPr>
              <a:t>to describe aesthetically pleasing proportioning within a piece. However, it is not merely a term -- it is an actual ratio.</a:t>
            </a:r>
          </a:p>
        </p:txBody>
      </p:sp>
    </p:spTree>
    <p:extLst>
      <p:ext uri="{BB962C8B-B14F-4D97-AF65-F5344CB8AC3E}">
        <p14:creationId xmlns:p14="http://schemas.microsoft.com/office/powerpoint/2010/main" val="622470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3352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8800" b="1" u="sng" dirty="0" smtClean="0">
                <a:solidFill>
                  <a:srgbClr val="FFC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Golden Ratio</a:t>
            </a:r>
            <a:endParaRPr lang="en-US" sz="8800" b="1" u="sng" dirty="0">
              <a:solidFill>
                <a:srgbClr val="FFC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52600"/>
            <a:ext cx="2189884" cy="2010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962398"/>
            <a:ext cx="554355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328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50"/>
            <a:ext cx="8229600" cy="1143000"/>
          </a:xfrm>
        </p:spPr>
        <p:txBody>
          <a:bodyPr>
            <a:normAutofit fontScale="90000"/>
          </a:bodyPr>
          <a:lstStyle/>
          <a:p>
            <a:r>
              <a:rPr lang="en-US" sz="6000" b="1" dirty="0" smtClean="0">
                <a:solidFill>
                  <a:srgbClr val="FFC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Golden Ratio in Nature</a:t>
            </a:r>
            <a:endParaRPr lang="en-US" sz="6000" b="1" dirty="0">
              <a:solidFill>
                <a:srgbClr val="FFC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pic>
        <p:nvPicPr>
          <p:cNvPr id="3074" name="Picture 2" descr="https://encrypted-tbn3.gstatic.com/images?q=tbn:ANd9GcTK8LQNo722c3MHROwGrkJTOTYVYqHqemXnl2LKT-xHOpMjNHJ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09800"/>
            <a:ext cx="2457450" cy="1857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ncrypted-tbn0.gstatic.com/images?q=tbn:ANd9GcQbIMhtiKsn522nMbzrsgbQjMY6gSw63ZW1A_CeQ-gkCHx08Q_Nc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401750"/>
            <a:ext cx="2590800" cy="2884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0.gstatic.com/images?q=tbn:ANd9GcR0Sb-Lt_80TbUYarPKDIGhKgABFxhNNi3-OrB79ZpqDthX7tbPfw">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247" y="4495800"/>
            <a:ext cx="3352800" cy="172110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data:image/jpeg;base64,/9j/4AAQSkZJRgABAQAAAQABAAD/2wCEAAkGBxQTEhUUEhQVFRQWFBQYFRcYFxcVFxcXFxcXFxgUFRUYHCggGBolHBUUITEhJSkrLi4uFx8zODMsNygtLisBCgoKDg0OGxAQGy0kICQvLCwsLywsLCwsLCwsLCwsLCwsLCwsLCwsLCwsLCwsLCwsLCwsLCwsLCwsLCwsLCwsLP/AABEIALMBGQMBIgACEQEDEQH/xAAbAAACAwEBAQAAAAAAAAAAAAAEBQIDBgEAB//EAEgQAAEDAgIGBQkFBAkEAwAAAAEAAgMEEQUhEjFBUWFxEyIygZEGI0JSkqGxwdEzU2KC0hRyc+EVJENjorKz8PEHFoPCZJPi/8QAGQEAAwEBAQAAAAAAAAAAAAAAAgMEAQAF/8QALxEAAgIBAwICCQQDAAAAAAAAAAECESEDEjFBUQQyEyJhcZGhsdHwQoHB4RQj8f/aAAwDAQACEQMRAD8ABlmfplrA2waw3JI7RcNQH4VWTLuj9p36VYz7aT+HD8ZVcVBJ0XRQO0y7o/ad+lWN6XdH7Tv0q5oVzG31JbY1IoiZM4gAR5/id+laCJs7WgBsOX4n/oUcLpLG5128LpjIjhgGeXQrlkn9WH2n/pQTnzbovaf+lM5yhSibNUQCR026L2n/AKVW0THZF7Tv0o52asijS3IaogsbZvVi9p/6UVDHOfRi9p/6UUxihiFYI2WZm47s0qUq6DYxvqLsXxaWMaIEV94c82/wrIVE8rjnoeLvomU0EsjjZjieVh4nJG02CdGNOVzQBrzyHfqSalJ+Ua3GONwsocPlOZDO8u+idU1NNqDYz+Z36UM3HotUDH1BHqCzL8ZXWb4Eqz9qrX+nDTN3Rt6aTve+zR4FOXh5daQt68eI2x1Bh0+twhtu03+86KoqvKGODJ0tG0j0RI97/ZawuJSaXC43/bOlqDr87I4t/wDrbZnuTKhpI4xdrGRt2BrQ2/gExacEA56jIu8rpD9lTvl3aMczWn80jGoP/uCvec6JrRs0p2j3AEplUV99SG6UlHcI9DVpakuWCyYjWH+ygHOZx+EaFqK+taASymzcxvakOb3Bo2bympbYXcbfHuG1LcWqbtaGi3nYczmftWbNQ96W9eN1Q3/Ge27Z39qrRm5lMRwke34sQk+OVbTlTNdxbMPm0I3QJNzmVNsaQ/FPsvz9x/8Ai48z+X2FUnlPIO2ww8XNeR7YaWoimxKWQXZJE/8AdeT8Gpg2NC1ODQyG7oxpes3qO9ptih9Mpc2vztj6nehkuGn8vnn6F8VZUD7s8y75NRsWKTbWxj8z/wBKTDD54/spekb6k2fhK3PxBU4cWaCGTsdA85DTzY4/glHVPI2PBEpzXld/nYCUIPz4/O/BpYa6Z2Q6E/nf+lXNZK7Ish9p/wChLWUjjsKPpBI3iOJ+aZDxF+ZC5+GrMWefh8+toh5aT/0oV7ZwbFsQ/M/9Kfwy3V+gHaxdN2xkrRPcovJmPPerF7T/ANKi5s3qxe0/9KfVGH7W+H0QJCRKNdB0Hu4YonEwBOjFkCe07Z+VL/6V/B7/AOSf1Teo7913wKyNlkYqXQ6bcXyNYx56T+HF8ZVbZVx/bSfuRfGVG09MXHLVtKpkQwIwxFxsE0igDBlr2lSjYGCw/wCVyVyyqGrIfQaieKlO9egNmDkFTM+yMDqCyFQEd+AXXygId03Fdt7nbuwS1jRsU+lsgHVCrfKi4OpvkOfUpdV1jWAvkcGNGsuNglFTjTpCWUrRI4GzpDlEw8XemeDVA4e2MiSpcZZdY0hk3+HEMmjic+KxtR8zCjFy8qDP6cllypo9Fn3012t5sj7TuZsEM7Cg8h1Q91Q4ZjTyjB/DEOqO+5RNHM6XrBuiwek7W47mjUBxz+kqtyTPxKXlKtPwblmRyatYwZkADUBn7hkEtmxsnsM73H/1H1QdY65sE3wPAw4CSXsei3a/idzfjy1pWrKRR6GEQzCI3lvSynXmxosBb1jtPAH/AIvmcXFGGMvPBQkka3Jo0j7vFG9SkbHSt2wZtPtPffUqpam2TBfifkPqrHxud2u4bByCtjoidQSHJseopAegXZnWhMSi6rf4sH+qxaOnw432d6px2ja1jcv7em/141kIesjpyW1gAiVsdK46gU4YwDUB4K9pWKAW4VR4Y7bYImLCxtJR6kAiUEA2DsomDYuzUjHNLHMa5pyLSAQeYKuJXNJalQtqzPuwianzo3aTNtNI46P/AIZDcxnXkbt5I7CsWjm0mjSZIz7SJ40ZGcxtG5wuExul+L4QyfRcSWSszjlZlIw8/Sbvacij3J+b4idjj5fh9u30GIREL/FZ3DcWe2QU9UA2U/ZvGUc4G1nqv3sPdcJ2HLk3BmNKawMWlVVdIHi+o7/quQy3RDSqk1JEck4MzNWLNeNzXfArHrdYzHYPy1tcfcVh0Gmkm0Om7pmgoaTSqJL6hHD/AJpdSbkBosAqGm1RLb7qD/NMpSvTWSRK5JFU96i9y4XAZnuH1QVY61FWxm2qAjbvsEulqc0NJUoN7yUxITTYTLUqsyEqtjLquvqhEGjRMkr8o4m9px3k+i0bXHILhiSXJOsrGRN0nmw1DeTsa0ayTuCGgwqaqznvDB9zfrvG+Zw7I/CO9HYZg2i4T1JD5vRA7EV/RiB97tZRldV2Hy+qVPVUeOR2noOeXwD1FRHTsDImgWFhYDLkNiBocPMp6SXsnUM7u4n8Px5a7KKk6V2m/sg5D1iN/D4p2pHcssvjFLCBZchlqSetemtYbKiPCic5Tot3ekf0/Hgh2uTwNclFZFmEYb00ljk3W88Nw4nV79i2MjQTnqGobhuS907Y2ZaMbBtJsL89bj70jrvKqNotGHSHeeoz39Y8rDmqI6aSySy1W3aRpZzfIEBvDWefDgq44mDjyWH/AKYnfmX6I3NAaPHteJUmyyHW955vcfiUL2J8Bx3yXJvNNo2Acx8yVw4iwa3sHMgfErEshuiooFm9dEGtN9Wa5uIMOqRh/MPqqMZn0o29l3n6bUf7+NJaejLtQJV1fgxDGl1h56nFhxmYPmihK2sGTjUXkfGn3Bw5G/uUDG8anA8CNE+9Tgwtjd/j9EYyO2/xKykE0+4AZnt7TVJtXwR4ZfVq3/QbVVNRNOzwyXUgG5A/Thd6Ub1VJREdk34bUPp7DkucWYpJjFr7qYKWWUmvO8oTaCMSw9k7DHILtOd9TmkanNOsOG9LsMrpI5BTVJu8g9DLqEzRsO6UDWNusI5s5Q+K0jKiMxyXGYLXNNnMeM2vYdjgVqkuHx9Bc4O90efqOGOIRsTri4WVwLFXO0oZ8qiK2lbISNPZmYNx27jcLQ4c+5I4X8P+UUG4S2sXNKcbRDGobxOO5rvgV88svqFWLxv/AHHfAr5z+yncqNl5RJv24ZoQ7+sS/wAOD/NMuTOXKaMuqJQPu4M/zTKzE9BmQcS74cUTQtSSBHygc/ghZXkqbWcFFxWmLOQcsU2MXiM1TXV4iDQ0acrzaJm87zuaNZKwasK2W1tYY9GONunO/sM2AbZJD6LBv26gi8KwsQ3e93STP+0kOs/haPRYNgXsFw7ogXOOnNJnI/fua3cwbAjZdfJK1J0qRRo6W57pf8Kp5Np7v99yWtjMrs+yNf0CJqCXODG6ybfzRrImsAa3ZrO0naSpkryWN1hHI22yGrYrdFdiZdWlt8h3n5I9tnOW1A4ZY5C7t+7lx4rla9sTS+Q3OwI7QaxtzsWI8osQL3FbKW3CAjG3bFWM4g6V5c48hsA3AIGCLSPBdDC42CcUlJYIW6RqjuZXBTo6GnRdJRFxAAuU+pcJazOQjlfL+aFRbGtpCejw5ztQ79ninVNhDW9rM+5FuqmtybnyyCoqMRDe05rb6r6zyGt3cExQoD0lhzGAZAAeCCxt3m2fx6b/AF40tq8d0XaLWlzt5NmjuGZ9yGr5JJGMLz1TNT7LN+2ZsGvvuii1eDp4g2zS/tIvYdY7hn79QV7WZXdr3bB9UvZUNb1WWJ29Zuke6646of6p+PwWqHcB6qGRkVckiWftm9SM99q3advDOkVb9F3b8Rr/AJofTXQ9ZxwbSlyRkgLcwbt3rrM1JsluR1jYvPj2t1fBdhi5bocntFSAXmOurAEDiEp2J8doXkNmhHn4blo1dI09uF3Bw1bjZOMAxBsrBJEcpG3bfhradxBuLbwugJHTD9mqzHqiqNKSLc2ZucjBu0hZ44hy5ce4CWJX0fPv6fb4GndW3a8OFuo7xsVkukG9aips+N59IMdpccjmFiclTpSwTa8E5Dh0rhPIGm144c++ZERUjdbszxQNS7z0h/BD8ZUayXSaiJKKKqTcqA26ve1USPtwAWMbFAtfWNhYXuvYagNbidTWjaSqcIo3Amab7Z4zGsRs1iJvLadpQlF/WJOmd9kwkQD1jqMxHubwudqexNuVknSodpx3O/h9xnSZqFUbXRFO2yqqoruts1lSSt4LY0lZRRx6ILzrdq5fz+QU25r08l1OAZaR2fFHXRHKX6mX30RxKvpmIWPN10cDYE7gieEArk7Yn8o6zRbohYGrkuSn/lDU3cUHhWEOeQ9/VbsvrPED5pKuTwPlUVkqwyhOu2ZT6CjA7WXDb4K5zmRNuSGN1aTiBfhf5BJa3ynjZcRtMh3nqt9/WPgOe1OjpdxMtV/pNHHKQLM6vLX3lKKvyghYbaXSu3MsR3v1eF+SxmJYxLNk9/V9RvVZ7O3mblU0yY1SFxlukaaXH5X9m0bfw9rvec78W2RmBUZeTI65N7C+Zc7eSddv96kowmkMr2sG3WdwGs/722W+jgDGBrRYWsOSTTkym9kbAYqJrXXsHPO05tHBo+ZSvyqrhYRNN39JDpm/Z840hrbanaidw55NMYrf2eLSH2jsmDcdr7bQPiRvWDqQcjc36RhvtuZASb70VpUkL2uScpDUQK1rSNRI5EhVxVTtoaeY+hRcdWNsfg76tSC2y+mxCQZOOm3c7M9ztYTSGVrxdpsfVOsfVCUdTTHJ8bhxLjb/AAi/uTWLDqeTKN2f4Xh572nrWTYtiNSEH7CsEqTZFGWilj1ddo5kjm05tVLar1m+GXuKLcgFpS6ZDWvur4kJE4HsnuOR8EZGsa6oL2M49m0avgpNcuNdY56jr+qjINE8EcXuRLqRenL2FwKA8oaEywHo/tYyJYTukj6zR35t5OKMDlZHIhqnaOvcqYJTVolp2zR5B8WkOF25tPI3B5JB+1N9VMsJb0bqyn2NJmiH93OC4gcBIJPEJLoI4JxboVP10m+Q+tPnnj+6i/zTIikGSGqheod/Bg+MyIgdnZOJESlKQYxIZXinYSNIaUxHoxXto32Fxy5XTrFJ2xRukf2WtJP0HEnJJ8Ip3NaXyfaynTk4eqzk0WHiu4yHzgYRMAAAFgAAANQAyAR1EM0G1HUSRJlsENIlVUv18VO+SDqJEMF1Ck+hU3M96NflYbB7+KDgNiDxRzmZrUbLoi6nYo4jJZoaNZ+CI0w0ZpZVS36xyHvPJY1YSlXHIsZQtB0n2c7Xc9kcgdfMoDEseDbiMaTvWOruGs99u9SxWruLDILNVLkO+sRC2dZA9bUue7Se4uO8/ADYOAQT0SwdYX3rlbT21I08ipRtWAuRdIL2A+p5AIRy2HkFhekeneOqx1oxvfa5d+UEW4n8KZLgXpeY1Pk/g/QR5/aOALzu/AOA95vwTEszCtYhsQqOjikk2hp0f3jk332SV3KpK2kYvygqulqH59Vh0G8mmxPe7SN+SXVMfVH8SL/UarYGIqeHqt/iw/6rEtO5IbJVBlkcCvbCmlLh7n6hlvRkWGAdrwC5RC3CIQJhR4UXa8gm7acDst+H1VocRsRbUDufQlTMezIOcf3iXeF9XcvTQsf2hou3jV37l4ynd71W6Q7ltnJAlRhpbxGw7O5ehmc3I5jcfqjI6u3LaDqV7Y2P1ZHcfkdq5DHLHro4YdJocMwfG41tPFUhtwWnWNXJF00eiSw9l3udsd8vBVVD9E9fWD2hr/MNo9/NbdOxE4b04/AXNeQbIljlGoj61xqOat6PK4TuTzd1OhTiZ6Oqgk2SxT07/ZMsd+9j/aS6yK8s32pulAuYZYpR+V4B/wALnDvVGSNLAtzqTRbIf6y7+DB8ZVOTqlWxR/1mXhHDbxl+iniDmsY57jZrWlxPAC5WsXFirED087IRmyICWXi45RMPeC7uCvkbZUeTsTmx6bxaSZxkfw0raLO5uiPFGzNWS7DNLuUsKNpnWKAai4UiRdAZvdkgJHXRExsLINoJNhmbo6pUDF27CIgmTXgNBKEEYYOuetsaNfeV0uva6xRp2znqJqkWtu456v8AeZS3EJrk7hkPqmbHWB5FJKgpeox+lGhJXOSadOK4JPOEpcjZAu0cwmtbDcJS9aOSO7RyHwRyAguTJzx2K+r4TR9DFHF6jbE73G7nnlpFyxmDUGnVR3GTXdI7kzrD/FojvW8j1prlcRcNOpthbAk3lhJaIM3uH8vgU7p8793zSXHKR08zI2b8zsAGtx4db4JUuKHpVJtmew6lLiLC60VXg+jGwu19PTC3OeMZ+KbmkZTsaGDU4XO128njl3LuNzeYa4Am1RS5C1z5+M2FzrR6enTEa2vcXQV0AAt7v5LogQcmJG4vBN4M/Wha7yoip26UzZGN2E9HmdwGnc9yPY7FvWVWN/2dUuhSR/lqzQL2U1W5oBJPQ6LQ0C5Ok4jJUTeWzWlrZIJYS42HSN0QTu0jZvvXbH2CWtHuPTGVAxIKbHnNGk+GTW0A2aM3ENaO0dZIVD8ck+5f7I/WgcWPjIYOhXBFbhbNKH4xKfQlHJrP1ICqrnO1xynno/qQOLGKRqqbE2OOiSDsv6JO7S9E+5F1sIc3iMjfWDsushDNaFvmpbnSOpttZHrcE0wjGiQY3xSk2sw2bcgZ6Ju7ZbLvCJJtUxUmo+sg2mhyIOwoiJqDdXkZ9BNfbkz9a63FLf2M3ss/WmwuqIPEL13JdRf5Wxf1SpH9zIfBpPyWf/b2b0+8oawup5QIZrGKQEkNsBoOuT1tS+MftUu9P0o7lkg1ZuL4PtlGLzSHfFD8Zku8pm6Zhpvvn3f/AAorPf4nQb+ZF4VMBPIDtjh+Mqpp29JV1EnoxBkDOdhJKfEsH5VifUZJdC6TWqir5modyFjolDgjKMXPLNCSFF0PpckuslKfqk55F2lkLWOLcnXsTubbZ33Q8js12nfY8DkeSLqdtuNI8H5otpyQr49F3DYd4RIGS5nQCYzklFQ3WEyieqa2K+Y70iSK4MzlcxJp2rRVcaSVUaTwxjFkgWooWaULD+Ee7JZx7VrcGZeBvDSHvKZYEVkt8n4LGV37rR7y74MT2BAUceizm4n4D5JhTI0sGJ+swiKSxPH/AH9VZRNsHPPpOt3D+ZKznlXXOibE5na6UG28Na67eRuB3rYxQtdA0NNwQCCNt89IHje66CvIHiJ1H3ivGZ9Qvx+SQeUHlGyKINJ63S07gwZuOhK117eiOqczbvTzHfJ980ZEc3RkgAO0SSLG5sQ4HMZd6+UeU+Dy0x88LOBBDhm2RukOu123iNY2psU7yIco7Gl2sa4l5YVErtGOzXHZk7RbvcXD4AXVmCUXnOnkkc5zLOdK43cLHJrL5C5IAbqzWbwrLM9pxufkO4LRumt0Uexzg53Gx0W/+3uQTbTpFWjFTW+X7ez+za1U0klFUOkAF4JiBbNrejdYE7TxsnFTEyQGN4a4EEFrhcEbcjkULipAoqg5ZwS2743LPjGnvlaOjGkQ5wLZAQNEtvnbLNw96KsYBdOb/YDxWF1G5kFyaeWWLobkkxPbKxxhvtYWglt9ViFoBHdK/KmrfJDETEAW1VNY9I13X6RuoAbQT4p6/qjks1MpMzw9qUl7v5AKkWS2ZysranNUUbdJ+eoZn5Dx+anZYhi7stG5oH196rgfoyMdue0+BClK5AVMq0yXBtHszI5hAvHuR7u1dCTtz5o+GRy9aAsx+bRoqo//AB5h3lhA+KyX/bsad+Vri6n6EGxnljjy16OlpvPc1jlX0iphhHn6iU5e44yUNllcdTYoieQMxRHki61MzT7chdK473SuL/GxA7kkx550Z2jtSMp4x/5JJGfAlP2tAAA1AWHILG9qMilJ0+n3/oPniQEjbFF09T6Lu4/Ir1TBtXJ2ZTi6YrkbmiaM5O7vmoOYpwjqO5/JdWRylgpmOanAM1Q8omkWSKdMNdHpNtt2KuPVZT6TcuOHpDvQxleDZxp2iIKuabqm66xyGSDiwKugseGxIqyFa17Q4WKS11NZIkh8XZl5WLV+Tp0ofzH4BIamFOvJPsPH4wfED6LInPA6IsAOB+JRFOh5dY5ImHUqHwJjyIvK6NrmxlxIAe4ZcW//AJRnkzi3RMEbiXR3ydtjB9Fw2svtGq+q2oDyzB6Bp3SNPucPmkWBYhovAJ6rrA8Nx8fiUpNp2hkoxkqZ9YZUDYe9Z/y9c11JoP7Lp6Zp25GZlz4AoWGd0eViW7to5bO4+7NB+VOItNKZA77OancQcnN0Zmaxs56t11TpzTaItbQ2wbBsb8m6R5L6WToX+oWSGJ3Lq3Z3XHALLVbzogHSbJGSC0g3scw7Vwy35r60ypI2obF8PZUAE5SNFmvtfLXou3t+BzG0HpJPIenKcMN4939mPrsfbLQuYHkFzHWydkdAnQJtbX8FkJmgua4tkDi112lrydK7c4yG2cD1rfJbZmESQFwc0mJ+btG7g13riwuNxyF8t1iO/D3t60Mlgc9jmO4/zCDel0/PgPelKbtSXwx9RVhLHODXTPcxjJ4HRRFrmuc8Ssb0jxazQGlwAvnfgL7LEcRABA1lZmudUaFnlttOLVt84y2RA22RfRn0mvceVh4BBOdpUM0dJxk7dt1/J1gdIToi9sydgG8nYEwhIY2wN953lBDpCLBjgNwaQPgqpy5ou5rhzBA8Sk2UBs1TkhqDzs7GbC4E/utzPuHvQLdOTsjLfqHitN5M4c2MdJfSc/IHYG3z0eZGvgijliNaVRNK3PNB1brW5oyJI8cxJsLHSvzDbGw1uN8mjiTYd6KWWJi6i2xZL5ytcPQponk/xZmkAd0YJ/Oh02o8LdDTl0n20unLMRq03i5aODRZo/dSfSVaZ5cW+RfiQvVws3vjceUbZ3fEtWgus/ML4kNzaYkc3P0U9aUGp0N0uvvJIiGUjLWN30VAUmpOVwU4fJc9gOpQLLNcOSk0qyRt4ydxt7rpkJ26YuWntVoTSlF0zrBCyi5V8ARSHabCmBWaVvmuwiy7O3akyw7KlUlTKXZGy81ygDsPcfko3RpqSsTTg6YXGV6aIOGapjkRDXIJIdFiGvoyFDAHaEpb64t3tuR7tJP5WA5EJTPRljg9udjfwSapjVlDiXWOXzKvHZVL9h4KwnIKl8CIvLF/lFDpwOHJfOC4tNivqdWzSY4cF87xils4nelJ5oZJYtGy8k68VEZa4+dYB+ZmrS5g5HmN6r8qMJZJFonIufEy+4OkY03361h8HxJ1NMyVtzouzHrNOTm94v32OxfTMTmZNDHLGQ5jpqaxH8aO4I2EbQdSbtymhEtS4tPsLMBxomFnTsIc0mJ7h68Z0XA7Acr7NacR1zDqcRzSWsvS1BkP2FQWtkyuGS9lr3bA1ws08QN6KqMNac4zoHdrb9W+/kgnadoZpSi1tfK/L/ccR1R2WPfmq5oInG7mljjrc3q3O9wGTu8LLVM0kXbaQPW1tP5hl3a1AYzbag9I+oz0ceUNcZpLMFnAjpYNwP20eyyNbSO4+A+iymI40Sy1/TiPhIw/JSkx07wubwck9zz0X8mvbTWzc4N5m3zCqqKuBvac554WI8T9Vl6b9omyjY8jfbRb7RsCndB5Gvd1p5NEbQz5vd9FlWE5VyyAxCJ72xxwtLnEBul1u/R4C57lo5WaJAGyw8FPyepKVhcKdtyB1pM3Xv6IkOvfYZKzEG9ZMiqRFrau6dHJZQ1t+CwU1QaydpZ1oY32iGyWa9uk4sbmBxudinjWLGrcY4iRTglr5AbdJbXHGfV3u7gnXk5Qhh0iLFrQGNGQYDkBbfb3c0L5rr9Bv6N3RfN/b6/VtLBoRdHpFxaxxJPI5Dgsz+ylbAgNZI52xjj3kGwWJ/aXKjTo87VUm8c9SoR/16Q7qeMeMkh+SZBLzK1lZOXkNBig0S7IG3SXtfXa4VxxCL7xntBFNMDTkkg4FSBQAxGL7xntBSGJxfeM9oJLix6mu4waUVH9m/mPgUpbiUX3rPaCOpMTh0Hgyx+0F0IvcbOa28i4jNEwoB9fFf7RntBTZiUX3jPaCc0zITXcaNerSbhKGYpF94z2giGYpD96z2glyiyqGpHuWSBQJvkdew/Iqt2Iw/eM9oKl+IRfeM9oJKUou0h8nCSptBDSRkVfFKlwxSLUZGEfvC6kK+HWJWctIX8E1PdwI3KLy0OA6645qWMxSL7xntBENxWH71ntBC4MbHVj3DGauRU5HZIRmJwZ+dj1esNn+yoPxSH71ntBGk9otzipvIwiNwspjFLe/Mp3T4rCNcrPaCFxKqhdmJWcRpBJnBj4akHi0Yeqp7KNHictOQWHq9JE5zD2HFj2uFxvu0ZjNOazozqezxCR1wbbJw7Tdv4gj0pSumifXjFp00fQaPymo6tpjm80XjRcyTsG+6TVbnoldDn0ZEdQ7SpzYQ1B1NGyOd2w7A/Udq+aPLd48UTQ41LCC2OWzDcOjNnxuB1gxuBbnyT0r6E0rTtM+tmHwI8R9EvqPJqB+ejon8J0fcOr7l8/w3yumpz5ox9HthdpGMb+jJcXR8gdHgtZh/8A1EpX2EzJIXbSB0rO4t63+FC9J9DV4qucBGJ+TbGxtyBtJABe1+tNGMzt1pvBg4b2WNHIBK8S8qaJ8Q0Kll+lgNjpNNmzRuJs4bACe5FyeWlE3+3a791r3H3NQvRdcBLxeeV+WOY2StbZhYDsLml4H5Q5t/FU/wBCmU3qJpJB6g82z2W594IKRD/qDC52hDHJI7XnoxNtvvIQfAKT8Zml+0q6ekYdkR6WUjb5x4AHc0rvRPqY/E28GtrcTp6SNoe4MvlHG0aT3HdHE3Nxudg25rLYyyapaX1QNNTWNoL+dk3dO5vYacuo3PeV3CcSw+mdpMeHynIyvLpZn3ysXuzzyyFhwRmJ43A8Nc6RhIILWXBsdhcBrdnkNnPVze1eqDCDnNb+BTR0egG9S2oRR2z4FzdnBvitFT0nRCzjd56z+e4cAluH1sTLyySx9I4dUaQJYDrJ/EfcLq5+MQ7ZmE/vBJhBxzRVr6ym9qar8+SCa6Tzbv3XfArF9KnNfjcRa4CRnZO0blmtPgmQbRNOuhsZNSHcvLyayWJSSu3Xl5LY+Ja0ppg57Y2WHzXF5YuQpeUU1XaKrJyXl5OMgRBRMRXl5DIpiTeVU8ry8p5lcSpyHlO3avLynYbL8Mmc6+kb2ujLry8qoO4kz8wRTuN/FU1Bz715eTI8AT8xWHK4ONl1eQMbACrGC10lq4xuXV5Ty5KeglqWBL5AvLyZpsm1ChwVZC8vKlEsiLhrWs8hcKinBMrS6xNus5u3c0i68vIn5QIL10b2aJsELuha2O2rRaB3kWzPErM1M7jmXEneTdeXlDPk9OOEM/JVgLZpCLvY6MMcfR0gb2GoHjr1p9gLA58jnZuaQGk7LjO3HiuryYuUIk/9cn7fsSqHEyuudTRbvJ+gSWrkOea6vLtQVp9BVUvO9BaS8vJA1n//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2076" y="4490443"/>
            <a:ext cx="267652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11" descr="data:image/jpeg;base64,/9j/4AAQSkZJRgABAQAAAQABAAD/2wCEAAkGBxQTEhUUExQUFhUXGRwYGRcXGB4eGBwYGBcZHB0dHSAcHiggGBwlHRcWITEhJSkrLi4uGh8zODMsNygtLisBCgoKDg0OGxAQGiwlICUvNCwsLDQsMCwsLDcsLC8sLywsNCw0LCwsLC4sOCwsLC8sNCwsLCwvLCwsLCwsNywsLP/AABEIAMIBAwMBIgACEQEDEQH/xAAbAAADAAMBAQAAAAAAAAAAAAADBAUAAQIGB//EADwQAAICAAUBBgMGBAYBBQAAAAECAxEABBIhMUEFEyJRYYEycZEGFEJSofAjscHRFTNicuHxJBZDgpKi/8QAGgEAAwEBAQEAAAAAAAAAAAAAAQIDBAAFB//EADYRAAEDAgQDBgYCAQQDAAAAAAEAAhEhMQMSQVFhcfAEEyKBkbEyocHR4fFCUmIUkqLCBSMz/9oADAMBAAIRAxEAPwD6kDjCcYR1GNA4+OreuJkvCE8VcYpMMLTDD4boRCDDmwfC3Pn5/wDON5hLwtPCDxgUOaK+Ftx54vkmrVQCbJLNJRwkkxVgR0xbzcQOI+Yi88bMJwIgpgr8U4kSx/0cTZzvhDI5wxt6dRihJKki64zYBpvMEdCOhwndFjuCMQt5OfSbJoDn5df0wXK51MxGJYjaNfUGiNjx62MTFnQsYg470qTo9Kr9/L54F9hMqYcksTjQ2p/i25c1/wDmtsUfhN7svN5EcjP2RKN2jIDC5jbUAy+IdDrHPlRxUQkjTIVD8bHZqF6l9OfofLEL7HdntlhmUceAyuRfUeHSR8x/LBu2so8mayciE6F1hjv+X8XnvdfPDPYzOcMGgkh3lMIZaykvtDmZkbLxQ7PM4W6/9uxqI+oN+QOG3zgyyTy5iwhl28z0XptdfocVMxCjSRtpLPFYSxuLFHE7trI/eRAG2VZu8dfzBQdq8zx74dmIxwa1wganW8+wCYgqV9rWk/gRxlgZJR8PJRRbDb0N+2Gcll2ZpK38V2SBz89uoxYzars5Us0YuwNlJG+/yx57t2FpZMpHFqjRneWQrYACKOfINuPfFcJ+doZa8n5+wQLagq/k3uMWarY30/djC2YeuCD5EcG8R/tBk5JUjy6EjvJLldTsqJvVjqxoj5YoRIFPQJGOb2AHqeg/pifdNAzTeadblMmddADqdh8/3eDyvQxD7P7VhzEkbRFzpLjcUpAXcjbmyvXg8DFSVrNYXEwi1wDhBSTKJAcUIZMT4UO23PGGDLQoYhiCV0J1pumNrJhBZMFVsSLFN1U4r4b7yl39h5+p8hhFX0+p/QY2Gvc84mWoZUYvZs40TgerBo0+uAaIFGgjxxm8wFBPQDBnavCN8Ts4qtQY2AbIHBPr54Vjcxk2SQTZTROX8QBIP7/4xmHxmK2Gw8sZj3m/+WLQAMMU4od1xRstmWT1Xy/tinFMriwf7jE4jywEtRvg+Yx4TmB/NViVavApUvcc4Ui7R/N9R/XDKzKeCMRLHNXQk3+h8sKT7884pZmIH54nyno31xowzKYIcM2xB6cYA+l1tSCDuCOMblgplCspZuEB8XF8ddsBgySRkkKysdRI1NpJ86uvpjUGgV9E1ZopPbHaX3WJ5e7EhFCqB2LAHnb0vpeH8iEUmVD4ZVU10Jq9x8j09PeV212ixlhRlVstMxifoUdl244vm/RtuMU1ywSOOJbKx0LrhAoFkDyAHsMantAwxNz7bcwR808JLOdmP9+y2YWtIWRWYflKmh6i2bb0wX7VZd3WExMQUmRqXY6Rd376T7YZyWkqTFIroXOni74YelEH646zOajQhWkKluByWYeWAHvzt1LRFuZr6o0hNzyfETYRRbH0Au/oMCgzIZFkja0b4T1+f1vEOXttFPdndydJB62P15xmW+0KQ1HSrpAAFbC+BXljh2V+Wg/SaCq3b0LmCSJH0udJVvWxe/TYVeDrGSqgEAV8XQmuvriLmO3FZH1SKHHi0i6reuQPLEXJfaMyRykBxpHIHGxvbqeMUZ2XFcy1j7wEF6KZJTmIvGe6ETKyceIk0d9+Dzxt67ncuAdKN4VBBYmwvQk34tvnxjyXaH2mJMJRmldqHS9+PQA/9+eLeW7dcOqMwQlPErCzqFfCR0uvlij+zYjQCQP0V3JG7Q7TlHcCONZJJGNs/wAKoDvfS+OfLHfaeVZ4ZIlKozjxHnYkWAOPhsVhD/F01tbhTxQ4v9+WGpO03MyxpErRMv8AEkPwgcL/ALm52sGyPXC925pGVsRX6605DVcVkaRZWNpKCxwx6VAIJNmyf9zHTv1J6dVY+25PuTZieNY6GpVHLBtkHF+I0d9xfS6DMmVieMRPugbVxQaje48vTDubhilaNZK5DqrGgWF0fLrxgZmfyBJmSeA251nZKWqP2P2lmnWGOWgzDW5W/CvQb/BYUdbtunGL2rE/7RdqLBGXVNU8p0og/E5PNDnc362MGyEkrInfae9rcLwPS+tb7+3TAxW5h3gaAD0fLRTAImSnUbyw2jaR6+eF0UKPXHBn8vrjGRmsmiAnFbHYfCKPeHYE6njE3NhKU1AuGjIqDc/3xPkzdbL9cKtJ74l3Zcapcu6enzhOw2H6n5nrhQnHIOOhisQlJ2XWMxmn0xmAgmVzI62PUY7sHAJIThZiVwgaDZVABW80hXccYQbMspsGsPrODscBzGUvcYuwgUcmtdDi7Zcc7jDX+O5djoeRVarptj899uhxHly/thXPZJC0JE6xzAkg6bI2uuRq23PzPIs4uMDCca05dFc4UolO0/8AzZJO4OnMZNxoCnZ796IIBpvrscehV3ER17ONyLuq2IB6i738qxIyvZ8iZlswWC94gRu7WgxBFMLscBfPe98Z2AskccsUzMdEraHO5ZNK15eZ97xoxQHMAaRAimtbjlNfNM0FVtAakZENgOK0g2psFtv1xyjFiTqAodfpWEnhRZu/ViB3fdsD+IWKNcX4QNvIWdsS+1/tHEpEVFQzUVB334IvbywjMFzzDBP03TJvOSDJo3dqvd3qcLuBdcemw4xEn7aaSEZhQloSQK8Wxq76Ej5YR7dzs5ZMvCNaMNWhd30g77/L5DCOZVc1mFXLKE0Lqlja0UlGWlYVs3I4+ePVwOyiA5/Mnhx52SOxIonf8QEqNnNQE6HwpsduKPXUd6I9MK5u5omzrlQ6G+5YUdK1z69QK8sEdFzs5ahA8Kg+IDS7o5ADBdnVSpGoXXrjba83IcxINKQUJIm5fRudutXwRuMaWgM4RfgNGjed9FIvJ6+aXz0hlCZ4qvdKVBS/Eyg/Ew6gEjbnbyw5FJJmJjID3GXmWtYG7Mo3oHgsLN/6cBQLrOYCN9x1/DvpD7DVXSLUPld9Kxz4HEkbOY4YiJYkJFMm5AYjfRyB1rnBMRQWpvA2j+wMJc5nrqEtkZHEU+Wy0feFHJEgrhWtWvqdiKHqOMZmgo+7zzZgvrNMq+GlKkijd1YAvbnpiuqSSzJIlZfLyxBdQFMdNkUvCmm+gxObs2IQqIsu0rxTDVIfEGAfTpsnSbBU6Rxe45wzXtJmxN96iDJNBXZDMUfJdpZb7y7RRNJ4QVChmojYkAdON+mKn2d7Z16qUru1OwOgMPhBPF3XXzwqxzq5lmiywUmJbQPGKpmALUa3rgXsBiZl87mxknk0L3epibYXbP8AlvjUaxF+E3EbpXKPjm/XmqtxN/Ze+ymbaSFXmVEkvUVr1qvXb2wtmezVnnSR3YrGpKoux1WbJPVa209cQxNm0jhTSrliAKkBIAF0S1AfXFOSeWVGiYiGVqGtTuoBHUV08j74884JYczSBM2Nhbmq0IVfMhQ6l47kUHSSTYDckfPzHrhP7R9qSq8cGUI75qZrAIRBtbGthx58f6hb+Xy2nRpLOQtWefInbzvyrfHaNH434AouxoAgDbU3JA3xka5ocCRMenp9NVxErrvCQNTaqFE+eNojNwNv0xH7XlbMRr91nRUo62VGMgF14BVtzztxzxdXsmcrAgbvQa/94KHoACyF2W6usB+GWszazbZJrCfRAvqf5Y1JmPXCRmLcfXGwKxDJuiaWR+8vHYwJATx+/wC2GI4PPCugKZW0JOGY48bjj8sHWLEHOSELgYzDIjxmJZghCJHxxhfMFeNrxwc9exWsDKo3Wsc1pBkqmUhJ5mA4XTNsu117X+mKD5VxwcJZhD+JfcY1MINDVMCk/wDEJbIkg1Lf+ZGdq8yCb/fXE/7Q9hd7peIlZ4/EhOx2N6T/AKT59D6HDmczjxQv3USyvuab+XIHn1wr2dn/AL1GzFWR1IUoTVNW4s7+VHbG7DDmf+xggCn7E2PoiG6JxQyxIRanr5am+IA8AD+uF8/mxGFjmJEkjgJXw9BvpB6tgecEqzQlWdoWUq6NRI8LURxe9ceQwLtWZdGoBT3d0Tz4RWoeR61gsZLhNZ29vX5KlUDtjtF4QoYLJGTQAaiLu96v/rE7t0FpMsBGZKJYxMAX0hfO6YXV+3niV9p8v4I3E9oxAK1spPXncem2Gs7kWGZg7vOE6g4UugNHYkbEbEcfLHpYWCxoa4ET4tDoPkpvckchGjZyZonMDIoUIy7WdyukkFR4Rx5jGspK4y0kzxqTMxZZkq0Z20gGvFz6EHcYe7PysolzgliintgSwK3/AJexAY2u3rd35YSyhgGWh0SPKCUDZc04O++y0wPWrIFHasapB4/DxpE3Ff8AdRZ5+qazeQkMUOUPdhm1FZ13IA3ckbMC1gHetzguby00rrHoUdyFEwQ/5iHcKtinFAkg70SOuOYo4e9LDLzGJUXciQmNiTekk61vwXQrYcC8YuhUDVPFJIdm3t0L1qNqRslfLriWY6X5am5vtfY1CBIWoMtG8hRHePKMNQXgM6t41RiNkB02CDuSOBWDSsWaKeeLXGAyxhQWbmxqAFMCBYFfQ4JPD4QgVJcrDpZi1F9JsAFQN99yeo87OB5KM2rwsdpCscD0qhWFAi1sHcgX+HCl0ierb3BNJlKSgQZWky7SsXhdyoiANhWDaL00wZRQpRV/THb5aQRs0Dxx5d5U0qVpluRVPhFBaIveib6dS5aIh1aJbzIMnexa/AosnwjcKQQBe1+9BSaOMojySSOkjl5Y0PhVSC34fGAHrxaqs8b7UzSfxOpNt6UJuhKcysDDMShs2a7tLOkCzbcflA32NnfEWLIBspGhzZBkZQFoVWvVZ3vgX0xRXKJcpXJktMxELMg0/wCVYvWaUc80Dgzw+OOBMkQIwHljASmA8CFvFUm4Y9fhv1wWuLag7GzRYfenOiYGf2p8XZ1ZxU+9koqatZAsFiRVXV+G8OZLKTd5JIkytGrFdR+IheSBx+vTCWbeADMTvkiqnwqdOlQQAmxU1Zc3Y5G+AxRQOkUGVmYSN/mEsSmkCySOhuq87OHIc5snaCcoItJsrMdB/K97lMzIzo6voQAllVbJ25BPA9cd57KJNCYydKEjVRAJo3R8gduPLE7sWdkBjYCRgaaUNQAr8p+nvijm5olkTvHVdeyBRdkAXwNq/XHiPaW4nh0tHCvP1WiiWkdcpGWkoqKWOJPh8wFH78zg/ZuckljueHunLEhbJbT0BF+Vc1xwMNMRrCsrWODt7MvJU174aiLAnRGpHFsSl7DrobV8/S8Te8FtRW8z7aeqDlzFEx4FD1wzFkvPHUmcA4H9cDXNE8AnGQl54JSE0kQ+eDpHhVGfop99sHUP/pGIuB3SEhNKmCrGcKqj/nHsMGWE9WbECOKmSjd2cZjnuR5t+/bGYTzQlJvF8jhWVa6HDTkeX0OOQw9RjQ0kKocQlEzpXrgk3aaBGZugJNcbC79BtjJ0U819KxPny9fCcWa1jjVMIN0me0WzMDPlpIwGOkNv8XQEUGFEg717g4S7FzkhVo549EqaRqAtWBJAZa5Hn/Tgc/dMpDmqilCyON1Fqjb1wLog3tY6+9Cd2MmlVUXdUOnUizWPQIYBlaKGoJEEffqydo1lBEsjnSCeK5A2HqemEs/2fBJGzPIUVVogNRJ4LG+nH64cbN5dpWVWZe6A1Ajn346G6vkY8p2p27AJ9LpHJHzv4iALoGzXJ/X0xfs+G9zvACIrbryRJopEc2TOWlSRS0w1aHGo1pHhIrYDY/rhrMR5UR5fMLlZQqsus6ZKYOBvfXfTVHr64byWfly07pHlu7jzB8Al8C2AQRdHbyH0FYzJ5bu1lymZzGiMC1CVRVySKdrsA7VQIoY9Vz4Myd/imQaGgtGyyGq6h7lsySDPl4mReQVt1amoyAltio243wSEynLlY4k7tH2nGmgsTgamAOr4R0536YFl3aeESSywMILZI9OoMVBHiJNC1sjY/EDuNiydT+N1fLQMgW4wm5I2J5Citr8/bEHUMHTfh6EmOYSFMKHE2qTMxhmjAQqpIOljd2fJhtfXrWM7JMgTLFcxEVBKsCpoHSRR3+E6Tv6XgWWj4OXysbNAdOs8MhG5o7nYg2PXnFKTIahQy+XYA94uiTfUTZUWu1+V0b56CDyBQ/8AXiLciD6qRclB2eo0RuDl3eV43dfge913PIPAO2w8uOM2dRMsqqruO7gmXcd4li2ri9zR43xayyqvhiu2IkXKzkCq2bQd961EUTYJFCtl4uzotWkBnTvJUaNqqNyrMjVyoYDTt+YYUYmp61+w1Bsplym56J1EgDKj5Zf/ACJAN5O8OrbremiL6mt8dx5cszLDGsEOYjNuTpalGlmIG9nUCON/1oxZE/wi6q5EZRgWJ7yVBpWyeQgB3IJ+L3jvkKbLFkfMS6mDANUQG57scLQodDW98VhmvBET1U7jUSJtMIhyXzE7d2shzC94jmOPSvh3fRbWbrjYcYJGmnNaUzR/irrlYqCNgFGmjsfQ3wTeCyQSaM1pjgjJc3pYeOiKUeHcnjpR4xrtQMZYDmMuHQam7tKdtQUAFgvC6bFeenyGKgg05/12n3+6s0pXs5Z1UhHiky+WO5YlbMamwAQb0n16DC2ezsbxvJmcu6ZiWhESGSrHgCnba7Y+94LmMvG6Ty9+YCH2i0+Dwtw6fFqY1sK54N477SzjJFq7Ty+u1qKjYBN8UbRzp56CuMWaAXSBWdPC7eNjW8KgNEId5kkRDIkqvuSoNg7XfoAefTpj1PZuhqkULIVF6trUdaPr/Q48vkMvJkIRme8jk1gKyknVGG4AayH354469L/ZeafRHIHCUxpdII0tvxwNyfoMZu1NkZgZ42negstWGaKzl3HjKCmN73ZW+vy4wl2X2bmI5jI2YmY1xwgHmBuBx0rBpc0o1yuTJVgAC7Arjfc8bYSyvaDZuIgNPlyrb6SobRxfRl+YqjfOMDWvykixoSa/lEwvRwQjmiep5w7GwH/WPIdkZpcg7KwzM+p92DiRt1HxDb+nlvW/t8pnIJfhKH0Io+45xh7VhuYZqRoVMyhhx+xggceZ/TDoyyfkXA2yq/kGMWdpSIIkHmfqMdBl8z9cctAv5P39ccd2PynBoUITAZfPGYBS/l/njMDKEYR69B9MbMQ8h9MIzduAcR/r/wAYRm7akPAC/r/PDtwMQ6QmDSrDZVT0xOzncKaZgD5Xv+mJU+akbl2+v9sLGZYwCY2kJ5INaR6WN/bGrD7M7U9eacCFz2rkstJTOF81Yk6rB6VuOOMdxIjJ3jyaUFtq4Jbilv5c+wx1Nko5UUorr6EUQfPxDxD5HExYu61rIC6sKA4BO2/UHbG1viblkyNPsnFqLvP6WDFWRQ68jqL6k/IY8tNmvvcH3aHL6phvqWhRU/EWNc/1x6lezhLpR1I1UEA402SS3Wj5/THnPtPnBlsz/wCHHpZFqXQvg0+ZA2BBPP8APG/skF2RtXCo2Ebx6c0uIRC00EmZyrLPOElgYHumFHWg/E12tgiiPO9+MZGy5qKObLZS3hFsxUEMv40tj/EbmuarpgXa3ZscaJnpJkzBOkyREUjAnbSBsaFbNd0TtxihMszD71EvcZcqC6oVLkAkl1jGy8m99R8saSREtNJpo0HVsUJnRZjx62K1N/EIzkkMLKEUFLDPQNq2kbAg7c8YOckF1NmI5FikkHdxoVoHYiwLO7WwG46bcYUmGWicPGssuXIJkW3aKNrssxGxDflJrrVE06AEV5ngdoSw7tWfdNqBAJutRJFXVjgChJ0iImNNOQEm/wBPnN3XWy6eVn0feGWJ0JAQBleRDsoOk9edgaO184by/Z1h1+50rH8UlM186GA29AT9MLwuR4BMk0j2wEm6xgVwTfFjpfn54M8EN6iiysNmZ3OkWNwAQQfkAB5YzuMUHy/Y+c8FncreXytoUYO8YXa77+Fut9WXYMDzamr2pmTKjUS251xOa5d4xdfPaMnj4STteI8PasSFSH3XdVvUQDXwtsQpoWGsH2GDz9sq4O1DUCLFFWPhsHkEi1vpdYk4Op11z91OUSSEVwdgyCjWoyNrkKkkaVLE23J3A25SzGVvRSyNFECAi3FCNqABYBpeaJ4Nm/LBs52iOglCk1Sa28tjpbWOPLCc9PZeNPCQ6opPevp3ohwTRqiN7FjbHNza9dcEwUvNZRBEgOUlQzPZpyWH47VAbHHQfXqTLuonk0ytC0aBSJrN34r5BVa5Pz8sdSaYm1MMxDI6kRqH1KBYG/Ok3pvc0PfAc0jhFil7mQy2HlrUQCu7Ha15AG/lZ6Y1CXDn0byDApQ8lZiRliT7sRJD/FkcAZp1NE6qDq9UooWF5487xmfzv3WZO8f74oTZdNlNhbFeDdEX0A9Th3POi6NbPmcvFYcFLAIAKl9Ip+DtwCRtgWXjly7tmYoRDl5qDFvEyksaJANqpFUt0MaAZFdZpaeANwY0A+SqFNjySwqM45jaEtf3YMSIw5oEX4W546A7YcKyRukojdctI1qgNlduCL8INE17Ynu2Wy+aLi81GQWKkahGxO4Kr4Rd7bbcYoGOVWR5rTLO3gXUGKXuFby2sDnyw+JJgnUa0kbATcb6+9sI6L1UKPRZBS7NpINm63G23POA51XEREEaAsbN2Bzv8JBJB6YHkJIg7skreIDmytqtDb09f6YFlu0ozPoqY6bMk9HSpH4fIfXpWPJDXSSBatvfqVoJ3R+ykzCpIMysLWBpKbEEjrxZuuh67+fa5Z9yAaHJAO39sS+1Y+/UtHJMikHSijSpa/xgKTR55+QxP+z3bwyoMQjDqSQSrmzq55G4vpxz54t3D3tLm32iPdTOKGUK9hle05k4c/Ii/wCeK+W+0j/iVT8rH98RsjOkosRTJ/vUV9bGHvuo/MMeZiswyYc2vWyaWu0VyP7QRnlW/Q/1wQ9sxflb6D++IAy4/N+mOxll/N+n/OMp7PhJC0K3/i0f5G/TGYj/AHcfnX9f7YzA7jD4rsoTxyA8sZ/h3pg0/a35E9z/AGH98S8znpm/FpHku3/OOYMV3BcAUxmoEjBLsFA/fviNBno5VtFbcmtdLsDV7n9OfTHbZY8+InzOBA6HDPGXC7gGtj57414bABeSmA4qb25EZnQd5JSEaGiZfCarfULqj5jBwwbTGX1OTV9NhztwTvxidns3me+OkQvD0j/EARvyAObPU4o9nSaGXu1VS1+LqANVkarrg7emNzmluGBS1PynA1hL5glANYJAYaXDbCunmR19sTJ+3TDmTHAFlM4FgkCmACgE/l0gHz55vDQUM3d6i2qQu7CqA61tXUnBZooI8nMVCSOTspAWUk/CfMEXYry2xZmUGHCZpGldT58kHTC8vHE3ZeaBnjSUSatBUghSTZCq1aeavbY4fEXcDvplK5aVy3dq/hj1X4WC70xomjVtVVuVezsw2VkP+JRd60oCx61D0BdhRVLdjjnr54IUbJyxTSoGidqhi16hEWvYhtrF1d7WfTG98uNaki4s6P61oRv+jkt1bmm8nNMkMr5dQuVu0jb4u7O7uF/ENzQJvavTDWS0M6CF2qFfEJydN0NPhO6ttfvxvhJsgEkilRlCyyCssrUquBYbULFDTZFVx5btFGeacywJLKFWqKlAlNW7AEm9V7eWMz4MkdaVm8VrN90pGidjkJj7xhCZpWpeKAA2O44oFuDyB5nBjIKJBuug8KMx8zVvv1+e22EMnlQVy2nKpWm9UlahS7Hrtufc8Y6a3SyyylZiSi1QFsBZPQELzXFdcRc0E06047cFncE3NmSqmzwBVbeJjQodORXO2Ep4gVkGx8OmulkWB+/PDM6kCQErqrWWG/jYbCuulCn1HGOJogS42pmKMRyCIyt+1DAb4euSmQu3mKgswJoeIpdhhzYG+luR5b7740M206rohRtSEj7wulqP5X0+LfAnlIt2BBCKwePctGasV10k+13wTjIHjY90Nc+gGWJqJ6V4qoNV/rhgykxXrq4TBcZScxgNljJKwOiUOCwUAkEir4PRbvA4pxlyqwSqwlk8bMP8snfettPCqNuQLw1AXcLOoGXRVqWOPTq2FGwdlqiDyfcYDlJXJbK5bu3hYF/4oI/zeV4JkYtvfqB6l6GZ87fM2kXG6s0IUz6GTKpmU7uTWWYp4hwSoUGt9fJrb64Th7hZTlpZ5MxGRUaRsbI/1hNy93QF7C6GCrDK+VkyoyYYw7MylVBddwdyGcG9W/N7467Wed8mk0UEcbZc2oRgHFHSwCqN1rkX+EHpizQJyzcxMtFdHbiVVK9g57MZSV8nHCQW8S95S+FiaLfmHI4PGN5HsoAtls7OwKAFAjDSQRswNWeor0OM7cycjwxZyTNKWQqtRrVI7AEgsTqINHp122xQy2Sy3fwsJGmLDxmRhShVJvYD5V6fPBe8ZS4XN4BmRxPBWwxomexlJjW+7UqaujvYo0PkeuG8zlUfSGUtoNckKxO96fZq33xkn3aRGTV4Q7KVSwQCfO9wSo2obfTAcjl56jQEqiKFX4R4RVA0fFx1x57jJLpg8aK8pDIZ+RpgrZdlh1WSG0ECuNIPF/PFbL5eJGJiRVs80NVf0+QoYd+5Ekmrb8Ww3PpW364Yh0ryhHtieLjg/CI4ApYF7oMbX+L9cMpEPPDUM8fkvuKw9FKh/Ch9xjA/FI0SklT44B+b9/XDCZYeYw+uj8g9qx0Vi6qR7YznGJ3Uy4pL7l8sZhyofM/rjeF7x3H0QzFDCGqAr2wPuMVhlfPHfcgYj32yMqP92Jwj2llFRC8jUo/YA6kk0ABycWc/nFjFn2HU48T20r5hwzTOgTdVSgAaqzfJokfInzONnZWuxHSTATjNFERNB1OGWK1pfDbe4/Cdsed7KzrygJNC9gmmcNvqPw6tjdk0P02xRkYFQjAsQNivPO5IG117Dy5whE5IaOArGoJet9RJO/iq7vc/PHtYTQGn32+vWirBlNxwumvulDDdGHJ2/WsK9rBFjkWJmWW1AWrbWGtUHoD19+MN5E6FCI5SR71NfhPJAB6D9bxI7RgpO/jlCmIBVsXegaQdz1rD4Ql9T+dpuuclF7QV9SdpLJ3wFRKBXyKEHdiaHPQeuDT99kU8caTiRSiHUXcLuaZa2AFWV8h6YThzUTu8nacb6mQCMEMF01Z01+In1w92bkc3l+7zClJWl8EcUj3IiuSwW6IJoAn/AGn0xufDRB9LNJ/xOgGqykGevmlwuURsssMhEqsVkbvKAG+vwk6UttI29uMNQZnLtJMq5hxG2mlDguzsh42JIrTVHkHB0GZlgmy5iQSKwaVtQA8UhkpTv0A26fzNmM5K6w50hBGgKhdY7z+IVAOysoG3nde4xJxmhM6fEDfxDTXTa6SEtEyGKKQ9/I0X+a240JpNqw2G21jncHjDykJIyyLHFBINYVT4jpoaTXF7Ha+TjcmWPfNHJOhE4MjFAwcBBGpQWSo2/Ea42HUcdnzLI0sSOhm1kxySg0EU+EhqbYWBtz52ScSjMJFvaT5Chn7KZbVN5i5QJGTu5IiWWLzLVpF8BSTwOCBstUV4lNo48R8cksdjYkbUDRBB6H1PSscLHbGV/HmxJoVFfwHSSKrjTpDPqYXv04xvUpY2whzMrlZKIY6a4q6NAKAefqcK6dfvz4xcylyLjs+YXBokKMda6JAQRGWJXwmjtSKCdqHXnBVin0xW6DupCrOqksF3rbyNL7VjT5o6i08AaOC4mnFGqAJYC9S8AEjg+gvEwDLd0qkyrbKzhjIGlVmNjSQSRV3XTYnBDMxmPkDefodUQ2FSz8WX1yLNmQZZV1rpJQKugbFbIbdSSeT6YV7Qzspiy8uaWMQ6xbxynUFK2oFaWW2Aur2rGkz2XjLiCFpo5FuRQrSaApI3BulPQdN+MJZrLH7pG8M8j6miuBwD4RIpVQRVAGru+OmLMbUTSwrxEGI+HzndNGyZyvaWSGYfRmHSKRdVCQAaga5ks8UK24wl2X2dC/3mN886KGcqAyaSrElS23149NsUu1O2JFzeXbMZRtWlwF0LJqBKbjTzVe14m9n9spHnMyxybEPR0GHxJ4Re1eEHnfzxRoeWEtBsDdpsYvG2qcRMFZ2FHkHyojcv3uwsMxog8qvFHfpwcexM+X7istGpWqP8PSQrDdrHG4A8t8eb+yueZInK5YBdTFXC7AE9TzsOvpi1JQiUx7BgA24B6AKLqwTfHOMna5OIQSb/ANpH44LThiAEV5Co0wKHDAFvBvftwaA3xx2rlJHA0s8d2/h0mvQ3V1e1HHKh9LxOGicAtqBBsUODut9R74X7IjKJIwleQuNKmcHwNRogqSKJrgDjr0zgZfECJHnM/JUJROxp5IoGRZUaXVqVpCwFWLUrRFVY563tWPX9kdprKArgI/5SwZSf9JHPyIB9MeM7AllmaRM0AsirajTRbneibrgWPrth18pXmMS7Vgtc4tde8jj9EoDXCi9y2QQ8qPbAW7LTpjz3ZnbcsWx8a+R5HyP9MemyXakMvXS3kdj/AGOPKxMPFwuI3Cm5pCWPZhHBH1xgyrD8/tviq+VPQ388LSI46HEhik6pKpPuv9bY1hn7w/ljMHM5dVWJZQBZoDzOIHaHbnSMf/I/0H98K5qVpD4jfp0wJct6YOFgNbV1VRrQLqdLqc2SST1xoZC+cXIMj6YX7Q7QWIERASSeZ/y1+Z6/IfpjY3GJOVgT5tlKlg7nxatGoEDjUfkMeeyvYcQl71dS6tRuyRqZqNgDbck+QrBWysrTd7LmPGfCTpGlQeguwAPQYndpyzRy6IwhiXcvZAcndiQOWPyobV5Y9XAY4eFr6kV0HKt+qIA6kKpnHIl7sRa0Va73TsbG4ogX8xfPOEGysTPKtuQoJXRRvSR57EbjDuvlQ7K5HiFajR8rPpheDKyRXoOxGlmIFaWo8H2OGYYF4Pvx/SrCc7aijcRPnUkWEcK5ABcg0W0mwCLI3FEG7sY89lMhEySZiPNyRpFq7tL1FVArfVxdWPQjHoc5nJWDxQoXuMhSDtxRIvYbmq+WE/tR2Pl4ky6tl0RVKa3C+LSN9LEC7eiN+d/avZ8SAGEwTYCCIuaHeyg9uqSykCjLxSNm3M07J3q2gXTIAHF1YKx6uDyuGlymV79Yjmsw0KxBj/EUeMNSbgCz8d+2EMxmezHzUVwpHEiMW8JQF7ULewsVqO/OB9mS9mDM5lnRGj8PdhiSPh8R3sG2/l64vDoLofaYyjUwB5C3BRI0p6rX3rLGGdrZ8yHkWFxIxfY+AAA9aBrqb6YuKJ800enu4HhTV/GQj4xQXSPw+G7J6VVjaNJ2+r5aFMtlWBWZGDpHpQv3hNDgCxS164qz5PM5jMH7xIMr/C2KbuQX28XRhsCBdavW8LitymXUvcydBQbR6JAJSPZ2Yjl7hYlVMyTqklJNXREiuaGo9e7H+noMP5+dysmV0iWcPr1RLVBqYSKTwQABps2VIG2Jz52aXKJoQaMpJqeRVA+G1coCCHJWz5CvbDE0yRSKcn3h1qFmZmJUM5Hdu5O17kUPMDYVgvvTj5EGanQWgargERGXXHBBITHMrGQSkkqCfE+9NZsjSSPYYJmc7mzmVVIUmkgDMxUgIVfZdN8NQJon64Uz+XigV8sAJsxIVljk2DGRmO4/KFIawNtPzOOjnfu0Tgg/4gzAsq0NRLBVFcMhFURuPnYwgaHDwidp1n+RtSKc00dfRF7OzGY1ZnORIi7gNHIvdyEIgs3wTerZh748/mc/lmyzOYimady6SMCpOqTVyAA4oj044w9nwFy6xoZY867hXTUxBaQ2bBJFUSQ432G5wftjO0Mtks9EqKrgk3alFUgFSKK2aB64rhgB0xroYMNH/Ie6EadVRM/lc6k+VcSQzsdQQDwndQSDuem/sMG7O7ZzgzszHLsXpUZV3AIXUN+CSCOPTAct2MJM233TNsEhUMneHUAzHdQSb4A5xf7NWVe9YyPakrJMUXuww/KNmIFEWbv02xnxXtayCGkxFiDUzpT01VmNrKBFCRCypKhDankQ2NJLWUU72NzzXTzxzme6cLLIARq2jHKlRVjcUNh9fTHIkT+J3cTMhBosQKJ8hR4NEfLAs32i8cSPGljgqTVsBvsOd9/lW2M4a4upeeAur2CZzWcbQHgUHoEZqO3PWtXFWfLHXZOYMkXeSREDWQQaBsdCteYO+x59yplnBJYAO1EGOiosHYjrdEWL4wzkZo5JXiVgZEPiW+pFmv5H1BGJOcAwgDjPXuhKgv8AZq3Ei5qQMNwWWyPKjrx6rJKxQCZkZx+NQRq/3LwD8j7DB1yI+RxjZJh0v5Yz4vaTigBxtagSBrGmiXlyXl+mFu5rFAKcY19d8TDyE8oeU7Qkj+FyB5cj6HFfLfaFvxoD6jY4kGMfLGd1ib8PDfcKTgF6Ve3IvJvoP74zHnNOMxD/AEuGlgKukGBzZ6NP9R/TCOYzLv6DywNcvhxh6uKeQFzm8+79aHkNh/zie6E4qGDAzF5Y0McG2TZlJly4HO5wIRiOpGVWI4RuL/fz+WLqZT64n9p5IF1Yk+EGlHmepPPAoVXJxZmMCYKMleezWSjGb75mRS1koPi2U7hLse/6Y7yPaDKZGMclsAijSNIUCt7PNUOD188Z2rmkhQvVNxrI35vw9Sdhudscdn51pE1MGA2LA8sp4NAcncD9k+jDnYcuEi3omEWRo5VjdE1nuxbEqCTbIQBt0+Gx/bB8vmXJMsTtI9jWr0DoUmh5Ekm6HlXzXaVhI0QheM0DR+Fr4s9eD8qOG1iEqBnkRVBbRq6hTpFgHnY8emJPgQT9+Om/NGkSuez82Jcw+YlgUoECa3C6UOoliS3XccWenXC2n7gs7NljIk7l45I0BGlgKU3TJwTR5s89eTm1eWVZXJj0gArvboVpvU7HfrhxO0mEKtGjuDqBBqhXlvxz0wxzCkUMCJIG990hZK8/mM9m/wDC42WELDEY2EjMNR7tl0sABdWBv88M9uZG3y02bzOtJCyMiHSgDrq6ng6QCb/LxWGspm3XLxxxkSobEqutheSIwK4b8xv4cM9vdm5efQ7xrHIBGQn4QoNkEDi/Ep26DyxcYuV8RAJdUXrSs1G8hSdhmFGyEkcubmykEvc5ZwXJWqqlRlSxVGidQvrV84L2aki/eOzcmBJZbVM5pRG6ig9C2cG979tsH+2HYc2ZHewxiMQR0pQ7yAgMdNcaR16m/LC2elGXy8a5SOVMwF1ONJB0Hc94CNxfHrvxd0DmvaMhmaQawR/JxpNPfySZTr1wSuTihjgkeR2/xFJCFP4i6nSqBfxIwreuDe1YNBAs0UuezDlc3FeiPovdrsjKRfiO/n4tjg+U7AWPuc4s6PKPHL3hNMX6rQJBs/8AWKHbX2VbMZhswJY2ICFUUUrFdyp8zd7/AC22wHdoww6rr6x6sH+J9vNEYZ691G7MlGdmkmzbdxLCo7sVTLtepgaLLfnt8rxnY3aszS9/moWkR4ykZCEoQLPG+7XW/vQBIq9tdhy51laZBlxHGQtspYk701HYbAj5nGuyu0XMBgLrHGkZGsXTUQANtxf9PXCuxGlnhANhH9R/iRebp2sM9VQf/S5SNp1LxyOx/gL0DHwr4fxBTxvW+HElzCkaBHqqmRR4tgBbAmiT5D35xvK50xoixyqQzb1doCRdA/DyemF2zUaNMLksppiayFBG+wHQmhZ9fPES7EeTmE7U8utVUCAg57NSRwxuAisPCFIPKk3f5SdjvW5qxip2hnEjKGZlIcBWZRahyN7NbHoPbCGadwoKKGYqrLGWqwRv6M1g7YSzkkr5fvhEqxspVlYUG0+n4aOqjzYOCMMPid/fRc50L02WyGrdGBHT1HQjD6ZYEjWtsDs34gfRuRgvYsKtl4XioDQCukVsd+PO7v3xZhQSDimH7+mPHxschxG1OKUukLuArIBZ8XmeuOmjK4XOUr+39sESZl53Hr+9sYjWyW9ltoVb0PmP3vheXKkeo8/3xh0Ufh+h/e+NB6wA4hITCmtB+/3zgXdeWKjQg7jbA2To3PnioxF2ZT/bGYdOXPpjMN3gRkIMcOGYsrf9+mHI8v5/T++NySAev8sZzik2SpDMxi9IwMRgf3wWdze+2FXkxVskKjWk3WTSVxhBoC/PGHBHeG8vlb2xUPDE87KRmMkrR1JXdJ4qI223v2Iv2x5XtDNpHZllKHUDSje6sLQF3xyMe17ZCsO7vwfiA/F6fLzx5btbsiGR1buxqWz6Ek3bee+N/Y8QfzmOt99UPFolVzhYCRmb4SwOwkqhsL52P64Vy00RG1GNb1EcgAXz1+Y89sUE7PR9ayqXtdI3qvp0rEmOBU7yFNgFGoHctR6njeySOT6dd7MhBA/EKkmU9l8wusRCPagxXT0artuSfEOtdMH7OKyjvtYg02qgUdxVDpV6t8TE7baSRYwRqjTdlHh3O61e+372xvL5iPUIo/xeMKRuQTvZ6bDjyAxzsJ0VEH15+qAM6pt3OXaQ3XelgGBAGg78VV+VfphBmTUI2fSgAIYJubpqYXufI/0xrsrtIKZUWPX3vhTWLoWb2+RJ9sd5wgMskovSNPgr4hZF7+v6YoGFroN996fSy4VVb/1DK6hNTxvSrGDWl2LbknSKNAAdNzh0drkaxMW71V3pAwClQQCbUWSR1rfEvM9nkxle/LPIDsRsKNg3ybAv+WFzKdMndswNBmJIYkjfxdRsSQcZu6w3fCB1GpFvX0RgLTKkMZ0qZEZgXZk0utA1RDEEEMeRz04x3H2oqmkEncLbKBQYuUq2I6WTtdbD5Y6zPaLT27l1DKF0g/Fp5PQc2B8hgKwuqxwZcq8nxEfC1M5qyetFRRvrtxi0SPHfnS3pSyFhJTi5wldYInaVSHD8qBVaq62TR242w2IiXWPvIowEB7oXTErWmrrc2STqO/G+0vtHRHrPiLlrKEUAwB9iLvjzxPgP3iMVHRG+r067dQeefLCjCzNzCg36pSyHBU8rlV761pSbATcqGI234sH2wDOdqqHWJ01BtgzXs3pta71v6g8b4D2rHIzaVBjIIK0SNqHNc+fpirm4GR1p43dFVgdNgt7k0R4v/thvCCC6sj081zpsFrL5MOgcA3wwPQj+eDRx0AATV3XQHErs7tqZM6xzRpJjuN9CmgAy3wNgD8zj1ebymg3jPjl2G4B2tR9vJK1+ZUfsrKNJj28PiHyJ3/Xf3xYlgo6ht/Q/2x47KZ3uplIBvn0I6j5493BIrKGG6ML9seP2tha/NoUHLULhxR2YfuxjTxdD9canio+E/wC04LDNq2OzDpjG4ZTRSKRkgIO2376YwS3s31/vh5l6HAJsv/3gh83XZpuglcZr6HGlJXY7j+XywVo+vI88MUpCF3fqcZjfd41jp4rkZ3J5NDywvLOF4588K99tgfOHGHF1QABY7knHccV46jivDcceHc+LIly1FDgeczlDSnufP5f3xmczNDSPc+f/ABhALeAxs1cmAi6AyXjk5foMOiPDWVgxbvIRlRe0cs0cEjILk0kL/vIpf1Ix5fs/s0wRqpOtiRqsmjuTW/Tc79b9se47acCk8tziNHDZJONXZ8dwwzOpn7JgBMrzeeyy95JKEVA2xr5EX6/La8Lr2bCsxaGRpWGmzqXw3d1QFWKAB9eceh7V7JMmXdVHiYrXz1qfpjMv2KkEYRB826k+Zxub2oBl62jhS6Q1dEUUWWNY9OkgBiFcEb6QQTXpyPbCXZ0gzEJJAViwoDit6/qMX5MkupdQ1DqD1HFfTHL5JUY92oVb8KjYCxf1uzigx25Y13VKzwXn8xmwjQgrSltFE7rpC0QPmf0w7B2TouY5gW5KsoHC7AFvPwgXtihBEojt41dmGkMwBKkm739v0xkWROxU1uA19V8vTcDBdjiIFNDrK4iTVSs32W8mmKMgiQAJrJAUo+r5j6dcMRRMrgOT3yDQGAtSQd9xR6kb+Y9mpcuSf9vFfO8a7T7IaWBgjFW+IEEjxDzrz498d30w1xp9/wAIOpULmRRLFq8J8RFgHkFlbnkWOcNHMNLpDAWi0tbXwQD6WB9ThnsbKj7nBQ5RW35thZ97OOu40m8ZnYgkjYmFzXSEFciWjRiuk6Ra3deY9jt7Y7GQ6gfMfvrj0OWUMowJ8vpbGX/UkmEJ0UKfIpKumQWOh6g/0OKHZkbIgikbWoFRueQPyt0PodvLDkuTsWB8x++uFUfRzuv8sccUvbl68ktJnVAzEWk+mKn2b7Q0t3Tnwt8J8m8vf+fzxxOgZdQ98TJYawhAxWFrkSdCvdH8p4wCRN64I4OEew+0u+HdyHxjg/mH9xikN/C3PQ48x7HYZg9cVJwRIJdWx2Yfrgmn6YTZDwdmHBwxl59WzbMP1xJzdQplczQ4WFqduMULrY8YDNH+/PBa7QrgUMUd6GNYCQPLGYeE1FLX+mDpjMZjU5MU0mO5j4G+WNYzENVzbqU/PvgsfGMxmNBsqORY8UcrjMZiGIuXm+0j42+Z/njlPhxmMxuHwBOU/lRscT8xycZjMJh/EUErL8WCMPD+/LGYzGg6IhIuP4Xv/bDOT6/LGYzFHfCU5QK3b9+eHezvhxmMwuJ8KmbLOzR/40f/AMh7BzWNuOcZjMTPxu5n3S6J3so7YfzQ2GMxmMuJ/wDRFyBluvywpnx4sZjMMz40hug9mHevXAHxmMxo/mUzkGBiJFI23H8xj2+d6fIYzGYz9su1KVrM/CvzwHNcqfXGsZjCxSVJuB++mBj4cZjMSFkqWcb43jMZiq5f/9k="/>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2098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231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solidFill>
                  <a:srgbClr val="C00000"/>
                </a:solidFill>
              </a:rPr>
              <a:t>The </a:t>
            </a:r>
            <a:r>
              <a:rPr lang="en-US" sz="5400" dirty="0">
                <a:solidFill>
                  <a:srgbClr val="C00000"/>
                </a:solidFill>
              </a:rPr>
              <a:t>Last </a:t>
            </a:r>
            <a:r>
              <a:rPr lang="en-US" sz="5400" dirty="0" smtClean="0">
                <a:solidFill>
                  <a:srgbClr val="C00000"/>
                </a:solidFill>
              </a:rPr>
              <a:t>Supper </a:t>
            </a:r>
            <a:br>
              <a:rPr lang="en-US" sz="5400" dirty="0" smtClean="0">
                <a:solidFill>
                  <a:srgbClr val="C00000"/>
                </a:solidFill>
              </a:rPr>
            </a:br>
            <a:r>
              <a:rPr lang="en-US" sz="5400" dirty="0">
                <a:solidFill>
                  <a:srgbClr val="C00000"/>
                </a:solidFill>
              </a:rPr>
              <a:t>Leonardo Da Vinci</a:t>
            </a:r>
          </a:p>
        </p:txBody>
      </p:sp>
      <p:pic>
        <p:nvPicPr>
          <p:cNvPr id="1026" name="Picture 2" descr="Da Vinci Last Supper showing golden ratio or phi propor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85976"/>
            <a:ext cx="7010400" cy="495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329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Proportions of the Human Body</a:t>
            </a:r>
            <a:endParaRPr lang="en-US" dirty="0"/>
          </a:p>
        </p:txBody>
      </p:sp>
      <p:sp>
        <p:nvSpPr>
          <p:cNvPr id="4" name="Content Placeholder 3"/>
          <p:cNvSpPr>
            <a:spLocks noGrp="1"/>
          </p:cNvSpPr>
          <p:nvPr>
            <p:ph sz="half" idx="1"/>
          </p:nvPr>
        </p:nvSpPr>
        <p:spPr/>
        <p:txBody>
          <a:bodyPr/>
          <a:lstStyle/>
          <a:p>
            <a:r>
              <a:rPr lang="en-US" dirty="0" smtClean="0"/>
              <a:t>The average human is about 8 head heights tall.</a:t>
            </a:r>
          </a:p>
          <a:p>
            <a:r>
              <a:rPr lang="en-US" dirty="0" smtClean="0"/>
              <a:t>The shoulders are about 2 head heights wide.</a:t>
            </a:r>
          </a:p>
          <a:p>
            <a:r>
              <a:rPr lang="en-US" dirty="0" smtClean="0"/>
              <a:t>The waist is about 1 head height wide.</a:t>
            </a:r>
          </a:p>
          <a:p>
            <a:r>
              <a:rPr lang="en-US" dirty="0" smtClean="0"/>
              <a:t>The legs are half of the body. </a:t>
            </a:r>
            <a:endParaRPr lang="en-US" dirty="0"/>
          </a:p>
        </p:txBody>
      </p:sp>
      <p:pic>
        <p:nvPicPr>
          <p:cNvPr id="1028" name="Picture 4" descr="Related imag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10706" y="1306883"/>
            <a:ext cx="3841750" cy="511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088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u="sng" dirty="0" smtClean="0"/>
              <a:t>Proportions of the Face</a:t>
            </a:r>
            <a:endParaRPr lang="en-US" sz="5400" b="1" u="sng" dirty="0"/>
          </a:p>
        </p:txBody>
      </p:sp>
      <p:sp>
        <p:nvSpPr>
          <p:cNvPr id="3" name="Content Placeholder 2"/>
          <p:cNvSpPr>
            <a:spLocks noGrp="1"/>
          </p:cNvSpPr>
          <p:nvPr>
            <p:ph sz="half" idx="1"/>
          </p:nvPr>
        </p:nvSpPr>
        <p:spPr>
          <a:xfrm>
            <a:off x="152400" y="1433737"/>
            <a:ext cx="4267200" cy="5257800"/>
          </a:xfrm>
        </p:spPr>
        <p:txBody>
          <a:bodyPr>
            <a:normAutofit fontScale="85000" lnSpcReduction="10000"/>
          </a:bodyPr>
          <a:lstStyle/>
          <a:p>
            <a:r>
              <a:rPr lang="en-US" dirty="0" smtClean="0"/>
              <a:t>The eyes are halfway down the head.</a:t>
            </a:r>
          </a:p>
          <a:p>
            <a:r>
              <a:rPr lang="en-US" dirty="0" smtClean="0"/>
              <a:t>The space between the eyes is approximately the width of an eye.</a:t>
            </a:r>
          </a:p>
          <a:p>
            <a:r>
              <a:rPr lang="en-US" dirty="0" smtClean="0"/>
              <a:t>The head is about 5 eyes wide.</a:t>
            </a:r>
          </a:p>
          <a:p>
            <a:r>
              <a:rPr lang="en-US" dirty="0" smtClean="0"/>
              <a:t>The corners of the mouth line up with the pupils of the eyes.</a:t>
            </a:r>
          </a:p>
          <a:p>
            <a:r>
              <a:rPr lang="en-US" dirty="0" smtClean="0"/>
              <a:t>The bottom of the nose is 1/3 up from the chin.</a:t>
            </a:r>
          </a:p>
          <a:p>
            <a:r>
              <a:rPr lang="en-US" dirty="0" smtClean="0"/>
              <a:t>The eyebrows are 1/3 from the top of the head.</a:t>
            </a:r>
          </a:p>
          <a:p>
            <a:pPr marL="0" indent="0">
              <a:buNone/>
            </a:pPr>
            <a:r>
              <a:rPr lang="en-US" dirty="0" smtClean="0"/>
              <a:t> </a:t>
            </a:r>
            <a:endParaRPr lang="en-US" dirty="0"/>
          </a:p>
        </p:txBody>
      </p:sp>
      <p:pic>
        <p:nvPicPr>
          <p:cNvPr id="5" name="Content Placeholder 4"/>
          <p:cNvPicPr>
            <a:picLocks noGrp="1" noChangeAspect="1"/>
          </p:cNvPicPr>
          <p:nvPr>
            <p:ph sz="half" idx="2"/>
          </p:nvPr>
        </p:nvPicPr>
        <p:blipFill>
          <a:blip r:embed="rId2"/>
          <a:stretch>
            <a:fillRect/>
          </a:stretch>
        </p:blipFill>
        <p:spPr>
          <a:xfrm>
            <a:off x="4648200" y="1600200"/>
            <a:ext cx="4191000" cy="4805680"/>
          </a:xfrm>
          <a:prstGeom prst="rect">
            <a:avLst/>
          </a:prstGeom>
        </p:spPr>
      </p:pic>
    </p:spTree>
    <p:extLst>
      <p:ext uri="{BB962C8B-B14F-4D97-AF65-F5344CB8AC3E}">
        <p14:creationId xmlns:p14="http://schemas.microsoft.com/office/powerpoint/2010/main" val="1297313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u="sng" dirty="0" smtClean="0">
                <a:solidFill>
                  <a:schemeClr val="accent4">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Balance</a:t>
            </a:r>
            <a:endParaRPr lang="en-US" sz="9600" u="sng" dirty="0">
              <a:solidFill>
                <a:schemeClr val="accent4">
                  <a:lumMod val="5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sp>
        <p:nvSpPr>
          <p:cNvPr id="3" name="Content Placeholder 2"/>
          <p:cNvSpPr>
            <a:spLocks noGrp="1"/>
          </p:cNvSpPr>
          <p:nvPr>
            <p:ph idx="1"/>
          </p:nvPr>
        </p:nvSpPr>
        <p:spPr/>
        <p:txBody>
          <a:bodyPr>
            <a:normAutofit/>
          </a:bodyPr>
          <a:lstStyle/>
          <a:p>
            <a:pPr marL="0" indent="0">
              <a:buNone/>
            </a:pPr>
            <a:r>
              <a:rPr lang="en-US" dirty="0" smtClean="0"/>
              <a:t>The impression </a:t>
            </a:r>
            <a:r>
              <a:rPr lang="en-US" dirty="0"/>
              <a:t>of equilibrium in a pictorial or sculptural composition. Balance is often referred to as symmetrical, asymmetrical, or radial</a:t>
            </a:r>
            <a:r>
              <a:rPr lang="en-US" dirty="0" smtClean="0"/>
              <a:t>.</a:t>
            </a:r>
          </a:p>
          <a:p>
            <a:pPr marL="0" indent="0">
              <a:buNone/>
            </a:pPr>
            <a:r>
              <a:rPr lang="en-US" dirty="0" smtClean="0"/>
              <a:t> </a:t>
            </a:r>
            <a:br>
              <a:rPr lang="en-US" dirty="0" smtClean="0"/>
            </a:b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7245"/>
            <a:ext cx="8391525" cy="239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312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smtClean="0">
                <a:solidFill>
                  <a:schemeClr val="tx2">
                    <a:lumMod val="75000"/>
                  </a:schemeClr>
                </a:solidFill>
              </a:rPr>
              <a:t>Symmetrical Balance</a:t>
            </a:r>
            <a:endParaRPr lang="en-US" sz="6000" b="1" u="sng" dirty="0">
              <a:solidFill>
                <a:schemeClr val="tx2">
                  <a:lumMod val="75000"/>
                </a:schemeClr>
              </a:solidFill>
            </a:endParaRPr>
          </a:p>
        </p:txBody>
      </p:sp>
      <p:sp>
        <p:nvSpPr>
          <p:cNvPr id="3" name="Content Placeholder 2"/>
          <p:cNvSpPr>
            <a:spLocks noGrp="1"/>
          </p:cNvSpPr>
          <p:nvPr>
            <p:ph sz="half" idx="1"/>
          </p:nvPr>
        </p:nvSpPr>
        <p:spPr>
          <a:xfrm>
            <a:off x="457200" y="1600200"/>
            <a:ext cx="3810000" cy="4525963"/>
          </a:xfrm>
        </p:spPr>
        <p:txBody>
          <a:bodyPr>
            <a:normAutofit lnSpcReduction="10000"/>
          </a:bodyPr>
          <a:lstStyle/>
          <a:p>
            <a:pPr marL="0" indent="0">
              <a:buNone/>
            </a:pPr>
            <a:r>
              <a:rPr lang="en-US" dirty="0" smtClean="0"/>
              <a:t>Symmetrical </a:t>
            </a:r>
            <a:r>
              <a:rPr lang="en-US" dirty="0"/>
              <a:t>balance refers to balance that is achieved by arranging elements on either side of the center of a composition in an equally weighted manner. Symmetrical balance can be thought of as 50/50 balance or like a mirror image.</a:t>
            </a:r>
          </a:p>
        </p:txBody>
      </p:sp>
      <p:pic>
        <p:nvPicPr>
          <p:cNvPr id="2052" name="Picture 4" descr="Related imag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19600" y="2819400"/>
            <a:ext cx="4531570" cy="169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487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20460"/>
            <a:ext cx="5334000" cy="5988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655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a:ln>
            <a:noFill/>
          </a:ln>
        </p:spPr>
        <p:txBody>
          <a:bodyPr>
            <a:normAutofit fontScale="90000"/>
          </a:bodyPr>
          <a:lstStyle/>
          <a:p>
            <a:r>
              <a:rPr lang="en-US" sz="10700" b="1" u="sng" dirty="0" smtClean="0">
                <a:solidFill>
                  <a:schemeClr val="tx2">
                    <a:lumMod val="60000"/>
                    <a:lumOff val="4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P</a:t>
            </a:r>
            <a:r>
              <a:rPr lang="en-US" sz="10700" b="1" u="sng" dirty="0" smtClean="0">
                <a:solidFill>
                  <a:srgbClr val="FF0066"/>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a</a:t>
            </a:r>
            <a:r>
              <a:rPr lang="en-US" sz="10700" b="1" u="sng" dirty="0" smtClean="0">
                <a:solidFill>
                  <a:schemeClr val="tx2">
                    <a:lumMod val="60000"/>
                    <a:lumOff val="4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t</a:t>
            </a:r>
            <a:r>
              <a:rPr lang="en-US" sz="10700" b="1" u="sng" dirty="0" smtClean="0">
                <a:solidFill>
                  <a:srgbClr val="FF0066"/>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t</a:t>
            </a:r>
            <a:r>
              <a:rPr lang="en-US" sz="10700" b="1" u="sng" dirty="0" smtClean="0">
                <a:solidFill>
                  <a:schemeClr val="tx2">
                    <a:lumMod val="60000"/>
                    <a:lumOff val="4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a:t>
            </a:r>
            <a:r>
              <a:rPr lang="en-US" sz="10700" b="1" u="sng" dirty="0" smtClean="0">
                <a:solidFill>
                  <a:srgbClr val="FF0066"/>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r</a:t>
            </a:r>
            <a:r>
              <a:rPr lang="en-US" sz="10700" b="1" u="sng" dirty="0" smtClean="0">
                <a:solidFill>
                  <a:schemeClr val="tx2">
                    <a:lumMod val="60000"/>
                    <a:lumOff val="40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n</a:t>
            </a:r>
            <a:r>
              <a:rPr lang="en-US" dirty="0" smtClean="0"/>
              <a:t/>
            </a:r>
            <a:br>
              <a:rPr lang="en-US" dirty="0" smtClean="0"/>
            </a:br>
            <a:endParaRPr lang="en-US" dirty="0"/>
          </a:p>
        </p:txBody>
      </p:sp>
      <p:sp>
        <p:nvSpPr>
          <p:cNvPr id="3" name="Content Placeholder 2"/>
          <p:cNvSpPr>
            <a:spLocks noGrp="1"/>
          </p:cNvSpPr>
          <p:nvPr>
            <p:ph idx="1"/>
          </p:nvPr>
        </p:nvSpPr>
        <p:spPr>
          <a:xfrm>
            <a:off x="228600" y="1371600"/>
            <a:ext cx="8839200" cy="4525963"/>
          </a:xfrm>
        </p:spPr>
        <p:txBody>
          <a:bodyPr>
            <a:normAutofit/>
          </a:bodyPr>
          <a:lstStyle/>
          <a:p>
            <a:pPr marL="0" indent="0">
              <a:buNone/>
            </a:pPr>
            <a:r>
              <a:rPr lang="en-US" sz="2800" b="1" dirty="0">
                <a:latin typeface="Batang" panose="02030600000101010101" pitchFamily="18" charset="-127"/>
                <a:ea typeface="Batang" panose="02030600000101010101" pitchFamily="18" charset="-127"/>
              </a:rPr>
              <a:t>T</a:t>
            </a:r>
            <a:r>
              <a:rPr lang="en-US" sz="2800" b="1" dirty="0" smtClean="0">
                <a:latin typeface="Batang" panose="02030600000101010101" pitchFamily="18" charset="-127"/>
                <a:ea typeface="Batang" panose="02030600000101010101" pitchFamily="18" charset="-127"/>
              </a:rPr>
              <a:t>he </a:t>
            </a:r>
            <a:r>
              <a:rPr lang="en-US" sz="2800" b="1" dirty="0">
                <a:latin typeface="Batang" panose="02030600000101010101" pitchFamily="18" charset="-127"/>
                <a:ea typeface="Batang" panose="02030600000101010101" pitchFamily="18" charset="-127"/>
              </a:rPr>
              <a:t>repetition or re-occurrence of a design element, exact or varied, which establishes a visual beat</a:t>
            </a:r>
            <a:r>
              <a:rPr lang="en-US" sz="2800" b="1" dirty="0" smtClean="0">
                <a:latin typeface="Batang" panose="02030600000101010101" pitchFamily="18" charset="-127"/>
                <a:ea typeface="Batang" panose="02030600000101010101" pitchFamily="18" charset="-127"/>
              </a:rPr>
              <a:t>. </a:t>
            </a:r>
          </a:p>
          <a:p>
            <a:r>
              <a:rPr lang="en-US" sz="2800" b="1" dirty="0" smtClean="0">
                <a:latin typeface="Batang" panose="02030600000101010101" pitchFamily="18" charset="-127"/>
                <a:ea typeface="Batang" panose="02030600000101010101" pitchFamily="18" charset="-127"/>
              </a:rPr>
              <a:t>Patterns can be natural or man-made, organic or geometric, regular or irregular, structural or decorative, positive or negative and repeating or random.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191000"/>
            <a:ext cx="7620000" cy="2434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1250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Asymmetrical Balance</a:t>
            </a:r>
            <a:endParaRPr lang="en-US" dirty="0"/>
          </a:p>
        </p:txBody>
      </p:sp>
      <p:sp>
        <p:nvSpPr>
          <p:cNvPr id="3" name="Content Placeholder 2"/>
          <p:cNvSpPr>
            <a:spLocks noGrp="1"/>
          </p:cNvSpPr>
          <p:nvPr>
            <p:ph sz="half" idx="1"/>
          </p:nvPr>
        </p:nvSpPr>
        <p:spPr>
          <a:xfrm>
            <a:off x="457200" y="1600200"/>
            <a:ext cx="3505200" cy="4525963"/>
          </a:xfrm>
        </p:spPr>
        <p:txBody>
          <a:bodyPr/>
          <a:lstStyle/>
          <a:p>
            <a:pPr marL="0" indent="0">
              <a:buNone/>
            </a:pPr>
            <a:r>
              <a:rPr lang="en-US" dirty="0"/>
              <a:t>Asymmetrical Balance </a:t>
            </a:r>
            <a:r>
              <a:rPr lang="en-US" dirty="0" smtClean="0"/>
              <a:t>looks </a:t>
            </a:r>
            <a:r>
              <a:rPr lang="en-US" dirty="0"/>
              <a:t>balanced despite a lack of symmetry</a:t>
            </a:r>
            <a:r>
              <a:rPr lang="en-US" dirty="0" smtClean="0"/>
              <a:t>. The two sides are not identical but create a sense of equal weight.  Both sides differ from one another.</a:t>
            </a:r>
            <a:endParaRPr lang="en-US" dirty="0"/>
          </a:p>
        </p:txBody>
      </p:sp>
      <p:pic>
        <p:nvPicPr>
          <p:cNvPr id="5" name="Content Placeholder 4"/>
          <p:cNvPicPr>
            <a:picLocks noGrp="1" noChangeAspect="1"/>
          </p:cNvPicPr>
          <p:nvPr>
            <p:ph sz="half" idx="2"/>
          </p:nvPr>
        </p:nvPicPr>
        <p:blipFill>
          <a:blip r:embed="rId2"/>
          <a:stretch>
            <a:fillRect/>
          </a:stretch>
        </p:blipFill>
        <p:spPr>
          <a:xfrm>
            <a:off x="4269529" y="2362200"/>
            <a:ext cx="4795316" cy="1803038"/>
          </a:xfrm>
          <a:prstGeom prst="rect">
            <a:avLst/>
          </a:prstGeom>
        </p:spPr>
      </p:pic>
    </p:spTree>
    <p:extLst>
      <p:ext uri="{BB962C8B-B14F-4D97-AF65-F5344CB8AC3E}">
        <p14:creationId xmlns:p14="http://schemas.microsoft.com/office/powerpoint/2010/main" val="11642671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612" y="1119292"/>
            <a:ext cx="6671187" cy="4595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6208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u="sng" dirty="0" smtClean="0">
                <a:solidFill>
                  <a:schemeClr val="tx2">
                    <a:lumMod val="75000"/>
                  </a:schemeClr>
                </a:solidFill>
              </a:rPr>
              <a:t>Radial Balance</a:t>
            </a:r>
            <a:endParaRPr lang="en-US" sz="6000" b="1" u="sng" dirty="0">
              <a:solidFill>
                <a:schemeClr val="tx2">
                  <a:lumMod val="75000"/>
                </a:schemeClr>
              </a:solidFill>
            </a:endParaRPr>
          </a:p>
        </p:txBody>
      </p:sp>
      <p:sp>
        <p:nvSpPr>
          <p:cNvPr id="3" name="Content Placeholder 2"/>
          <p:cNvSpPr>
            <a:spLocks noGrp="1"/>
          </p:cNvSpPr>
          <p:nvPr>
            <p:ph sz="half" idx="1"/>
          </p:nvPr>
        </p:nvSpPr>
        <p:spPr/>
        <p:txBody>
          <a:bodyPr>
            <a:normAutofit/>
          </a:bodyPr>
          <a:lstStyle/>
          <a:p>
            <a:pPr marL="0" indent="0">
              <a:buNone/>
            </a:pPr>
            <a:r>
              <a:rPr lang="en-US" dirty="0"/>
              <a:t>Radial balance is any type of balance based on a circle with its design </a:t>
            </a:r>
            <a:r>
              <a:rPr lang="en-US" dirty="0" smtClean="0"/>
              <a:t>extending from the center</a:t>
            </a:r>
            <a:r>
              <a:rPr lang="en-US" dirty="0"/>
              <a:t>. A star, the iris around each pupil of your eyes, a wheel with spokes, and a daisy </a:t>
            </a:r>
            <a:r>
              <a:rPr lang="en-US" dirty="0" smtClean="0"/>
              <a:t>are </a:t>
            </a:r>
            <a:r>
              <a:rPr lang="en-US" dirty="0"/>
              <a:t>examples of </a:t>
            </a:r>
            <a:r>
              <a:rPr lang="en-US" dirty="0" smtClean="0"/>
              <a:t>radial balance</a:t>
            </a:r>
            <a:r>
              <a:rPr lang="en-US" dirty="0"/>
              <a:t>.</a:t>
            </a:r>
          </a:p>
        </p:txBody>
      </p:sp>
      <p:pic>
        <p:nvPicPr>
          <p:cNvPr id="5" name="Content Placeholder 4"/>
          <p:cNvPicPr>
            <a:picLocks noGrp="1" noChangeAspect="1"/>
          </p:cNvPicPr>
          <p:nvPr>
            <p:ph sz="half" idx="2"/>
          </p:nvPr>
        </p:nvPicPr>
        <p:blipFill>
          <a:blip r:embed="rId2"/>
          <a:stretch>
            <a:fillRect/>
          </a:stretch>
        </p:blipFill>
        <p:spPr>
          <a:xfrm>
            <a:off x="4648200" y="1828800"/>
            <a:ext cx="4038600" cy="3334193"/>
          </a:xfrm>
          <a:prstGeom prst="rect">
            <a:avLst/>
          </a:prstGeom>
        </p:spPr>
      </p:pic>
    </p:spTree>
    <p:extLst>
      <p:ext uri="{BB962C8B-B14F-4D97-AF65-F5344CB8AC3E}">
        <p14:creationId xmlns:p14="http://schemas.microsoft.com/office/powerpoint/2010/main" val="1170211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084" y="1432663"/>
            <a:ext cx="7267832" cy="5171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What Type of Balance is this?</a:t>
            </a:r>
            <a:endParaRPr lang="en-US" dirty="0"/>
          </a:p>
        </p:txBody>
      </p:sp>
    </p:spTree>
    <p:extLst>
      <p:ext uri="{BB962C8B-B14F-4D97-AF65-F5344CB8AC3E}">
        <p14:creationId xmlns:p14="http://schemas.microsoft.com/office/powerpoint/2010/main" val="84263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955" y="563563"/>
            <a:ext cx="8229600" cy="1143000"/>
          </a:xfrm>
        </p:spPr>
        <p:txBody>
          <a:bodyPr>
            <a:normAutofit fontScale="90000"/>
          </a:bodyPr>
          <a:lstStyle/>
          <a:p>
            <a:r>
              <a:rPr lang="en-US" dirty="0" smtClean="0"/>
              <a:t/>
            </a:r>
            <a:br>
              <a:rPr lang="en-US" dirty="0" smtClean="0"/>
            </a:br>
            <a:r>
              <a:rPr lang="en-US" sz="10700" b="1" u="sng" dirty="0" smtClean="0">
                <a:solidFill>
                  <a:srgbClr val="9A75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Unity</a:t>
            </a:r>
            <a:r>
              <a:rPr lang="en-US" sz="9800" b="1" dirty="0" smtClean="0"/>
              <a:t> </a:t>
            </a:r>
            <a:br>
              <a:rPr lang="en-US" sz="9800" b="1" dirty="0" smtClean="0"/>
            </a:br>
            <a:r>
              <a:rPr lang="en-US" b="1" dirty="0" smtClean="0"/>
              <a:t/>
            </a:r>
            <a:br>
              <a:rPr lang="en-US" b="1" dirty="0" smtClean="0"/>
            </a:br>
            <a:endParaRPr lang="en-US" dirty="0"/>
          </a:p>
        </p:txBody>
      </p:sp>
      <p:sp>
        <p:nvSpPr>
          <p:cNvPr id="3" name="Content Placeholder 2"/>
          <p:cNvSpPr>
            <a:spLocks noGrp="1"/>
          </p:cNvSpPr>
          <p:nvPr>
            <p:ph idx="1"/>
          </p:nvPr>
        </p:nvSpPr>
        <p:spPr>
          <a:xfrm>
            <a:off x="401955" y="1828800"/>
            <a:ext cx="8229600" cy="4525963"/>
          </a:xfrm>
        </p:spPr>
        <p:txBody>
          <a:bodyPr>
            <a:normAutofit/>
          </a:bodyPr>
          <a:lstStyle/>
          <a:p>
            <a:pPr marL="0" indent="0">
              <a:buNone/>
            </a:pPr>
            <a:r>
              <a:rPr lang="en-US" sz="3600" dirty="0"/>
              <a:t>T</a:t>
            </a:r>
            <a:r>
              <a:rPr lang="en-US" sz="3600" dirty="0" smtClean="0"/>
              <a:t>he </a:t>
            </a:r>
            <a:r>
              <a:rPr lang="en-US" sz="3600" dirty="0"/>
              <a:t>components of a work of art </a:t>
            </a:r>
            <a:r>
              <a:rPr lang="en-US" sz="3600" dirty="0" smtClean="0"/>
              <a:t>that are </a:t>
            </a:r>
            <a:r>
              <a:rPr lang="en-US" sz="3600" dirty="0"/>
              <a:t>perceived as harmonious, giving the work a sense of completion</a:t>
            </a:r>
            <a:r>
              <a:rPr lang="en-US" sz="3600" dirty="0" smtClean="0"/>
              <a:t>.</a:t>
            </a:r>
          </a:p>
          <a:p>
            <a:pPr marL="0" indent="0">
              <a:buNone/>
            </a:pPr>
            <a:r>
              <a:rPr lang="en-US" dirty="0"/>
              <a:t/>
            </a:r>
            <a:br>
              <a:rPr lang="en-US" dirty="0"/>
            </a:br>
            <a:endParaRPr lang="en-US" dirty="0" smtClean="0"/>
          </a:p>
          <a:p>
            <a:endParaRPr lang="en-US" dirty="0"/>
          </a:p>
        </p:txBody>
      </p:sp>
      <p:pic>
        <p:nvPicPr>
          <p:cNvPr id="4" name="Picture 3"/>
          <p:cNvPicPr>
            <a:picLocks noChangeAspect="1"/>
          </p:cNvPicPr>
          <p:nvPr/>
        </p:nvPicPr>
        <p:blipFill>
          <a:blip r:embed="rId2"/>
          <a:stretch>
            <a:fillRect/>
          </a:stretch>
        </p:blipFill>
        <p:spPr>
          <a:xfrm>
            <a:off x="2819400" y="3657600"/>
            <a:ext cx="3214687" cy="2559265"/>
          </a:xfrm>
          <a:prstGeom prst="rect">
            <a:avLst/>
          </a:prstGeom>
        </p:spPr>
      </p:pic>
    </p:spTree>
    <p:extLst>
      <p:ext uri="{BB962C8B-B14F-4D97-AF65-F5344CB8AC3E}">
        <p14:creationId xmlns:p14="http://schemas.microsoft.com/office/powerpoint/2010/main" val="29377601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solidFill>
                  <a:schemeClr val="bg2">
                    <a:lumMod val="25000"/>
                  </a:schemeClr>
                </a:solidFill>
              </a:rPr>
              <a:t>Creating Unity in your Artwork</a:t>
            </a:r>
            <a:endParaRPr lang="en-US" b="1" u="sng" dirty="0">
              <a:solidFill>
                <a:schemeClr val="bg2">
                  <a:lumMod val="25000"/>
                </a:schemeClr>
              </a:solidFill>
            </a:endParaRP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b="1" u="sng" dirty="0" smtClean="0"/>
              <a:t>Simplicity- </a:t>
            </a:r>
            <a:r>
              <a:rPr lang="en-US" dirty="0" smtClean="0"/>
              <a:t>Reducing the amount of variety…(or Elements used)</a:t>
            </a:r>
          </a:p>
          <a:p>
            <a:pPr marL="514350" indent="-514350">
              <a:buFont typeface="+mj-lt"/>
              <a:buAutoNum type="arabicPeriod"/>
            </a:pPr>
            <a:r>
              <a:rPr lang="en-US" b="1" u="sng" dirty="0" smtClean="0"/>
              <a:t>Repetition- </a:t>
            </a:r>
            <a:r>
              <a:rPr lang="en-US" dirty="0" smtClean="0"/>
              <a:t>Repetition  of an Element of Art throughout a composition will ass to a feeling of wholeness.</a:t>
            </a:r>
          </a:p>
          <a:p>
            <a:pPr marL="514350" indent="-514350">
              <a:buFont typeface="+mj-lt"/>
              <a:buAutoNum type="arabicPeriod"/>
            </a:pPr>
            <a:r>
              <a:rPr lang="en-US" b="1" u="sng" dirty="0" smtClean="0"/>
              <a:t>Proximity-</a:t>
            </a:r>
            <a:r>
              <a:rPr lang="en-US" dirty="0" smtClean="0"/>
              <a:t>Refers to the closeness of different components in a work of art .  By placing parts close together, the mind is able to see the parts as one.  </a:t>
            </a:r>
            <a:endParaRPr lang="en-US" dirty="0"/>
          </a:p>
        </p:txBody>
      </p:sp>
    </p:spTree>
    <p:extLst>
      <p:ext uri="{BB962C8B-B14F-4D97-AF65-F5344CB8AC3E}">
        <p14:creationId xmlns:p14="http://schemas.microsoft.com/office/powerpoint/2010/main" val="893899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28523"/>
            <a:ext cx="6858000" cy="544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3574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09600"/>
            <a:ext cx="4953698" cy="5986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3273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9600" b="1" u="sng" dirty="0" smtClean="0">
                <a:solidFill>
                  <a:srgbClr val="00B050"/>
                </a:solidFill>
                <a:effectLst>
                  <a:outerShdw blurRad="38100" dist="38100" dir="2700000" algn="tl">
                    <a:srgbClr val="000000">
                      <a:alpha val="43137"/>
                    </a:srgbClr>
                  </a:outerShdw>
                </a:effectLst>
                <a:latin typeface="Aharoni" panose="02010803020104030203" pitchFamily="2" charset="-79"/>
                <a:ea typeface="Batang" panose="02030600000101010101" pitchFamily="18" charset="-127"/>
                <a:cs typeface="Aharoni" panose="02010803020104030203" pitchFamily="2" charset="-79"/>
              </a:rPr>
              <a:t>V</a:t>
            </a:r>
            <a:r>
              <a:rPr lang="en-US" sz="9600" b="1" u="sng" dirty="0" smtClean="0">
                <a:solidFill>
                  <a:srgbClr val="0070C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a</a:t>
            </a:r>
            <a:r>
              <a:rPr lang="en-US" sz="9600" b="1" u="sng" dirty="0" smtClean="0">
                <a:solidFill>
                  <a:srgbClr val="FF0066"/>
                </a:solidFill>
                <a:effectLst>
                  <a:outerShdw blurRad="38100" dist="38100" dir="2700000" algn="tl">
                    <a:srgbClr val="000000">
                      <a:alpha val="43137"/>
                    </a:srgbClr>
                  </a:outerShdw>
                </a:effectLst>
                <a:latin typeface="Andalus" panose="02020603050405020304" pitchFamily="18" charset="-78"/>
                <a:ea typeface="Batang" panose="02030600000101010101" pitchFamily="18" charset="-127"/>
                <a:cs typeface="Andalus" panose="02020603050405020304" pitchFamily="18" charset="-78"/>
              </a:rPr>
              <a:t>r</a:t>
            </a:r>
            <a:r>
              <a:rPr lang="en-US" sz="9600" b="1" u="sng" dirty="0" smtClean="0">
                <a:solidFill>
                  <a:schemeClr val="accent4">
                    <a:lumMod val="60000"/>
                    <a:lumOff val="40000"/>
                  </a:schemeClr>
                </a:solidFill>
                <a:effectLst>
                  <a:outerShdw blurRad="38100" dist="38100" dir="2700000" algn="tl">
                    <a:srgbClr val="000000">
                      <a:alpha val="43137"/>
                    </a:srgbClr>
                  </a:outerShdw>
                </a:effectLst>
                <a:latin typeface="DaunPenh" panose="01010101010101010101" pitchFamily="2" charset="0"/>
                <a:ea typeface="Batang" panose="02030600000101010101" pitchFamily="18" charset="-127"/>
                <a:cs typeface="DaunPenh" panose="01010101010101010101" pitchFamily="2" charset="0"/>
              </a:rPr>
              <a:t>i</a:t>
            </a:r>
            <a:r>
              <a:rPr lang="en-US" sz="9600" b="1" u="sng" dirty="0" smtClean="0">
                <a:solidFill>
                  <a:srgbClr val="FFC000"/>
                </a:solidFill>
                <a:effectLst>
                  <a:outerShdw blurRad="38100" dist="38100" dir="2700000" algn="tl">
                    <a:srgbClr val="000000">
                      <a:alpha val="43137"/>
                    </a:srgbClr>
                  </a:outerShdw>
                </a:effectLst>
                <a:latin typeface="Harrington" panose="04040505050A02020702" pitchFamily="82" charset="0"/>
                <a:ea typeface="Batang" panose="02030600000101010101" pitchFamily="18" charset="-127"/>
              </a:rPr>
              <a:t>e</a:t>
            </a:r>
            <a:r>
              <a:rPr lang="en-US" sz="9600" b="1" u="sng" dirty="0" smtClean="0">
                <a:solidFill>
                  <a:srgbClr val="D52BBD"/>
                </a:solidFill>
                <a:effectLst>
                  <a:outerShdw blurRad="38100" dist="38100" dir="2700000" algn="tl">
                    <a:srgbClr val="000000">
                      <a:alpha val="43137"/>
                    </a:srgbClr>
                  </a:outerShdw>
                </a:effectLst>
                <a:latin typeface="Pristina" panose="03060402040406080204" pitchFamily="66" charset="0"/>
                <a:ea typeface="Batang" panose="02030600000101010101" pitchFamily="18" charset="-127"/>
              </a:rPr>
              <a:t>t</a:t>
            </a:r>
            <a:r>
              <a:rPr lang="en-US" sz="9600" b="1" u="sng" dirty="0" smtClean="0">
                <a:solidFill>
                  <a:srgbClr val="FF3300"/>
                </a:solidFill>
                <a:effectLst>
                  <a:outerShdw blurRad="38100" dist="38100" dir="2700000" algn="tl">
                    <a:srgbClr val="000000">
                      <a:alpha val="43137"/>
                    </a:srgbClr>
                  </a:outerShdw>
                </a:effectLst>
                <a:latin typeface="Pristina" panose="03060402040406080204" pitchFamily="66" charset="0"/>
                <a:ea typeface="Batang" panose="02030600000101010101" pitchFamily="18" charset="-127"/>
              </a:rPr>
              <a:t>y</a:t>
            </a:r>
            <a:r>
              <a:rPr lang="en-US" sz="7200" b="1" dirty="0" smtClean="0"/>
              <a:t/>
            </a:r>
            <a:br>
              <a:rPr lang="en-US" sz="7200" b="1" dirty="0" smtClean="0"/>
            </a:br>
            <a:endParaRPr lang="en-US" sz="3600" dirty="0">
              <a:solidFill>
                <a:schemeClr val="bg1">
                  <a:lumMod val="50000"/>
                </a:schemeClr>
              </a:solidFill>
            </a:endParaRPr>
          </a:p>
        </p:txBody>
      </p:sp>
      <p:sp>
        <p:nvSpPr>
          <p:cNvPr id="3" name="Content Placeholder 2"/>
          <p:cNvSpPr>
            <a:spLocks noGrp="1"/>
          </p:cNvSpPr>
          <p:nvPr>
            <p:ph idx="1"/>
          </p:nvPr>
        </p:nvSpPr>
        <p:spPr>
          <a:xfrm>
            <a:off x="609600" y="1046945"/>
            <a:ext cx="8229600" cy="4525963"/>
          </a:xfrm>
        </p:spPr>
        <p:txBody>
          <a:bodyPr>
            <a:normAutofit/>
          </a:bodyPr>
          <a:lstStyle/>
          <a:p>
            <a:pPr marL="0" indent="0">
              <a:buNone/>
            </a:pPr>
            <a:endParaRPr lang="en-US" sz="4400" dirty="0" smtClean="0"/>
          </a:p>
          <a:p>
            <a:pPr marL="0" indent="0">
              <a:buNone/>
            </a:pPr>
            <a:r>
              <a:rPr lang="en-US" sz="4000" b="1" dirty="0" smtClean="0">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The use of different elements of art to add interest to an artwork.</a:t>
            </a:r>
          </a:p>
          <a:p>
            <a:pPr marL="0" indent="0">
              <a:buNone/>
            </a:pPr>
            <a:endParaRPr lang="en-US" sz="4400" dirty="0"/>
          </a:p>
          <a:p>
            <a:pPr marL="0" indent="0">
              <a:buNone/>
            </a:pPr>
            <a:endParaRPr lang="en-US" dirty="0"/>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608" y="3298120"/>
            <a:ext cx="3966784" cy="317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8415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5300" dirty="0" smtClean="0">
                <a:solidFill>
                  <a:schemeClr val="accent1">
                    <a:lumMod val="50000"/>
                  </a:schemeClr>
                </a:solidFill>
                <a:latin typeface="Britannic Bold" panose="020B0903060703020204" pitchFamily="34" charset="0"/>
              </a:rPr>
              <a:t>Variety </a:t>
            </a:r>
            <a:r>
              <a:rPr lang="en-US" sz="5300" dirty="0">
                <a:solidFill>
                  <a:schemeClr val="accent1">
                    <a:lumMod val="50000"/>
                  </a:schemeClr>
                </a:solidFill>
                <a:latin typeface="Britannic Bold" panose="020B0903060703020204" pitchFamily="34" charset="0"/>
              </a:rPr>
              <a:t>provides contrast to harmony and unity </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If this is harmony, </a:t>
            </a:r>
            <a:br>
              <a:rPr lang="en-US" dirty="0"/>
            </a:br>
            <a:endParaRPr lang="en-US" dirty="0"/>
          </a:p>
          <a:p>
            <a:pPr marL="0" indent="0">
              <a:buNone/>
            </a:pPr>
            <a:r>
              <a:rPr lang="en-US" dirty="0"/>
              <a:t>then variety might be something like this.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605" y="1676400"/>
            <a:ext cx="1028700"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091" y="2200275"/>
            <a:ext cx="10287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6364" y="5083751"/>
            <a:ext cx="5181600" cy="1384995"/>
          </a:xfrm>
          <a:prstGeom prst="rect">
            <a:avLst/>
          </a:prstGeom>
        </p:spPr>
        <p:txBody>
          <a:bodyPr wrap="square">
            <a:spAutoFit/>
          </a:bodyPr>
          <a:lstStyle/>
          <a:p>
            <a:endParaRPr lang="en-US" sz="2800" dirty="0" smtClean="0"/>
          </a:p>
          <a:p>
            <a:r>
              <a:rPr lang="en-US" sz="2800" dirty="0" smtClean="0"/>
              <a:t>Breaking </a:t>
            </a:r>
            <a:r>
              <a:rPr lang="en-US" sz="2800" dirty="0"/>
              <a:t>a repeating pattern can enliven a visual image. </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5437448"/>
            <a:ext cx="1028700"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46364" y="3424535"/>
            <a:ext cx="6511636" cy="1661993"/>
          </a:xfrm>
          <a:prstGeom prst="rect">
            <a:avLst/>
          </a:prstGeom>
        </p:spPr>
        <p:txBody>
          <a:bodyPr wrap="square">
            <a:spAutoFit/>
          </a:bodyPr>
          <a:lstStyle/>
          <a:p>
            <a:endParaRPr lang="en-US" dirty="0">
              <a:latin typeface="Georgia, Times New Roman, Times, serif"/>
            </a:endParaRPr>
          </a:p>
          <a:p>
            <a:r>
              <a:rPr lang="en-US" sz="2800" dirty="0" smtClean="0">
                <a:latin typeface="Georgia, Times New Roman, Times, serif"/>
              </a:rPr>
              <a:t>Variety </a:t>
            </a:r>
            <a:r>
              <a:rPr lang="en-US" sz="2800" dirty="0">
                <a:latin typeface="Georgia, Times New Roman, Times, serif"/>
              </a:rPr>
              <a:t>consists of the differences in objects that add interest to a visual image.</a:t>
            </a:r>
            <a:endParaRPr lang="en-US" sz="2800"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882" y="3881889"/>
            <a:ext cx="113347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34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41086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data:image/jpeg;base64,/9j/4AAQSkZJRgABAQAAAQABAAD/2wCEAAkGBxQSEhUUEhQVFRUXFxwUFxUUFxwcFRcVFRcdFxwXHBcYHCggGBolHBQUITEhJSkrLi4uFx8zODMsNygtLisBCgoKDg0OGxAQGiwkHCQsLCwsLCwsLCwsLCwsLCwsLCwsLCwsLCwsLCwsLCwsLCwsLCwsLCwsLCwsLCwsLCwsLP/AABEIAK8BIQMBEQACEQEDEQH/xAAbAAABBQEBAAAAAAAAAAAAAAABAAIEBQYDB//EAEEQAAEEAAQCBwUGBAUDBQAAAAEAAgMRBAUSITFBBiJRYXGBkRMyobHBI0JSctHwFDNiggckU+HxQ5KyFRZzg8L/xAAaAQACAwEBAAAAAAAAAAAAAAAAAQIDBAYF/8QANxEAAgECBAQEBQIFBQEBAAAAAAECAxEEEiExBUFhcRMyUfAUIoGxwSOhJDNCkeFDUmJy8dEV/9oADAMBAAIRAxEAPwDeFbEYxpTAQCAOgQAQEhnQBABASGFAApIAUmA4JisK0AIoAKACmIBCAAgBBIYC1AAQIbSYBASAcGpgHSgQ5oQMKAAQgBAJAJMLCpAApADXBAAQAgExCQAQgB1JEiJaQgIGPCYBBQA4JDHNQA8FIApAJAwIEAJgOCABaAHAIACYgkIEMKYCCQw0gBIEIpgBIBBADgEAFMApDDaAAEAJACTAagQigYxAgtTuAEwFaAHX3pWAiHiogIIGFMBwQA4JAOCBjrQIcEhiSGJAACBDimA2kxHRIBtJiEUwGlACCQxIASYhFAAQAmpDHhMAhIQbQACUDBaBBTASAAgBpKAAEAFACKYApACQBGIUQHUgYgmA8FIAWmAgUAPDkgH2kMIQAqQAkAEJiCAgAoAAQA0lMQEgHNCBhpAAKBATAICQCITACAHWkANSYAKAuIIEFAw0gBpKAEgBrkwEEAK0xCQMXkkBwKgMTUwHIASAAmAkCOgSGEFIB4QMSBCtABBTAKQCQACmAAExCSALUAOCAAgAEIAITAaUAFAhWgYCmIFIANIANpDGkoASAAmAkABMQCgAhADkhkZRAKYwgoANIAVIARQIKQxwQA8BIYimIICAEgBwCQBTABCABSBBIQAAgBJgOCQAKYCQAkABACQAqQAqQIVJgCkACkAKkDFSAGlAATEBMAoAP74pAcDxUEMQQMKYBBQA5IBIAQQA4FADrSAKYCtACQA4JAElMBWgAFACQAkAOQAUCAUANTASBBtAxApAJAAtMBWgBWgQ0lAwJgJAhtpgK0ANtMBwKTAVosBHtQANoHcIKYxyQBCADaAEgQ4IGEJAFMBAoASAC1ABLkAAFMQiUAEIGBAhWgAgoATnIABKBABTAKQxBABRYAEoABKAACmAUAAoACBCITGNQIVpgAlAAQI42oDCgY60AHUgLiDkBcKAHgIAckMNoAKABSACgBwQAEAKkwEAgQkAIoACYBQIVJDFSAAUAIFABCAAUAC0xAtABQAkDEUANQIFpgC0wG2gQ7kgY1AjieagMIKACi47FLjulGHiJbqc8jY6BYB8SQD5Kp1kFibl2asla1zQ9ocSGl7SA4g1seB324pxqp6DtpcsAVYIcHIAT5QASdgBZPd2pN2GUUvSyAO0t1yEmvs23ZPIWRflaqdaIFzBig7bcOG5a4U4bkcPEEX2gqcZqWw3FrckalIQrQBFzDMo4G6pXBo5dp8ANyoSmo7gVmF6WQSPDGtlJ5Uy/Omkn4KHjoaV9i6w+Ia8amkEd3dsQRxBHYVapJq6E1Y62mIWpMCnzXpFBA7S9xLxxawWR48h6qqVVLQLDMv6UQTEga2kbnUzYDtLm2GjvNIVaLGlfYurVtxBtAAtAFHjelmGjJbrLyNj7MWB/dsD5Eqp1o8gsTcszeHED7J9kcWnZw8jy7wpxmpBYngqQALkAcsTiWRtLpHBrRzcaCTkluFij/8Ad+FutTq/FoNfr8FHxUIusNimPbqY4OHaO3s7j3KaaeqC1jtaYAtAFdmedw4faV9E7hoBLvQcPNRc0h2IOG6XYZ7q1ObZq3NoeouvNJVUwsXmpWpiAUxCtAHPUmIRVRIQQBm+nGcmCIRt2fLYscmDj5nh6rPXnyJxWhk8jzGOEuMsImBbQBIFG75tOx4GtxyIWfUUWk9UPfmGIbA2Iy6Y+q5kXMhxLg4EC6Dm8CeNbIuO7tbkb/o/jDNAx7uJFHvLTRPnXxW6DvHUiWSkBjOnmakObA26I1vPb+Fvwv0WStK7sStoVMOPjMDIGRMZLrDjiXOAqiSCHadTeIB3rqjZVAmstrajGZ3IMQyZ00kpAaHGS70/eZxPV3PzTg7O4OTbPTmlbhDZ5gxrnONNaC4nuAsqMpJK40rs8uxGbDE4gSTh3s9QBY07iMHg3fjXhvaxtt6sHa+ux3fjg2d8mB1wxhoaS7jTqa4kEu2Lt6s1skSvZ3iWfQjHObO+LVqD9Ruzu9u+rffcXx34K+i+RBs3mpaRFP0rzn+FgLxWokMbfCyCb8gD8FVVk0rIlFXPPcnxkYlEmIY6RhBLgNzqcDTqJGqibqxay8gVlLUn4XOnQmYwGONkwNRlustAcQ0X9xwDnUTY+Cj0ZJStexruhONMmGAduWOMd9oABHoDXkttJ3RAviVYIxnTrPiwjDsNFwuQg70eDPPie6u1Zqs7vKTtpczWV4nDsbIJ4XyOIpha/SGmiN9u0tN78KrdU68hRceZIizqWGKONjouo/2g0tt+4DqL+BadRBbx2IO1Jre4ZrRselYabWxrxwc0OrucAfqtq1EzoE2JHl/SbOziJnDgxhLWC9tuL/E/osbnmdxzVjtPmMJdE/CYbQ+ACR5eQ5rtGnctLjq61mxR6w22tR5km1vFbFllWeSux59o5jva013srMdhvVILiSTtVnt7graLsxSldm2WogQM8zD+HhfLV6RsO0kgAepChUlljclFXdjyt2LL3e0f1iXanWfe33Fjly24LMmJ6PU0WJz/ANpNFNh2Q4YRVE3VpLjru3ODW9ZgFjYWPEpJepNz1TRb9CczfKJWPIOl2oUKFPJsADgLFgd600XpYg3fU1AVxEBTQMYnciB6qJCCCR550nwsmJxeIkZuzDMZGW9pcC8keF2VkqJttlj0iZ+1UVHWKTgyOO3O2L3b7nYNYwc+HWN91cUWuWLKl1PVckwXsYI4zxA61fiJs/ErdBWRFk+lIR5bn8MkuKxU25jjkEPg4MH6epWKavdlk/KkVrf2FWVF1ExuJfHDFHW9udpDabzAaCaaN93Oc4mtxwUoRcpFsnF6JHpTRS3ECh6cyluBmq7cGxgDidbw2viq6u1iUNzCZhlD8K4Rybmr1cnXxPkdlllFp2Iy3OGGcA4aqq+YLh/2hzSfDUEtQja+pseiUPtZzM1rgxjS0OcGjU48g1gDWgC9hdcySVdQjrdkpST2NjS1lZi+nWEfisRhsNGeDJJ3DkQKAB8SK/uWaqs0rIujormPkiLSQRRBotIogjlSosUnSPMJ4wGwmOPtkDAZd+WpwNDwpLLdlkKiittT0jofl7ocP1xTnuMhHMAgACvAXXetdKOVES70q0R5Xj8ufNJjMWLLW4gxAdjWDSXV2Dqj1WNxb1LJ+WxV0oFRPw000rhFEGsD+rojbQIP4nm3uAHG3VtwRGN2Tz8kj1HDw6GNYODWho/tFfRegkQZEz/F+xws8nNsbiPGqHxIVdV/KyUFqeWNymTDxxGQG5GB4Pcd9PiAR6rM1YdR3Y2AgO6wBHfdeenevDdR1Iq3M0PRDL/aYn2gH2cZLrAIbqI6rQHOJ53uTw71bRi27sbte6PQStZEyn+IZe6GCCPZ007WeQBNnuvSfJUVtWkW0/UxWLwjoXOjcKLSQf187vzVOxU3diw8jGjrxmT/AOzQGjtoNJcfMJSvyJRy2uza9BMvcyJ8rhXtK0g/hbe/mSfRaqMWtSPI1AKvIjkgBSAGu4qokIIGZboJJ7RuJm4+0xLyD2tAFfAqulsTqehY4vothpDeksJ46DXwNgeQQ6UWQK3oZhI24jFgNBMMoYwndwaQfiSDuo00tSbVloa9XkBOcACTsALPcAlJ2VxpGZ6BgS4aSRwBE88shDhsQXVRHkq6avHUnM643ojhyC5utlAmmu22F/eBUZ0opXIJXD0CjYcHFIGgPkBL3DiSHEVvy24KVNWRKStojRKwgZrpfN18FF/qYljiO1sZv5lqqqP5kiyC3L/GYJkzdMrA4d/LvB4g+Cm4p7kDF9JsjgwxgczURJiY43NcbbodZdW18uNqmUEmiUY3N1FEGtDWgNA2AGwAWhER6YjLZbN7TNsUf9KCOIf3HWfiqY6yZY9IlzmeRwYjeRnW/E007zI4+am6aZWZzLcoiizIxAamjD+1aH0SHmTTfDkPmq4xSkTsstzaq8gNLwASeW58AlJ2QIy/+HR1YPWf+pLK89+p9fRV0l8pOpuSsX0Qw0hsB0d8RGRXo4GvJN0olZC6BQtAxNDrMxMkId972bK0i0qS0JyVtjUq4rMx/iLJ/k/Z85pY4h5u1H/xVVXki2mtTQYrAxyM9nI0OaBQB5UKsHkfBTcU9yDMV0u6MxYfDTTRufqaAWgkFotwHZZ2JVFSCirocEmzYZXG1sMYY0NBY11NFC3AH6q+FrCluSOamRMxnT9eZ4GP8DZZT5tIH/iVQ9ahbHysvMzyqHECpWAkcHDZw8x8lY4J7lZk8Rk8MGPwsYBcyRshIko9ZjbbyVeVKdicY/K2bUrSitgKaIitMYEANcd1QSGTOprieFH0pQqO0G+g0QOjWFbHA0MaGgkupoobmuXgFVhW/CVwV2tS2WgCqynDsZNiC1rQXPBcQNzx41x5+qyYdtzmvRhdluFsAj5m4exkuiC0ijwOrbh5qjEyy0pPoF7anLI8K2OBjWNDRWqmihbutwHipUU1TV97D33Jkzba4HcEEEd1KU/KwRX9GoWsw7GsAa0athsN3FU4WTlSTYrtosyVoAp8ywrJMVBqa0llvBI3HPbs3aFjm28RGKfId2i6tbAKnpPhmPibraHaXhwsXR33HesuLk4xTXqgu1sW9rUhA5piKjJ8KwT4mRrQHOcGlwG5q+J58ljwzcpTfUd2XK2gVUmHaMayTSNZiLNXPTquvBZMzWItyt+R3exa2tQjjiiND74aTd+BVdZ2g30YIhdHMM2PDsa1oa3c0Btu4ngoYa/hJsLtrUswrwKfIYWMdiAxobcznGuZPM+izYZ3zX9WF2y1tahFP0hwzJTAx7Q77UEXyI2sd+6yYhvPBLmwu1sXK1gQM+gbJh5GvAc0iyDw2N/RUYnSk2h3tsdcCAIo62GhtAchpGyspu8UJnYOVginEDH40vLRqZFpDuYvl6OKyQbdeXokSvyLdaxFTmsDTiMM8tBcHOaDW41ADbs4rNVdqsOtwbZauWpAxOUkRYAgBJDGFVDI2auqF/5a9dvqs2KdqUh8h2WtqKMf0g+otToq0EugciVasbHYgZaft5x3g/P9Vjwz/VqdxLdlkttwKzpA/wCzAH3nAfM/MBYsa7wUfVg9iyjFADsFei2IYJZBR4cFGb+VjIOQOuBvifmqME/0V9fuRWxYWtYytBvF/lj+f/Kwx1xT6IXMtLW0ZX5//Id4j5rHjWvC+qFLYntdYC2JjHApt6CK3IDcbnfieT8AsWB/l39WwWxZWtt0BXYg/wCaj72H6/osUn/FLsD3RZWtoETNpKhkP9Neu31WfFO1Jg9h2AFRRj+hvyCspK0EugEjUBxU8yHYq8oP2mI/+T9Vlwu8+7I+pYkrYBAxW+IiHYHO+G3yWOp82IivRXDmixtbBkHMpQYpAHD3TtaoxLTpSEx+WuuGP8o+SlQd6cew+RIAVwFXlhuad3eG+lj6BZMPrOcuoluyzc8DitTYyqziQXC4EECUcO//AIWXENZoPqJ8i0JW1AIlAgKQBQI5u+qpJFfnz6hI7SB8b+ixY5/p29WkD2MznvSV1+ygOlreqXji4jbY8h3puo3othORmpJC424lx7XEk+pVdiNyZlmbSwO1Rurtad2uA5EJp5dUSTZ6Lk2bNxMetoo8HN7Hfp2Fa4SzIn1OOcygPiDiAAS8k8g3f6FZMS14sE+V2RfIymc9J5ZXERuMcfAAGnO7yfoPipSm5CcvQoXOs2TZ7TxUNGK7LbJM/kw5AvVHe7D82nkfgpwm4kk7HoeFxTZGB7DbXCwfp4rUndXJFNPmTIZJ5H8g1rQOLjXAf9qwU52rTfYXNmTzPpDPMffLW/gYaAHeRu7zU5Tb3FmKsPPaUst0K7NR0d6Uua4Rzu1MOweeLeyzzb8ldCo9mSUvU2k8lNcewE+gVlWVqcn0YzLYnP8A+GhYyMAyOt2/BoJNEjmduCy0JuNGKRFOyMrjMdJKbke53idh4DgPJSd3uRcmMw2KfG4OY5zSOBCS0dwuzd9GOkXt7jkoSAWCNg8Dia5Edi00530ZNO5YZ+77B3fQ+IVWMf6X9gexls96TPv2UB0tb1S8e84jY0eQ7+Kcp305ClK2xmJdzZ3PMnc+qhLQhcm5Vm8uHdcbtubXbtPiPqEoNx2JKR6HlOaNxEYe3Y8HNPFruzv8VshLMiRGxOKbHPJI89VkW/qNh3m681jzWxDfog5mLzjPpcQTbi1nJgO1d/4j4qUpN7kXL0Kmh2J8iJfZD0lfCQ2Ql8XCju5o7QePkpQnbTkSTPQGOuiNwdwRzBWm5OxkcTnX8PG8t3kkkdpvgAK6xHmvPw82oO3NkVoZPF4qSQ6pHOce87DwHAeSs1bI3uc43kbg14KVr7iNt0Y6RGU+ylrXXVfw1VyI/FXrXropzvoySdzTAq4YQUxBRcBruKqGUXS+XTCO2yfRp/VYcZrlXUJHndqBA6QROe4NaCXOIaAOJJNADvTWo0r6EnMsrlw7tE0bmOIsB3MdoI2KBuLW5ddBsQWzlnJ7D6t3B9NXqraL1HEm9OJTbR2gA+pP0VFZXxHZCkZApt3InfA4KSZ4jiYXvPBo4n14eJUkiSi3ogYvCvieWSNLHN2LXcRz/fikDTT1Nj0DxBMcjOTXAj+8fq34rRRehJbFH0pkuZ47z8yPosdKOs5dWRk9SkU7CJWHwEsgc6ON7w33i1pIb4kDZWMFFvYiqDA9FynFF+BDnbnQ5l/lJb8gFZWf6EuxZfQwOLkLnuJ7T6DYKqmrQSKjkCpASJsFI2Nsjo3iN+zXkHS6uwpPclldriyycxyxvG2l4PldEelhSi7MI7m/6VyaYD4/JpRjNVFdSUtjzlMqHNYXEBoskgADiSdgEPVDW5IzLK5cO4MmY5jiNQDq3HbYsckiTi1uXHQfEFs5Zyew+rdx8NXqraL1Gh3TGUh7hyJF+TR+/JZv9eYmZmlbbmRLDKslnxRcIIy/QLduBV8PeIsmjt3JslGDlsVxaQSCKI2N8dlER6F0RxBdhRf3C5g8BuPgVoT+Rli2MPmLiXnuofC/qslBfIilEVaFogJ3/o0/sBiPZn2JJGsUdwa3ANgXtZCG0TyO1+RDhlLHBzdi0hwPeDainZiWh6vE/UA7tAPqLW5Eh6YDkCOb+JVYyg6XC42jt1fIBebjnaUH75ClsYByZEUbyCCCQQbBHEEcChD2NHNjJsxmhhkLGPst1usW4gWSORIY0UABfimlqWuTqNJlrkfR6TD4twkohjdnNsAlxrgQD913w7VfR3bE4OL1OHTVlu8AD5b/AKrFWlbEtdCEtzJK2xEsej+avws7ZYm6nAG2/iaRuDW/ffKlLYshJxd0XD8vxOZmTERsaGsAZpLyXHSLrU7d7qPE1xCSVtWSalU1RZ9CMIWwueRWt235W7fMuWqkrIjHYz3SaP7Vzv6nD4k/qvOoy+aUerIPcpLVwGh6L9KpMG2RrW62P3IstLXcNQcAa9OQUtyyFRw5DR0emnhkxjfZhmpx0auvsS4horkLNXZARay1HkclmRqMFhTHgQw7HQSR2Fx1V8VZXWWg+xF7GBx8Ra93jY8Cs9GeaCKyOCrBmhf0lnODbhnMBj06GvIO7Q4GqOxc2gARwvt3SabLvEeXLYdiOic8GIhjlA+0IcCw22m0XDhxA+ilFXdiLg4vU03SltxAdrv/AMn9VXjpZVF9SM9jzmQEbcxsp3urogGKUtIc00WkOB7CDYPqExp2ZpcVi8Rmc8cLwxjm6jbrFAtDnOOrcCmghoSsWtyqOxK6OZHJBi5WyVcTdNj3SXgEUfy7+auorW4sri9SF0ujt7z+Eg+WkArE5WxEl6lT3M0FqWwFjkuazQGT2QDmubUjHM1MLRzcO6+PelbQnCbjsTsD0dlxcUuK9pGDrds405761urkDvsPHgjRImqbmsxo+jOFMeEbfFwdJ5O4fAD1V9rU32Iow+Zsp99o+I/YWLDSvGxUiESr7tjLrA9IMRFh3Qtr2R1NstvT7TdzQeG9E7gnjVJ5bliqSUbI75t0TkhdGA9kgkcGXGfdc5ofThy6p1eCcbOVglTcTdRtDQB2CvRbRDrTEH9/vZAxh4lVgUfScfy/7vovJ4i9YruKWxRSdGnywuxEW+l+l7D2UCHg+dKmFdQp5pbLfp3L6GFnWXy78uvYpG4NzXAPjkrgdI3HeLFO8LF9oVyr0mrxkv7ofwtWLtOEl9C3y/JZsSbcC0BxLpn6vaOuqFE2SK24cdzwV1Bxq3yPRehGpRqQtnVr+u7N7hoAxoALndrnkuc41VkncnYei2xikrIg9TPZ+PtT4D5LxMdpXf0K5blLmXRqRkcc0Y1MkBIHNrgSC3v4X/wrHio08viaXW/I10sFUqxzU9enMgRYZ7RYZI2QHk11Padi01w+ocRyFz+KpP8ArX90P4Ssl5JZuzNJ0cynEdZxkMMUh1GKM+9R2ob6AOR47ea00YxqRUk7orlCpSlllo/Q1TGBoAAoAAADkAthWY7NIQ+R7TzcR38fmufc3Gs2vV/cra+Yq896NzYaRzK1gcHNHvA8DXELU8VSjNwlKzXqbfga2VSjG66a/scYWu0t0RTN1U2aI3pcGkHZ4+64i6IsEc9lN4iktXNW7oXwtRu0IS6qzNV0YyaaKzI9zGO39gH9Vx7X0aO3Lnz7FthT5soV43ReZl/Kf+UpYr+TIi9jMYDIxjH+z1BjtJLHHgXDg09x3Xk4WplnlvuFKi6l7cjOY3KZonEOYdQJHDULB51yWiOKpT2kk/R6Mvng61Npyi2vVapksYaSbqQwuAcA7S+6id94RvJoNO3HcihyVkJwlLKpJvuKdKaTai8vVM3OUYF8bB7aQyPAq+TRQFDa3GmtGo700Dkt0KajqVuTa1I3SU9VnifksPEX5fqQnsUc/RwzYd08VamOp7e1hAp3kbH/AAs1KuoU7y2W/T/BdRwsqq+Xfl16dygiwjmPAlieWHZxbept/fbydXYePctEMRTkvlkv7j+GnB2qRa+jLTLcnxErmlgMYaSPbGw4jwJs7bV2bFX0bVNYvQrnCpBq6a76G4w2HEbdNlxO7nONuc48XE9vD0A5LXGKitBNmZzxv2r/AC+LQvExOlZlclqQM+6KPhDJIuvHI0PHa0kbs76PmtDxVOLWZ2vs+T+ps+BqyTcFe265r6Fe5tBuiJ4eNiNLqe3iWvH3hY4irBoixZn40P8Acv7ojKjPlB37MusgyCUkmUujjduYmuIDxxpwB93fgbK1U4KST3RTaUW09OhrpRsfCvgrZ+V9gMQzAsmcxj3aATWrjpvn3heFTqqnK7egqNJ1JqC3ZCzLIJcJNpkj9oGkHq2WvafDcX8Fv8enmcXKz66F3w1WKU8t101/8OuKgD3AYdjiJB1oiHNa1/AP4huoWe7jyNBxqwvbMumqHKjJ6xi+uj06mkyDJ3QgGV5e4CmiyWRg8Q0HgTzIW6EMupRrzLlWiEExBtAHJ53KrJFVn0JcGEcifjX6LxuLVFDK31/Bqw2DqYmWWHLe4/IscIH0d43DS9p4Fp5+Isn1Xg0MTkqNy8stGun+DqJcPjHDqnDeOqfX/J2zTKXMmDGdZr6MZ7QeV9yVbCShV8OOt/L1X+Of9y3D4tTpOctGty1fCyMCJm5Zs89rzufmB5Lp+HxhCDpw/p0ffd/c5niE51JqpLnt2GWvRPPKHPMOTIDyLR8CVznFK0adbrY24Th1TFax0js2WuRTtkYcLJsHbxn8Lxy8/wBe1YcNV8eLoVHvrF+j9/k9+thvhlGrSXl0a9URcuylz5jE4VpP2h7Gjj68vFUYbCSqVcktEtzViMXGFHxI89i4nma42wUzg0f0t2HyXX4WUZU047cuxyOJjKNRqW/M52tBnMzjMNUria94n13+q5HHVkqk4Le7Pa4dwuU5RrT8u66l+0fxWH7ZoR5vj+pH071Br4mhf+uH7r371PVb+Fr/APCf7P370I2QYJri6WT+VENTu93Jvf8AvtUMDRi26s/LH93yXvoW42vKKVOHml+y5ssnFdmjjGcMY243gc2n5LPi5KNCbfJEqdN1JKC3ehn8NcZBBpwNgjkRwXG1a7lNSjpbY6vh3Dfh6clUs3LfsX2cRieMYpg7Gyt/C8bavA7eoWnFwVWCxEOekl6P3+CWEk6M3h594v1Xp76kjLsIIoQ5/wDMm90cwxvWvzoeoXo8Loqi4uXmlf6JGDilV1VKMfLHfvf3+48ldCc8yqz+IuazuJ+I/wBl5PFqkacYt+ppw2EniZZIW+pxyXHeweDxYRpe38TTx2XPUMU4Vc8tno10/wAHUPARWHVKO62fX1JGaZWWStEXWZJRiI5g8r7r9KRXwjjVUYaqXl99CzD4pSptz0cfMW7wxlRM39kNLnfied3fNdPw/IoOENou313f3Oa4g5Smqkv6tV25HFy9E88z+cYX7bUeBAPea2+i5rildU6rit2j0+H8NeIkqkvKn9X0LTI8S2Rpw0p6r943fgk5ev74rDhJqpF4eps/K/R+/ep72MpunJV6e63XqvfvQ5ZblJMzmS9VsfWkPLSN+Pf8lHD4X9Vqpoo7++pKvi0qKlT1ctF76Fm/EB51gUHbgdg5fBdfQnnpxkuauclXg4VJRe6Ywq1lJlGYbQTfEbLi8TiVNZI/U6ThnC5UZeLUavyS6mhh/wAzBoO8sItna+Pm3xH6d6sX8TRs/PD91/j3ua5/w1bMvJLfo/UWSYdrGGZ/M+ziB5udsXeQv4q7h1NQaqS3btH8sr4hVc06UeSbl29CQ5dYjlGMKkRHBADrTCxHk4lQQEPM/cH5voV4PHV+nB9fwe7wJ/rSXT8oqlzR1BtchD/4durTr6xgDve935fRe/hFNYdXtms8t97e/wBjnca4eO8t7aZrd/f1KXLSacXXq1m743Qu+9aeCp+DJv8A3fhGbjNvFio7ZfyyWvaPHKvN+I8PquU42v4hf9fyzp+B/wAmXf8ABBiBsab1WKrjfKu+15EFJySjvy7ntSsoty2NpnJd/DvDS322lnt9Pvaa/fla9/GOXgNRtm0z29+0c7hcnjpu+S7y32v7/cqMF/Lb4L1sArYaHZHm8Qd8TPudlsMRSZl/Md5fILieIq2Kn3/CO04Y74WH1+7OmRvkE7PZbuuq5Ec77qUMG5qtHJv+OZdi1B0ZeJt7saDpUzSxjYgBEXnVp/1L4H4+ncvSx0bOnGFsl+Xrf/08rh8rylKp5raX9Dg8rpkc2wO4HwPyVGLWahNdH9i7Du1WL6r7maK4RHemh6Hh2qQur2Og+01e73efHytepwy6cnLyW1vseVxTLljbz30tuSM11/xfWrTp+zr3dFcvO16FHP8A/ofNtZ27HnVMnwDtvdX73A4roEeCQc4/lj8w+RXiccX6Mf8At+GezwR/rvs/uimXLHUm16Pxubh269OslzoA7iOr9bJ8CuhwkJRw6Ttmd8t+xz2NlGVd5b20Urdymyy9LtXvazd8b2u/NauC38GV/wDc/sjNxlrxI5dsv5ZJcV7KPGZV5yN2+H1XJ8aVsQn/AMV92dVwN/oyXX8IgRNJIDQSSaFcSSvKjFyklHc9ibUVeWxss4iccM5oc0zNawzaeJaL4/Py7172Lg3QcU7yVs3v9znsLKKxCk1aDby9GVuG9xv5R8l7WEVqEOy+x5OM/nz7s6LSZjO4wdd35j81wVZWqyXV/c7rDO9GD6L7E/o7A907PZmtJ1OdyDed+I281o4fCUqycdlv2KMdUhGi1Lnt3LTPQHPgfGQYbLW1wDgTfrXwXpSipYmlOPl5fQ8ym8tCrGfmtd9rHJxXSI54aFIQ8FADtkBYjuG5UBEbMm/Z+YXj8ajegn1X5PX4K7Yj6MZkWWiVznv2jjGp/aedV5LwsJQjK9Sp5I79eh0GMxDpxUIeaWiGZhmr5JhI3q6fcH4QP15quripzq+KtGtunvmSo4SEKXhvW+/X3yLeSZslSMFaxqcOx/A/JdVw+UJ03OHN3+vM5biEZwqKEuSsu3IbS3mErM4b7vn9FzHHF+rHt+TpOBP5J919iblcAw8X8S8W49WFvK9xqPoVmoxWGpeNLzPy9OpqxE3iKvw8dl5n+CvwGZOjl9oSXXYeD95p4hZsPXlTqZ3qnv1TNVfDRqUvDWltujLhzGiw33R7v5eXwXZ0IKNOMY7JI42vKUqknLe+o2lcykpszb9ofL5LjOJq2Kn9PsjsOFP+Fj9fuW7R/BQg/wDXmGx/Az9dx5+Cskvg6Vl/Mlz9F09/Yrv8ZVt/px/dkTI8Z70Mllkm47RINw7zIHwUeH1Fn8KeqbX0aLeIUnk8WHmiv29CaV2KOOOgCrqK8WiUXZplDgsC6WQRtqyefAAcSuFoUJVZKEdzu6teNKm5y2LPOsUGNGGh2Yw9d3N7xxvu/fJacVWSXgUvKt+rMeFpOcviKu72Xoh+W44PiEb93R7xu/oOxb5bfDsXqcJreLJRl5orR9DzuLUfDi5x2la/f1O66Kxz1yNmjPsj3UfjS8jjMb4e/o0erweVsSl6pnDIcuDy6ST+VH1ndp56aXgYShF3qVPLH9zoMZiHBKnT80tuhyzHM5JZRJ7uk9QD7oHD/dVVcTOpV8TZrbp75k6GFhTpZHrffqXT5WyVI0VrAc8f1jqn5LrMBOM6WePN3ffmcrj4Sp1fDly27cjk5q3mErc5b7vgfouY45H9SD6M6TgUvkmuqJuBhGEiE7wDI8fZN5AEe8T21y/YzQisJBVGrzlt6Jevv/6aqs3i6jox0ivM/XoVuX5i+Ob2pJcSevf3geIP75LLh8RKlUzvX16muvho1KXhrS23QunsF9X3fu+HL4LtaKShFLayOLrOTnLNvdjdKsKykxEBfMWtFlzqA7yuKxFKU8TKMd3J/c7PCVVHCxlLZItszeMLH/Dx++4XK/x+6O7981oxElh6fgQ3/qfv3Yz0IvE1PGn5V5URMjxlB0T92u6zf6ZBz8x8lZwutafhS2vddxcVo3pupHdaPsTHNXVI5UaApCCAgB1oA//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7" descr="data:image/jpeg;base64,/9j/4AAQSkZJRgABAQAAAQABAAD/2wCEAAkGBxQSEhUUEhQVFhUXFxwYFhgXGBccGBYcHRoYGBgYHxgZHCggGBwlHBQYITEhJikrLi4uGCAzODMsNygtLisBCgoKDg0OGxAQGywmICQsLC0vMjQvLDQsNCwsLCwsLC0sLCwsLC8sLC0sLCwsLCwsLCwsLCwsLCw0LCwsLCwsLP/AABEIAMkA+wMBEQACEQEDEQH/xAAcAAACAgMBAQAAAAAAAAAAAAAABQQGAgMHAQj/xABNEAACAAQDBQUEBgcECQIHAAABAgADBBESITEFBkFRYRMicYGRBzKhsRRCUmJywSMzgpKy0fBDouHxJDQ1U2Nzk8LSCOIVFhdEg6Oz/8QAGwEAAQUBAQAAAAAAAAAAAAAAAAECAwQFBgf/xAA5EQABAwIEAwYFAwQDAAMBAAABAAIDBBEFEiExQVFhE3GBkaGxIjLB0fAGFOEVI0JSM4LxNHKDU//aAAwDAQACEQMRAD8A5dAhECEQIRAhECEQITbZlH2shxocd1PI2H84sxR54yFuYfRipo3s45rg9bBatrUAllcNyCpv4rqfjf1hk0YYRZQYnQNpnNEexGveNz9eiXRCspECFImUTqgcr3SAbi2V9L8oeY3AZuCtPopmRCYt+E8e/mo8MVVECEQIWQQkEgEgC5IBso5k8B1MF0LGBCabuAdqeeA29VvFim+fwW1gQH7k33yn3CYbT2ZjOJbAkEN1yuD43AHUGJpYcxuFqYhhnbP7SO1zcHy0PfcW6paNizTmAB0Zs/gLDwiD9u8rHGC1LtQAO86+gKh1VK0s2cW4ixuDET2FhsVRqaWWndlkC0w1V0QIRAhECFvolllwJrMqZ3Ki5GRI4HUi2nHlAhM0pKLjUTL6XwNbW1/1d7G2LnYgagwIWFHTUpWzzSGZhb3xhW7XB7mEGxS7EnO9hYXYQtv0WiDWM57KXvYMQ1iOzAwy88QxXYECwFgOIhYTZNEcxMmDNBhAY5dwTHuyHS8xrcbKB1ELQaemxZTXCYRqCWDY7HSXYgJ3uFzlcQIXsqmprtinMF7mHCHJz/WA3k52tYHK91NtQBCXzgAzBTdQSFNrXF8jbhcZwIWECEQIRAhECEQIW2RTs5siknpw8zkIc1pdsFNDTyzHLG0k/nHYKx7GpGlIQ1rlr5G/AD8ovQsLBYrrcKpJKaJzZLXJvp3BatuKO4xNgMXibiwA6/yhs/A96gxhrRke42AzeotYdVXpjXJPMkxSJuVyr3ZnF3NYwiardQlWlLaxGEAjysQY0o7FgXdUZjlpWAWIygW8NQUvm7DuRZhbMXNyQLnCAARfI2uTwEQGn10WVJgdzZrhbXU3JAvoALi+mlyeCj1WxMClu0GXMW8r3OcNfT5Re6rVGC9jGZO0GnMW9bnwSmKyw1avZ7JYzpj/AFRLwnqWYED0RooYg4BgHG6q1RGUDqoG9myewnkqLS5neSwyB+svSxN7aWYW0ympJu0ZruN1JBJnb1CWbOmBZqE5AHP5RcjNngrQoZBHUMc42F9VapVSrEhSCQbHytfxtcesaDXtcbBdrFUxSuLWOvbT852UPaG1llkqAS1ulgeRzv5RHJOG6DdUa7FY6dxjAu63h4quT5xYlmOZ1P8AXCKLnEm5XJSyvmeXvNyViwtrlfS/GAgjdRAg7LJ5RADEd06HhxuL88tNYUtIAPAprXtJLQdR+eXVbkoJhfAq3e18IIJHjnZfPS8PELy7IBc/m/LxUbqmJrO0cbN5/bn4J5S7osReZMCnkoxf3iR8o0Y8KcRd7rLGmx9gNo2E9Sbeliq9UIFZgpxAEgNa17HW0ZbwA4gG63Y3FzA5wsSNlrhqeiBCIEIgQgmBC1iYT7oy5nTy4mBC2DrAhECEQIRAhWCbuy30VKhGvdQ7qRopzxAjWwzI8fCKgqx2pjPcFAJxnLCkM+WUNmyPXj18OsWgb7KcG+ykbOreza+ZXXCGsCdATzyiWN+Qq7RVhpn3NyOV7C/M80yG8Gt04ZZ3z6mwsIn/AHXRa4x8a3Z3a++yUVNS0xsTG5+A6AcIrOeXG5WFUVMk788hufTwTraG7TJSSauVidHW80EC8s6Xy1S4OfDK/MZkOINdUvp32BB06j7pXQERiQbHdV8m2saO6rpzsnaaJLwnXFlyz434Wi1FKGNsVv4biUVPT5H739+N+nFNaqvVJeO4NxdRxblE7pWht1tVFfFFD2t73Gg5/nHkq7XbRaac8gPqjS/Xmc4pySufuuUrMQlqj8WgHDh39fzqoqqSQALkmwA1JOgiK9lRXSN0NnTKeUyTUCktiuGBvcAYSBoRh6jOMWslbI4Fp6LOqHte64Kw37QGkJP1XQjxJw/JzC0B/vW6FFL/AMnmqFR0E2b+qlu/UKcP72g9Y1nyMZ8xAV9z2t3KatuzVyhiVc7Z4HGIDW3Dl9W8Qsror6OskirRG67HEHa+yRzEKkhgQw1BBBB6g5xYBB1Cfe+qlbIqhKnI5AIDZ34A5E+IvfyienkEcrXHmq1bCZoHsB1I/m3iuiT5SuCrgMOIYAj0MdS9jXizhcLgo5HxuzMJB6JSu78tZgdLhD78u/dJGasL30YDL5aGl/T2NkDm7cR7Fan9XldEWP1dwdx5EHvH5xEzZmzlkKQuZJuzHVj18P61ixT07YW2G/EqnWVj6l93aAbDgFhtyq7KRMYZG2EeLd0fO/lDayXs4XOG/wB0/DYO2qWNO17nuGq55HLru0QIRAhYzJgUXJsIEIZwBe+UCFgELZtpwX8zzMCFtgQiBCIELx2sLwIXiPeBC6LudtFTTIjuuIM0sKSASAMQFuNlPoIx6yJwlLmjqs+oYc5ICm7Y2vJpQcQGNgWCKM3PMkDLPieR1tEUMMk22yZHG+TuXNq2pM12chQWN7KLAeAjbY3K0NC0mtyiy9+hv2fa27l8IOWZz0GvCJuyfk7S2myi/cR9r2N/ite3RRmNojUy7lsbZZSkSnmlWtLwNhBAIIIIzJuc9cr8hHn9VUh9UZowRrfyW9FFaLI7kluwd1qegTtJjBnA702ZYBeeEHJfn14Raq8SqK13ZsFgdgPrz9lFFTRwjM7fmuZbw7W+lT2m4VQHJQBY2F7FubG+Z8uEdZR037aER3Jt79OiypZO0dmslsWlGugbH2JS1VNRy5k5RO75AQjGyYnZpZBva3AnTO2pjnKmsqaaeZ7GfBpvsDYAHxWhFFHIxoJ118uSR0kuSNpqkpCktJjIAWLEsgYYiSTmXXK2WkaYMpo80hu4i+1t+HDgs6rsA4N2XQoyVjqOsyVODKCkwAgMLqwBBDC4zzBAPlElnxkHUJ1nN12UkQxNSHebeEUtlUBphzsdFHM2zz4Dx87dNSmXU6BWIYc+p2XPq6tec5mTDdj5eAAGgEa7GNY3K3ZX2tDRYKPD05W7d/eAMElTb48lVtQ3AX5H5xt0VeCBG/fYH7rl8Twkgumi21JHLnbp7KyRrrnkQJFSN7KstOKBiVUDu3yDWzy55/OOdxGUumLb6D3XZ4NAGU4eW6m+vG3BVCdUuHNri+Vj6aRnrXTNT68YEL2BCXbUJyFsuBgQvdnSie82mi3/AK4QITCBCIEIgQiBC11DkDIXJy+BPyECFpk4yyDPNsNrC4JGWn9ZQoFzZOYwvcGjc6JhUSTKcrfNTkR6g/KFe3KS0qSpgMEroncF40wu95jMbnvMe83xOeXWGsa0WGwVc3DfhHdyT9t1scsPJmhri64lsD0uDkfKNX+mZ2ZonXusIY2Y5OznjtbQ2P57pxtPZRalElLXQLa/3fzOfrF6opS6nEbeFvT7rKo64MrDM+/xX9fsqFqPGOcB4rtFZ9rb61E6Sskfo7KA7oTimEDI3+qDrYa87ZRlU+DwQymQ68gdh9/zvVmSrke0N2Vl3g3skTNnWxBps6WFKDMo2WIn7OE3IvrYWjKo8Mmjrr2s1pvfmOFu/ZWpqljoLcSFzS8dUsxO939jicsx2uQuSgG12tfXlmI0KOkEzXOdw271kYliDqd7GN3O/df/ANSaTNKkMpKsMwVJBHgRmIzSA4WOoWxsUSphUhlNipBBHAjMGFIBFikIvup9ftyfOGGZMJX7IsoPiFAv5xFHTxsN2hRtiY3YKwezl8569JZHl2gPzEU8RGjT3/RV6saA96tO2WUU80ubL2bXPkQLdb2t1tFCEHtG5d7qrHfOLLkpN9dY6FayIEIgQvQeUCCL7qxtvSxkFbWm2ADag/aa31Tb4xqnE3GIt/y5/nFYIwRjagP/AMN7ew6hR6feeat72buBVvoCMsR53Go5xEzEZWg8dB581PLg0DyLaaknuPDw4JI03ESSbkkk+JNz8YoEkkkrWa0NAaNhoolXKdiMJsPl/OESrzCUOQLYjmf60/wgQpcCFGrZjCwUXxZdYEKNKomuDlbXP+UCExZgNTaBC9gQiBCIELQ1QL2z11/rOBCsO79Etu0OoY2z0ysSetm+UWqdg+Yro8FpYy39w46g6dNP5W7aey2mzMQKgWAzvfjyHWHSwue64U2IYXLUz9o0gCwHH7JPW0bSjZrG4uCIrPYWGxWBV0j6Z+V9tU23b20kgMkwHCTcEZ26W5ccuJMXqGsbCC1+xXN4rhr6kh8ZFxpb+VDG25waYVc4XLGxztcnS+hseEQfvJQXZTob+qt/02nc1ge0XaBr3c+filsVVfVvpNhJOlyHY2HZAMBqxt3Tfpc+gjbioWTMjef9dfp5Ll58Ukp5JY2j/LTpz8/uqrPkFCQeBIvwuCVPxUxjPYWmxXSRyteAR0PmL/VWPdeuWZ+hmS0JA7hwLpxB/nxvGrh8zX/2ntB5aD1WDi9M+P8AvxvIHEXO/RNzU09MRJNkDXbjhzNszw08MovGSCnIi2vr0WUIaqsBnHxEWHXT391TdsrLE9xKtguLYfd90Xtbhe8YNUGCVwj2XWUJlNO0zfNxvvvpfwUKIFbRAhTtkbVmUz45dsxYg6EcL8cjnlEUsLZW2cmSRh4sVltPbM6osJr3AzCgAKDzsNT43hIoGRfKEjIms2CXxMpEQIRAhECEQIWM2YFFzpAhJMdmup45QITHZ00tivnnAhTCIELEL1MCFCrAWcKDoL3/AMvCBCnIMh4QISvaM8MRY3A+cCFso6piyrwA/LnAhMYEIgQtApGmuJUoXdiB66AdTy69Ya97WNLnGwCUAk2C2dlhBBve+eLW+mYOh6Q4ajRNdtZPq3bC4AsosGyztawHzi0+cZbNXR1eLsMIZBcHTXa1kkJ4nziqudJublSJ9E6MqzFKFwrKGyNmNlNtRoesMjkbJ8hvrbxTxG7MGnS9vVYvTOGKYTiGoAv55cIlLCDaykdTStkMeU5hy1/Ap2xNkfSCbzAtuGrEc7cBnqYs0tL25tmt7rHr680rb5CfQfyegV2p5ayZSqW7qLbE1hkOJjoWNbDGAToAuPle+pmLgNXHYKh7UqldiEvhxs1z9YlmN7cAMREc1PI1zjl2uT5krtqSFzGAv3sB3AADx2USTNZGDKSGGYI1ERNcWnM06qw9jXtLXC4K211a85sUw3NgNAMhfgPEw6WZ8rszzqo6enjgZkjFhuo5MRqdSqbZs6Z7kqY3UKbeukRulY3chNL2jcprTbn1LaqifiYX9FvEDq2EcbqJ1SwdVOlbmW/WTT4Kv5kn5Ru01DHOwSNkuDy/n7LEqMcfG7KI7Hqft91KfdORhsC4P2rg/C1otnDIrWBN1Sbj1QHXIFuVvre6R1+7E6Xmlpi/dyb90/kTFCXD5WfLqPzgtinxqnl0d8J67ef3skrKQbEEEag5EeXCKJFjYrWBBFxsvIEqIEIgQvGUEWOkCEuqqRFzxHwyvAhZLUqiDCL+PPmYEKXTTMSgn+usCFpnVwBsoxH4f4wIUUozTAGNiRw5cvhAhSvoI+03rAhQ6miK5jMfKBCypZ6pc5k5f4iBCZy2uAdLwIWKTbmxyPLn1HOBCm7sVCS58qbNvgWbjYjMixOE242IU25AxXq43yQPYzciwT43BrwTtdXLbO8dI1NUT6VUWpmzMBDAGYRkGcD6gK530xE3zjEpqKqbOyKYksaL6bX5Hnr6dFckmjLHOZo4nxVU3e2T9JcSu1SWxHdx4u+fsiwtfx8rxtVdT+3Z2mUkcbcFUij7R2W9la9kbjTpNXJaZgeUrY2ZToVBKgqwBza3PjGPUYzDLTPDLhxFgO/f0V2Oie2QE7LL2k7PZZ8uqwgy7KjZ5lgWYXFshbjnn8XYBUsyGInUG9umnFSVQ7OZsxFwLeirVRtgPLcWwschb7PU+vrHUOnu0jirM2MCWB7bZXHQW5dT5+eiW09U8u+BmW+Rwm1/SIWSPZ8psuckhjlt2jQbc1taonTVCFncA3sbnM8SePn5Q8ySyDKSSn09ADITDH8XQcPospey5h4AeJ/leFFO8rXjwWrfuAO8/a6bbD3bSbNWXNmlQ2hUDXgLtzz4coq4iJaandMwBxG46cT4Ky/AnRszOffuH57K9Ue4FGlsSvMP33PySwjjZMcq37EDuH3uom0MQ31Tum2LTyxaXJlp+FFB9bXii6uqHOzOeT4qV1LEWluXQqFUyShsfI8414JmytzDxXI1dK6nkyO8DzC1RMqyxdAdYt0lbLSvzRnvHA9/33UM8DJm5XhRJsojw5x3NBicNY34dHcRx8OYXPVNI+A66jmtcaCqqPW0EuaLTEDdTqPAjMRFLBHIPjF1Zgq5oDeNxHt5bKu1+6HGS/7L/kw/MecZsuF8Yz5/dbtPj/CZviPt/KrtbQTJJtMQr1+qfBhlGbJDJF84styCqhnF43A+/luo0RKwiBChVdFiN11OtzlAhbZFIFFtTe/9CBChTmZ3sPDLlxgQp8qQEGWvPjygQtVYMLI3AGx/r1gQpcCFCqpLlu6cupygQoUuWGcC+R4/ln6QITlFsAOUCEurqlWthvcG4OloEJnuxTfSH7K5BsxxWuBkSL+cT08PbPyKpW1P7aLtLX20U7YGwlNYsiYocDFjvkSMLC4N7gg4Tln4xUrbwtdrqPundvmhEjeNk02nu4KWW01pxJDWkhRmTe6ktwIsSbcsuUV4qkyuyBvDW6WOcvcAArHN30lts9gsxlqcASxvixZAuG0I1a/DpGI3CHtrQS0GO9+luAI9FuGsBgsD8Sqm1d6KipkrJmlWAYNiC2ZrAgXsbcScgOEbFPh0EEpljBBItbgO5U5Kl8jMrkki+q6IEK17p0OKnqHtniUD9gYj/HaJ6c5XXWzgz+zlzHjovY0V2KyViCCDYjMHkeEIWhwsdikIBFiulbFrxPkq/HRhyYa/z848qxShNHUui4bjuO3lt4LAmiMby1Toz1GtVTJDix8jyieCYxOzDxVWrpW1EeQ78DyKTTEIJB1Eb7Hh7Q5uy46WN0byxw1CxhyjQRD2Pcxwc02I4pHNDhY7KNNkWzHpHX4bjrZbR1GjufA9/I+h6LEqsOLPii1HLio8dEspECEMoIsRcHUHQwEA6FKCQbhJa/diTMzUGW33fd/dOXpaKMuHRP1boem3ktenxqoi0f8AEOu/n97quV+7c+XcgdovNNf3dfS8ZktBNHqBcdPst6nxemm0Jynr99vZJzFJaij1syy2GrZCBCzkSAqgcecCFl3s9Ohv+VoELGemJSCNfCBC1Us/ukH3l1HE2gQo9SrOwKg/yPhCEgJQCUNTNiUhTqNFsBDc7ead2buSZQudvMJMjuS2bO3f+kSDORQEVmDEtbCFVWLdR3rZXN7c4Y+ZrHZTv+BQukDXZSvJEuspUJkFhLdBMLAAqBYi5JHdbO2WeQ6RoRmoibdlwCL9LKnN+0nflksXAltuN+7iPT1UmuQSh2kubiJbCpVrm+G73cG+hPjfPWIZY22ve66KroYYY87Hgi9gBrw116cNOSjS9pTHlLJYnAhuq8Be/nz10vFcRtDi62pWWGgHNxWEPTkQIRAhECF0zc+nwUkv713PmTb4ARK3ZatKLRhJq2RgmMvI5eGo+BEaLDdoK7CCTtIw7mtMOUqe7obR7ObgY92Zl4N9U+enmI579R0H7im7Vo+Jmv8A14j6/wDqpVsWZmYbj2V8jzpZCIEKNW02IXHvD49IuUlT2TrHY/l1mYjQ9u3M35h69PslMbi5TZeQJEQIWqdJvprG7huNPp7Ry6s9R9x08uSz6qgbL8TNHehURhbWO0ilZKwPjNwVgvY5hyuFivIemIgQiBCi12zJU79YgJ56MP2hnEMtPHL8w+6t09bPT/8AG6w5cPJUjeLd1EOKVUJdfqPbF6qD8QIxKqnii2kHcd/RdVQV1RUAZoXd4Gnr9yk9Oky3eC9M/na8ZhnYFtiBxW7BzIiM1B4BPFOOJRYdYYZnlPETAvO7e+EX52F/WGFzjuU4Bo2Cy7WG5U7MjtYMqMyO16QZUZle95dywwZqduzZwfdJCODY/V0BsL2y6HWLNHiMFaMslmSDyv1/1PXbu2XOzCpw9+SQF7OH+w7uduR1HNVSrFUZbU0wNayi1hZcPu4WGVtM+NhGo81FjE7bT06q7SYY2oeKmCMkm+tiL33vf81Ru5uFUVK3DyUwn6zEsv7Kg3B8Yxq+ubRECVrtdrDTzutR2GVDD8Yt+dFak9nKy/1k0sP+GgUfHFFCLGxNo1tj1P8A4qNbFLT62uOamJupTJ7svEfvkm/lp8I1sNxGLtMtS0WOx5d45deHtgVstU5t4nW6D77qDtTdqVNF0Alv90d0+K/mLecdNPQRyC7ND6LLpcZnhNpPiHXfwP39FXpG6tU7lEl4rWuwZQovobkj016RzddPHRG07rcuN+6y7Oma+oYJGNNjzBHvv4XCeyPZzNC4p01RzWWCx/eawHoYyBjsT35GNPj+fVS1FNLDH2lr2VqppAloqLoqhR4AWHyjoW7C61IxZoHRI95JFmV+YsfEafA/CLcDv8VuYZJdpZy1SeLC1EQIXSNgbR7eSrH3h3X8Rx8xY+ceW4xQfs6pzB8p1b3Hh4bLBqIuyeW8OHcmMZahRAhQNoU31h5/zjUoam39t3h9vt5LAxWhveaMd/3+6XRqLn0QIRAhYzJYOsXaKvmpH5ozpxHA/wA9VBPTMmbZ3mocyWRHc0OIQ1jbsOvEcR9x1XPVFK+A/FtzWMXlWSja235cm6jvuNQDkvifyGfhGdWYnFT/AAjV3L7rbw7BJqv43fCznxPcPrt3pTTUdfX/AKqXMZD9kYJX77EK3gSTHPT1tTP8xsOW38rrqbDaOl+RtzzOp/jwsrBs72T1Dfrp0qUOSBpjf9oHkTFPKOKvGbot23vZU6JipZpmsB3kfCpb8LDL9lvXhC5RwTRLzXNqmlaWzI6lWU2ZWBDKeRBzEIdN1Ja+oWiBIiBC9gQgiBKvIEi6vsWobsAkxlKk3QG1wOXgb6f5C9LRU/7r9y0fFbXlfn3/APu62q58Ukl2a21v15jr1W6fukJgvKIVz9X6p9Pd8sukZ7f1GP3PYsYXN5jfvHTvKI8YMX/Lq3nx/lIJsifRzQWVpbjQkZMONjowjoJI4KyIseA5p/O8Fa8U0FZHdhBHqO/iCrlsPbaVK4TZZgHeXgeo5jpw+MefYtg8tA/O3VnA8uh5HrsfRZlVS9nodWn8sVhVoobum/5dL8Y1sNo5ZmB84sPU+HD80XNvwmPtbg/Dy+l+Sqe25E1DdyxRvdOgPMG1hcR1lNNHbsWHVvC97X23J0XUYZR0DfjiiaH8Ta58zcqPsvaDSJgdPBhwYcR/jEdfQx1kJik8DyPP78wtWaIStsV0OVWrMldohuCuXQ8j1BjzmOgkjrm08g1zDy3uOhCwJWFhLXJTHoSrLDatHjpZh4qcY/Z1+BaMaSv7LFYo+BaQf+x09QFPRTZKhvXTzVKjql0yIEJzurtHsZwBPcmWVuh+qfU28CYwv1BQfuqUuaPiZqO7iPLXvCqVkWdlxuPwroEebLGRAhECRKq6mwm490/D/CNujqe0GV249Vy2JUPYOzsHwn0P25eSiRdWUiBCIEIIvEkcj43B7DYjimuaHCzhcJXL2XUVpw0nck6PUtfD1WVbOYfvDLK1xrHUf1ed8Aa4WdxI5d3Ap1FgkLJO1l1HBv36ch5q3bu7iUlIAcAnTP8AeTQDY/dT3U8s+pjLvyXQucTurPAmogQiBCR7z7q09cv6VSrj3ZqWDr0uRZl6G+uVjnB0KVri06LmG3vZlVSbtJtUJ9zuzB/+MnP9ksTyhMvJSiUHdUedIZSVIIYGzKwIZTyIOYPSE23T7clqgSL0NAlWWIcoSxS3HJR5cxG0sfnGis6wWXYL9lfQQpcTxSqDKr2R2KsRa+EA5ctNNIGuLTcKSKZ8T87DYqzbP3kmIAwly8fBmxHzCAix6knwESvnc9uUrTlxmeSPIQOvVR63eypc2+kEX4KoQeAdQD8TEWYrOdUSO4qLJrZmMTMTMbWs5vlxBJz4H4QRnszdqdTVUlPIJG7+45FWannB1DLofh0jVY8OFwu7pqhlRGJGbH06FPt2Z7hnQHuFbsOoIsRyMU6umie9kzh8Tb2PeFUxMN7MHjdP4jWIm9NLGAA8Rn5/5x51is5fXPe07Gw/66e4Vdx+K4XNq2nMuY6H6rEeI4HzFjHp9LUCohZKP8gCuwhkEkbXjiFpiwpV5AhdF3a2j28kXPfTuv15N5j43jzLHKD9pVEN+V2rfqPA+llhVMXZyWGx2TWMZQIgQvHUEWOkOa4tNxumSRte0tcLgpNUyChtw4GN+nnEzb8eK4+spHU0mU7HY/nFaYnVNZIhYgAEk5ADUwoBOgSgEmwVgot21I/T2e4zl/V8G+2OmhzBuIvww5PiO60oKUN+J+6fgWyHlFhXEQIRAhECEQIRAhECEl3n3XkVyWmrZwO5NW2NOl/rL905eBsQcLFKHEbLhu8u702im9lPGuaOPdmLzU8xcXXUXHAglhGXUKw1wck7S+UJmS5VhaHJqVpLxWtqQSpyBBGoy1jQVFZrX9zP3tP8YEKDLIBBIuL6c4EJvLrUbjbx/nAhYGlvhuL4RYZ5HxyvAhSUWw/rjmYEKZQVZlt906j8/GJYZSw9FoYdXOpJLn5TuPqOo9V0DddQVdxmDYA8NL/mIszuBtZdBiMrX5MpuLX81OqNsU8vJ50scxiBI/ZW5+EVi6wush0rG7kLGr9oVInuCbM/CmEf/sKn4RwzcBrJXF0lm311N/a6pGoaqzV7aWrmvMWX2egILYicrBtBbIWt01jtsGp3U1MIXOvYnhwPDjxuukwWp7WJzP8AU+h/m6wjWW0iBCabt7S7CcCTZG7r9OTeR+F4x8boP3lKQ0fE3Vv1HiPWyrVUPaR6bjULocyYFF2IAHEx5rFE+V4ZGCSdgN1gSSMjaXvNgOJSCv3skyyQCCRzv/CAT62jq6T9IyuF6mQM6D4neNtB5lc7UfqRg0p4y/qfhHhfU+QSh99iTZVLfhX+ZJjZZ+lsNbuZHeIHsFmux7EDrZjfAn6obel3FmlzP+nf5GLEf6aoGOzN7QeI+oVSoxismZkeYz5g+6ky68nh8CPjmInf+m4iP7cjh3gH2sswYk9vzNHgVPO90mjAIpp0wkd+Z3AF5gZk2y4gX58BQkwmWlGZwv1Gv/i6DDaull0Y6zuR0Phw8jdW3dzb0qtkidJva+Fla2JGH1SASNCCM8wRFey1yCDYppAkRAhECEQIRAhECEQIRAhQdtbIlVcoyp64lOY4Mp4Mp+qwv8SDcEgiAbahcK3t3Ym0E3C/eltfspgGTjkfsuOK+YuIY5ttQrLHh3ekUMT0U+7tXk/0Wow27uCVMdbak4lUg+saZIBsVQdG5ps4WKSz9kVCe/Imr+KW4+YguE2xWUqnlgXYgnkD8MtYVIsZjy72KFevEeUCFv2e5zQ/V08P6+cCFMgQiBCyLkjCScPK+XpAlJJFrrGBIvGcDUgeJgQpuxagdpkQQwtkeOo+XxiendZ/etbBZ+zqg07O08dx+dVYY0V2iIELyBCsNVPnPIVb3dVCrwtwv+LDxhaPCIaTPJC343m5PK/Achx7+4W8RxrGG11YbH+y0nKOfU9/DkNOaj7K3fXK4DtxJ91fL+jEdfXUuGRh05u47NG5/jqf4UVJT1WIyZYPhaNzy/noPbVWKTstQMyT0GQ9Bn8Y4qp/WFdISIQ1g6C58zp6BdTT/pajZrKS89TYeQ19SpCUSaBb+p+cZZxzE5XW7Z9zyNvay024RQRj/ibYcxf3WpdlgzGbDMnFbqJNOUCKb2JmTnZULi3uK114hr3jtcNdWQR/3ZXOcd7m4HTVc5W09HM6zImtHO1j5BRts7MnSpbTVpppVRiZQ8p3txsFIvYZ2FzGyzEXj523HqseTCInf8T7Hrt9/dQ90dpy5LGokd6XNUB1BsGscmtbuut2H7RvwIJ8Phqm9pEbE+XiOaSDFaijd2M4zAeY7jxHL3CvcreWnIuXKnkVa4/dBHxjGdhdU02y38QtxmL0bhfPbvuht5aYf2h/cf8A8YBhlV/p6j7pTi9GP8/Q/ZLqjfiQCQiu5HAW/wC3ER5iJWYRKfmcB5k+gUEmNQt+Vrj10A9SPZVbeTeydNthnfRUHATJaMx5mYQW8gF634WRhcTB8b/Ow97qu3GZpD/bjv3BzvbKPdKKKvqm/V1c6aelY7fALDmUNNzB/wCw+gTZMRrOLS3/APM/UlMl3kr5eXfbxmIx/vKTE/7CDhHfucfoVVOI1Gxlt3sA9whPaFUobOp8GC/+Cn4xE+iptiwjx+6njrqvcPa7w+xVjod9JhAMySPC+E/NvyhpwVrhdjiO8D6FIP1AWGz2g9xP1H1TWm3rkt7wdPEXH925+EVJMHqGbWPcfvZXosdpH6OJb3j7XU+tpJFbIaW+GbKbWx0PAgjNWHqIznNdGbOFj1WtHI14zMNxzC5RX+y6sWYwkmU8u/cZ3wsR1UKQCNMtbXy0iPI3mrImHELoO4WzZtPTus5ChM0sASCbYUF8ibZqfSLlbI2R4LTfRXsWqIp5g6M3FrepVmvFNZajVVDKmi02XLcHUOisPiIW5CEgrfZ5s2b71JLH4MUv+AiHiRw4pLBVzaPsdpjdqadMlMRo9pifkw/eMPEx4pMoXPt5d1KmhP6dO4TZZqG8s8hewKnowHS8TNeHbJhBCRw5IiBC8vAhQNqj3fP8oELVswHHcEi2focvjCg2N05jyxwc3caroEtwwBGhF41mm4uvRIpBIwPGxAPmsoVSLZSrd1B+0PnD4xd4HULJx2R0eG1Dm75HeosnlVPEtGc8B6ngPMxqPfkaXLweCF00gY38AFyfAC62bn7X7QNLe2MEsPvAnPzB+FuUeZfqmjf2oqtSHaHoRt4Eet+a9IwCdgi/bjTLqOo4+P5wVljkV0SXV21fop7efLd6JkCGZKIvKfGQSQCCVcOq4lORU846zAaJob28jTcEgeQ9tfMrExKck9kx24B91Hf2k0bYZVNUy6ZAAqs9NMYLyAUFVlgftDwjp+0Gw0WN2Dt3C/inWyaatIE2XtSTUyzwNPL7M8+/JcFT6+EOGbcFMcWbFpHiq5JoVM2Z9Hl4e1mF8CEsLkAMVuBZTa+gteNunDKaG8htfUrmqt0lbUZYhe2g7uakVmzZsq3aIVB0ORHhdSRfpEkFZDObRuufzmoKnD6inF5G2HPceiX1JAW2EsWIRUABZ2bJVAOVyeeQzJyEPnkZGwucmUsUksgazdXPZVBSUqIk1qYTQBixOmR42DnIcL2uYxXVBdoTYcuC6VlK1puBc8zv/HcFK2xvTR0iAzqiWoIuqg4mYcCES5I62tERe0Kdsb3aAJSN/g/6ih2hOXXEsiynwLNnDO0HAJ/YcyFpmb+Mcm2VtIjrT3HzsYO06JewH+wWM3bGzJ9knq1K7aLUSmkH+8OzPmTE7Kpw0v4HUKtJQNdrbxG/ol+1d2JlOO0p3DSjmOKW6j6o+8pt4RfgqA7RpseXA/ZZVTSlurxmHPZw+6ULtLCcM5TLPA6ofBhFsT2Nni3ss80uYZojceqaUVY0sh5TkHmDkR14MOhhZoIp22eLj82KbBUzUz7sNj+bhWKVvgbDFKBPEh7A+RU29YxX4Hr8L9O5dAz9RDKM7Neh0Sii9r1GbdvLmySeNhMT1Wzf3YxTCeC6TME+o/aBs6bbDVJc5AMHUk8u8ohhjcOCW4VjlTgwBXMHTI/nDUtllcwiF6DAhaqqmSajS5ih0YFWVhcMDqCIW9kL54363cegquzW5lMC8onVk5EnVlOR8jxi2x+YKIiyrtQTdbHnle14ekW1XByBGWXhAhaq2WChvwBtAhL5jGWSFPwgQrZuvV9pJsTmht5HMfmPKL9M67Lcl2OBz56fId2m3gdR9U4iytleo1iDyIPoYVpsbqrW0wqaaSA/5tLfMWTbaUvtZJwZ3sR1scx46xoTjtIvh714thDv6ZirRVi2Ulrr8Lgi/drvy1VbpKlpUxXXJlNx+YPQ5jzjHngZUROifsRb86hbNXC7D6u8Z0+Zp5tO3fyK6bRVgnS1mJowuAToeKk2ysco8sqqV1LO6GTgfTgR3hdfBO2eISM4/lly72rTlE2XLRKiSWXtZ0t2HZO5yE1EVitzZrtx5A4r93SNDaeMD/UeywZCXSvJ5n/xL919wKyrdCZM2XJY5zSoFhb3gHZcfkYlL2jcpCDbRdI3N9lU2lmtMm1RCm6hJWJca5gY87aH3e8M9TAyqEbswFzwvso5qftm5SbDjbfz4LpFNTSqdbKAg4ni3idTFead8rs0hupaelZE3JE235xSPejaGOSVUWXEMzqePlpFrCHXq2+Psq2OxZKB5PT3C4dvztqYKkJLdlEtbXUkG7jvZj7pC+vONLEpi6XJwHus3BKcMg7Q7u9gsfZ5uW+05zYiySEzmTAM7nRFvliOvGwHhegxhcVqyyhgXUZzbO2MmOVJQEELjYFpxcMDMlEkXRmlnEmimxOliX3DdlXAfJuVzrbXtSrpsxzImdgjEHCoBNwoXFia5UkKLgG2XiSwvKnEDANQtey/aptGSbtNE4fZmqD/AHlsw9YBI4IdAw8F1jczfym2qpkzEVJ1u9JezJMHErcd7qpFx1GcTseHaFVZIXR6jZKt8dlTdlKa3ZpKygf9IpTdpBBNsYS/dzIBtbW4sAYa9uTVqfG8SfC9QKStSqlLNErAswX7M94LwIF9VuCR0Ijeo3GSAF65PEWNgqXCM+XPit0uUq5KoHgAPlFoNDdgqLnud8xus4cmJxs/2TUKAdsZs8j7b4R6SwD6kxwZlcvTg0K3bL2JT0wtTyJUr8CAE+LanzMRkk7pynwIRAhBECF58YRCq/tG3e+m0bBBedK/SSuZIHeT9pcvHDyiSN2UpCLr55AuQSeYyytx8eB15RbUS1Ugs7AWt6nlrAhSpy3Vh0PygQoVZILWcfZz9NYEJpuspRsz7408Mx+frFimdZ9ua2cDn7OpyHZwt4jUfVWmNBdiiBCkUlWZZ5jiPzHWJYpTGei5zH/05BirM18sg2d05O5jlxHopE+TIn53wtz0J8b5GLB7GXW9ivOavCsYoGhkkZcxuxHxAd1tWjoQO5MNhA0wYKwdWzscrHncHiPkIxsU/TkVeWuz2I0va9xy35+5UdB+opKQFvZ3B6218k73Y3OkTalq6ajO2QlrMdnUMNXAbgLAKLkAg2AsLUqqFtLlga69gATstqhqH1TDM5uUEmwV/ikr6ibRqigFtTfPlb/OGOdZTQxh51SZmLHO5JiLUq4AGhY7w7PwUxYm7Bl8Bc289Y1sHblqm+Psuex6Uvongbae4XAN+aB5dS7kHBMIKtw0FxfmCNIvYhE5sxcdiqmETskpmsB1boQu8bvbFel2ZLlURlicZauGmglGmNhZiwU3zHdGtrDW0RtaQz4U57w6S7tlUdvezGsr5vb1VZJ7XCFwpLbAoFyFBuDa5OZF84YYnHUqZtQxosAq9vr7M6sMHpqeUZSoFwSHZmyBLORMAZiSTpiOg4Qx0bgpI52ncqk7H3dn1NStKkthNJswZSOzGWJmB90AG/8AnDALmymc4NFys9rbMqdm1WB7y5stgyOuhse66niDb5g5giAggoa4PFwu4Ue9y1mzlxp+knS2lzUKkLmMLsL6qwNxbn0jUpad0w+IWH5ssGuq2UxIYbu4dO9J0QKAAAABYAaADQRuAACwXLucXG53W2TJZ2CqCzHQAXMMklZG3M82CfFDJK7LGLlP5O6M0qCzopOq5m3mMox344wOIa2477Lfj/Try0F7wDytf1urnHNrrF6BAhR6uulShebMSWObsqj+8YACUJXT74UMyYJaVclnOiq179ARkT0EKWkC5CBqbBOkcEXBuIbdBBBsV7CoRAhfP3tW2N9ErWwp+ingzZdrWDX/AEi9LMb+DiLUTrtUbhqqLOnkDI55cc/DTKJE1b0q2sCUuOd8zzNrQIWVPOBTLgCD05fCBCzk1WEy7HPI+nDztaFabG4T4pDG8PG4N/JXOW4YBhoQCPA5iNYG4uF6Ix4e0ObsdVlCp6IEIgSEgC5KvW5u4oRhUVS56y5RHu/ecc+S8OOeQyqmsv8ADHtzXnVTR04q3vi1bfQcBzt0vsrulchnNJB76Ikwj7rs6r8ZTeo5xn20ulusK3asiSyLOnS5bPfAHdVxWte1znbEPWAAnZF1uqJCzFF/EEf1nDC26ex5abhK5lMZTKxzW4z/AK4xHbKbq2HiRpHFNZiJNQg2ZGGfX+Ridjy0hzTqFQljDgWPGh3VG3g3YK3ATtZJ4EXI6MPzHwjpqXEop2ZJrA9diuRrMJnppO0prkdNx9/y62bH3haQiSioZUUKuZxAAWAJN8WQ459YndQtIvGfr6qFmKPabTN18j5f+Juu9crikweS/wDlEX7KXp5qwMTgPPyXjb2SuCTD+6P+6AUUvRIcTgHPy/lJtt7Uk1NsdMpZfcmFiJiHmrpZl8mh39NzfMfJMOM5fkafH8KT1CmcJaziZ7S79mZgVnF9c8NzoNeUWW0sEWrvMqm+tqpyWsvY8G/l0Uh7Wo+jJnPAuZeYKgAG7XyUWI15jnBJX08YuXeWqSLC6qU6MI79FZ6HdFibznAHJMz6kWHxjLnxsWtE3xP2WvTfp7W8zvAff+E7nvT0Ml5jWly1F2OrNyHNmJyA5mMSWaSZ2Z5uuigpo4W5Im2XJNo+0mtea7SnEqWT3EwIxUaC7EG54nqTbKIC8cFdEI4q2f8A1Axizy5kv70p5Zb0mSyI1Dhx4OW0/ATb4H+Y/kpqu7EmtlpNapryrrcKagqM+BVRhik+8bi3TRYM0JikMbtwbJc/sh2cTcieSdSZuf8ADCdq5RZQgeyDZv2Z/wD1f/bB2rkZQrZszYqSECI84gaF3xN4XIzHjeIiATdS9o61jqmABHG/z/l8IE3RZAwqRU32s7A+l7PmFReZI/TJzOEd9et1vlzAh8brOTXC4XzaptFtRrakxcQJuLDMczAheM1sxbPIjhx/lAha5s3FboAPSBCu+70/FKC3zQ4fzHzt5RoUzrstyXZ4LN2lMGndpt9R+dEziwtdECF0XcHdsIgqZq3ds5QP1F4P+I6jkLc8sitqcxyN2C5TFq8yvMTD8I36n7D+eSusUFjJGuxHG0jWBxgNJ2BTO5YTe0DcrYcucOzfDZNtqtG+m5sjaUtVnFldL9nMTVb2uCDkwOEZdMiIGPLUEXVAkPVbuTZazZn0jZ85rXsQZR4kLnha2dgSGAOh0m0kHVN1C6/MQOttQR/kYrEcFK12U3CW7InWJQ+I8Rr/AF0iNh4KzO24zJrEqqrXOkK/vqrfiAPzhzXub8psmua12jhdQn2FTn+yXyuPgDFgV1SNnlVHYdSu3jb5LH/5fpv90P3n/wDKHf1Gq/3Kb/TKT/8AmFmmw6caSl87n5kw11dUO3efNPbh9K3aNvkpsqUq5KoUfdAHyis5xdqTdWmtDRYCyjf/AAuV9I+k4R23ZGUW5oWV7HnYoLHqYLm1ktlvq6lJSNMmMFRBiZjoAISyVcJ333revm5XWQh/RJ8O0b7xHoMhxJY53AKzGzKOqrURp67hP9nlOT3Zk1ehKt+QMarcQk4gK8zHJwPiaD5hWqipVlS0lp7qKFF9bAWz6xTe4ucXHisiSQyPL3bk3W6GpiIEIgQiBCLQIQRzgQvlTfbYZoq2dIPuhsUvqjZofQ28QYuNdcXURFikd4ckXkCEQIT/AHRqrTWQ/XHxGfyvFmmdZ1ua3MCnyTmM/wCQ9Rr7XVvi+uuTndHY/wBKqFVh+jXvzOoByX9o2Hhc8IrVc3Zx6bnZZuKVf7eHT5naD6nw9yF2GMJcYiBKiBCIEJZvFsORWyDJqVJl3DZHCQV0IPDU+phWuLdQktfRbJ+0VUWTM6C2g/nEbnqwyAnU6KNsiUS2LgPmf8IYwa3UtQ6zcqcRMqaIEIgQiBCIEIgQsZs0KpZiFVQSxJsABmSTwAECFxDf7fJq5+zlXWmQ90aGaR/aMOX2V4anPINc7gFYjZbU7qoREpEQIWmg31r6cYJVVNCg2ClsQAHAB7gDpGmWNO4WdmKaU/tW2outQrdGlSvyUGG9k1LmKnS/bJtEa9gfGWfyYQnYtRmK3D211/8AuqU/sTfymwdi1GYp/u17Ze0bBWS5cq5ymIGwDowLEr+K58tYjfEQLtUkbmE2cuoUW1EcC5AvmCDdSOBBiuH8CpnwEat1Cnw9QogQuXe3bd7tadKtFu8k4ZluMtjkT+F/4zEsLtbJjguERZTEQIRAhb6KeZbq4+qQf5iHNdlIKlglMUjZBwN10ZWBFxocxGsDdeiNIcLjiusbhbL7ClDEd+dZ2/D/AGY/dN/FzGFVy9pIbbDRcZidT29QbbDQeG/mfSyscVlnpHtPeymkP2buSwNmCKWw+JGV+guekTx0srxmA0VyDD6iZudjdPLyupKbwUzC6zVYDXCGa3jhBw+cN7CQbtKiNLM02LSPBTKOslzVxSnV10upBF+WWh6RG5pabEKJ7HMOVwIPVb4RNUc0Uu98I+PyhuUKTtX81vVQBYCw6QqjJvuvYVCIEIgQiBCIELxmABJNgMyToOsCRcY9oe+xq2MinNqdTmw/tiOP4AdBx15Wa51tArEcdtSqPESlW2lpnmMElqWY6AdMyeQAGZJyAzMOa0k2CCQNStsyVKUlS7sRqZaKyE/dZpilh1tY8LixMmRg3Kbdx4KnubknrF9Z6xgQiBCIEIgQuo+xudUsZiliaVBkDoJhINlPDK5IHMc4qVWW3VXKUuv0XY9k1J9w6WuOnTwiuw8FJOwfME0iVVVrqadZiMjqGR1Ksp0YEWIPiDAhfL2/m67bOq3km5lnvSWP1kOnmND1HURcY7MLqIiyrkOSIgQiBC6FuX/pCyZZ1MxZRtyLAD+6w9IvMktCTyB/hdfQ1Z/p5dxYCPIafRfQ1uWUYa5VVzfjbhppFkNpsy6qeKge8/iLgDq1+EWaSDtX67BaOG0f7mazvlGp+g8fa65RG6uzAA2TTYO8E+jfFJewPvIc0fxHPqLGI5I2vGqq1VFDUttINeB4j85KeN8Z3bmfgQOT3gvdV0+ww+ta/df3hnqMohfStc3LdU3YRGYuzBPS/A8x0PEbdxXS9kbTl1MpZso5HUHVTxUjgR/I6GMaSN0bsrly88D4XljxqFMhiiRAhECEQIRAhECEEwIXHfaJvx9JvTUzfoAbTHH9seQ/4f8AF4e8jnZdBupo4+JVBiJTJ5u7uxNqw0y6yqdLmZPmZIoGttMZHIacSMoe1hKY94bpxRtfa0pUanolZJBymTG/XVNuLn6sviJYsOJF8grn20aka03zOSOIlIqzMGZ8Y1VmrZRqpdA3u4hiztlcXz4ZQotfVSRZc7c+1xfu4rotNIlS8hJp2HEPJlt8SuIeRjQdTxu4LtZMJpH/AOFu666RuruxRT6aXNmUNMGbFpLyNmKg2a9tIyKgdnIWtJXLV1OyCd0bNhb2TY7k7PP/ANlT/wDTX8ohzu5qpYJlR7JkSkCSpSIg0VRYDicvGGEXNynh7gLAqUklRooHgBBYJC9x3KzhUiIEKre0XdNdo0pQACdLu0lj9rihP2WAt42PCHsdlKQi6+Y5soqxVgVZSQQRYgjIgg6EGLaiWECEQIV+9i7Ftoy5fDvTPAorEfEj4QOfaNzedvdXKeoyRSRf7W8wQfa6+iooqFcq9odTjrWXhLRE9R2h+My3lGzQNtFfmV1mCR5abN/sT6afdPNwtx5dRK+kVOIqxIloCVBANsRIs2ZBsARkL53yWadwdlaqWKYtJHKYoTa25435eHndWKu9mtG/6vtJR+65I9Hv8LREKiQcVQixqrZuQe8faxVQ257N6iSpeSwnqMyACszyW5DeRvyETsqgdHCy1qbHonnLKMvXcfceqQ7t7cejm4hcocpicwPkwzt5jjDqiATN68FerqNlXHcb8D9O4rsEuerIHDAoVxBr5YbXxX5WzjBIINlxZBabFaNl7Tk1MsTZExZiEkBlOVxkR0hSCN0l1LhEqIEIgQgmBC4/7RN+vpGKmpW/QaTJg/tvur/w+v1vw+8jnZdBupo4+JVBRCSAASSbAAEkk6AAZk9IiAJUy6DsTcWXTy/pW1WEuWuYk3zPIOVzJPCWuZ4nURK1oChdITo1V/e3ex6y0tF7GmT9XJWwFh7pYLlfkBkvC/vFrn8AnMjy68VXIjUiIEKsvqb841VmrGBC6LuZ7SEp5aSa2ll1CILJMCIZqKNFOIWcDIDMEDicoaQ//FxHirDKmVgs1xHiV0ej9rOzGUfpJkrL3WlN3en6PEPSK5iemZ76lMZHtJ2W+lYg/Ek5f4kEJ2buSS4U6Vvns9tK2m85qL/ERCZHcktwnUicrqGRlZToykFT4EZGGpVnAhECEQIXIPbB7P2mM1dSriJF6iWupsP1qjjkO8ByvnnE8T+BTHDiuLROmIgQum+wKnxV81+CU7erPLA+GKIpvlTm7rvcVlIuM7aq0etmzGGOX2zZK2HGqkhQGANgQozHAxvQscIQBvb3XZ0kUjaNrGGzrbnhfXbx06q70ftSRQFNIUUCyhJgIAGQFii2iE0ruBWM/wDT8u7Xg99x90zp/adSN7yT06lVI/uuT8IYaZ4Vd+B1TdrHuP3snGzd8qKecKT1DfZcFCegxgBj4XiN0T27hUpqCohF3sNvMel1UvajuyB/pcpbZ2nAdchM9cj4g84nppbHKVrYJX5Xft3nQ/L38vHh171G9nO2AytSzM7AmXfip99PK97cieUQV0Nj2g4+6XGqTI/tm7Hfv/n371cNmbNlU8sS5EtZaAkhVFhc5kxnkk7rCUqESogQsZjhQWYgAAkkmwAGZJJ0A5wIXHvaBv2anFT0xIkaO+hndByl9NW45ZFHOtspmR8Sqzu5u5PrXwyE7oNnmNlLTjm3E2+qLnpbOGNZfVSOeGrpkqjodhShMmHtalgQpsO0fmEXSVL5t5EsbCJNAOigu55XM95d451dMxzjYD3JY9yWOQ5nmxzPQWAjc6+ynYwNSiGJyIEIgQq1N94+JjVWasIEIgQvYEIhUIhELuH/AKff9Xqf+av8MV5twnsXV4hT0QIRAhZJqPGBC+Rt4/8AW6j/AJ0z+NoujZQndLoVC65/6ev11X/y0/iMQzbJzV2ip9xvwn5RXG6kXB10EdMvRFlAheQIXj6GAJRur1sX/ZUz/lP/AAmMx3/J4ripv/mj/wCw90g3M/16n/Ef4Gi1Wf8AC784ro8W/wDiP8PcLsMYS4xECEQIVV9qP+zJ/jL/AP6JChOZ8wXCogKtLvfs4/2bT+DfxtE54dyqO+YrlPtK/wBp1H7H8Cw2Tgp4vl8VWYhUiIEIgQiBC//Z">
            <a:hlinkClick r:id="rId2" invalidUrl="http://www.google.com/url?sa=i&amp;rct=j&amp;q=&amp;esrc=s&amp;source=images&amp;cd=&amp;cad=rja&amp;uact=8&amp;ved=0CAcQjRw&amp;url=http://ropgraphicdesign.pbworks.com/w/page/46803415/Lesson 2-15 - Principles of Design&amp;ei=8eBaVMDwBMG0oQT-9IKgDQ&amp;bvm=bv.78677474,d.cGU&amp;psig=AFQjCNFElU2rrU47Y3XSj4NJ5svB5rDlgA&amp;ust=1415328233869557"/>
          </p:cNvPr>
          <p:cNvSpPr>
            <a:spLocks noChangeAspect="1" noChangeArrowheads="1"/>
          </p:cNvSpPr>
          <p:nvPr/>
        </p:nvSpPr>
        <p:spPr bwMode="auto">
          <a:xfrm>
            <a:off x="53975" y="-17907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1447800" y="1524000"/>
            <a:ext cx="6095550" cy="3689767"/>
          </a:xfrm>
          <a:prstGeom prst="rect">
            <a:avLst/>
          </a:prstGeom>
        </p:spPr>
      </p:pic>
    </p:spTree>
    <p:extLst>
      <p:ext uri="{BB962C8B-B14F-4D97-AF65-F5344CB8AC3E}">
        <p14:creationId xmlns:p14="http://schemas.microsoft.com/office/powerpoint/2010/main" val="379097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u="sng" dirty="0" smtClean="0">
                <a:solidFill>
                  <a:srgbClr val="0070C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Emphas</a:t>
            </a:r>
            <a:r>
              <a:rPr lang="en-US" sz="9600" b="1" u="sng" dirty="0" smtClean="0">
                <a:solidFill>
                  <a:srgbClr val="FF000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i</a:t>
            </a:r>
            <a:r>
              <a:rPr lang="en-US" sz="9600" b="1" u="sng" dirty="0" smtClean="0">
                <a:solidFill>
                  <a:srgbClr val="0070C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s</a:t>
            </a:r>
            <a:r>
              <a:rPr lang="en-US" sz="8000" b="1" dirty="0" smtClean="0"/>
              <a:t/>
            </a:r>
            <a:br>
              <a:rPr lang="en-US" sz="8000" b="1" dirty="0" smtClean="0"/>
            </a:br>
            <a:endParaRPr lang="en-US" sz="3600" dirty="0">
              <a:solidFill>
                <a:schemeClr val="bg1">
                  <a:lumMod val="50000"/>
                </a:schemeClr>
              </a:solidFill>
            </a:endParaRPr>
          </a:p>
        </p:txBody>
      </p:sp>
      <p:sp>
        <p:nvSpPr>
          <p:cNvPr id="3" name="Content Placeholder 2"/>
          <p:cNvSpPr>
            <a:spLocks noGrp="1"/>
          </p:cNvSpPr>
          <p:nvPr>
            <p:ph idx="1"/>
          </p:nvPr>
        </p:nvSpPr>
        <p:spPr>
          <a:xfrm>
            <a:off x="457200" y="1752600"/>
            <a:ext cx="8229600" cy="4525963"/>
          </a:xfrm>
        </p:spPr>
        <p:txBody>
          <a:bodyPr>
            <a:normAutofit/>
          </a:bodyPr>
          <a:lstStyle/>
          <a:p>
            <a:pPr marL="0" indent="0">
              <a:buNone/>
            </a:pPr>
            <a:r>
              <a:rPr lang="en-US" sz="3600" dirty="0"/>
              <a:t>T</a:t>
            </a:r>
            <a:r>
              <a:rPr lang="en-US" sz="3600" dirty="0" smtClean="0"/>
              <a:t>he </a:t>
            </a:r>
            <a:r>
              <a:rPr lang="en-US" sz="3600" dirty="0"/>
              <a:t>created center of interest, the place in an artwork where your eye first lands. This is also called a </a:t>
            </a:r>
            <a:r>
              <a:rPr lang="en-US" sz="3600" b="1" dirty="0">
                <a:solidFill>
                  <a:schemeClr val="accent1">
                    <a:lumMod val="50000"/>
                  </a:schemeClr>
                </a:solidFill>
                <a:effectLst>
                  <a:outerShdw blurRad="38100" dist="38100" dir="2700000" algn="tl">
                    <a:srgbClr val="000000">
                      <a:alpha val="43137"/>
                    </a:srgbClr>
                  </a:outerShdw>
                </a:effectLst>
              </a:rPr>
              <a:t>focal point</a:t>
            </a:r>
            <a:r>
              <a:rPr lang="en-US" sz="3600" dirty="0"/>
              <a:t>.</a:t>
            </a:r>
            <a:r>
              <a:rPr lang="en-US" sz="3600" dirty="0" smtClean="0"/>
              <a:t> </a:t>
            </a: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072" y="3794003"/>
            <a:ext cx="6459855" cy="248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63439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666750"/>
            <a:ext cx="85725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38698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0807"/>
            <a:ext cx="8229600" cy="1143000"/>
          </a:xfrm>
        </p:spPr>
        <p:txBody>
          <a:bodyPr/>
          <a:lstStyle/>
          <a:p>
            <a:r>
              <a:rPr lang="en-US" b="1" u="sng" dirty="0" smtClean="0">
                <a:solidFill>
                  <a:schemeClr val="accent6">
                    <a:lumMod val="75000"/>
                  </a:schemeClr>
                </a:solidFill>
              </a:rPr>
              <a:t>Ways to Create Emphasis</a:t>
            </a:r>
            <a:endParaRPr lang="en-US" b="1" u="sng" dirty="0">
              <a:solidFill>
                <a:schemeClr val="accent6">
                  <a:lumMod val="75000"/>
                </a:schemeClr>
              </a:solidFill>
            </a:endParaRPr>
          </a:p>
        </p:txBody>
      </p:sp>
      <p:sp>
        <p:nvSpPr>
          <p:cNvPr id="3" name="Content Placeholder 2"/>
          <p:cNvSpPr>
            <a:spLocks noGrp="1"/>
          </p:cNvSpPr>
          <p:nvPr>
            <p:ph idx="1"/>
          </p:nvPr>
        </p:nvSpPr>
        <p:spPr>
          <a:xfrm>
            <a:off x="685800" y="1288314"/>
            <a:ext cx="4648200" cy="5569685"/>
          </a:xfrm>
        </p:spPr>
        <p:txBody>
          <a:bodyPr>
            <a:normAutofit fontScale="70000" lnSpcReduction="20000"/>
          </a:bodyPr>
          <a:lstStyle/>
          <a:p>
            <a:r>
              <a:rPr lang="en-US" dirty="0" smtClean="0"/>
              <a:t>Size and Repetition.</a:t>
            </a:r>
          </a:p>
          <a:p>
            <a:pPr marL="0" indent="0">
              <a:buNone/>
            </a:pPr>
            <a:endParaRPr lang="en-US" dirty="0" smtClean="0"/>
          </a:p>
          <a:p>
            <a:r>
              <a:rPr lang="en-US" dirty="0" smtClean="0"/>
              <a:t>Contrast a shape with its surroundings.</a:t>
            </a:r>
          </a:p>
          <a:p>
            <a:pPr marL="0" indent="0">
              <a:buNone/>
            </a:pPr>
            <a:endParaRPr lang="en-US" dirty="0" smtClean="0"/>
          </a:p>
          <a:p>
            <a:r>
              <a:rPr lang="en-US" dirty="0" smtClean="0"/>
              <a:t>Create contrast of temperature.</a:t>
            </a:r>
          </a:p>
          <a:p>
            <a:pPr marL="0" indent="0">
              <a:buNone/>
            </a:pPr>
            <a:endParaRPr lang="en-US" dirty="0" smtClean="0"/>
          </a:p>
          <a:p>
            <a:r>
              <a:rPr lang="en-US" dirty="0" smtClean="0"/>
              <a:t>Use a darker or lighter value.</a:t>
            </a:r>
          </a:p>
          <a:p>
            <a:pPr marL="0" indent="0">
              <a:buNone/>
            </a:pPr>
            <a:endParaRPr lang="en-US" dirty="0" smtClean="0"/>
          </a:p>
          <a:p>
            <a:r>
              <a:rPr lang="en-US" dirty="0" smtClean="0"/>
              <a:t>Focus attention with converging lines.</a:t>
            </a:r>
          </a:p>
          <a:p>
            <a:pPr marL="0" indent="0">
              <a:buNone/>
            </a:pPr>
            <a:endParaRPr lang="en-US" dirty="0" smtClean="0"/>
          </a:p>
          <a:p>
            <a:r>
              <a:rPr lang="en-US" dirty="0" smtClean="0"/>
              <a:t>Isolate the objet you want to emphasize.</a:t>
            </a:r>
          </a:p>
          <a:p>
            <a:pPr marL="0" indent="0">
              <a:buNone/>
            </a:pPr>
            <a:endParaRPr lang="en-US" dirty="0" smtClean="0"/>
          </a:p>
          <a:p>
            <a:r>
              <a:rPr lang="en-US" dirty="0" smtClean="0"/>
              <a:t>Increase an objects intensity of color. </a:t>
            </a:r>
            <a:endParaRPr lang="en-US" dirty="0"/>
          </a:p>
        </p:txBody>
      </p:sp>
      <p:pic>
        <p:nvPicPr>
          <p:cNvPr id="4" name="Picture 3"/>
          <p:cNvPicPr>
            <a:picLocks noChangeAspect="1"/>
          </p:cNvPicPr>
          <p:nvPr/>
        </p:nvPicPr>
        <p:blipFill>
          <a:blip r:embed="rId2"/>
          <a:stretch>
            <a:fillRect/>
          </a:stretch>
        </p:blipFill>
        <p:spPr>
          <a:xfrm>
            <a:off x="4917469" y="1957148"/>
            <a:ext cx="2967037" cy="638599"/>
          </a:xfrm>
          <a:prstGeom prst="rect">
            <a:avLst/>
          </a:prstGeom>
          <a:ln>
            <a:solidFill>
              <a:schemeClr val="bg1">
                <a:lumMod val="50000"/>
              </a:schemeClr>
            </a:solidFill>
          </a:ln>
        </p:spPr>
      </p:pic>
      <p:pic>
        <p:nvPicPr>
          <p:cNvPr id="4098" name="Picture 2" descr="emphasi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1044" y="2813775"/>
            <a:ext cx="2999889" cy="6448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889113" y="3567630"/>
            <a:ext cx="2963817" cy="636351"/>
          </a:xfrm>
          <a:prstGeom prst="rect">
            <a:avLst/>
          </a:prstGeom>
        </p:spPr>
      </p:pic>
      <p:pic>
        <p:nvPicPr>
          <p:cNvPr id="4100" name="Picture 4" descr="emphasis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2999" y="4333323"/>
            <a:ext cx="2963817" cy="61149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4889113" y="5162842"/>
            <a:ext cx="2967037" cy="637110"/>
          </a:xfrm>
          <a:prstGeom prst="rect">
            <a:avLst/>
          </a:prstGeom>
          <a:ln>
            <a:solidFill>
              <a:schemeClr val="bg1">
                <a:lumMod val="50000"/>
              </a:schemeClr>
            </a:solidFill>
          </a:ln>
        </p:spPr>
      </p:pic>
      <p:pic>
        <p:nvPicPr>
          <p:cNvPr id="4102" name="Picture 6" descr="emphasis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9113" y="6060444"/>
            <a:ext cx="3023753" cy="600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4875161" y="1147908"/>
            <a:ext cx="2855472" cy="607854"/>
          </a:xfrm>
          <a:prstGeom prst="rect">
            <a:avLst/>
          </a:prstGeom>
        </p:spPr>
      </p:pic>
    </p:spTree>
    <p:extLst>
      <p:ext uri="{BB962C8B-B14F-4D97-AF65-F5344CB8AC3E}">
        <p14:creationId xmlns:p14="http://schemas.microsoft.com/office/powerpoint/2010/main" val="787162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noAutofit/>
          </a:bodyPr>
          <a:lstStyle/>
          <a:p>
            <a:r>
              <a:rPr lang="en-US" sz="8000" dirty="0" smtClean="0">
                <a:latin typeface="Eras Bold ITC" panose="020B0907030504020204" pitchFamily="34" charset="0"/>
              </a:rPr>
              <a:t>Contrast</a:t>
            </a:r>
            <a:endParaRPr lang="en-US" sz="8000" dirty="0">
              <a:latin typeface="Eras Bold ITC" panose="020B0907030504020204" pitchFamily="34" charset="0"/>
            </a:endParaRPr>
          </a:p>
        </p:txBody>
      </p:sp>
      <p:sp>
        <p:nvSpPr>
          <p:cNvPr id="6" name="Subtitle 5"/>
          <p:cNvSpPr>
            <a:spLocks noGrp="1"/>
          </p:cNvSpPr>
          <p:nvPr>
            <p:ph type="subTitle" idx="1"/>
          </p:nvPr>
        </p:nvSpPr>
        <p:spPr>
          <a:xfrm>
            <a:off x="1447800" y="3124200"/>
            <a:ext cx="6400800" cy="1752600"/>
          </a:xfrm>
        </p:spPr>
        <p:txBody>
          <a:bodyPr>
            <a:noAutofit/>
          </a:bodyPr>
          <a:lstStyle/>
          <a:p>
            <a:r>
              <a:rPr lang="en-US" sz="2800" dirty="0">
                <a:solidFill>
                  <a:schemeClr val="tx1">
                    <a:lumMod val="85000"/>
                    <a:lumOff val="15000"/>
                  </a:schemeClr>
                </a:solidFill>
                <a:latin typeface="Adobe Caslon Pro Bold" panose="0205070206050A020403" pitchFamily="18" charset="0"/>
              </a:rPr>
              <a:t>A principle of art that refers to the arrangement of opposite elements (light vs. dark colors, rough vs. smooth textures, large vs. small shapes, etc</a:t>
            </a:r>
            <a:r>
              <a:rPr lang="en-US" sz="2800" dirty="0" smtClean="0">
                <a:solidFill>
                  <a:schemeClr val="tx1">
                    <a:lumMod val="85000"/>
                    <a:lumOff val="15000"/>
                  </a:schemeClr>
                </a:solidFill>
                <a:latin typeface="Adobe Caslon Pro Bold" panose="0205070206050A020403" pitchFamily="18" charset="0"/>
              </a:rPr>
              <a:t>.) to </a:t>
            </a:r>
            <a:r>
              <a:rPr lang="en-US" sz="2800" dirty="0">
                <a:solidFill>
                  <a:schemeClr val="tx1">
                    <a:lumMod val="85000"/>
                    <a:lumOff val="15000"/>
                  </a:schemeClr>
                </a:solidFill>
                <a:latin typeface="Adobe Caslon Pro Bold" panose="0205070206050A020403" pitchFamily="18" charset="0"/>
              </a:rPr>
              <a:t>create visual </a:t>
            </a:r>
            <a:r>
              <a:rPr lang="en-US" sz="2800" dirty="0" smtClean="0">
                <a:solidFill>
                  <a:schemeClr val="tx1">
                    <a:lumMod val="85000"/>
                    <a:lumOff val="15000"/>
                  </a:schemeClr>
                </a:solidFill>
                <a:latin typeface="Adobe Caslon Pro Bold" panose="0205070206050A020403" pitchFamily="18" charset="0"/>
              </a:rPr>
              <a:t>interest in a work of art.</a:t>
            </a:r>
            <a:endParaRPr lang="en-US" sz="2800" dirty="0">
              <a:solidFill>
                <a:schemeClr val="tx1">
                  <a:lumMod val="85000"/>
                  <a:lumOff val="15000"/>
                </a:schemeClr>
              </a:solidFill>
              <a:latin typeface="Adobe Caslon Pro Bold" panose="0205070206050A020403" pitchFamily="18" charset="0"/>
            </a:endParaRPr>
          </a:p>
        </p:txBody>
      </p:sp>
    </p:spTree>
    <p:extLst>
      <p:ext uri="{BB962C8B-B14F-4D97-AF65-F5344CB8AC3E}">
        <p14:creationId xmlns:p14="http://schemas.microsoft.com/office/powerpoint/2010/main" val="32308802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459" y="210344"/>
            <a:ext cx="7772400" cy="1362075"/>
          </a:xfrm>
        </p:spPr>
        <p:txBody>
          <a:bodyPr>
            <a:noAutofit/>
          </a:bodyPr>
          <a:lstStyle/>
          <a:p>
            <a:r>
              <a:rPr lang="en-US" sz="8000" b="1" dirty="0" smtClean="0"/>
              <a:t>High Contrast</a:t>
            </a:r>
            <a:endParaRPr lang="en-US" sz="8000" b="1" dirty="0"/>
          </a:p>
        </p:txBody>
      </p:sp>
      <p:sp>
        <p:nvSpPr>
          <p:cNvPr id="3" name="Text Placeholder 2"/>
          <p:cNvSpPr>
            <a:spLocks noGrp="1"/>
          </p:cNvSpPr>
          <p:nvPr>
            <p:ph type="body" idx="1"/>
          </p:nvPr>
        </p:nvSpPr>
        <p:spPr>
          <a:xfrm>
            <a:off x="152959" y="5271752"/>
            <a:ext cx="8915400" cy="966787"/>
          </a:xfrm>
        </p:spPr>
        <p:txBody>
          <a:bodyPr/>
          <a:lstStyle/>
          <a:p>
            <a:r>
              <a:rPr lang="en-US" dirty="0" smtClean="0">
                <a:solidFill>
                  <a:schemeClr val="tx1"/>
                </a:solidFill>
              </a:rPr>
              <a:t>The more </a:t>
            </a:r>
            <a:r>
              <a:rPr lang="en-US" b="1" dirty="0" smtClean="0">
                <a:solidFill>
                  <a:schemeClr val="tx1"/>
                </a:solidFill>
              </a:rPr>
              <a:t>Contrast</a:t>
            </a:r>
            <a:r>
              <a:rPr lang="en-US" dirty="0" smtClean="0">
                <a:solidFill>
                  <a:schemeClr val="tx1"/>
                </a:solidFill>
              </a:rPr>
              <a:t> there is in an art work, the more a viewer’s attention is engaged. </a:t>
            </a:r>
            <a:endParaRPr lang="en-US" dirty="0">
              <a:solidFill>
                <a:schemeClr val="tx1"/>
              </a:solidFill>
            </a:endParaRPr>
          </a:p>
        </p:txBody>
      </p:sp>
      <p:pic>
        <p:nvPicPr>
          <p:cNvPr id="4" name="Content Placeholder 3"/>
          <p:cNvPicPr>
            <a:picLocks noGrp="1" noChangeAspect="1"/>
          </p:cNvPicPr>
          <p:nvPr>
            <p:ph idx="4294967295"/>
          </p:nvPr>
        </p:nvPicPr>
        <p:blipFill>
          <a:blip r:embed="rId2"/>
          <a:stretch>
            <a:fillRect/>
          </a:stretch>
        </p:blipFill>
        <p:spPr>
          <a:xfrm>
            <a:off x="2895600" y="1341437"/>
            <a:ext cx="3076575" cy="3916363"/>
          </a:xfrm>
          <a:prstGeom prst="rect">
            <a:avLst/>
          </a:prstGeom>
        </p:spPr>
      </p:pic>
    </p:spTree>
    <p:extLst>
      <p:ext uri="{BB962C8B-B14F-4D97-AF65-F5344CB8AC3E}">
        <p14:creationId xmlns:p14="http://schemas.microsoft.com/office/powerpoint/2010/main" val="6022323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772400" cy="1362075"/>
          </a:xfrm>
        </p:spPr>
        <p:txBody>
          <a:bodyPr>
            <a:noAutofit/>
          </a:bodyPr>
          <a:lstStyle/>
          <a:p>
            <a:r>
              <a:rPr lang="en-US" sz="8000" b="1" dirty="0" smtClean="0">
                <a:solidFill>
                  <a:schemeClr val="bg1">
                    <a:lumMod val="65000"/>
                  </a:schemeClr>
                </a:solidFill>
              </a:rPr>
              <a:t>Low Contrast</a:t>
            </a:r>
            <a:endParaRPr lang="en-US" sz="8000" b="1" dirty="0">
              <a:solidFill>
                <a:schemeClr val="bg1">
                  <a:lumMod val="65000"/>
                </a:schemeClr>
              </a:solidFill>
            </a:endParaRPr>
          </a:p>
        </p:txBody>
      </p:sp>
      <p:sp>
        <p:nvSpPr>
          <p:cNvPr id="3" name="Text Placeholder 2"/>
          <p:cNvSpPr>
            <a:spLocks noGrp="1"/>
          </p:cNvSpPr>
          <p:nvPr>
            <p:ph type="body" idx="1"/>
          </p:nvPr>
        </p:nvSpPr>
        <p:spPr>
          <a:xfrm>
            <a:off x="762000" y="4800600"/>
            <a:ext cx="7772400" cy="1500187"/>
          </a:xfrm>
        </p:spPr>
        <p:txBody>
          <a:bodyPr/>
          <a:lstStyle/>
          <a:p>
            <a:r>
              <a:rPr lang="en-US" dirty="0" smtClean="0">
                <a:solidFill>
                  <a:schemeClr val="tx1"/>
                </a:solidFill>
              </a:rPr>
              <a:t>If there is little contrast in an art work, then there may be too much similarity and the art work could become monotonous and uninteresting</a:t>
            </a:r>
            <a:r>
              <a:rPr lang="en-US" dirty="0" smtClean="0"/>
              <a:t>.</a:t>
            </a:r>
            <a:endParaRPr lang="en-US" dirty="0"/>
          </a:p>
        </p:txBody>
      </p:sp>
      <p:pic>
        <p:nvPicPr>
          <p:cNvPr id="4" name="Content Placeholder 3"/>
          <p:cNvPicPr>
            <a:picLocks noGrp="1" noChangeAspect="1"/>
          </p:cNvPicPr>
          <p:nvPr>
            <p:ph idx="4294967295"/>
          </p:nvPr>
        </p:nvPicPr>
        <p:blipFill>
          <a:blip r:embed="rId2"/>
          <a:stretch>
            <a:fillRect/>
          </a:stretch>
        </p:blipFill>
        <p:spPr>
          <a:xfrm>
            <a:off x="1676400" y="1371600"/>
            <a:ext cx="5553075" cy="3671422"/>
          </a:xfrm>
          <a:prstGeom prst="rect">
            <a:avLst/>
          </a:prstGeom>
        </p:spPr>
      </p:pic>
    </p:spTree>
    <p:extLst>
      <p:ext uri="{BB962C8B-B14F-4D97-AF65-F5344CB8AC3E}">
        <p14:creationId xmlns:p14="http://schemas.microsoft.com/office/powerpoint/2010/main" val="736851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45" y="274638"/>
            <a:ext cx="8624455" cy="1143000"/>
          </a:xfrm>
        </p:spPr>
        <p:txBody>
          <a:bodyPr>
            <a:normAutofit fontScale="90000"/>
          </a:bodyPr>
          <a:lstStyle/>
          <a:p>
            <a:r>
              <a:rPr lang="en-US" sz="7300" b="1" u="sng" dirty="0" smtClean="0">
                <a:solidFill>
                  <a:schemeClr val="accent4">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Rhythm / </a:t>
            </a:r>
            <a:r>
              <a:rPr lang="en-US" sz="7300" b="1" u="sng" dirty="0">
                <a:solidFill>
                  <a:schemeClr val="accent4">
                    <a:lumMod val="75000"/>
                  </a:schemeClr>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Movement</a:t>
            </a:r>
            <a:r>
              <a:rPr lang="en-US" sz="6600" b="1" dirty="0"/>
              <a:t/>
            </a:r>
            <a:br>
              <a:rPr lang="en-US" sz="6600" b="1" dirty="0"/>
            </a:br>
            <a:endParaRPr lang="en-US" sz="4000" dirty="0">
              <a:solidFill>
                <a:schemeClr val="bg1">
                  <a:lumMod val="50000"/>
                </a:schemeClr>
              </a:solidFill>
            </a:endParaRPr>
          </a:p>
        </p:txBody>
      </p:sp>
      <p:sp>
        <p:nvSpPr>
          <p:cNvPr id="3" name="Content Placeholder 2"/>
          <p:cNvSpPr>
            <a:spLocks noGrp="1"/>
          </p:cNvSpPr>
          <p:nvPr>
            <p:ph idx="1"/>
          </p:nvPr>
        </p:nvSpPr>
        <p:spPr/>
        <p:txBody>
          <a:bodyPr>
            <a:normAutofit/>
          </a:bodyPr>
          <a:lstStyle/>
          <a:p>
            <a:pPr marL="0" indent="0">
              <a:buNone/>
            </a:pPr>
            <a:r>
              <a:rPr lang="en-US" sz="4400" dirty="0"/>
              <a:t>T</a:t>
            </a:r>
            <a:r>
              <a:rPr lang="en-US" sz="4400" dirty="0" smtClean="0"/>
              <a:t>he </a:t>
            </a:r>
            <a:r>
              <a:rPr lang="en-US" sz="4400" dirty="0"/>
              <a:t>suggestion of motion through the use of various elements</a:t>
            </a:r>
            <a:r>
              <a:rPr lang="en-US" sz="4400" dirty="0" smtClean="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82" y="3863181"/>
            <a:ext cx="8473058" cy="2102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968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52400" y="609600"/>
            <a:ext cx="4038600" cy="5668963"/>
          </a:xfrm>
        </p:spPr>
        <p:txBody>
          <a:bodyPr>
            <a:normAutofit/>
          </a:bodyPr>
          <a:lstStyle/>
          <a:p>
            <a:r>
              <a:rPr lang="en-US" sz="4000" u="sng" dirty="0" smtClean="0">
                <a:solidFill>
                  <a:schemeClr val="bg2">
                    <a:lumMod val="25000"/>
                  </a:schemeClr>
                </a:solidFill>
              </a:rPr>
              <a:t>Rhythm</a:t>
            </a:r>
            <a:r>
              <a:rPr lang="en-US" sz="4000" dirty="0" smtClean="0">
                <a:solidFill>
                  <a:schemeClr val="bg2">
                    <a:lumMod val="25000"/>
                  </a:schemeClr>
                </a:solidFill>
              </a:rPr>
              <a:t> causes </a:t>
            </a:r>
            <a:r>
              <a:rPr lang="en-US" sz="4000" dirty="0">
                <a:solidFill>
                  <a:schemeClr val="bg2">
                    <a:lumMod val="25000"/>
                  </a:schemeClr>
                </a:solidFill>
              </a:rPr>
              <a:t>the viewers eye to follow the visual beats through a work of art</a:t>
            </a:r>
            <a:r>
              <a:rPr lang="en-US" sz="4000" dirty="0" smtClean="0">
                <a:solidFill>
                  <a:schemeClr val="bg2">
                    <a:lumMod val="25000"/>
                  </a:schemeClr>
                </a:solidFill>
              </a:rPr>
              <a:t>.</a:t>
            </a:r>
            <a:endParaRPr lang="en-US" sz="4000" dirty="0">
              <a:solidFill>
                <a:schemeClr val="bg2">
                  <a:lumMod val="25000"/>
                </a:schemeClr>
              </a:solidFill>
            </a:endParaRPr>
          </a:p>
          <a:p>
            <a:r>
              <a:rPr lang="en-US" sz="4000" u="sng" dirty="0">
                <a:solidFill>
                  <a:schemeClr val="bg2">
                    <a:lumMod val="25000"/>
                  </a:schemeClr>
                </a:solidFill>
              </a:rPr>
              <a:t>Rhythms </a:t>
            </a:r>
            <a:r>
              <a:rPr lang="en-US" sz="4000" dirty="0">
                <a:solidFill>
                  <a:schemeClr val="bg2">
                    <a:lumMod val="25000"/>
                  </a:schemeClr>
                </a:solidFill>
              </a:rPr>
              <a:t>result for repetition.</a:t>
            </a:r>
          </a:p>
          <a:p>
            <a:endParaRPr lang="en-US" dirty="0"/>
          </a:p>
        </p:txBody>
      </p:sp>
      <p:pic>
        <p:nvPicPr>
          <p:cNvPr id="9" name="Content Placeholder 8"/>
          <p:cNvPicPr>
            <a:picLocks noGrp="1" noChangeAspect="1"/>
          </p:cNvPicPr>
          <p:nvPr>
            <p:ph sz="half" idx="2"/>
          </p:nvPr>
        </p:nvPicPr>
        <p:blipFill>
          <a:blip r:embed="rId2"/>
          <a:stretch>
            <a:fillRect/>
          </a:stretch>
        </p:blipFill>
        <p:spPr>
          <a:xfrm>
            <a:off x="4294031" y="1600200"/>
            <a:ext cx="4494451" cy="3048351"/>
          </a:xfrm>
          <a:prstGeom prst="rect">
            <a:avLst/>
          </a:prstGeom>
        </p:spPr>
      </p:pic>
    </p:spTree>
    <p:extLst>
      <p:ext uri="{BB962C8B-B14F-4D97-AF65-F5344CB8AC3E}">
        <p14:creationId xmlns:p14="http://schemas.microsoft.com/office/powerpoint/2010/main" val="1270602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762000"/>
            <a:ext cx="4038600" cy="5257800"/>
          </a:xfrm>
        </p:spPr>
        <p:txBody>
          <a:bodyPr>
            <a:normAutofit/>
          </a:bodyPr>
          <a:lstStyle/>
          <a:p>
            <a:r>
              <a:rPr lang="en-US" sz="4000" u="sng" dirty="0" smtClean="0"/>
              <a:t>Motif and Pattern </a:t>
            </a:r>
            <a:r>
              <a:rPr lang="en-US" sz="4000" dirty="0" smtClean="0"/>
              <a:t>are often used to talk about repetition in art.</a:t>
            </a:r>
          </a:p>
          <a:p>
            <a:r>
              <a:rPr lang="en-US" sz="4000" u="sng" dirty="0" smtClean="0"/>
              <a:t>A motif </a:t>
            </a:r>
            <a:r>
              <a:rPr lang="en-US" sz="4000" dirty="0" smtClean="0"/>
              <a:t>is a unit that is repeated in visual rhythm.</a:t>
            </a:r>
            <a:endParaRPr lang="en-US" sz="4000" dirty="0"/>
          </a:p>
        </p:txBody>
      </p:sp>
      <p:pic>
        <p:nvPicPr>
          <p:cNvPr id="7" name="Content Placeholder 6"/>
          <p:cNvPicPr>
            <a:picLocks noGrp="1" noChangeAspect="1"/>
          </p:cNvPicPr>
          <p:nvPr>
            <p:ph sz="half" idx="2"/>
          </p:nvPr>
        </p:nvPicPr>
        <p:blipFill>
          <a:blip r:embed="rId2"/>
          <a:stretch>
            <a:fillRect/>
          </a:stretch>
        </p:blipFill>
        <p:spPr>
          <a:xfrm>
            <a:off x="4572000" y="1524000"/>
            <a:ext cx="4038600" cy="4038600"/>
          </a:xfrm>
          <a:prstGeom prst="rect">
            <a:avLst/>
          </a:prstGeom>
        </p:spPr>
      </p:pic>
    </p:spTree>
    <p:extLst>
      <p:ext uri="{BB962C8B-B14F-4D97-AF65-F5344CB8AC3E}">
        <p14:creationId xmlns:p14="http://schemas.microsoft.com/office/powerpoint/2010/main" val="4119290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800" y="685649"/>
            <a:ext cx="7162600" cy="5486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8783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87" y="946022"/>
            <a:ext cx="7858913" cy="5226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9845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0337"/>
            <a:ext cx="9144000" cy="1143000"/>
          </a:xfrm>
        </p:spPr>
        <p:txBody>
          <a:bodyPr>
            <a:normAutofit fontScale="90000"/>
          </a:bodyPr>
          <a:lstStyle/>
          <a:p>
            <a:r>
              <a:rPr lang="en-US" b="1" dirty="0" smtClean="0"/>
              <a:t/>
            </a:r>
            <a:br>
              <a:rPr lang="en-US" b="1" dirty="0" smtClean="0"/>
            </a:br>
            <a:r>
              <a:rPr lang="en-US" sz="8000" b="1" u="sng" dirty="0" smtClean="0">
                <a:solidFill>
                  <a:srgbClr val="FF0066"/>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Proportion</a:t>
            </a:r>
            <a:r>
              <a:rPr lang="en-US" sz="7300" b="1" dirty="0" smtClean="0"/>
              <a:t> </a:t>
            </a:r>
            <a:r>
              <a:rPr lang="en-US" sz="7300" b="1" dirty="0" smtClean="0">
                <a:solidFill>
                  <a:srgbClr val="FF0000"/>
                </a:solidFill>
              </a:rPr>
              <a:t>/ Scale</a:t>
            </a:r>
            <a:r>
              <a:rPr lang="en-US" sz="7300" b="1" dirty="0" smtClean="0"/>
              <a:t/>
            </a:r>
            <a:br>
              <a:rPr lang="en-US" sz="7300" b="1" dirty="0" smtClean="0"/>
            </a:br>
            <a:r>
              <a:rPr lang="en-US" b="1" dirty="0" smtClean="0"/>
              <a:t/>
            </a:r>
            <a:br>
              <a:rPr lang="en-US" b="1" dirty="0" smtClean="0"/>
            </a:br>
            <a:r>
              <a:rPr lang="en-US" dirty="0" smtClean="0"/>
              <a:t/>
            </a:r>
            <a:br>
              <a:rPr lang="en-US" dirty="0" smtClean="0"/>
            </a:br>
            <a:endParaRPr lang="en-US" dirty="0"/>
          </a:p>
        </p:txBody>
      </p:sp>
      <p:sp>
        <p:nvSpPr>
          <p:cNvPr id="3" name="Content Placeholder 2"/>
          <p:cNvSpPr>
            <a:spLocks noGrp="1"/>
          </p:cNvSpPr>
          <p:nvPr>
            <p:ph idx="1"/>
          </p:nvPr>
        </p:nvSpPr>
        <p:spPr>
          <a:xfrm>
            <a:off x="228600" y="1524000"/>
            <a:ext cx="8686800" cy="4525963"/>
          </a:xfrm>
        </p:spPr>
        <p:txBody>
          <a:bodyPr>
            <a:normAutofit/>
          </a:bodyPr>
          <a:lstStyle/>
          <a:p>
            <a:pPr marL="0" indent="0">
              <a:buNone/>
            </a:pPr>
            <a:r>
              <a:rPr lang="en-US" b="1" dirty="0"/>
              <a:t>T</a:t>
            </a:r>
            <a:r>
              <a:rPr lang="en-US" b="1" dirty="0" smtClean="0"/>
              <a:t>he </a:t>
            </a:r>
            <a:r>
              <a:rPr lang="en-US" b="1" dirty="0"/>
              <a:t>size relationship of parts to a whole and to one another. </a:t>
            </a:r>
            <a:endParaRPr lang="en-US" b="1" dirty="0" smtClean="0"/>
          </a:p>
          <a:p>
            <a:pPr marL="0" indent="0">
              <a:buNone/>
            </a:pPr>
            <a:r>
              <a:rPr lang="en-US" b="1" dirty="0" smtClean="0"/>
              <a:t>Scale </a:t>
            </a:r>
            <a:r>
              <a:rPr lang="en-US" b="1" dirty="0"/>
              <a:t>refers to relating size to a constant, such as a human body</a:t>
            </a:r>
            <a:r>
              <a:rPr lang="en-US" b="1" dirty="0" smtClean="0"/>
              <a:t>.</a:t>
            </a:r>
          </a:p>
          <a:p>
            <a:pPr marL="0" indent="0">
              <a:buNone/>
            </a:pPr>
            <a:r>
              <a:rPr lang="en-US" dirty="0" smtClean="0"/>
              <a:t> </a:t>
            </a:r>
          </a:p>
          <a:p>
            <a:endParaRPr lang="en-US" dirty="0"/>
          </a:p>
        </p:txBody>
      </p:sp>
      <p:pic>
        <p:nvPicPr>
          <p:cNvPr id="3074" name="Picture 2" descr="Example of Proportion /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86200"/>
            <a:ext cx="5943600" cy="244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387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20143</TotalTime>
  <Words>895</Words>
  <Application>Microsoft Macintosh PowerPoint</Application>
  <PresentationFormat>On-screen Show (4:3)</PresentationFormat>
  <Paragraphs>98</Paragraphs>
  <Slides>36</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Adobe Caslon Pro Bold</vt:lpstr>
      <vt:lpstr>Aharoni</vt:lpstr>
      <vt:lpstr>Andalus</vt:lpstr>
      <vt:lpstr>AngsanaUPC</vt:lpstr>
      <vt:lpstr>Arial</vt:lpstr>
      <vt:lpstr>Batang</vt:lpstr>
      <vt:lpstr>Britannic Bold</vt:lpstr>
      <vt:lpstr>Calibri</vt:lpstr>
      <vt:lpstr>DaunPenh</vt:lpstr>
      <vt:lpstr>Eras Bold ITC</vt:lpstr>
      <vt:lpstr>Georgia, Times New Roman, Times, serif</vt:lpstr>
      <vt:lpstr>Harrington</vt:lpstr>
      <vt:lpstr>Pristina</vt:lpstr>
      <vt:lpstr>Office Theme</vt:lpstr>
      <vt:lpstr>PRINCIPLES OF DESIGN    </vt:lpstr>
      <vt:lpstr>Pattern </vt:lpstr>
      <vt:lpstr>PowerPoint Presentation</vt:lpstr>
      <vt:lpstr>Rhythm / Movement </vt:lpstr>
      <vt:lpstr>PowerPoint Presentation</vt:lpstr>
      <vt:lpstr>PowerPoint Presentation</vt:lpstr>
      <vt:lpstr>PowerPoint Presentation</vt:lpstr>
      <vt:lpstr>PowerPoint Presentation</vt:lpstr>
      <vt:lpstr> Proportion / Scale   </vt:lpstr>
      <vt:lpstr>PowerPoint Presentation</vt:lpstr>
      <vt:lpstr> a/b=a+b/a </vt:lpstr>
      <vt:lpstr>Golden Ratio</vt:lpstr>
      <vt:lpstr>Golden Ratio in Nature</vt:lpstr>
      <vt:lpstr>The Last Supper  Leonardo Da Vinci</vt:lpstr>
      <vt:lpstr>Proportions of the Human Body</vt:lpstr>
      <vt:lpstr>Proportions of the Face</vt:lpstr>
      <vt:lpstr>Balance</vt:lpstr>
      <vt:lpstr>Symmetrical Balance</vt:lpstr>
      <vt:lpstr>PowerPoint Presentation</vt:lpstr>
      <vt:lpstr>Asymmetrical Balance</vt:lpstr>
      <vt:lpstr>PowerPoint Presentation</vt:lpstr>
      <vt:lpstr>Radial Balance</vt:lpstr>
      <vt:lpstr>What Type of Balance is this?</vt:lpstr>
      <vt:lpstr> Unity   </vt:lpstr>
      <vt:lpstr>Creating Unity in your Artwork</vt:lpstr>
      <vt:lpstr>PowerPoint Presentation</vt:lpstr>
      <vt:lpstr>PowerPoint Presentation</vt:lpstr>
      <vt:lpstr>Variety </vt:lpstr>
      <vt:lpstr> Variety provides contrast to harmony and unity  </vt:lpstr>
      <vt:lpstr>PowerPoint Presentation</vt:lpstr>
      <vt:lpstr>Emphasis </vt:lpstr>
      <vt:lpstr>PowerPoint Presentation</vt:lpstr>
      <vt:lpstr>Ways to Create Emphasis</vt:lpstr>
      <vt:lpstr>Contrast</vt:lpstr>
      <vt:lpstr>High Contrast</vt:lpstr>
      <vt:lpstr>Low Contrast</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DESIGN</dc:title>
  <dc:creator>Jennifer</dc:creator>
  <cp:lastModifiedBy>Robert Keller</cp:lastModifiedBy>
  <cp:revision>44</cp:revision>
  <cp:lastPrinted>2020-01-07T20:15:33Z</cp:lastPrinted>
  <dcterms:created xsi:type="dcterms:W3CDTF">2014-10-07T20:11:45Z</dcterms:created>
  <dcterms:modified xsi:type="dcterms:W3CDTF">2022-05-29T17:03:26Z</dcterms:modified>
</cp:coreProperties>
</file>