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25564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How would you feel?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intimidated?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Scared?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Unsure of what you were teaching ?</a:t>
            </a:r>
          </a:p>
        </p:txBody>
      </p:sp>
    </p:spTree>
    <p:extLst>
      <p:ext uri="{BB962C8B-B14F-4D97-AF65-F5344CB8AC3E}">
        <p14:creationId xmlns:p14="http://schemas.microsoft.com/office/powerpoint/2010/main" val="1203575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Wheelchair</a:t>
            </a:r>
            <a:r>
              <a:rPr lang="en-GB" baseline="0" dirty="0" smtClean="0"/>
              <a:t> – or disability 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Do you offer support?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Special needs?</a:t>
            </a:r>
          </a:p>
          <a:p>
            <a:pPr marL="342900" indent="-342900">
              <a:buFont typeface="Arial" charset="0"/>
              <a:buChar char="•"/>
            </a:pPr>
            <a:endParaRPr dirty="0"/>
          </a:p>
          <a:p>
            <a:endParaRPr dirty="0"/>
          </a:p>
          <a:p>
            <a:pPr marL="240631" indent="-240631">
              <a:buSzPct val="100000"/>
              <a:buChar char="*"/>
            </a:pPr>
            <a:r>
              <a:rPr dirty="0"/>
              <a:t>single? </a:t>
            </a:r>
          </a:p>
          <a:p>
            <a:pPr marL="240631" indent="-240631">
              <a:buSzPct val="100000"/>
              <a:buChar char="*"/>
            </a:pPr>
            <a:r>
              <a:rPr dirty="0"/>
              <a:t>Needs more information?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Older mum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How do you feel personally?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Do you offer more support?</a:t>
            </a:r>
          </a:p>
        </p:txBody>
      </p:sp>
    </p:spTree>
    <p:extLst>
      <p:ext uri="{BB962C8B-B14F-4D97-AF65-F5344CB8AC3E}">
        <p14:creationId xmlns:p14="http://schemas.microsoft.com/office/powerpoint/2010/main" val="3311237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</a:t>
            </a:r>
            <a:r>
              <a:rPr lang="en-GB" baseline="0" dirty="0" smtClean="0"/>
              <a:t> are lots </a:t>
            </a:r>
            <a:r>
              <a:rPr lang="en-GB" baseline="0" smtClean="0"/>
              <a:t>of what ifs … discuss  good to be prepared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695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 Lady arrives smoking</a:t>
            </a:r>
            <a:r>
              <a:rPr lang="en-GB" baseline="0" dirty="0" smtClean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How do you feel?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What are your immediate thoughts about her?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How would you support/guide?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err="1" smtClean="0"/>
              <a:t>Religon</a:t>
            </a:r>
            <a:endParaRPr lang="en-GB" dirty="0" smtClean="0"/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First reaction? 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How can you prepare?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Would you alter  your class to suit individual needs?</a:t>
            </a:r>
            <a:endParaRPr dirty="0"/>
          </a:p>
          <a:p>
            <a:endParaRPr dirty="0"/>
          </a:p>
          <a:p>
            <a:pPr marL="240631" indent="-240631">
              <a:buSzPct val="100000"/>
              <a:buChar char="*"/>
            </a:pPr>
            <a:r>
              <a:rPr dirty="0"/>
              <a:t>how would you know?</a:t>
            </a:r>
          </a:p>
          <a:p>
            <a:pPr marL="240631" indent="-240631">
              <a:buSzPct val="100000"/>
              <a:buChar char="*"/>
            </a:pPr>
            <a:r>
              <a:rPr dirty="0"/>
              <a:t>Would you treat differently? </a:t>
            </a:r>
          </a:p>
          <a:p>
            <a:pPr marL="240631" indent="-240631">
              <a:buSzPct val="100000"/>
              <a:buChar char="*"/>
            </a:pPr>
            <a:r>
              <a:rPr dirty="0"/>
              <a:t>Communication? </a:t>
            </a:r>
          </a:p>
          <a:p>
            <a:pPr marL="240631" indent="-240631">
              <a:buSzPct val="100000"/>
              <a:buChar char="*"/>
            </a:pPr>
            <a:r>
              <a:rPr dirty="0"/>
              <a:t>Resources</a:t>
            </a:r>
          </a:p>
          <a:p>
            <a:r>
              <a:rPr dirty="0"/>
              <a:t>Remember: </a:t>
            </a:r>
          </a:p>
          <a:p>
            <a:pPr marL="240631" indent="-240631">
              <a:buSzPct val="100000"/>
              <a:buChar char="*"/>
            </a:pPr>
            <a:r>
              <a:rPr dirty="0"/>
              <a:t>others on the course have paid to cover an amount of material - do you slow the class down for one person? Thoughts</a:t>
            </a:r>
          </a:p>
          <a:p>
            <a:pPr marL="240631" indent="-240631">
              <a:buSzPct val="100000"/>
              <a:buChar char="*"/>
            </a:pPr>
            <a:r>
              <a:rPr dirty="0"/>
              <a:t>Birth or not to birth</a:t>
            </a:r>
          </a:p>
          <a:p>
            <a:pPr marL="240631" indent="-240631">
              <a:buSzPct val="100000"/>
              <a:buChar char="*"/>
            </a:pPr>
            <a:r>
              <a:rPr dirty="0"/>
              <a:t>Medications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Young</a:t>
            </a:r>
            <a:r>
              <a:rPr lang="en-GB" baseline="0" dirty="0" smtClean="0"/>
              <a:t> mum </a:t>
            </a:r>
          </a:p>
          <a:p>
            <a:r>
              <a:rPr lang="en-GB" baseline="0" dirty="0" smtClean="0"/>
              <a:t>*any special needs?</a:t>
            </a:r>
          </a:p>
          <a:p>
            <a:r>
              <a:rPr lang="en-GB" baseline="0" dirty="0" smtClean="0"/>
              <a:t>*would you alter your class approach?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Would you give her ‘special attention’?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Would you </a:t>
            </a:r>
            <a:r>
              <a:rPr lang="en-GB" baseline="0" dirty="0" err="1" smtClean="0"/>
              <a:t>pobe</a:t>
            </a:r>
            <a:r>
              <a:rPr lang="en-GB" baseline="0" dirty="0" smtClean="0"/>
              <a:t> her position </a:t>
            </a:r>
            <a:r>
              <a:rPr lang="en-GB" baseline="0" dirty="0" err="1" smtClean="0"/>
              <a:t>ie</a:t>
            </a:r>
            <a:r>
              <a:rPr lang="en-GB" baseline="0" dirty="0" smtClean="0"/>
              <a:t>:  </a:t>
            </a:r>
            <a:r>
              <a:rPr lang="en-GB" baseline="0" dirty="0" err="1" smtClean="0"/>
              <a:t>whos</a:t>
            </a:r>
            <a:r>
              <a:rPr lang="en-GB" baseline="0" dirty="0" smtClean="0"/>
              <a:t> the father, how old 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* be prepared for the under age pregnancy – older father 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* do you report? Refer to social services?  None of our business?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Discuss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err="1" smtClean="0"/>
              <a:t>Tatoos</a:t>
            </a:r>
            <a:r>
              <a:rPr lang="en-GB" baseline="0" dirty="0" smtClean="0"/>
              <a:t>/ obvious piercings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judgements?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Health? – belly button piercings?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Do we judge?</a:t>
            </a:r>
          </a:p>
          <a:p>
            <a:pPr marL="342900" indent="-342900">
              <a:buFont typeface="Arial" charset="0"/>
              <a:buChar char="•"/>
            </a:pPr>
            <a:endParaRPr dirty="0"/>
          </a:p>
          <a:p>
            <a:endParaRPr dirty="0"/>
          </a:p>
          <a:p>
            <a:endParaRPr dirty="0"/>
          </a:p>
          <a:p>
            <a:pPr marL="240631" indent="-240631">
              <a:buSzPct val="100000"/>
              <a:buChar char="*"/>
            </a:pPr>
            <a:r>
              <a:rPr dirty="0" err="1"/>
              <a:t>ivf</a:t>
            </a:r>
            <a:r>
              <a:rPr dirty="0"/>
              <a:t>? Do we ask? If so why</a:t>
            </a:r>
          </a:p>
          <a:p>
            <a:pPr marL="240631" indent="-240631">
              <a:buSzPct val="100000"/>
              <a:buChar char="*"/>
            </a:pPr>
            <a:r>
              <a:rPr dirty="0"/>
              <a:t>Special care? With midwives?</a:t>
            </a:r>
          </a:p>
          <a:p>
            <a:pPr marL="240631" indent="-240631">
              <a:buSzPct val="100000"/>
              <a:buChar char="*"/>
            </a:pPr>
            <a:r>
              <a:rPr dirty="0" err="1"/>
              <a:t>Dont</a:t>
            </a:r>
            <a:r>
              <a:rPr dirty="0"/>
              <a:t> assume they are older, many ladies can look older than their age</a:t>
            </a:r>
          </a:p>
          <a:p>
            <a:pPr marL="240631" indent="-240631">
              <a:buSzPct val="100000"/>
              <a:buChar char="*"/>
            </a:pPr>
            <a:r>
              <a:rPr dirty="0"/>
              <a:t>Do they mix well in the class?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Very</a:t>
            </a:r>
            <a:r>
              <a:rPr lang="en-GB" baseline="0" dirty="0" smtClean="0"/>
              <a:t> slim 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Any concern?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How would you approach?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Large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Do we judge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Do</a:t>
            </a:r>
            <a:r>
              <a:rPr lang="en-GB" baseline="0" dirty="0" smtClean="0"/>
              <a:t> we discuss affects on baby and childbirth?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Dieting during pregnancy???  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Think about </a:t>
            </a:r>
            <a:r>
              <a:rPr lang="en-GB" baseline="0" dirty="0" err="1" smtClean="0"/>
              <a:t>interacction</a:t>
            </a:r>
            <a:r>
              <a:rPr lang="en-GB" baseline="0" dirty="0" smtClean="0"/>
              <a:t> games in our classes – could she do most things?</a:t>
            </a:r>
          </a:p>
          <a:p>
            <a:pPr marL="342900" indent="-342900">
              <a:buFont typeface="Arial" charset="0"/>
              <a:buChar char="•"/>
            </a:pPr>
            <a:endParaRPr dirty="0"/>
          </a:p>
          <a:p>
            <a:endParaRPr dirty="0"/>
          </a:p>
          <a:p>
            <a:pPr marL="240631" indent="-240631">
              <a:buSzPct val="100000"/>
              <a:buChar char="*"/>
            </a:pPr>
            <a:r>
              <a:rPr dirty="0"/>
              <a:t>older mum? </a:t>
            </a:r>
          </a:p>
          <a:p>
            <a:pPr marL="240631" indent="-240631">
              <a:buSzPct val="100000"/>
              <a:buChar char="*"/>
            </a:pPr>
            <a:r>
              <a:rPr dirty="0"/>
              <a:t>Single mum? </a:t>
            </a:r>
          </a:p>
          <a:p>
            <a:pPr marL="240631" indent="-240631">
              <a:buSzPct val="100000"/>
              <a:buChar char="*"/>
            </a:pPr>
            <a:r>
              <a:rPr dirty="0"/>
              <a:t>Should we ask?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Professional lady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Do you feel intimidated?</a:t>
            </a:r>
          </a:p>
          <a:p>
            <a:pPr marL="342900" indent="-342900">
              <a:buFont typeface="Arial" charset="0"/>
              <a:buChar char="•"/>
            </a:pPr>
            <a:r>
              <a:rPr lang="en-GB" baseline="0" dirty="0" smtClean="0"/>
              <a:t>Would you treat her different?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00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844672"/>
            <a:ext cx="7772400" cy="20415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98989"/>
                </a:solidFill>
                <a:uFill>
                  <a:solidFill>
                    <a:srgbClr val="898989"/>
                  </a:solidFill>
                </a:uFill>
              </a:defRPr>
            </a:lvl1pPr>
            <a:lvl2pPr algn="ctr">
              <a:buFontTx/>
              <a:defRPr>
                <a:solidFill>
                  <a:srgbClr val="898989"/>
                </a:solidFill>
                <a:uFill>
                  <a:solidFill>
                    <a:srgbClr val="898989"/>
                  </a:solidFill>
                </a:uFill>
              </a:defRPr>
            </a:lvl2pPr>
            <a:lvl3pPr algn="ctr">
              <a:buFontTx/>
              <a:defRPr>
                <a:solidFill>
                  <a:srgbClr val="898989"/>
                </a:solidFill>
                <a:uFill>
                  <a:solidFill>
                    <a:srgbClr val="898989"/>
                  </a:solidFill>
                </a:uFill>
              </a:defRPr>
            </a:lvl3pPr>
            <a:lvl4pPr algn="ctr">
              <a:buFontTx/>
              <a:defRPr>
                <a:solidFill>
                  <a:srgbClr val="898989"/>
                </a:solidFill>
                <a:uFill>
                  <a:solidFill>
                    <a:srgbClr val="898989"/>
                  </a:solidFill>
                </a:uFill>
              </a:defRPr>
            </a:lvl4pPr>
            <a:lvl5pPr algn="ctr">
              <a:buFontTx/>
              <a:defRPr>
                <a:solidFill>
                  <a:srgbClr val="898989"/>
                </a:solidFill>
                <a:uFill>
                  <a:solidFill>
                    <a:srgbClr val="898989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457200" y="274640"/>
            <a:ext cx="6019797" cy="658336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0" y="4406894"/>
            <a:ext cx="7772401" cy="245110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722310" y="1192212"/>
            <a:ext cx="7772401" cy="321468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000">
                <a:solidFill>
                  <a:srgbClr val="898989"/>
                </a:solidFill>
                <a:uFill>
                  <a:solidFill>
                    <a:srgbClr val="898989"/>
                  </a:solidFill>
                </a:uFill>
              </a:defRPr>
            </a:lvl1pPr>
            <a:lvl2pPr marL="661307" indent="-204107">
              <a:spcBef>
                <a:spcPts val="500"/>
              </a:spcBef>
              <a:buFontTx/>
              <a:defRPr sz="2000">
                <a:solidFill>
                  <a:srgbClr val="898989"/>
                </a:solidFill>
                <a:uFill>
                  <a:solidFill>
                    <a:srgbClr val="898989"/>
                  </a:solidFill>
                </a:uFill>
              </a:defRPr>
            </a:lvl2pPr>
            <a:lvl3pPr marL="1104900" indent="-190500">
              <a:spcBef>
                <a:spcPts val="500"/>
              </a:spcBef>
              <a:buFontTx/>
              <a:defRPr sz="2000">
                <a:solidFill>
                  <a:srgbClr val="898989"/>
                </a:solidFill>
                <a:uFill>
                  <a:solidFill>
                    <a:srgbClr val="898989"/>
                  </a:solidFill>
                </a:uFill>
              </a:defRPr>
            </a:lvl3pPr>
            <a:lvl4pPr marL="1600200" indent="-228600">
              <a:spcBef>
                <a:spcPts val="500"/>
              </a:spcBef>
              <a:buFontTx/>
              <a:defRPr sz="2000">
                <a:solidFill>
                  <a:srgbClr val="898989"/>
                </a:solidFill>
                <a:uFill>
                  <a:solidFill>
                    <a:srgbClr val="898989"/>
                  </a:solidFill>
                </a:uFill>
              </a:defRPr>
            </a:lvl4pPr>
            <a:lvl5pPr marL="2057400" indent="-228600">
              <a:spcBef>
                <a:spcPts val="500"/>
              </a:spcBef>
              <a:buFontTx/>
              <a:defRPr sz="2000">
                <a:solidFill>
                  <a:srgbClr val="898989"/>
                </a:solidFill>
                <a:uFill>
                  <a:solidFill>
                    <a:srgbClr val="898989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4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 marL="790575" indent="-333375">
              <a:spcBef>
                <a:spcPts val="700"/>
              </a:spcBef>
              <a:defRPr sz="2800"/>
            </a:lvl2pPr>
            <a:lvl3pPr marL="1234439" indent="-320039">
              <a:spcBef>
                <a:spcPts val="700"/>
              </a:spcBef>
              <a:defRPr sz="2800"/>
            </a:lvl3pPr>
            <a:lvl4pPr marL="1727200" indent="-355600">
              <a:spcBef>
                <a:spcPts val="700"/>
              </a:spcBef>
              <a:defRPr sz="2800"/>
            </a:lvl4pPr>
            <a:lvl5pPr marL="2184400" indent="-355600">
              <a:spcBef>
                <a:spcPts val="7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200" y="256812"/>
            <a:ext cx="8229600" cy="11786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435467"/>
            <a:ext cx="4040185" cy="73940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  <a:defRPr sz="2400" b="1"/>
            </a:lvl1pPr>
            <a:lvl2pPr marL="702128" indent="-244928">
              <a:spcBef>
                <a:spcPts val="600"/>
              </a:spcBef>
              <a:buFontTx/>
              <a:defRPr sz="2400" b="1"/>
            </a:lvl2pPr>
            <a:lvl3pPr marL="1143000" indent="-228600">
              <a:spcBef>
                <a:spcPts val="600"/>
              </a:spcBef>
              <a:buFontTx/>
              <a:defRPr sz="2400" b="1"/>
            </a:lvl3pPr>
            <a:lvl4pPr marL="1645920" indent="-274320">
              <a:spcBef>
                <a:spcPts val="600"/>
              </a:spcBef>
              <a:buFontTx/>
              <a:defRPr sz="2400" b="1"/>
            </a:lvl4pPr>
            <a:lvl5pPr marL="2103120" indent="-274320">
              <a:spcBef>
                <a:spcPts val="600"/>
              </a:spcBef>
              <a:buFontTx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457200" y="92080"/>
            <a:ext cx="8229600" cy="150812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1" cy="143509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3575046" y="273048"/>
            <a:ext cx="5111753" cy="658495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401" cy="228123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1792288" y="5367335"/>
            <a:ext cx="5486401" cy="14906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600075" indent="-142875">
              <a:spcBef>
                <a:spcPts val="300"/>
              </a:spcBef>
              <a:buFontTx/>
              <a:defRPr sz="1400"/>
            </a:lvl2pPr>
            <a:lvl3pPr marL="1047750" indent="-133350">
              <a:spcBef>
                <a:spcPts val="300"/>
              </a:spcBef>
              <a:buFontTx/>
              <a:defRPr sz="1400"/>
            </a:lvl3pPr>
            <a:lvl4pPr marL="1531619" indent="-160019">
              <a:spcBef>
                <a:spcPts val="300"/>
              </a:spcBef>
              <a:buFontTx/>
              <a:defRPr sz="1400"/>
            </a:lvl4pPr>
            <a:lvl5pPr marL="1988820" indent="-160020">
              <a:spcBef>
                <a:spcPts val="300"/>
              </a:spcBef>
              <a:buFontTx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9"/>
            <a:ext cx="8229600" cy="1508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3" y="6404295"/>
            <a:ext cx="2133597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uFill>
                  <a:solidFill>
                    <a:srgbClr val="898989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98989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98989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98989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98989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98989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98989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98989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98989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898989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685800" y="2130422"/>
            <a:ext cx="7772400" cy="14700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Midwife - client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1172" y="33328"/>
            <a:ext cx="5061617" cy="6791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7537" y="58215"/>
            <a:ext cx="5282423" cy="6741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 we need to know everything about a mum for us to teach affectively?</a:t>
            </a:r>
          </a:p>
          <a:p>
            <a:r>
              <a:rPr lang="en-GB" dirty="0" smtClean="0"/>
              <a:t> What if’s: we are asked something we don’t know?  </a:t>
            </a:r>
          </a:p>
          <a:p>
            <a:r>
              <a:rPr lang="en-GB" dirty="0" smtClean="0"/>
              <a:t>What if we are confronted about our qualifications by a professional caregiver?</a:t>
            </a:r>
          </a:p>
          <a:p>
            <a:r>
              <a:rPr lang="en-GB" dirty="0" smtClean="0"/>
              <a:t>What if 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7019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283" y="-70371"/>
            <a:ext cx="8153434" cy="7208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7818" y="2728"/>
            <a:ext cx="5719001" cy="6852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3886" y="44115"/>
            <a:ext cx="5100871" cy="6769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4662" y="178940"/>
            <a:ext cx="5104951" cy="6643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095" y="222529"/>
            <a:ext cx="8523584" cy="5979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5136" y="-42174"/>
            <a:ext cx="4919759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1839" y="49445"/>
            <a:ext cx="5240322" cy="6759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374</Words>
  <Application>Microsoft Office PowerPoint</Application>
  <PresentationFormat>On-screen Show (4:3)</PresentationFormat>
  <Paragraphs>73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</vt:lpstr>
      <vt:lpstr>Midwife - client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</dc:title>
  <dc:creator>Dawn Rosevear</dc:creator>
  <cp:lastModifiedBy>Dawn</cp:lastModifiedBy>
  <cp:revision>3</cp:revision>
  <dcterms:modified xsi:type="dcterms:W3CDTF">2016-08-25T10:01:54Z</dcterms:modified>
</cp:coreProperties>
</file>