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793" r:id="rId2"/>
    <p:sldId id="794" r:id="rId3"/>
    <p:sldId id="795" r:id="rId4"/>
    <p:sldId id="994" r:id="rId5"/>
    <p:sldId id="870" r:id="rId6"/>
    <p:sldId id="871" r:id="rId7"/>
    <p:sldId id="797" r:id="rId8"/>
    <p:sldId id="1250" r:id="rId9"/>
    <p:sldId id="1251" r:id="rId10"/>
    <p:sldId id="1252" r:id="rId11"/>
    <p:sldId id="1253" r:id="rId12"/>
    <p:sldId id="1232" r:id="rId13"/>
    <p:sldId id="1254" r:id="rId14"/>
    <p:sldId id="1166" r:id="rId15"/>
    <p:sldId id="1255" r:id="rId16"/>
    <p:sldId id="1256" r:id="rId17"/>
    <p:sldId id="1257" r:id="rId18"/>
    <p:sldId id="1258" r:id="rId19"/>
    <p:sldId id="1259" r:id="rId20"/>
    <p:sldId id="1260" r:id="rId21"/>
    <p:sldId id="1261" r:id="rId22"/>
    <p:sldId id="1262" r:id="rId23"/>
    <p:sldId id="1263" r:id="rId24"/>
    <p:sldId id="1264" r:id="rId25"/>
    <p:sldId id="1249" r:id="rId26"/>
    <p:sldId id="1248" r:id="rId27"/>
    <p:sldId id="1115" r:id="rId28"/>
    <p:sldId id="1214" r:id="rId29"/>
    <p:sldId id="1215" r:id="rId30"/>
    <p:sldId id="1158" r:id="rId3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p:cViewPr varScale="1">
        <p:scale>
          <a:sx n="72" d="100"/>
          <a:sy n="72" d="100"/>
        </p:scale>
        <p:origin x="1542" y="72"/>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2856"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2A3A53-0595-408F-9890-BCD51F66F8D7}" type="doc">
      <dgm:prSet loTypeId="urn:microsoft.com/office/officeart/2005/8/layout/hProcess3" loCatId="process" qsTypeId="urn:microsoft.com/office/officeart/2005/8/quickstyle/simple1" qsCatId="simple" csTypeId="urn:microsoft.com/office/officeart/2005/8/colors/accent1_2" csCatId="accent1" phldr="1"/>
      <dgm:spPr/>
    </dgm:pt>
    <dgm:pt modelId="{D0661FE5-9C95-42F9-AE65-47E0641A2251}">
      <dgm:prSet phldrT="[Text]"/>
      <dgm:spPr/>
      <dgm:t>
        <a:bodyPr/>
        <a:lstStyle/>
        <a:p>
          <a:r>
            <a:rPr lang="en-US" dirty="0"/>
            <a:t>Written here…</a:t>
          </a:r>
        </a:p>
      </dgm:t>
    </dgm:pt>
    <dgm:pt modelId="{C5E1F262-3435-4977-A656-7EADA403CBC2}" type="parTrans" cxnId="{DAB1123E-5D06-40AB-8047-3E404F1452FA}">
      <dgm:prSet/>
      <dgm:spPr/>
      <dgm:t>
        <a:bodyPr/>
        <a:lstStyle/>
        <a:p>
          <a:endParaRPr lang="en-US"/>
        </a:p>
      </dgm:t>
    </dgm:pt>
    <dgm:pt modelId="{C6147530-873E-40B4-B719-36B21B91FAD5}" type="sibTrans" cxnId="{DAB1123E-5D06-40AB-8047-3E404F1452FA}">
      <dgm:prSet/>
      <dgm:spPr/>
      <dgm:t>
        <a:bodyPr/>
        <a:lstStyle/>
        <a:p>
          <a:endParaRPr lang="en-US"/>
        </a:p>
      </dgm:t>
    </dgm:pt>
    <dgm:pt modelId="{5C471CD1-2631-4CD2-AB0F-599D00579CAF}" type="pres">
      <dgm:prSet presAssocID="{852A3A53-0595-408F-9890-BCD51F66F8D7}" presName="Name0" presStyleCnt="0">
        <dgm:presLayoutVars>
          <dgm:dir/>
          <dgm:animLvl val="lvl"/>
          <dgm:resizeHandles val="exact"/>
        </dgm:presLayoutVars>
      </dgm:prSet>
      <dgm:spPr/>
    </dgm:pt>
    <dgm:pt modelId="{70B6B28A-CC9E-4D08-8817-64AB9A4F2A8A}" type="pres">
      <dgm:prSet presAssocID="{852A3A53-0595-408F-9890-BCD51F66F8D7}" presName="dummy" presStyleCnt="0"/>
      <dgm:spPr/>
    </dgm:pt>
    <dgm:pt modelId="{F69199EB-9316-425E-9239-EB98249C185E}" type="pres">
      <dgm:prSet presAssocID="{852A3A53-0595-408F-9890-BCD51F66F8D7}" presName="linH" presStyleCnt="0"/>
      <dgm:spPr/>
    </dgm:pt>
    <dgm:pt modelId="{E9A55243-C2CC-4C9A-803B-2F04BD338597}" type="pres">
      <dgm:prSet presAssocID="{852A3A53-0595-408F-9890-BCD51F66F8D7}" presName="padding1" presStyleCnt="0"/>
      <dgm:spPr/>
    </dgm:pt>
    <dgm:pt modelId="{B1F8DAE4-EF46-4FBF-A1B8-C4B8E8825C11}" type="pres">
      <dgm:prSet presAssocID="{D0661FE5-9C95-42F9-AE65-47E0641A2251}" presName="linV" presStyleCnt="0"/>
      <dgm:spPr/>
    </dgm:pt>
    <dgm:pt modelId="{8C1BD986-E778-4718-B61B-495AB4A1632F}" type="pres">
      <dgm:prSet presAssocID="{D0661FE5-9C95-42F9-AE65-47E0641A2251}" presName="spVertical1" presStyleCnt="0"/>
      <dgm:spPr/>
    </dgm:pt>
    <dgm:pt modelId="{074DDD5F-3BDA-4F9B-9D38-08CA3DEA7848}" type="pres">
      <dgm:prSet presAssocID="{D0661FE5-9C95-42F9-AE65-47E0641A2251}" presName="parTx" presStyleLbl="revTx" presStyleIdx="0" presStyleCnt="1">
        <dgm:presLayoutVars>
          <dgm:chMax val="0"/>
          <dgm:chPref val="0"/>
          <dgm:bulletEnabled val="1"/>
        </dgm:presLayoutVars>
      </dgm:prSet>
      <dgm:spPr/>
    </dgm:pt>
    <dgm:pt modelId="{C734AA72-AADE-4EC3-B179-DD976C7C321B}" type="pres">
      <dgm:prSet presAssocID="{D0661FE5-9C95-42F9-AE65-47E0641A2251}" presName="spVertical2" presStyleCnt="0"/>
      <dgm:spPr/>
    </dgm:pt>
    <dgm:pt modelId="{9BDC3420-A33B-4231-9F51-16F5FD3A8122}" type="pres">
      <dgm:prSet presAssocID="{D0661FE5-9C95-42F9-AE65-47E0641A2251}" presName="spVertical3" presStyleCnt="0"/>
      <dgm:spPr/>
    </dgm:pt>
    <dgm:pt modelId="{7FC5A3F1-DC1A-4A0C-8E8A-47A2664022D8}" type="pres">
      <dgm:prSet presAssocID="{852A3A53-0595-408F-9890-BCD51F66F8D7}" presName="padding2" presStyleCnt="0"/>
      <dgm:spPr/>
    </dgm:pt>
    <dgm:pt modelId="{8CA8C43F-3423-4EAC-885D-D2AF3E25E856}" type="pres">
      <dgm:prSet presAssocID="{852A3A53-0595-408F-9890-BCD51F66F8D7}" presName="negArrow" presStyleCnt="0"/>
      <dgm:spPr/>
    </dgm:pt>
    <dgm:pt modelId="{B4518E04-5634-4B6C-88AC-B700A1311DF4}" type="pres">
      <dgm:prSet presAssocID="{852A3A53-0595-408F-9890-BCD51F66F8D7}" presName="backgroundArrow" presStyleLbl="node1" presStyleIdx="0" presStyleCnt="1"/>
      <dgm:spPr/>
    </dgm:pt>
  </dgm:ptLst>
  <dgm:cxnLst>
    <dgm:cxn modelId="{D841B934-BD93-4181-BF35-EBA6167E0485}" type="presOf" srcId="{D0661FE5-9C95-42F9-AE65-47E0641A2251}" destId="{074DDD5F-3BDA-4F9B-9D38-08CA3DEA7848}" srcOrd="0" destOrd="0" presId="urn:microsoft.com/office/officeart/2005/8/layout/hProcess3"/>
    <dgm:cxn modelId="{DAB1123E-5D06-40AB-8047-3E404F1452FA}" srcId="{852A3A53-0595-408F-9890-BCD51F66F8D7}" destId="{D0661FE5-9C95-42F9-AE65-47E0641A2251}" srcOrd="0" destOrd="0" parTransId="{C5E1F262-3435-4977-A656-7EADA403CBC2}" sibTransId="{C6147530-873E-40B4-B719-36B21B91FAD5}"/>
    <dgm:cxn modelId="{64E7D5D0-6A06-4C90-B74F-0D12290E6C31}" type="presOf" srcId="{852A3A53-0595-408F-9890-BCD51F66F8D7}" destId="{5C471CD1-2631-4CD2-AB0F-599D00579CAF}" srcOrd="0" destOrd="0" presId="urn:microsoft.com/office/officeart/2005/8/layout/hProcess3"/>
    <dgm:cxn modelId="{F59C61A3-BCE8-4C38-9702-FE27B2CF1AE6}" type="presParOf" srcId="{5C471CD1-2631-4CD2-AB0F-599D00579CAF}" destId="{70B6B28A-CC9E-4D08-8817-64AB9A4F2A8A}" srcOrd="0" destOrd="0" presId="urn:microsoft.com/office/officeart/2005/8/layout/hProcess3"/>
    <dgm:cxn modelId="{823B339C-37AA-4A31-AE92-FC312AFCCE25}" type="presParOf" srcId="{5C471CD1-2631-4CD2-AB0F-599D00579CAF}" destId="{F69199EB-9316-425E-9239-EB98249C185E}" srcOrd="1" destOrd="0" presId="urn:microsoft.com/office/officeart/2005/8/layout/hProcess3"/>
    <dgm:cxn modelId="{EB84405D-0BC5-4705-90BF-D3C95CDBB613}" type="presParOf" srcId="{F69199EB-9316-425E-9239-EB98249C185E}" destId="{E9A55243-C2CC-4C9A-803B-2F04BD338597}" srcOrd="0" destOrd="0" presId="urn:microsoft.com/office/officeart/2005/8/layout/hProcess3"/>
    <dgm:cxn modelId="{A7E703BA-AE8E-4EA9-97F1-4057B7ADBE64}" type="presParOf" srcId="{F69199EB-9316-425E-9239-EB98249C185E}" destId="{B1F8DAE4-EF46-4FBF-A1B8-C4B8E8825C11}" srcOrd="1" destOrd="0" presId="urn:microsoft.com/office/officeart/2005/8/layout/hProcess3"/>
    <dgm:cxn modelId="{1D7BF356-CD30-4932-9DE7-C688B70A28E0}" type="presParOf" srcId="{B1F8DAE4-EF46-4FBF-A1B8-C4B8E8825C11}" destId="{8C1BD986-E778-4718-B61B-495AB4A1632F}" srcOrd="0" destOrd="0" presId="urn:microsoft.com/office/officeart/2005/8/layout/hProcess3"/>
    <dgm:cxn modelId="{AA36398C-4793-4708-BFA2-9E6E614369F9}" type="presParOf" srcId="{B1F8DAE4-EF46-4FBF-A1B8-C4B8E8825C11}" destId="{074DDD5F-3BDA-4F9B-9D38-08CA3DEA7848}" srcOrd="1" destOrd="0" presId="urn:microsoft.com/office/officeart/2005/8/layout/hProcess3"/>
    <dgm:cxn modelId="{589A7B83-5CE0-442E-8A50-249FC114FF15}" type="presParOf" srcId="{B1F8DAE4-EF46-4FBF-A1B8-C4B8E8825C11}" destId="{C734AA72-AADE-4EC3-B179-DD976C7C321B}" srcOrd="2" destOrd="0" presId="urn:microsoft.com/office/officeart/2005/8/layout/hProcess3"/>
    <dgm:cxn modelId="{60A05CC4-3115-4308-AB9C-37EA423AA062}" type="presParOf" srcId="{B1F8DAE4-EF46-4FBF-A1B8-C4B8E8825C11}" destId="{9BDC3420-A33B-4231-9F51-16F5FD3A8122}" srcOrd="3" destOrd="0" presId="urn:microsoft.com/office/officeart/2005/8/layout/hProcess3"/>
    <dgm:cxn modelId="{DD2648F7-B528-4358-B66F-0B4805433EC4}" type="presParOf" srcId="{F69199EB-9316-425E-9239-EB98249C185E}" destId="{7FC5A3F1-DC1A-4A0C-8E8A-47A2664022D8}" srcOrd="2" destOrd="0" presId="urn:microsoft.com/office/officeart/2005/8/layout/hProcess3"/>
    <dgm:cxn modelId="{DA55A930-031E-4CC2-BC2C-931CE2379EF2}" type="presParOf" srcId="{F69199EB-9316-425E-9239-EB98249C185E}" destId="{8CA8C43F-3423-4EAC-885D-D2AF3E25E856}" srcOrd="3" destOrd="0" presId="urn:microsoft.com/office/officeart/2005/8/layout/hProcess3"/>
    <dgm:cxn modelId="{5E997713-D1A4-48A1-AFD3-494CCF001565}" type="presParOf" srcId="{F69199EB-9316-425E-9239-EB98249C185E}" destId="{B4518E04-5634-4B6C-88AC-B700A1311DF4}" srcOrd="4"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18E04-5634-4B6C-88AC-B700A1311DF4}">
      <dsp:nvSpPr>
        <dsp:cNvPr id="0" name=""/>
        <dsp:cNvSpPr/>
      </dsp:nvSpPr>
      <dsp:spPr>
        <a:xfrm>
          <a:off x="0" y="16699"/>
          <a:ext cx="3657600" cy="1008000"/>
        </a:xfrm>
        <a:prstGeom prst="right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4DDD5F-3BDA-4F9B-9D38-08CA3DEA7848}">
      <dsp:nvSpPr>
        <dsp:cNvPr id="0" name=""/>
        <dsp:cNvSpPr/>
      </dsp:nvSpPr>
      <dsp:spPr>
        <a:xfrm>
          <a:off x="293290" y="268700"/>
          <a:ext cx="3103959" cy="5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240" rIns="0" bIns="142240" numCol="1" spcCol="1270" anchor="ctr" anchorCtr="0">
          <a:noAutofit/>
        </a:bodyPr>
        <a:lstStyle/>
        <a:p>
          <a:pPr marL="0" lvl="0" indent="0" algn="ctr" defTabSz="622300">
            <a:lnSpc>
              <a:spcPct val="90000"/>
            </a:lnSpc>
            <a:spcBef>
              <a:spcPct val="0"/>
            </a:spcBef>
            <a:spcAft>
              <a:spcPct val="35000"/>
            </a:spcAft>
            <a:buNone/>
          </a:pPr>
          <a:r>
            <a:rPr lang="en-US" sz="1400" kern="1200" dirty="0"/>
            <a:t>Written here…</a:t>
          </a:r>
        </a:p>
      </dsp:txBody>
      <dsp:txXfrm>
        <a:off x="293290" y="268700"/>
        <a:ext cx="3103959" cy="504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39" tIns="48320" rIns="96639" bIns="48320"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39" tIns="48320" rIns="96639" bIns="48320" rtlCol="0"/>
          <a:lstStyle>
            <a:lvl1pPr algn="r">
              <a:defRPr sz="1200"/>
            </a:lvl1pPr>
          </a:lstStyle>
          <a:p>
            <a:fld id="{9BA6ACCF-C419-4907-8637-E95F1C01E7C4}" type="datetimeFigureOut">
              <a:rPr lang="en-US" smtClean="0"/>
              <a:pPr/>
              <a:t>3/12/2023</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39" tIns="48320" rIns="96639" bIns="48320"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39" tIns="48320" rIns="96639" bIns="48320" rtlCol="0" anchor="b"/>
          <a:lstStyle>
            <a:lvl1pPr algn="r">
              <a:defRPr sz="1200"/>
            </a:lvl1pPr>
          </a:lstStyle>
          <a:p>
            <a:fld id="{EAFC5D6E-EEA2-42A6-BF6E-6B867E1DF42C}"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39" tIns="48320" rIns="96639" bIns="48320"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39" tIns="48320" rIns="96639" bIns="48320" rtlCol="0"/>
          <a:lstStyle>
            <a:lvl1pPr algn="r">
              <a:defRPr sz="1200"/>
            </a:lvl1pPr>
          </a:lstStyle>
          <a:p>
            <a:fld id="{43B1A5F6-269F-4D6B-B9CA-E63AB7E67D18}" type="datetimeFigureOut">
              <a:rPr lang="en-US" smtClean="0"/>
              <a:pPr/>
              <a:t>3/12/2023</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39" tIns="48320" rIns="96639" bIns="48320"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39" tIns="48320" rIns="96639" bIns="483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39" tIns="48320" rIns="96639" bIns="48320"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39" tIns="48320" rIns="96639" bIns="48320" rtlCol="0" anchor="b"/>
          <a:lstStyle>
            <a:lvl1pPr algn="r">
              <a:defRPr sz="1200"/>
            </a:lvl1pPr>
          </a:lstStyle>
          <a:p>
            <a:fld id="{4A1E9BB1-3620-4955-9A14-85BE8337A7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1E9BB1-3620-4955-9A14-85BE8337A7F0}"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02D56CC-9FA2-4966-B9CB-CC648C06855A}" type="datetimeFigureOut">
              <a:rPr lang="en-US" smtClean="0"/>
              <a:pPr/>
              <a:t>3/12/2023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ABDE149D-A73D-4E15-BCE0-117D9CF41935}"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2D56CC-9FA2-4966-B9CB-CC648C06855A}"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E149D-A73D-4E15-BCE0-117D9CF419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2D56CC-9FA2-4966-B9CB-CC648C06855A}"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E149D-A73D-4E15-BCE0-117D9CF419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02D56CC-9FA2-4966-B9CB-CC648C06855A}"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E149D-A73D-4E15-BCE0-117D9CF41935}"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02D56CC-9FA2-4966-B9CB-CC648C06855A}" type="datetimeFigureOut">
              <a:rPr lang="en-US" smtClean="0"/>
              <a:pPr/>
              <a:t>3/12/2023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ABDE149D-A73D-4E15-BCE0-117D9CF4193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02D56CC-9FA2-4966-B9CB-CC648C06855A}"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E149D-A73D-4E15-BCE0-117D9CF41935}"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02D56CC-9FA2-4966-B9CB-CC648C06855A}" type="datetimeFigureOut">
              <a:rPr lang="en-US" smtClean="0"/>
              <a:pPr/>
              <a:t>3/12/2023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DE149D-A73D-4E15-BCE0-117D9CF41935}"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02D56CC-9FA2-4966-B9CB-CC648C06855A}" type="datetimeFigureOut">
              <a:rPr lang="en-US" smtClean="0"/>
              <a:pPr/>
              <a:t>3/12/2023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DE149D-A73D-4E15-BCE0-117D9CF419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D56CC-9FA2-4966-B9CB-CC648C06855A}" type="datetimeFigureOut">
              <a:rPr lang="en-US" smtClean="0"/>
              <a:pPr/>
              <a:t>3/12/2023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DE149D-A73D-4E15-BCE0-117D9CF419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02D56CC-9FA2-4966-B9CB-CC648C06855A}"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E149D-A73D-4E15-BCE0-117D9CF41935}"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02D56CC-9FA2-4966-B9CB-CC648C06855A}" type="datetimeFigureOut">
              <a:rPr lang="en-US" smtClean="0"/>
              <a:pPr/>
              <a:t>3/12/2023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ABDE149D-A73D-4E15-BCE0-117D9CF41935}"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02D56CC-9FA2-4966-B9CB-CC648C06855A}" type="datetimeFigureOut">
              <a:rPr lang="en-US" smtClean="0"/>
              <a:pPr/>
              <a:t>3/12/2023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BDE149D-A73D-4E15-BCE0-117D9CF419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41000"/>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0"/>
            <a:ext cx="6400800" cy="2971800"/>
          </a:xfrm>
        </p:spPr>
        <p:txBody>
          <a:bodyPr>
            <a:normAutofit/>
          </a:bodyPr>
          <a:lstStyle/>
          <a:p>
            <a:r>
              <a:rPr lang="en-US" sz="2400" dirty="0">
                <a:solidFill>
                  <a:schemeClr val="tx1"/>
                </a:solidFill>
              </a:rPr>
              <a:t>Brainerd Meta Churches, Inc </a:t>
            </a:r>
            <a:r>
              <a:rPr lang="en-US" sz="2400" dirty="0" err="1">
                <a:solidFill>
                  <a:schemeClr val="tx1"/>
                </a:solidFill>
              </a:rPr>
              <a:t>dba</a:t>
            </a:r>
            <a:endParaRPr lang="en-US" sz="2400" dirty="0">
              <a:solidFill>
                <a:schemeClr val="tx1"/>
              </a:solidFill>
            </a:endParaRPr>
          </a:p>
          <a:p>
            <a:r>
              <a:rPr lang="en-US" sz="4800" dirty="0">
                <a:solidFill>
                  <a:schemeClr val="tx1"/>
                </a:solidFill>
              </a:rPr>
              <a:t>2</a:t>
            </a:r>
            <a:r>
              <a:rPr lang="en-US" sz="4800" baseline="30000" dirty="0">
                <a:solidFill>
                  <a:schemeClr val="tx1"/>
                </a:solidFill>
              </a:rPr>
              <a:t>nd</a:t>
            </a:r>
            <a:r>
              <a:rPr lang="en-US" sz="4800" dirty="0">
                <a:solidFill>
                  <a:schemeClr val="tx1"/>
                </a:solidFill>
              </a:rPr>
              <a:t> Chance Community Church</a:t>
            </a:r>
          </a:p>
        </p:txBody>
      </p:sp>
      <p:sp>
        <p:nvSpPr>
          <p:cNvPr id="2" name="Title 1"/>
          <p:cNvSpPr>
            <a:spLocks noGrp="1"/>
          </p:cNvSpPr>
          <p:nvPr>
            <p:ph type="ctrTitle"/>
          </p:nvPr>
        </p:nvSpPr>
        <p:spPr>
          <a:xfrm>
            <a:off x="685800" y="1066800"/>
            <a:ext cx="7772400" cy="1470025"/>
          </a:xfrm>
        </p:spPr>
        <p:txBody>
          <a:bodyPr>
            <a:normAutofit/>
          </a:bodyPr>
          <a:lstStyle/>
          <a:p>
            <a:r>
              <a:rPr lang="en-US" sz="3000" dirty="0"/>
              <a:t>Hello and Welcome with a good will to…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 - Hope</a:t>
            </a:r>
          </a:p>
        </p:txBody>
      </p:sp>
      <p:sp>
        <p:nvSpPr>
          <p:cNvPr id="3" name="Content Placeholder 2"/>
          <p:cNvSpPr>
            <a:spLocks noGrp="1"/>
          </p:cNvSpPr>
          <p:nvPr>
            <p:ph sz="quarter" idx="1"/>
          </p:nvPr>
        </p:nvSpPr>
        <p:spPr/>
        <p:txBody>
          <a:bodyPr>
            <a:normAutofit/>
          </a:bodyPr>
          <a:lstStyle/>
          <a:p>
            <a:pPr lvl="0"/>
            <a:r>
              <a:rPr lang="en-US" cap="small" dirty="0"/>
              <a:t>Benefits of Hope (peace and joy?)</a:t>
            </a:r>
            <a:endParaRPr lang="en-US" dirty="0"/>
          </a:p>
          <a:p>
            <a:pPr lvl="0"/>
            <a:r>
              <a:rPr lang="en-US" cap="small" dirty="0"/>
              <a:t>Hope for Revival</a:t>
            </a:r>
            <a:endParaRPr lang="en-US" dirty="0"/>
          </a:p>
          <a:p>
            <a:pPr lvl="0"/>
            <a:r>
              <a:rPr lang="en-US" cap="small" dirty="0"/>
              <a:t>Hope as part of what makes up faith:</a:t>
            </a:r>
            <a:endParaRPr lang="en-US" dirty="0"/>
          </a:p>
          <a:p>
            <a:r>
              <a:rPr lang="en-US" baseline="30000" dirty="0"/>
              <a:t>Heb 11:1</a:t>
            </a:r>
            <a:r>
              <a:rPr lang="en-US" dirty="0"/>
              <a:t> Now faith is being sure of what we hope for and certain of what we do not see.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a:t>
            </a:r>
          </a:p>
        </p:txBody>
      </p:sp>
      <p:sp>
        <p:nvSpPr>
          <p:cNvPr id="3" name="Content Placeholder 2"/>
          <p:cNvSpPr>
            <a:spLocks noGrp="1"/>
          </p:cNvSpPr>
          <p:nvPr>
            <p:ph sz="quarter" idx="1"/>
          </p:nvPr>
        </p:nvSpPr>
        <p:spPr/>
        <p:txBody>
          <a:bodyPr/>
          <a:lstStyle/>
          <a:p>
            <a:r>
              <a:rPr lang="en-US" cap="small" dirty="0"/>
              <a:t>Job illustrates the way the world hopes:</a:t>
            </a:r>
            <a:endParaRPr lang="en-US" dirty="0"/>
          </a:p>
          <a:p>
            <a:r>
              <a:rPr lang="en-US" baseline="30000" dirty="0"/>
              <a:t>Job 6:11</a:t>
            </a:r>
            <a:r>
              <a:rPr lang="en-US" dirty="0"/>
              <a:t> “What strength do I have, that I should still hope? </a:t>
            </a:r>
          </a:p>
          <a:p>
            <a:r>
              <a:rPr lang="en-US" dirty="0"/>
              <a:t>What prospects, that I should be patient?</a:t>
            </a:r>
          </a:p>
          <a:p>
            <a:endParaRPr lang="en-US" dirty="0"/>
          </a:p>
          <a:p>
            <a:r>
              <a:rPr lang="en-US" dirty="0"/>
              <a:t>And he illustrates a better way of hoping:</a:t>
            </a:r>
          </a:p>
          <a:p>
            <a:r>
              <a:rPr lang="en-US" baseline="30000" dirty="0"/>
              <a:t>Job 13:15</a:t>
            </a:r>
            <a:r>
              <a:rPr lang="en-US" dirty="0"/>
              <a:t> Though he slay me, yet will I hope in him; </a:t>
            </a:r>
          </a:p>
          <a:p>
            <a:r>
              <a:rPr lang="en-US" dirty="0"/>
              <a:t>I will surely defend </a:t>
            </a:r>
            <a:r>
              <a:rPr lang="en-US" cap="small" dirty="0"/>
              <a:t>– or answer for -</a:t>
            </a:r>
            <a:r>
              <a:rPr lang="en-US" dirty="0"/>
              <a:t>  my ways to His Face.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a:t>
            </a:r>
          </a:p>
        </p:txBody>
      </p:sp>
      <p:sp>
        <p:nvSpPr>
          <p:cNvPr id="3" name="Content Placeholder 2"/>
          <p:cNvSpPr>
            <a:spLocks noGrp="1"/>
          </p:cNvSpPr>
          <p:nvPr>
            <p:ph sz="quarter" idx="1"/>
          </p:nvPr>
        </p:nvSpPr>
        <p:spPr/>
        <p:txBody>
          <a:bodyPr>
            <a:normAutofit/>
          </a:bodyPr>
          <a:lstStyle/>
          <a:p>
            <a:endParaRPr lang="en-US" cap="small" dirty="0"/>
          </a:p>
          <a:p>
            <a:r>
              <a:rPr lang="en-US" cap="small" dirty="0"/>
              <a:t>“The Kingdom of God is not a matter of meat and drink (eating and drinking) but of righteousness, peace and joy in The Holy Spirit.” Romans 14:17</a:t>
            </a:r>
            <a:endParaRPr lang="en-US" dirty="0"/>
          </a:p>
          <a:p>
            <a:r>
              <a:rPr lang="en-US" cap="small" dirty="0"/>
              <a:t>Our Closing Benediction from Scripture:</a:t>
            </a:r>
            <a:endParaRPr lang="en-US" dirty="0"/>
          </a:p>
          <a:p>
            <a:r>
              <a:rPr lang="en-US" cap="small" dirty="0"/>
              <a:t>“May the God of hope fill you with all joy and peace as you trust in Him so that you may overflow with hope in the power of The Holy Spirit!” Ro. 15:19</a:t>
            </a: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Material – 2</a:t>
            </a:r>
            <a:r>
              <a:rPr lang="en-US" baseline="30000" dirty="0"/>
              <a:t>nd</a:t>
            </a:r>
            <a:r>
              <a:rPr lang="en-US" dirty="0"/>
              <a:t> Kings</a:t>
            </a:r>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Big Story</a:t>
            </a:r>
          </a:p>
        </p:txBody>
      </p:sp>
      <p:pic>
        <p:nvPicPr>
          <p:cNvPr id="20" name="Content Placeholder 19" descr="Crown.jpg"/>
          <p:cNvPicPr>
            <a:picLocks noGrp="1" noChangeAspect="1"/>
          </p:cNvPicPr>
          <p:nvPr>
            <p:ph idx="1"/>
          </p:nvPr>
        </p:nvPicPr>
        <p:blipFill>
          <a:blip r:embed="rId2" cstate="print"/>
          <a:stretch>
            <a:fillRect/>
          </a:stretch>
        </p:blipFill>
        <p:spPr>
          <a:xfrm>
            <a:off x="6324600" y="1981200"/>
            <a:ext cx="1247775" cy="1247775"/>
          </a:xfrm>
        </p:spPr>
      </p:pic>
      <p:cxnSp>
        <p:nvCxnSpPr>
          <p:cNvPr id="5" name="Straight Arrow Connector 4"/>
          <p:cNvCxnSpPr/>
          <p:nvPr/>
        </p:nvCxnSpPr>
        <p:spPr>
          <a:xfrm flipV="1">
            <a:off x="1066800" y="5486400"/>
            <a:ext cx="228600" cy="152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Isosceles Triangle 5"/>
          <p:cNvSpPr/>
          <p:nvPr/>
        </p:nvSpPr>
        <p:spPr>
          <a:xfrm>
            <a:off x="2209800" y="4343400"/>
            <a:ext cx="533400" cy="6858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V="1">
            <a:off x="2667000" y="4343400"/>
            <a:ext cx="381000"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Freeform 8"/>
          <p:cNvSpPr/>
          <p:nvPr/>
        </p:nvSpPr>
        <p:spPr>
          <a:xfrm>
            <a:off x="3124200" y="3657600"/>
            <a:ext cx="1308295" cy="1420837"/>
          </a:xfrm>
          <a:custGeom>
            <a:avLst/>
            <a:gdLst>
              <a:gd name="connsiteX0" fmla="*/ 309489 w 1308295"/>
              <a:gd name="connsiteY0" fmla="*/ 140677 h 1420837"/>
              <a:gd name="connsiteX1" fmla="*/ 309489 w 1308295"/>
              <a:gd name="connsiteY1" fmla="*/ 140677 h 1420837"/>
              <a:gd name="connsiteX2" fmla="*/ 731520 w 1308295"/>
              <a:gd name="connsiteY2" fmla="*/ 393896 h 1420837"/>
              <a:gd name="connsiteX3" fmla="*/ 858129 w 1308295"/>
              <a:gd name="connsiteY3" fmla="*/ 450167 h 1420837"/>
              <a:gd name="connsiteX4" fmla="*/ 984738 w 1308295"/>
              <a:gd name="connsiteY4" fmla="*/ 562708 h 1420837"/>
              <a:gd name="connsiteX5" fmla="*/ 998806 w 1308295"/>
              <a:gd name="connsiteY5" fmla="*/ 604911 h 1420837"/>
              <a:gd name="connsiteX6" fmla="*/ 1026941 w 1308295"/>
              <a:gd name="connsiteY6" fmla="*/ 675250 h 1420837"/>
              <a:gd name="connsiteX7" fmla="*/ 1041009 w 1308295"/>
              <a:gd name="connsiteY7" fmla="*/ 773723 h 1420837"/>
              <a:gd name="connsiteX8" fmla="*/ 1111347 w 1308295"/>
              <a:gd name="connsiteY8" fmla="*/ 928468 h 1420837"/>
              <a:gd name="connsiteX9" fmla="*/ 1125415 w 1308295"/>
              <a:gd name="connsiteY9" fmla="*/ 970671 h 1420837"/>
              <a:gd name="connsiteX10" fmla="*/ 1153550 w 1308295"/>
              <a:gd name="connsiteY10" fmla="*/ 998807 h 1420837"/>
              <a:gd name="connsiteX11" fmla="*/ 1209821 w 1308295"/>
              <a:gd name="connsiteY11" fmla="*/ 1083213 h 1420837"/>
              <a:gd name="connsiteX12" fmla="*/ 1252024 w 1308295"/>
              <a:gd name="connsiteY12" fmla="*/ 1097280 h 1420837"/>
              <a:gd name="connsiteX13" fmla="*/ 1308295 w 1308295"/>
              <a:gd name="connsiteY13" fmla="*/ 1167619 h 1420837"/>
              <a:gd name="connsiteX14" fmla="*/ 1209821 w 1308295"/>
              <a:gd name="connsiteY14" fmla="*/ 1280160 h 1420837"/>
              <a:gd name="connsiteX15" fmla="*/ 1153550 w 1308295"/>
              <a:gd name="connsiteY15" fmla="*/ 1364567 h 1420837"/>
              <a:gd name="connsiteX16" fmla="*/ 1069144 w 1308295"/>
              <a:gd name="connsiteY16" fmla="*/ 1392702 h 1420837"/>
              <a:gd name="connsiteX17" fmla="*/ 998806 w 1308295"/>
              <a:gd name="connsiteY17" fmla="*/ 1420837 h 1420837"/>
              <a:gd name="connsiteX18" fmla="*/ 844061 w 1308295"/>
              <a:gd name="connsiteY18" fmla="*/ 1406770 h 1420837"/>
              <a:gd name="connsiteX19" fmla="*/ 731520 w 1308295"/>
              <a:gd name="connsiteY19" fmla="*/ 1336431 h 1420837"/>
              <a:gd name="connsiteX20" fmla="*/ 661181 w 1308295"/>
              <a:gd name="connsiteY20" fmla="*/ 1280160 h 1420837"/>
              <a:gd name="connsiteX21" fmla="*/ 618978 w 1308295"/>
              <a:gd name="connsiteY21" fmla="*/ 1139483 h 1420837"/>
              <a:gd name="connsiteX22" fmla="*/ 604910 w 1308295"/>
              <a:gd name="connsiteY22" fmla="*/ 844062 h 1420837"/>
              <a:gd name="connsiteX23" fmla="*/ 576775 w 1308295"/>
              <a:gd name="connsiteY23" fmla="*/ 801859 h 1420837"/>
              <a:gd name="connsiteX24" fmla="*/ 548640 w 1308295"/>
              <a:gd name="connsiteY24" fmla="*/ 717453 h 1420837"/>
              <a:gd name="connsiteX25" fmla="*/ 534572 w 1308295"/>
              <a:gd name="connsiteY25" fmla="*/ 675250 h 1420837"/>
              <a:gd name="connsiteX26" fmla="*/ 492369 w 1308295"/>
              <a:gd name="connsiteY26" fmla="*/ 661182 h 1420837"/>
              <a:gd name="connsiteX27" fmla="*/ 436098 w 1308295"/>
              <a:gd name="connsiteY27" fmla="*/ 633047 h 1420837"/>
              <a:gd name="connsiteX28" fmla="*/ 337624 w 1308295"/>
              <a:gd name="connsiteY28" fmla="*/ 618979 h 1420837"/>
              <a:gd name="connsiteX29" fmla="*/ 211015 w 1308295"/>
              <a:gd name="connsiteY29" fmla="*/ 576776 h 1420837"/>
              <a:gd name="connsiteX30" fmla="*/ 154744 w 1308295"/>
              <a:gd name="connsiteY30" fmla="*/ 548640 h 1420837"/>
              <a:gd name="connsiteX31" fmla="*/ 98474 w 1308295"/>
              <a:gd name="connsiteY31" fmla="*/ 534573 h 1420837"/>
              <a:gd name="connsiteX32" fmla="*/ 42203 w 1308295"/>
              <a:gd name="connsiteY32" fmla="*/ 506437 h 1420837"/>
              <a:gd name="connsiteX33" fmla="*/ 0 w 1308295"/>
              <a:gd name="connsiteY33" fmla="*/ 422031 h 1420837"/>
              <a:gd name="connsiteX34" fmla="*/ 56270 w 1308295"/>
              <a:gd name="connsiteY34" fmla="*/ 42203 h 1420837"/>
              <a:gd name="connsiteX35" fmla="*/ 239150 w 1308295"/>
              <a:gd name="connsiteY35" fmla="*/ 0 h 1420837"/>
              <a:gd name="connsiteX36" fmla="*/ 267286 w 1308295"/>
              <a:gd name="connsiteY36" fmla="*/ 28136 h 1420837"/>
              <a:gd name="connsiteX37" fmla="*/ 281354 w 1308295"/>
              <a:gd name="connsiteY37" fmla="*/ 98474 h 1420837"/>
              <a:gd name="connsiteX38" fmla="*/ 295421 w 1308295"/>
              <a:gd name="connsiteY38" fmla="*/ 154745 h 1420837"/>
              <a:gd name="connsiteX39" fmla="*/ 309489 w 1308295"/>
              <a:gd name="connsiteY39" fmla="*/ 140677 h 1420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308295" h="1420837">
                <a:moveTo>
                  <a:pt x="309489" y="140677"/>
                </a:moveTo>
                <a:lnTo>
                  <a:pt x="309489" y="140677"/>
                </a:lnTo>
                <a:cubicBezTo>
                  <a:pt x="491429" y="261970"/>
                  <a:pt x="479351" y="258113"/>
                  <a:pt x="731520" y="393896"/>
                </a:cubicBezTo>
                <a:cubicBezTo>
                  <a:pt x="764439" y="411621"/>
                  <a:pt x="826518" y="425851"/>
                  <a:pt x="858129" y="450167"/>
                </a:cubicBezTo>
                <a:cubicBezTo>
                  <a:pt x="902885" y="484595"/>
                  <a:pt x="942535" y="525194"/>
                  <a:pt x="984738" y="562708"/>
                </a:cubicBezTo>
                <a:cubicBezTo>
                  <a:pt x="989427" y="576776"/>
                  <a:pt x="993599" y="591026"/>
                  <a:pt x="998806" y="604911"/>
                </a:cubicBezTo>
                <a:cubicBezTo>
                  <a:pt x="1007673" y="628556"/>
                  <a:pt x="1020816" y="650752"/>
                  <a:pt x="1026941" y="675250"/>
                </a:cubicBezTo>
                <a:cubicBezTo>
                  <a:pt x="1034983" y="707418"/>
                  <a:pt x="1032967" y="741555"/>
                  <a:pt x="1041009" y="773723"/>
                </a:cubicBezTo>
                <a:cubicBezTo>
                  <a:pt x="1052833" y="821021"/>
                  <a:pt x="1092721" y="886560"/>
                  <a:pt x="1111347" y="928468"/>
                </a:cubicBezTo>
                <a:cubicBezTo>
                  <a:pt x="1117370" y="942019"/>
                  <a:pt x="1117786" y="957955"/>
                  <a:pt x="1125415" y="970671"/>
                </a:cubicBezTo>
                <a:cubicBezTo>
                  <a:pt x="1132239" y="982044"/>
                  <a:pt x="1146193" y="987771"/>
                  <a:pt x="1153550" y="998807"/>
                </a:cubicBezTo>
                <a:cubicBezTo>
                  <a:pt x="1176348" y="1033004"/>
                  <a:pt x="1173985" y="1061712"/>
                  <a:pt x="1209821" y="1083213"/>
                </a:cubicBezTo>
                <a:cubicBezTo>
                  <a:pt x="1222536" y="1090842"/>
                  <a:pt x="1237956" y="1092591"/>
                  <a:pt x="1252024" y="1097280"/>
                </a:cubicBezTo>
                <a:cubicBezTo>
                  <a:pt x="1270781" y="1120726"/>
                  <a:pt x="1308295" y="1137593"/>
                  <a:pt x="1308295" y="1167619"/>
                </a:cubicBezTo>
                <a:cubicBezTo>
                  <a:pt x="1308295" y="1184793"/>
                  <a:pt x="1227736" y="1262245"/>
                  <a:pt x="1209821" y="1280160"/>
                </a:cubicBezTo>
                <a:cubicBezTo>
                  <a:pt x="1198398" y="1303007"/>
                  <a:pt x="1182193" y="1350245"/>
                  <a:pt x="1153550" y="1364567"/>
                </a:cubicBezTo>
                <a:cubicBezTo>
                  <a:pt x="1127024" y="1377830"/>
                  <a:pt x="1097016" y="1382567"/>
                  <a:pt x="1069144" y="1392702"/>
                </a:cubicBezTo>
                <a:cubicBezTo>
                  <a:pt x="1045412" y="1401332"/>
                  <a:pt x="1022252" y="1411459"/>
                  <a:pt x="998806" y="1420837"/>
                </a:cubicBezTo>
                <a:cubicBezTo>
                  <a:pt x="947224" y="1416148"/>
                  <a:pt x="894479" y="1418633"/>
                  <a:pt x="844061" y="1406770"/>
                </a:cubicBezTo>
                <a:cubicBezTo>
                  <a:pt x="750597" y="1384779"/>
                  <a:pt x="780715" y="1375787"/>
                  <a:pt x="731520" y="1336431"/>
                </a:cubicBezTo>
                <a:cubicBezTo>
                  <a:pt x="642783" y="1265440"/>
                  <a:pt x="729120" y="1348099"/>
                  <a:pt x="661181" y="1280160"/>
                </a:cubicBezTo>
                <a:cubicBezTo>
                  <a:pt x="649206" y="1244233"/>
                  <a:pt x="621520" y="1163207"/>
                  <a:pt x="618978" y="1139483"/>
                </a:cubicBezTo>
                <a:cubicBezTo>
                  <a:pt x="608475" y="1041459"/>
                  <a:pt x="617138" y="941886"/>
                  <a:pt x="604910" y="844062"/>
                </a:cubicBezTo>
                <a:cubicBezTo>
                  <a:pt x="602813" y="827285"/>
                  <a:pt x="583642" y="817309"/>
                  <a:pt x="576775" y="801859"/>
                </a:cubicBezTo>
                <a:cubicBezTo>
                  <a:pt x="564730" y="774758"/>
                  <a:pt x="558018" y="745588"/>
                  <a:pt x="548640" y="717453"/>
                </a:cubicBezTo>
                <a:cubicBezTo>
                  <a:pt x="543951" y="703385"/>
                  <a:pt x="548640" y="679939"/>
                  <a:pt x="534572" y="675250"/>
                </a:cubicBezTo>
                <a:cubicBezTo>
                  <a:pt x="520504" y="670561"/>
                  <a:pt x="505999" y="667023"/>
                  <a:pt x="492369" y="661182"/>
                </a:cubicBezTo>
                <a:cubicBezTo>
                  <a:pt x="473094" y="652921"/>
                  <a:pt x="456330" y="638565"/>
                  <a:pt x="436098" y="633047"/>
                </a:cubicBezTo>
                <a:cubicBezTo>
                  <a:pt x="404108" y="624323"/>
                  <a:pt x="370449" y="623668"/>
                  <a:pt x="337624" y="618979"/>
                </a:cubicBezTo>
                <a:cubicBezTo>
                  <a:pt x="196191" y="548260"/>
                  <a:pt x="374635" y="631316"/>
                  <a:pt x="211015" y="576776"/>
                </a:cubicBezTo>
                <a:cubicBezTo>
                  <a:pt x="191120" y="570144"/>
                  <a:pt x="174380" y="556003"/>
                  <a:pt x="154744" y="548640"/>
                </a:cubicBezTo>
                <a:cubicBezTo>
                  <a:pt x="136641" y="541851"/>
                  <a:pt x="117231" y="539262"/>
                  <a:pt x="98474" y="534573"/>
                </a:cubicBezTo>
                <a:cubicBezTo>
                  <a:pt x="79717" y="525194"/>
                  <a:pt x="58313" y="519862"/>
                  <a:pt x="42203" y="506437"/>
                </a:cubicBezTo>
                <a:cubicBezTo>
                  <a:pt x="17028" y="485458"/>
                  <a:pt x="9602" y="450838"/>
                  <a:pt x="0" y="422031"/>
                </a:cubicBezTo>
                <a:cubicBezTo>
                  <a:pt x="18757" y="295422"/>
                  <a:pt x="7332" y="160469"/>
                  <a:pt x="56270" y="42203"/>
                </a:cubicBezTo>
                <a:cubicBezTo>
                  <a:pt x="59331" y="34805"/>
                  <a:pt x="212934" y="5243"/>
                  <a:pt x="239150" y="0"/>
                </a:cubicBezTo>
                <a:cubicBezTo>
                  <a:pt x="248529" y="9379"/>
                  <a:pt x="262061" y="15945"/>
                  <a:pt x="267286" y="28136"/>
                </a:cubicBezTo>
                <a:cubicBezTo>
                  <a:pt x="276705" y="50113"/>
                  <a:pt x="276167" y="75133"/>
                  <a:pt x="281354" y="98474"/>
                </a:cubicBezTo>
                <a:cubicBezTo>
                  <a:pt x="285548" y="117348"/>
                  <a:pt x="283343" y="139647"/>
                  <a:pt x="295421" y="154745"/>
                </a:cubicBezTo>
                <a:cubicBezTo>
                  <a:pt x="304684" y="166324"/>
                  <a:pt x="307144" y="143022"/>
                  <a:pt x="309489" y="140677"/>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V="1">
            <a:off x="4114800" y="4038600"/>
            <a:ext cx="381000" cy="152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Plus 12"/>
          <p:cNvSpPr/>
          <p:nvPr/>
        </p:nvSpPr>
        <p:spPr>
          <a:xfrm>
            <a:off x="4572000" y="1905000"/>
            <a:ext cx="457200" cy="4038600"/>
          </a:xfrm>
          <a:prstGeom prst="mathPlus">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V="1">
            <a:off x="5181600" y="3505200"/>
            <a:ext cx="304800"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Vertical Scroll 16"/>
          <p:cNvSpPr/>
          <p:nvPr/>
        </p:nvSpPr>
        <p:spPr>
          <a:xfrm>
            <a:off x="5486400" y="2895600"/>
            <a:ext cx="533400" cy="838200"/>
          </a:xfrm>
          <a:prstGeom prst="verticalScroll">
            <a:avLst/>
          </a:prstGeom>
          <a:solidFill>
            <a:schemeClr val="tx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flipV="1">
            <a:off x="6019800" y="2971800"/>
            <a:ext cx="228600"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905000" y="4876800"/>
            <a:ext cx="304800" cy="152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7467600" y="1981200"/>
            <a:ext cx="228600" cy="228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1295400" y="4724400"/>
            <a:ext cx="604653" cy="923330"/>
          </a:xfrm>
          <a:prstGeom prst="rect">
            <a:avLst/>
          </a:prstGeom>
          <a:noFill/>
        </p:spPr>
        <p:txBody>
          <a:bodyPr wrap="none" lIns="91440" tIns="45720" rIns="91440" bIns="45720">
            <a:spAutoFit/>
          </a:bodyPr>
          <a:lstStyle/>
          <a:p>
            <a:pPr algn="ctr"/>
            <a:r>
              <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a:t>
            </a:r>
          </a:p>
        </p:txBody>
      </p:sp>
      <p:sp>
        <p:nvSpPr>
          <p:cNvPr id="30" name="Sun 29"/>
          <p:cNvSpPr/>
          <p:nvPr/>
        </p:nvSpPr>
        <p:spPr>
          <a:xfrm>
            <a:off x="0" y="1676400"/>
            <a:ext cx="762000" cy="609600"/>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248400" y="3124200"/>
            <a:ext cx="1493017" cy="553998"/>
          </a:xfrm>
          <a:prstGeom prst="rect">
            <a:avLst/>
          </a:prstGeom>
          <a:noFill/>
        </p:spPr>
        <p:txBody>
          <a:bodyPr wrap="square" lIns="91440" tIns="45720" rIns="91440" bIns="45720">
            <a:spAutoFit/>
          </a:bodyPr>
          <a:lstStyle/>
          <a:p>
            <a:pPr algn="ctr"/>
            <a:r>
              <a:rPr lang="en-US" sz="3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1,000</a:t>
            </a:r>
          </a:p>
        </p:txBody>
      </p:sp>
      <p:sp>
        <p:nvSpPr>
          <p:cNvPr id="32" name="Lightning Bolt 31"/>
          <p:cNvSpPr/>
          <p:nvPr/>
        </p:nvSpPr>
        <p:spPr>
          <a:xfrm>
            <a:off x="5867400" y="2057400"/>
            <a:ext cx="457200" cy="76200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Cloud 32"/>
          <p:cNvSpPr/>
          <p:nvPr/>
        </p:nvSpPr>
        <p:spPr>
          <a:xfrm>
            <a:off x="533400" y="5638800"/>
            <a:ext cx="609600" cy="381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p:nvPr/>
        </p:nvCxnSpPr>
        <p:spPr>
          <a:xfrm>
            <a:off x="304800" y="2590800"/>
            <a:ext cx="76200" cy="32766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741701" y="2971800"/>
            <a:ext cx="1815304" cy="707886"/>
          </a:xfrm>
          <a:prstGeom prst="rect">
            <a:avLst/>
          </a:prstGeom>
          <a:noFill/>
        </p:spPr>
        <p:txBody>
          <a:bodyPr wrap="none" lIns="91440" tIns="45720" rIns="91440" bIns="45720">
            <a:spAutoFit/>
          </a:bodyPr>
          <a:lstStyle/>
          <a:p>
            <a:pPr algn="ctr"/>
            <a:r>
              <a:rPr lang="en-US" sz="4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The Fall</a:t>
            </a:r>
          </a:p>
        </p:txBody>
      </p:sp>
      <p:sp>
        <p:nvSpPr>
          <p:cNvPr id="38" name="Rectangle 37"/>
          <p:cNvSpPr/>
          <p:nvPr/>
        </p:nvSpPr>
        <p:spPr>
          <a:xfrm>
            <a:off x="838200" y="1600200"/>
            <a:ext cx="2302938" cy="707886"/>
          </a:xfrm>
          <a:prstGeom prst="rect">
            <a:avLst/>
          </a:prstGeom>
          <a:noFill/>
        </p:spPr>
        <p:txBody>
          <a:bodyPr wrap="none" lIns="91440" tIns="45720" rIns="91440" bIns="45720">
            <a:spAutoFit/>
          </a:bodyPr>
          <a:lstStyle/>
          <a:p>
            <a:pPr algn="ctr"/>
            <a:r>
              <a:rPr lang="en-US" sz="40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Creation</a:t>
            </a:r>
            <a:endParaRPr lang="en-US"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9" name="Rectangle 38"/>
          <p:cNvSpPr/>
          <p:nvPr/>
        </p:nvSpPr>
        <p:spPr>
          <a:xfrm>
            <a:off x="5029200" y="4038600"/>
            <a:ext cx="2868221" cy="7078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Redemption</a:t>
            </a:r>
          </a:p>
        </p:txBody>
      </p:sp>
      <p:sp>
        <p:nvSpPr>
          <p:cNvPr id="41" name="Explosion 2 40"/>
          <p:cNvSpPr/>
          <p:nvPr/>
        </p:nvSpPr>
        <p:spPr>
          <a:xfrm>
            <a:off x="7543800" y="990600"/>
            <a:ext cx="1600200" cy="9906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314059" y="304800"/>
            <a:ext cx="2829941" cy="1384995"/>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NEW</a:t>
            </a:r>
          </a:p>
          <a:p>
            <a:pPr algn="ctr"/>
            <a:r>
              <a:rPr lang="en-US" sz="3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Heavens &amp; Earth</a:t>
            </a:r>
            <a:endParaRPr lang="en-US" sz="3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26" name="Rectangle 25"/>
          <p:cNvSpPr/>
          <p:nvPr/>
        </p:nvSpPr>
        <p:spPr>
          <a:xfrm>
            <a:off x="8229600" y="1828800"/>
            <a:ext cx="457200" cy="4708981"/>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3000" b="1" cap="none" spc="0" dirty="0">
                <a:ln/>
                <a:solidFill>
                  <a:schemeClr val="accent3">
                    <a:lumMod val="50000"/>
                  </a:schemeClr>
                </a:solidFill>
                <a:effectLst/>
              </a:rPr>
              <a:t>Restoration</a:t>
            </a:r>
          </a:p>
        </p:txBody>
      </p:sp>
      <p:sp>
        <p:nvSpPr>
          <p:cNvPr id="27" name="Rectangle 26"/>
          <p:cNvSpPr/>
          <p:nvPr/>
        </p:nvSpPr>
        <p:spPr>
          <a:xfrm>
            <a:off x="5410200" y="1447800"/>
            <a:ext cx="535723" cy="923330"/>
          </a:xfrm>
          <a:prstGeom prst="rect">
            <a:avLst/>
          </a:prstGeom>
          <a:noFill/>
        </p:spPr>
        <p:txBody>
          <a:bodyPr wrap="none" lIns="91440" tIns="45720" rIns="91440" bIns="45720">
            <a:spAutoFit/>
          </a:bodyPr>
          <a:lstStyle/>
          <a:p>
            <a:pPr algn="ctr"/>
            <a:r>
              <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7</a:t>
            </a:r>
          </a:p>
        </p:txBody>
      </p:sp>
      <p:sp>
        <p:nvSpPr>
          <p:cNvPr id="35" name="Notched Right Arrow 34"/>
          <p:cNvSpPr/>
          <p:nvPr/>
        </p:nvSpPr>
        <p:spPr>
          <a:xfrm rot="17383680">
            <a:off x="6091654" y="2023787"/>
            <a:ext cx="752801" cy="250952"/>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Diagram 28"/>
          <p:cNvGraphicFramePr/>
          <p:nvPr/>
        </p:nvGraphicFramePr>
        <p:xfrm>
          <a:off x="228600" y="3733800"/>
          <a:ext cx="3657600" cy="104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Given and Ignored:</a:t>
            </a:r>
          </a:p>
        </p:txBody>
      </p:sp>
      <p:sp>
        <p:nvSpPr>
          <p:cNvPr id="3" name="Content Placeholder 2"/>
          <p:cNvSpPr>
            <a:spLocks noGrp="1"/>
          </p:cNvSpPr>
          <p:nvPr>
            <p:ph sz="quarter" idx="1"/>
          </p:nvPr>
        </p:nvSpPr>
        <p:spPr/>
        <p:txBody>
          <a:bodyPr>
            <a:normAutofit fontScale="85000" lnSpcReduction="20000"/>
          </a:bodyPr>
          <a:lstStyle/>
          <a:p>
            <a:r>
              <a:rPr lang="en-US" cap="small" dirty="0"/>
              <a:t>2</a:t>
            </a:r>
            <a:r>
              <a:rPr lang="en-US" cap="small" baseline="30000" dirty="0"/>
              <a:t>nd</a:t>
            </a:r>
            <a:r>
              <a:rPr lang="en-US" cap="small" dirty="0"/>
              <a:t> Kings 6:33-</a:t>
            </a:r>
            <a:endParaRPr lang="en-US" dirty="0"/>
          </a:p>
          <a:p>
            <a:r>
              <a:rPr lang="en-US" baseline="30000" dirty="0"/>
              <a:t>2Ki 6:33</a:t>
            </a:r>
            <a:r>
              <a:rPr lang="en-US" dirty="0"/>
              <a:t> While he was still talking to them, the messenger came down to him. And └ the king┘  said, “This disaster is from the </a:t>
            </a:r>
            <a:r>
              <a:rPr lang="en-US" cap="small" dirty="0"/>
              <a:t>LORD</a:t>
            </a:r>
            <a:r>
              <a:rPr lang="en-US" dirty="0"/>
              <a:t>. Why should I wait for the </a:t>
            </a:r>
            <a:r>
              <a:rPr lang="en-US" cap="small" dirty="0"/>
              <a:t>LORD </a:t>
            </a:r>
            <a:r>
              <a:rPr lang="en-US" dirty="0"/>
              <a:t>any longer?” </a:t>
            </a:r>
          </a:p>
          <a:p>
            <a:r>
              <a:rPr lang="en-US" baseline="30000" dirty="0"/>
              <a:t>2Ki 7:1</a:t>
            </a:r>
            <a:r>
              <a:rPr lang="en-US" dirty="0"/>
              <a:t> Elisha said, “Hear the word of the </a:t>
            </a:r>
            <a:r>
              <a:rPr lang="en-US" cap="small" dirty="0"/>
              <a:t>LORD</a:t>
            </a:r>
            <a:r>
              <a:rPr lang="en-US" dirty="0"/>
              <a:t>. This is what the </a:t>
            </a:r>
            <a:r>
              <a:rPr lang="en-US" cap="small" dirty="0"/>
              <a:t>LORD </a:t>
            </a:r>
            <a:r>
              <a:rPr lang="en-US" dirty="0"/>
              <a:t>says: About this time tomorrow, a </a:t>
            </a:r>
            <a:r>
              <a:rPr lang="en-US" dirty="0" err="1"/>
              <a:t>seah</a:t>
            </a:r>
            <a:r>
              <a:rPr lang="en-US" dirty="0"/>
              <a:t> of flour will sell for a shekel and two </a:t>
            </a:r>
            <a:r>
              <a:rPr lang="en-US" dirty="0" err="1"/>
              <a:t>seahs</a:t>
            </a:r>
            <a:r>
              <a:rPr lang="en-US" dirty="0"/>
              <a:t> of barley for a shekel at the gate of Samaria.” </a:t>
            </a:r>
          </a:p>
          <a:p>
            <a:r>
              <a:rPr lang="en-US" baseline="30000" dirty="0"/>
              <a:t>2Ki 7:2</a:t>
            </a:r>
            <a:r>
              <a:rPr lang="en-US" dirty="0"/>
              <a:t> The officer on whose arm the king was leaning said to the man of God, “Look, even if the </a:t>
            </a:r>
            <a:r>
              <a:rPr lang="en-US" cap="small" dirty="0"/>
              <a:t>LORD </a:t>
            </a:r>
            <a:r>
              <a:rPr lang="en-US" dirty="0"/>
              <a:t>should open the floodgates of the heavens, could this happen?” </a:t>
            </a:r>
          </a:p>
          <a:p>
            <a:r>
              <a:rPr lang="en-US" dirty="0"/>
              <a:t>“You will see it with your own eyes,” answered Elisha, “but you will not eat any of it!”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Siege Lifted </a:t>
            </a:r>
            <a:endParaRPr lang="en-US" dirty="0"/>
          </a:p>
        </p:txBody>
      </p:sp>
      <p:sp>
        <p:nvSpPr>
          <p:cNvPr id="3" name="Content Placeholder 2"/>
          <p:cNvSpPr>
            <a:spLocks noGrp="1"/>
          </p:cNvSpPr>
          <p:nvPr>
            <p:ph sz="quarter" idx="1"/>
          </p:nvPr>
        </p:nvSpPr>
        <p:spPr/>
        <p:txBody>
          <a:bodyPr>
            <a:normAutofit fontScale="92500" lnSpcReduction="10000"/>
          </a:bodyPr>
          <a:lstStyle/>
          <a:p>
            <a:pPr>
              <a:buNone/>
            </a:pPr>
            <a:endParaRPr lang="en-US" dirty="0"/>
          </a:p>
          <a:p>
            <a:r>
              <a:rPr lang="en-US" baseline="30000" dirty="0"/>
              <a:t>2Ki 7:3</a:t>
            </a:r>
            <a:r>
              <a:rPr lang="en-US" dirty="0"/>
              <a:t> Now there were four men with leprosy at the entrance of the city gate. They said to each other, “Why stay here until we die? </a:t>
            </a:r>
          </a:p>
          <a:p>
            <a:r>
              <a:rPr lang="en-US" baseline="30000" dirty="0"/>
              <a:t>2Ki 7:4</a:t>
            </a:r>
            <a:r>
              <a:rPr lang="en-US" dirty="0"/>
              <a:t> If we say, ‘We’ll go into the city’—the famine is there, and we will die. And if we stay here, we will die. So let’s go over to the camp of the </a:t>
            </a:r>
            <a:r>
              <a:rPr lang="en-US" dirty="0" err="1"/>
              <a:t>Arameans</a:t>
            </a:r>
            <a:r>
              <a:rPr lang="en-US" dirty="0"/>
              <a:t> and surrender. If they spare us, we live; if they kill us, then we die.” </a:t>
            </a:r>
          </a:p>
          <a:p>
            <a:r>
              <a:rPr lang="en-US" baseline="30000" dirty="0"/>
              <a:t>2Ki 7:5</a:t>
            </a:r>
            <a:r>
              <a:rPr lang="en-US" dirty="0"/>
              <a:t> At dusk they got up and went to the camp of the </a:t>
            </a:r>
            <a:r>
              <a:rPr lang="en-US" dirty="0" err="1"/>
              <a:t>Arameans</a:t>
            </a:r>
            <a:r>
              <a:rPr lang="en-US" dirty="0"/>
              <a:t>. When they reached the edge of the camp, not a man was there,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Siege Lifted – contd.1 </a:t>
            </a:r>
            <a:endParaRPr lang="en-US" dirty="0"/>
          </a:p>
        </p:txBody>
      </p:sp>
      <p:sp>
        <p:nvSpPr>
          <p:cNvPr id="3" name="Content Placeholder 2"/>
          <p:cNvSpPr>
            <a:spLocks noGrp="1"/>
          </p:cNvSpPr>
          <p:nvPr>
            <p:ph sz="quarter" idx="1"/>
          </p:nvPr>
        </p:nvSpPr>
        <p:spPr/>
        <p:txBody>
          <a:bodyPr>
            <a:normAutofit/>
          </a:bodyPr>
          <a:lstStyle/>
          <a:p>
            <a:pPr>
              <a:buNone/>
            </a:pPr>
            <a:endParaRPr lang="en-US" dirty="0"/>
          </a:p>
          <a:p>
            <a:r>
              <a:rPr lang="en-US" baseline="30000" dirty="0"/>
              <a:t>2Ki 7:6</a:t>
            </a:r>
            <a:r>
              <a:rPr lang="en-US" dirty="0"/>
              <a:t> for the Lord had caused the </a:t>
            </a:r>
            <a:r>
              <a:rPr lang="en-US" dirty="0" err="1"/>
              <a:t>Arameans</a:t>
            </a:r>
            <a:r>
              <a:rPr lang="en-US" dirty="0"/>
              <a:t> to hear the sound of chariots and horses and a great army, so that they said to one another, “Look, the king of Israel has hired the Hittite and Egyptian kings to attack us!” </a:t>
            </a:r>
          </a:p>
          <a:p>
            <a:r>
              <a:rPr lang="en-US" baseline="30000" dirty="0"/>
              <a:t>2Ki 7:7</a:t>
            </a:r>
            <a:r>
              <a:rPr lang="en-US" dirty="0"/>
              <a:t> So they got up and fled in the dusk and abandoned their tents and their horses and donkeys. They left the camp as it was and ran for their lives.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Beggars are Blessed:</a:t>
            </a:r>
            <a:endParaRPr lang="en-US" dirty="0"/>
          </a:p>
        </p:txBody>
      </p:sp>
      <p:sp>
        <p:nvSpPr>
          <p:cNvPr id="3" name="Content Placeholder 2"/>
          <p:cNvSpPr>
            <a:spLocks noGrp="1"/>
          </p:cNvSpPr>
          <p:nvPr>
            <p:ph sz="quarter" idx="1"/>
          </p:nvPr>
        </p:nvSpPr>
        <p:spPr/>
        <p:txBody>
          <a:bodyPr>
            <a:normAutofit lnSpcReduction="10000"/>
          </a:bodyPr>
          <a:lstStyle/>
          <a:p>
            <a:pPr>
              <a:buNone/>
            </a:pPr>
            <a:endParaRPr lang="en-US" dirty="0"/>
          </a:p>
          <a:p>
            <a:r>
              <a:rPr lang="en-US" baseline="30000" dirty="0"/>
              <a:t>2Ki 7:8</a:t>
            </a:r>
            <a:r>
              <a:rPr lang="en-US" dirty="0"/>
              <a:t> The men who had leprosy reached the edge of the camp and entered one of the tents. They ate and drank, and carried away silver, gold and clothes, and went off and hid them. They returned and entered another tent and took some things from it and hid them also. </a:t>
            </a:r>
          </a:p>
          <a:p>
            <a:r>
              <a:rPr lang="en-US" baseline="30000" dirty="0"/>
              <a:t>2Ki 7:9</a:t>
            </a:r>
            <a:r>
              <a:rPr lang="en-US" dirty="0"/>
              <a:t> Then they said to each other, “We’re not doing right. This is a day of good news and we are keeping it to ourselves. If we wait until daylight, punishment will overtake us. Let’s go at once and report this to the royal palace.”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Sharing the Good News!</a:t>
            </a:r>
          </a:p>
        </p:txBody>
      </p:sp>
      <p:sp>
        <p:nvSpPr>
          <p:cNvPr id="3" name="Content Placeholder 2"/>
          <p:cNvSpPr>
            <a:spLocks noGrp="1"/>
          </p:cNvSpPr>
          <p:nvPr>
            <p:ph sz="quarter" idx="1"/>
          </p:nvPr>
        </p:nvSpPr>
        <p:spPr/>
        <p:txBody>
          <a:bodyPr/>
          <a:lstStyle/>
          <a:p>
            <a:endParaRPr lang="en-US" dirty="0"/>
          </a:p>
          <a:p>
            <a:r>
              <a:rPr lang="en-US" baseline="30000" dirty="0"/>
              <a:t>2Ki 7:10</a:t>
            </a:r>
            <a:r>
              <a:rPr lang="en-US" dirty="0"/>
              <a:t> So they went and called out to the city gatekeepers and told them, “We went into the </a:t>
            </a:r>
            <a:r>
              <a:rPr lang="en-US" dirty="0" err="1"/>
              <a:t>Aramean</a:t>
            </a:r>
            <a:r>
              <a:rPr lang="en-US" dirty="0"/>
              <a:t> camp and not a man was there—not a sound of anyone—only tethered horses and donkeys, and the tents left just as they were.” </a:t>
            </a:r>
          </a:p>
          <a:p>
            <a:r>
              <a:rPr lang="en-US" baseline="30000" dirty="0"/>
              <a:t>2Ki 7:11</a:t>
            </a:r>
            <a:r>
              <a:rPr lang="en-US" dirty="0"/>
              <a:t> The gatekeepers shouted the news, and it was reported within the palace.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Opening &amp; Introductions:</a:t>
            </a:r>
          </a:p>
        </p:txBody>
      </p:sp>
      <p:sp>
        <p:nvSpPr>
          <p:cNvPr id="3" name="Content Placeholder 2"/>
          <p:cNvSpPr>
            <a:spLocks noGrp="1"/>
          </p:cNvSpPr>
          <p:nvPr>
            <p:ph sz="quarter" idx="1"/>
          </p:nvPr>
        </p:nvSpPr>
        <p:spPr/>
        <p:txBody>
          <a:bodyPr>
            <a:normAutofit/>
          </a:bodyPr>
          <a:lstStyle/>
          <a:p>
            <a:endParaRPr lang="en-US" dirty="0"/>
          </a:p>
          <a:p>
            <a:r>
              <a:rPr lang="en-US" cap="small" dirty="0"/>
              <a:t>“Hello and welcome to </a:t>
            </a:r>
          </a:p>
          <a:p>
            <a:r>
              <a:rPr lang="en-US" cap="small" dirty="0"/>
              <a:t>Second Chance Community Church.  </a:t>
            </a:r>
          </a:p>
          <a:p>
            <a:endParaRPr lang="en-US" cap="small" dirty="0"/>
          </a:p>
          <a:p>
            <a:r>
              <a:rPr lang="en-US" cap="small" dirty="0"/>
              <a:t>Our mission is </a:t>
            </a:r>
          </a:p>
          <a:p>
            <a:pPr>
              <a:buNone/>
            </a:pPr>
            <a:r>
              <a:rPr lang="en-US" cap="small" dirty="0"/>
              <a:t>	“Learning and practicing missions here </a:t>
            </a:r>
          </a:p>
          <a:p>
            <a:pPr>
              <a:buNone/>
            </a:pPr>
            <a:r>
              <a:rPr lang="en-US" cap="small" dirty="0"/>
              <a:t>                           to reach the whole world.”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Cautious Investigation:</a:t>
            </a:r>
          </a:p>
        </p:txBody>
      </p:sp>
      <p:sp>
        <p:nvSpPr>
          <p:cNvPr id="3" name="Content Placeholder 2"/>
          <p:cNvSpPr>
            <a:spLocks noGrp="1"/>
          </p:cNvSpPr>
          <p:nvPr>
            <p:ph sz="quarter" idx="1"/>
          </p:nvPr>
        </p:nvSpPr>
        <p:spPr/>
        <p:txBody>
          <a:bodyPr/>
          <a:lstStyle/>
          <a:p>
            <a:r>
              <a:rPr lang="en-US" cap="small" dirty="0"/>
              <a:t>… the king suspected a trick and sent some soldiers to check it out…</a:t>
            </a:r>
            <a:endParaRPr lang="en-US" dirty="0"/>
          </a:p>
          <a:p>
            <a:r>
              <a:rPr lang="en-US" baseline="30000" dirty="0"/>
              <a:t> </a:t>
            </a:r>
            <a:endParaRPr lang="en-US" dirty="0"/>
          </a:p>
          <a:p>
            <a:r>
              <a:rPr lang="en-US" baseline="30000" dirty="0"/>
              <a:t>2Ki 7:15</a:t>
            </a:r>
            <a:r>
              <a:rPr lang="en-US" dirty="0"/>
              <a:t> They followed them as far as the Jordan, and they found the whole road strewn with the clothing and equipment the </a:t>
            </a:r>
            <a:r>
              <a:rPr lang="en-US" dirty="0" err="1"/>
              <a:t>Arameans</a:t>
            </a:r>
            <a:r>
              <a:rPr lang="en-US" dirty="0"/>
              <a:t> had thrown away in their headlong flight. So the messengers returned and reported to the king.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Response!</a:t>
            </a:r>
          </a:p>
        </p:txBody>
      </p:sp>
      <p:sp>
        <p:nvSpPr>
          <p:cNvPr id="3" name="Content Placeholder 2"/>
          <p:cNvSpPr>
            <a:spLocks noGrp="1"/>
          </p:cNvSpPr>
          <p:nvPr>
            <p:ph sz="quarter" idx="1"/>
          </p:nvPr>
        </p:nvSpPr>
        <p:spPr/>
        <p:txBody>
          <a:bodyPr/>
          <a:lstStyle/>
          <a:p>
            <a:endParaRPr lang="en-US" dirty="0"/>
          </a:p>
          <a:p>
            <a:r>
              <a:rPr lang="en-US" baseline="30000" dirty="0"/>
              <a:t>2Ki 7:16</a:t>
            </a:r>
            <a:r>
              <a:rPr lang="en-US" dirty="0"/>
              <a:t> Then the people went out and plundered the camp of the </a:t>
            </a:r>
            <a:r>
              <a:rPr lang="en-US" dirty="0" err="1"/>
              <a:t>Arameans</a:t>
            </a:r>
            <a:r>
              <a:rPr lang="en-US" dirty="0"/>
              <a:t>. So a </a:t>
            </a:r>
            <a:r>
              <a:rPr lang="en-US" dirty="0" err="1"/>
              <a:t>seah</a:t>
            </a:r>
            <a:r>
              <a:rPr lang="en-US" dirty="0"/>
              <a:t> of flour sold for a shekel, and two </a:t>
            </a:r>
            <a:r>
              <a:rPr lang="en-US" dirty="0" err="1"/>
              <a:t>seahs</a:t>
            </a:r>
            <a:r>
              <a:rPr lang="en-US" dirty="0"/>
              <a:t> of barley sold for a shekel, as the </a:t>
            </a:r>
            <a:r>
              <a:rPr lang="en-US" cap="small" dirty="0"/>
              <a:t>LORD </a:t>
            </a:r>
            <a:r>
              <a:rPr lang="en-US" dirty="0"/>
              <a:t>had said. </a:t>
            </a:r>
          </a:p>
          <a:p>
            <a:r>
              <a:rPr lang="en-US" baseline="30000" dirty="0"/>
              <a:t>2Ki 7:17</a:t>
            </a:r>
            <a:r>
              <a:rPr lang="en-US" dirty="0"/>
              <a:t> Now the king had put the officer on whose arm he leaned in charge of the gate, and the people trampled him in the gateway, and he died, just as the man of God had foretold when the king came down to his house.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Prophecy… for Good &amp; Bad…</a:t>
            </a:r>
            <a:br>
              <a:rPr lang="en-US" dirty="0"/>
            </a:br>
            <a:r>
              <a:rPr lang="en-US" dirty="0"/>
              <a:t>                               Came True!</a:t>
            </a:r>
          </a:p>
        </p:txBody>
      </p:sp>
      <p:sp>
        <p:nvSpPr>
          <p:cNvPr id="3" name="Content Placeholder 2"/>
          <p:cNvSpPr>
            <a:spLocks noGrp="1"/>
          </p:cNvSpPr>
          <p:nvPr>
            <p:ph sz="quarter" idx="1"/>
          </p:nvPr>
        </p:nvSpPr>
        <p:spPr/>
        <p:txBody>
          <a:bodyPr>
            <a:normAutofit lnSpcReduction="10000"/>
          </a:bodyPr>
          <a:lstStyle/>
          <a:p>
            <a:r>
              <a:rPr lang="en-US" baseline="30000" dirty="0"/>
              <a:t>2Ki 7:18</a:t>
            </a:r>
            <a:r>
              <a:rPr lang="en-US" dirty="0"/>
              <a:t> It happened as the man of God had said to the king: “About this time tomorrow, a </a:t>
            </a:r>
            <a:r>
              <a:rPr lang="en-US" dirty="0" err="1"/>
              <a:t>seah</a:t>
            </a:r>
            <a:r>
              <a:rPr lang="en-US" dirty="0"/>
              <a:t> of flour will sell for a shekel and two </a:t>
            </a:r>
            <a:r>
              <a:rPr lang="en-US" dirty="0" err="1"/>
              <a:t>seahs</a:t>
            </a:r>
            <a:r>
              <a:rPr lang="en-US" dirty="0"/>
              <a:t> of barley for a shekel at the gate of Samaria.” </a:t>
            </a:r>
          </a:p>
          <a:p>
            <a:r>
              <a:rPr lang="en-US" baseline="30000" dirty="0"/>
              <a:t>2Ki 7:19</a:t>
            </a:r>
            <a:r>
              <a:rPr lang="en-US" dirty="0"/>
              <a:t> The officer had said to the man of God, “Look, even if the </a:t>
            </a:r>
            <a:r>
              <a:rPr lang="en-US" cap="small" dirty="0"/>
              <a:t>LORD </a:t>
            </a:r>
            <a:r>
              <a:rPr lang="en-US" dirty="0"/>
              <a:t>should open the floodgates of the heavens, could this happen?” The man of God had replied, “You will see it with your own eyes, but you will not eat any of it!” </a:t>
            </a:r>
          </a:p>
          <a:p>
            <a:r>
              <a:rPr lang="en-US" baseline="30000" dirty="0"/>
              <a:t>2Ki 7:20</a:t>
            </a:r>
            <a:r>
              <a:rPr lang="en-US" dirty="0"/>
              <a:t> And that is exactly what happened to him, for the people trampled him in the gateway, and he died.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Spiritually Interpreting…</a:t>
            </a:r>
          </a:p>
        </p:txBody>
      </p:sp>
      <p:sp>
        <p:nvSpPr>
          <p:cNvPr id="3" name="Content Placeholder 2"/>
          <p:cNvSpPr>
            <a:spLocks noGrp="1"/>
          </p:cNvSpPr>
          <p:nvPr>
            <p:ph sz="quarter" idx="1"/>
          </p:nvPr>
        </p:nvSpPr>
        <p:spPr/>
        <p:txBody>
          <a:bodyPr/>
          <a:lstStyle/>
          <a:p>
            <a:endParaRPr lang="en-US" dirty="0"/>
          </a:p>
          <a:p>
            <a:r>
              <a:rPr lang="en-US" baseline="30000" dirty="0"/>
              <a:t>2Ki 7:9</a:t>
            </a:r>
            <a:r>
              <a:rPr lang="en-US" dirty="0"/>
              <a:t> Then they said to each other, “We’re not doing right. This is a day of good news and we are keeping it to ourselves. If we wait until daylight, punishment will overtake us. Let’s go at once and report this to the royal palace.”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Admonition to Share Bread:</a:t>
            </a:r>
          </a:p>
        </p:txBody>
      </p:sp>
      <p:sp>
        <p:nvSpPr>
          <p:cNvPr id="3" name="Content Placeholder 2"/>
          <p:cNvSpPr>
            <a:spLocks noGrp="1"/>
          </p:cNvSpPr>
          <p:nvPr>
            <p:ph sz="quarter" idx="1"/>
          </p:nvPr>
        </p:nvSpPr>
        <p:spPr/>
        <p:txBody>
          <a:bodyPr/>
          <a:lstStyle/>
          <a:p>
            <a:endParaRPr lang="en-US" baseline="30000" dirty="0"/>
          </a:p>
          <a:p>
            <a:r>
              <a:rPr lang="en-US" baseline="30000" dirty="0"/>
              <a:t>1Pe 3:15</a:t>
            </a:r>
            <a:r>
              <a:rPr lang="en-US" dirty="0"/>
              <a:t> But in your hearts set apart Christ as Lord. Always be prepared to give an answer to everyone who asks you to give the reason for the hope that you have. But do this with gentleness and respect,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Altar Call &amp; Prayer</a:t>
            </a:r>
          </a:p>
        </p:txBody>
      </p:sp>
      <p:sp>
        <p:nvSpPr>
          <p:cNvPr id="3" name="Content Placeholder 2"/>
          <p:cNvSpPr>
            <a:spLocks noGrp="1"/>
          </p:cNvSpPr>
          <p:nvPr>
            <p:ph sz="quarter" idx="1"/>
          </p:nvPr>
        </p:nvSpPr>
        <p:spPr/>
        <p:txBody>
          <a:bodyPr/>
          <a:lstStyle/>
          <a:p>
            <a:pPr>
              <a:buNone/>
            </a:pPr>
            <a:endParaRPr lang="en-US" dirty="0"/>
          </a:p>
          <a:p>
            <a:pPr>
              <a:buNone/>
            </a:pPr>
            <a:endParaRPr lang="en-US" dirty="0"/>
          </a:p>
        </p:txBody>
      </p:sp>
      <p:pic>
        <p:nvPicPr>
          <p:cNvPr id="4" name="Picture 3" descr="download (1).jpg"/>
          <p:cNvPicPr>
            <a:picLocks noChangeAspect="1"/>
          </p:cNvPicPr>
          <p:nvPr/>
        </p:nvPicPr>
        <p:blipFill>
          <a:blip r:embed="rId2" cstate="print"/>
          <a:stretch>
            <a:fillRect/>
          </a:stretch>
        </p:blipFill>
        <p:spPr>
          <a:xfrm>
            <a:off x="3276600" y="3200400"/>
            <a:ext cx="5257800" cy="2957513"/>
          </a:xfrm>
          <a:prstGeom prst="rect">
            <a:avLst/>
          </a:prstGeom>
        </p:spPr>
      </p:pic>
      <p:pic>
        <p:nvPicPr>
          <p:cNvPr id="5" name="Picture 4" descr="download.jpg"/>
          <p:cNvPicPr>
            <a:picLocks noChangeAspect="1"/>
          </p:cNvPicPr>
          <p:nvPr/>
        </p:nvPicPr>
        <p:blipFill>
          <a:blip r:embed="rId3" cstate="print"/>
          <a:stretch>
            <a:fillRect/>
          </a:stretch>
        </p:blipFill>
        <p:spPr>
          <a:xfrm>
            <a:off x="1752600" y="1447800"/>
            <a:ext cx="2933700" cy="29337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Altar / Salvation:</a:t>
            </a:r>
          </a:p>
        </p:txBody>
      </p:sp>
      <p:sp>
        <p:nvSpPr>
          <p:cNvPr id="3" name="Content Placeholder 2"/>
          <p:cNvSpPr>
            <a:spLocks noGrp="1"/>
          </p:cNvSpPr>
          <p:nvPr>
            <p:ph sz="quarter" idx="1"/>
          </p:nvPr>
        </p:nvSpPr>
        <p:spPr/>
        <p:txBody>
          <a:bodyPr>
            <a:normAutofit lnSpcReduction="10000"/>
          </a:bodyPr>
          <a:lstStyle/>
          <a:p>
            <a:r>
              <a:rPr lang="en-US" baseline="30000" dirty="0"/>
              <a:t>Ro 10:9</a:t>
            </a:r>
            <a:r>
              <a:rPr lang="en-US" dirty="0"/>
              <a:t> That if you confess with your mouth, “Jesus is Lord,” and believe in your heart that God raised him from the dead, you will be saved. </a:t>
            </a:r>
          </a:p>
          <a:p>
            <a:r>
              <a:rPr lang="en-US" baseline="30000" dirty="0"/>
              <a:t>Ro 10:10</a:t>
            </a:r>
            <a:r>
              <a:rPr lang="en-US" dirty="0"/>
              <a:t> For it is with your heart that you believe and are justified, and it is with your mouth that you confess and are saved. </a:t>
            </a:r>
          </a:p>
          <a:p>
            <a:r>
              <a:rPr lang="en-US" baseline="30000" dirty="0"/>
              <a:t>Ro 10:11</a:t>
            </a:r>
            <a:r>
              <a:rPr lang="en-US" dirty="0"/>
              <a:t> As the Scripture says, “Anyone who trusts in him will never be put to shame.” </a:t>
            </a:r>
          </a:p>
          <a:p>
            <a:r>
              <a:rPr lang="en-US" baseline="30000" dirty="0"/>
              <a:t>Ro 10:12</a:t>
            </a:r>
            <a:r>
              <a:rPr lang="en-US" dirty="0"/>
              <a:t> For there is no difference between Jew and Gentile—the same Lord is Lord of all and richly blesses all who call on him,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Altar Call &amp; Prayer</a:t>
            </a:r>
          </a:p>
        </p:txBody>
      </p:sp>
      <p:sp>
        <p:nvSpPr>
          <p:cNvPr id="3" name="Content Placeholder 2"/>
          <p:cNvSpPr>
            <a:spLocks noGrp="1"/>
          </p:cNvSpPr>
          <p:nvPr>
            <p:ph sz="quarter" idx="1"/>
          </p:nvPr>
        </p:nvSpPr>
        <p:spPr/>
        <p:txBody>
          <a:bodyPr/>
          <a:lstStyle/>
          <a:p>
            <a:pPr>
              <a:buNone/>
            </a:pPr>
            <a:endParaRPr lang="en-US" dirty="0"/>
          </a:p>
          <a:p>
            <a:pPr>
              <a:buNone/>
            </a:pPr>
            <a:endParaRPr lang="en-US" dirty="0"/>
          </a:p>
        </p:txBody>
      </p:sp>
      <p:pic>
        <p:nvPicPr>
          <p:cNvPr id="4" name="Picture 3" descr="download (1).jpg"/>
          <p:cNvPicPr>
            <a:picLocks noChangeAspect="1"/>
          </p:cNvPicPr>
          <p:nvPr/>
        </p:nvPicPr>
        <p:blipFill>
          <a:blip r:embed="rId2" cstate="print"/>
          <a:stretch>
            <a:fillRect/>
          </a:stretch>
        </p:blipFill>
        <p:spPr>
          <a:xfrm>
            <a:off x="3276600" y="3200400"/>
            <a:ext cx="5257800" cy="2957513"/>
          </a:xfrm>
          <a:prstGeom prst="rect">
            <a:avLst/>
          </a:prstGeom>
        </p:spPr>
      </p:pic>
      <p:pic>
        <p:nvPicPr>
          <p:cNvPr id="5" name="Picture 4" descr="download.jpg"/>
          <p:cNvPicPr>
            <a:picLocks noChangeAspect="1"/>
          </p:cNvPicPr>
          <p:nvPr/>
        </p:nvPicPr>
        <p:blipFill>
          <a:blip r:embed="rId3" cstate="print"/>
          <a:stretch>
            <a:fillRect/>
          </a:stretch>
        </p:blipFill>
        <p:spPr>
          <a:xfrm>
            <a:off x="1752600" y="1447800"/>
            <a:ext cx="2933700" cy="29337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Group Prayer in Coming Weeks</a:t>
            </a:r>
          </a:p>
        </p:txBody>
      </p:sp>
      <p:sp>
        <p:nvSpPr>
          <p:cNvPr id="3" name="Content Placeholder 2"/>
          <p:cNvSpPr>
            <a:spLocks noGrp="1"/>
          </p:cNvSpPr>
          <p:nvPr>
            <p:ph sz="quarter" idx="1"/>
          </p:nvPr>
        </p:nvSpPr>
        <p:spPr/>
        <p:txBody>
          <a:bodyPr/>
          <a:lstStyle/>
          <a:p>
            <a:endParaRPr lang="en-US" dirty="0"/>
          </a:p>
          <a:p>
            <a:r>
              <a:rPr lang="en-US" dirty="0"/>
              <a:t>But start seeking Him now – He can answer when He pleases…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to pray about…</a:t>
            </a:r>
          </a:p>
        </p:txBody>
      </p:sp>
      <p:sp>
        <p:nvSpPr>
          <p:cNvPr id="3" name="Content Placeholder 2"/>
          <p:cNvSpPr>
            <a:spLocks noGrp="1"/>
          </p:cNvSpPr>
          <p:nvPr>
            <p:ph sz="quarter" idx="1"/>
          </p:nvPr>
        </p:nvSpPr>
        <p:spPr/>
        <p:txBody>
          <a:bodyPr/>
          <a:lstStyle/>
          <a:p>
            <a:endParaRPr lang="en-US" dirty="0"/>
          </a:p>
          <a:p>
            <a:r>
              <a:rPr lang="en-US" baseline="30000" dirty="0"/>
              <a:t>Eph 6:18</a:t>
            </a:r>
            <a:r>
              <a:rPr lang="en-US" dirty="0"/>
              <a:t> And pray in the Spirit on all occasions with all kinds of prayers and requests. With this in mind, be alert and always keep on praying for all the saints.  </a:t>
            </a:r>
            <a:r>
              <a:rPr lang="en-US" baseline="30000" dirty="0"/>
              <a:t>Eph 6:19</a:t>
            </a:r>
            <a:r>
              <a:rPr lang="en-US" dirty="0"/>
              <a:t> Pray also for me, that whenever I open my mouth, words may be given me so that I will fearlessly make known the mystery of the gospel, </a:t>
            </a:r>
            <a:r>
              <a:rPr lang="en-US" baseline="30000" dirty="0"/>
              <a:t>Eph 6:20</a:t>
            </a:r>
            <a:r>
              <a:rPr lang="en-US" dirty="0"/>
              <a:t> for which I am an ambassador in chains. Pray that I may declare it fearlessly, as I should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With a good will, Welcome Visitors!</a:t>
            </a:r>
          </a:p>
        </p:txBody>
      </p:sp>
      <p:sp>
        <p:nvSpPr>
          <p:cNvPr id="3" name="Content Placeholder 2"/>
          <p:cNvSpPr>
            <a:spLocks noGrp="1"/>
          </p:cNvSpPr>
          <p:nvPr>
            <p:ph sz="quarter" idx="1"/>
          </p:nvPr>
        </p:nvSpPr>
        <p:spPr/>
        <p:txBody>
          <a:bodyPr/>
          <a:lstStyle/>
          <a:p>
            <a:endParaRPr lang="en-US" dirty="0"/>
          </a:p>
          <a:p>
            <a:endParaRPr lang="en-US" dirty="0"/>
          </a:p>
        </p:txBody>
      </p:sp>
      <p:pic>
        <p:nvPicPr>
          <p:cNvPr id="4" name="Picture 3" descr="Welcome.jpg"/>
          <p:cNvPicPr>
            <a:picLocks noChangeAspect="1"/>
          </p:cNvPicPr>
          <p:nvPr/>
        </p:nvPicPr>
        <p:blipFill>
          <a:blip r:embed="rId2" cstate="print"/>
          <a:stretch>
            <a:fillRect/>
          </a:stretch>
        </p:blipFill>
        <p:spPr>
          <a:xfrm>
            <a:off x="990600" y="1524000"/>
            <a:ext cx="7543800" cy="4701594"/>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Blessing:</a:t>
            </a:r>
          </a:p>
        </p:txBody>
      </p:sp>
      <p:sp>
        <p:nvSpPr>
          <p:cNvPr id="3" name="Content Placeholder 2"/>
          <p:cNvSpPr>
            <a:spLocks noGrp="1"/>
          </p:cNvSpPr>
          <p:nvPr>
            <p:ph sz="quarter" idx="1"/>
          </p:nvPr>
        </p:nvSpPr>
        <p:spPr/>
        <p:txBody>
          <a:bodyPr/>
          <a:lstStyle/>
          <a:p>
            <a:pPr>
              <a:buNone/>
            </a:pPr>
            <a:endParaRPr lang="en-US" sz="3600" dirty="0"/>
          </a:p>
          <a:p>
            <a:r>
              <a:rPr lang="en-US" sz="3600" baseline="30000" dirty="0"/>
              <a:t>Ro 15:13</a:t>
            </a:r>
            <a:r>
              <a:rPr lang="en-US" sz="3600" dirty="0"/>
              <a:t> May the God of hope fill you with all joy and peace as you trust in him, so that you may overflow with hope by the power of the Holy Spirit.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New Format</a:t>
            </a:r>
            <a:br>
              <a:rPr lang="en-US" dirty="0"/>
            </a:br>
            <a:r>
              <a:rPr lang="en-US" dirty="0"/>
              <a:t>Business &amp; Administration</a:t>
            </a:r>
          </a:p>
        </p:txBody>
      </p:sp>
      <p:sp>
        <p:nvSpPr>
          <p:cNvPr id="3" name="Content Placeholder 2"/>
          <p:cNvSpPr>
            <a:spLocks noGrp="1"/>
          </p:cNvSpPr>
          <p:nvPr>
            <p:ph sz="quarter" idx="1"/>
          </p:nvPr>
        </p:nvSpPr>
        <p:spPr/>
        <p:txBody>
          <a:bodyPr>
            <a:normAutofit fontScale="85000" lnSpcReduction="20000"/>
          </a:bodyPr>
          <a:lstStyle/>
          <a:p>
            <a:r>
              <a:rPr lang="en-US" dirty="0"/>
              <a:t>1.  Opening Prayer</a:t>
            </a:r>
          </a:p>
          <a:p>
            <a:r>
              <a:rPr lang="en-US" dirty="0"/>
              <a:t>2.  Ongoing:  </a:t>
            </a:r>
          </a:p>
          <a:p>
            <a:r>
              <a:rPr lang="en-US" dirty="0"/>
              <a:t>  a)  HVAC  – waiting on some more parts but it is functioning – Praise God!</a:t>
            </a:r>
          </a:p>
          <a:p>
            <a:r>
              <a:rPr lang="en-US" dirty="0"/>
              <a:t>  b) Groups – wish to meet after holidays…</a:t>
            </a:r>
          </a:p>
          <a:p>
            <a:r>
              <a:rPr lang="en-US" dirty="0"/>
              <a:t>  c)  Paper work:  preparing for lawyer, bank</a:t>
            </a:r>
          </a:p>
          <a:p>
            <a:r>
              <a:rPr lang="en-US" dirty="0"/>
              <a:t>3.  New Business:</a:t>
            </a:r>
          </a:p>
          <a:p>
            <a:r>
              <a:rPr lang="en-US" dirty="0"/>
              <a:t>  a)  Church Alum – Reunion and Progress Celebration –   </a:t>
            </a:r>
          </a:p>
          <a:p>
            <a:r>
              <a:rPr lang="en-US" dirty="0"/>
              <a:t>       Post </a:t>
            </a:r>
            <a:r>
              <a:rPr lang="en-US" dirty="0" err="1"/>
              <a:t>Covid</a:t>
            </a:r>
            <a:r>
              <a:rPr lang="en-US" dirty="0"/>
              <a:t>/</a:t>
            </a:r>
            <a:r>
              <a:rPr lang="en-US" dirty="0" err="1"/>
              <a:t>Split?etc</a:t>
            </a:r>
            <a:r>
              <a:rPr lang="en-US" dirty="0"/>
              <a:t> </a:t>
            </a:r>
            <a:r>
              <a:rPr lang="en-US" dirty="0" err="1"/>
              <a:t>Relaunch</a:t>
            </a:r>
            <a:endParaRPr lang="en-US" dirty="0"/>
          </a:p>
          <a:p>
            <a:r>
              <a:rPr lang="en-US" dirty="0"/>
              <a:t>  b)  Movies – Faith Like Potatoes</a:t>
            </a:r>
          </a:p>
          <a:p>
            <a:r>
              <a:rPr lang="en-US" dirty="0"/>
              <a:t>       And Good Friday/Easter lead in:  The Passion</a:t>
            </a:r>
          </a:p>
          <a:p>
            <a:r>
              <a:rPr lang="en-US" dirty="0"/>
              <a:t>  c)  Any other new business?</a:t>
            </a:r>
          </a:p>
          <a:p>
            <a:r>
              <a:rPr lang="en-US" dirty="0"/>
              <a:t>4..  End with prayer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Offering</a:t>
            </a:r>
          </a:p>
        </p:txBody>
      </p:sp>
      <p:sp>
        <p:nvSpPr>
          <p:cNvPr id="3" name="Text Placeholder 2"/>
          <p:cNvSpPr>
            <a:spLocks noGrp="1"/>
          </p:cNvSpPr>
          <p:nvPr>
            <p:ph type="body" idx="1"/>
          </p:nvPr>
        </p:nvSpPr>
        <p:spPr/>
        <p:txBody>
          <a:bodyPr/>
          <a:lstStyle/>
          <a:p>
            <a:r>
              <a:rPr lang="en-US" dirty="0"/>
              <a:t>Please feel no pressure to give but if you are writing a check:  “Brainerd Meta Churches, Inc”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Prayer &amp; Praise</a:t>
            </a:r>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447800" y="3962400"/>
            <a:ext cx="6400800" cy="1600200"/>
          </a:xfrm>
        </p:spPr>
        <p:txBody>
          <a:bodyPr/>
          <a:lstStyle/>
          <a:p>
            <a:r>
              <a:rPr lang="en-US" dirty="0"/>
              <a:t>~ Pastor Bryan</a:t>
            </a:r>
          </a:p>
        </p:txBody>
      </p:sp>
      <p:sp>
        <p:nvSpPr>
          <p:cNvPr id="3" name="Title 2"/>
          <p:cNvSpPr>
            <a:spLocks noGrp="1"/>
          </p:cNvSpPr>
          <p:nvPr>
            <p:ph type="ctrTitle"/>
          </p:nvPr>
        </p:nvSpPr>
        <p:spPr>
          <a:xfrm>
            <a:off x="228600" y="609600"/>
            <a:ext cx="8610600" cy="3124200"/>
          </a:xfrm>
        </p:spPr>
        <p:txBody>
          <a:bodyPr>
            <a:noAutofit/>
          </a:bodyPr>
          <a:lstStyle/>
          <a:p>
            <a:br>
              <a:rPr lang="en-US" sz="2800" cap="small" dirty="0"/>
            </a:br>
            <a:r>
              <a:rPr lang="en-US" sz="2800" cap="small" dirty="0"/>
              <a:t>Sermon – Secrets of The Kingdom</a:t>
            </a:r>
            <a:br>
              <a:rPr lang="en-US" sz="2800" cap="small" dirty="0"/>
            </a:br>
            <a:r>
              <a:rPr lang="en-US" sz="2800" cap="small" dirty="0"/>
              <a:t>Hope:</a:t>
            </a:r>
            <a:br>
              <a:rPr lang="en-US" sz="2800" cap="small" dirty="0"/>
            </a:br>
            <a:r>
              <a:rPr lang="en-US" sz="2800" cap="small" dirty="0"/>
              <a:t>4 Beggars</a:t>
            </a:r>
            <a:br>
              <a:rPr lang="en-US" sz="2800" cap="small" dirty="0"/>
            </a:br>
            <a:endParaRPr lang="en-US" sz="2800" b="1" u="sng"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 - Hope</a:t>
            </a:r>
          </a:p>
        </p:txBody>
      </p:sp>
      <p:sp>
        <p:nvSpPr>
          <p:cNvPr id="3" name="Content Placeholder 2"/>
          <p:cNvSpPr>
            <a:spLocks noGrp="1"/>
          </p:cNvSpPr>
          <p:nvPr>
            <p:ph sz="quarter" idx="1"/>
          </p:nvPr>
        </p:nvSpPr>
        <p:spPr/>
        <p:txBody>
          <a:bodyPr>
            <a:normAutofit/>
          </a:bodyPr>
          <a:lstStyle/>
          <a:p>
            <a:pPr lvl="0"/>
            <a:r>
              <a:rPr lang="en-US" cap="small" dirty="0"/>
              <a:t>Hope as a motivator to encourage you </a:t>
            </a:r>
          </a:p>
          <a:p>
            <a:pPr lvl="0"/>
            <a:r>
              <a:rPr lang="en-US" cap="small" dirty="0"/>
              <a:t>(Hope for a better life and hope for The Life that is better). </a:t>
            </a:r>
          </a:p>
          <a:p>
            <a:pPr lvl="0"/>
            <a:r>
              <a:rPr lang="en-US" cap="small" dirty="0"/>
              <a:t>Here is a Bible verse for this one:</a:t>
            </a:r>
            <a:endParaRPr lang="en-US" dirty="0"/>
          </a:p>
          <a:p>
            <a:r>
              <a:rPr lang="en-US" baseline="30000" dirty="0" err="1"/>
              <a:t>Jer</a:t>
            </a:r>
            <a:r>
              <a:rPr lang="en-US" baseline="30000" dirty="0"/>
              <a:t> 29:11</a:t>
            </a:r>
            <a:r>
              <a:rPr lang="en-US" dirty="0"/>
              <a:t> For I know the plans I have for you,” declares the </a:t>
            </a:r>
            <a:r>
              <a:rPr lang="en-US" cap="small" dirty="0"/>
              <a:t>LORD</a:t>
            </a:r>
            <a:r>
              <a:rPr lang="en-US" dirty="0"/>
              <a:t>, “plans to prosper you and not to harm you, plans to give you hope and a future.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 - Hope</a:t>
            </a:r>
          </a:p>
        </p:txBody>
      </p:sp>
      <p:sp>
        <p:nvSpPr>
          <p:cNvPr id="3" name="Content Placeholder 2"/>
          <p:cNvSpPr>
            <a:spLocks noGrp="1"/>
          </p:cNvSpPr>
          <p:nvPr>
            <p:ph sz="quarter" idx="1"/>
          </p:nvPr>
        </p:nvSpPr>
        <p:spPr/>
        <p:txBody>
          <a:bodyPr>
            <a:normAutofit/>
          </a:bodyPr>
          <a:lstStyle/>
          <a:p>
            <a:pPr lvl="0"/>
            <a:r>
              <a:rPr lang="en-US" cap="small" dirty="0"/>
              <a:t>Hope as a motivator to encourage you </a:t>
            </a:r>
          </a:p>
          <a:p>
            <a:pPr lvl="0"/>
            <a:r>
              <a:rPr lang="en-US" cap="small" dirty="0"/>
              <a:t>Hope as an aspect of faith</a:t>
            </a:r>
            <a:endParaRPr lang="en-US" dirty="0"/>
          </a:p>
          <a:p>
            <a:pPr lvl="0"/>
            <a:r>
              <a:rPr lang="en-US" cap="small" dirty="0"/>
              <a:t>Hope in Christ and the Resurrection</a:t>
            </a:r>
            <a:endParaRPr lang="en-US" dirty="0"/>
          </a:p>
          <a:p>
            <a:pPr lvl="0"/>
            <a:r>
              <a:rPr lang="en-US" cap="small" dirty="0"/>
              <a:t>Hope for our ministry / vision</a:t>
            </a:r>
          </a:p>
          <a:p>
            <a:pPr lvl="0"/>
            <a:r>
              <a:rPr lang="en-US" cap="small" dirty="0"/>
              <a:t>Hope in the fulfillment of the Great Commission as shown in the Vision fulfilled in Revelation of every tribe tongue and nation before the throne of The Lamb</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33133</TotalTime>
  <Words>1780</Words>
  <Application>Microsoft Office PowerPoint</Application>
  <PresentationFormat>On-screen Show (4:3)</PresentationFormat>
  <Paragraphs>129</Paragraphs>
  <Slides>30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Franklin Gothic Book</vt:lpstr>
      <vt:lpstr>Perpetua</vt:lpstr>
      <vt:lpstr>Wingdings 2</vt:lpstr>
      <vt:lpstr>Equity</vt:lpstr>
      <vt:lpstr>Hello and Welcome with a good will to…</vt:lpstr>
      <vt:lpstr>Opening &amp; Introductions:</vt:lpstr>
      <vt:lpstr>With a good will, Welcome Visitors!</vt:lpstr>
      <vt:lpstr>New Format Business &amp; Administration</vt:lpstr>
      <vt:lpstr>Offering</vt:lpstr>
      <vt:lpstr>Prayer &amp; Praise</vt:lpstr>
      <vt:lpstr> Sermon – Secrets of The Kingdom Hope: 4 Beggars </vt:lpstr>
      <vt:lpstr>Intro - Hope</vt:lpstr>
      <vt:lpstr>Intro - Hope</vt:lpstr>
      <vt:lpstr>Intro - Hope</vt:lpstr>
      <vt:lpstr>Job</vt:lpstr>
      <vt:lpstr>Review</vt:lpstr>
      <vt:lpstr>New Material – 2nd Kings</vt:lpstr>
      <vt:lpstr>the Big Story</vt:lpstr>
      <vt:lpstr>Word Given and Ignored:</vt:lpstr>
      <vt:lpstr>The Siege Lifted </vt:lpstr>
      <vt:lpstr>The Siege Lifted – contd.1 </vt:lpstr>
      <vt:lpstr>The Beggars are Blessed:</vt:lpstr>
      <vt:lpstr>Sharing the Good News!</vt:lpstr>
      <vt:lpstr>Cautious Investigation:</vt:lpstr>
      <vt:lpstr>Big Response!</vt:lpstr>
      <vt:lpstr>Prophecy… for Good &amp; Bad…                                Came True!</vt:lpstr>
      <vt:lpstr>Spiritually Interpreting…</vt:lpstr>
      <vt:lpstr>Admonition to Share Bread:</vt:lpstr>
      <vt:lpstr>Altar Call &amp; Prayer</vt:lpstr>
      <vt:lpstr>Altar / Salvation:</vt:lpstr>
      <vt:lpstr>Altar Call &amp; Prayer</vt:lpstr>
      <vt:lpstr>Group Prayer in Coming Weeks</vt:lpstr>
      <vt:lpstr>Something to pray about…</vt:lpstr>
      <vt:lpstr>Blessing: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and Welcome with a good will to…</dc:title>
  <dc:creator>Pastor Bryan</dc:creator>
  <cp:lastModifiedBy>Matt Carson</cp:lastModifiedBy>
  <cp:revision>500</cp:revision>
  <dcterms:created xsi:type="dcterms:W3CDTF">2014-12-28T05:12:54Z</dcterms:created>
  <dcterms:modified xsi:type="dcterms:W3CDTF">2023-03-12T23:34:36Z</dcterms:modified>
</cp:coreProperties>
</file>