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79" r:id="rId3"/>
    <p:sldId id="266" r:id="rId4"/>
    <p:sldId id="267" r:id="rId5"/>
    <p:sldId id="268" r:id="rId6"/>
    <p:sldId id="269" r:id="rId7"/>
    <p:sldId id="271" r:id="rId8"/>
    <p:sldId id="272" r:id="rId9"/>
    <p:sldId id="273" r:id="rId10"/>
    <p:sldId id="276" r:id="rId11"/>
    <p:sldId id="262" r:id="rId12"/>
    <p:sldId id="263" r:id="rId13"/>
    <p:sldId id="264" r:id="rId14"/>
    <p:sldId id="265" r:id="rId15"/>
    <p:sldId id="275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300" r:id="rId30"/>
    <p:sldId id="294" r:id="rId31"/>
    <p:sldId id="295" r:id="rId32"/>
    <p:sldId id="296" r:id="rId33"/>
    <p:sldId id="297" r:id="rId34"/>
    <p:sldId id="298" r:id="rId35"/>
    <p:sldId id="299" r:id="rId36"/>
    <p:sldId id="309" r:id="rId37"/>
    <p:sldId id="310" r:id="rId38"/>
    <p:sldId id="311" r:id="rId39"/>
    <p:sldId id="313" r:id="rId40"/>
    <p:sldId id="312" r:id="rId41"/>
    <p:sldId id="314" r:id="rId42"/>
    <p:sldId id="315" r:id="rId43"/>
    <p:sldId id="316" r:id="rId44"/>
    <p:sldId id="317" r:id="rId45"/>
    <p:sldId id="319" r:id="rId46"/>
    <p:sldId id="293" r:id="rId47"/>
    <p:sldId id="305" r:id="rId48"/>
    <p:sldId id="306" r:id="rId49"/>
    <p:sldId id="307" r:id="rId50"/>
    <p:sldId id="301" r:id="rId51"/>
    <p:sldId id="302" r:id="rId52"/>
    <p:sldId id="303" r:id="rId53"/>
    <p:sldId id="304" r:id="rId54"/>
    <p:sldId id="308" r:id="rId55"/>
    <p:sldId id="277" r:id="rId5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4660"/>
  </p:normalViewPr>
  <p:slideViewPr>
    <p:cSldViewPr>
      <p:cViewPr varScale="1">
        <p:scale>
          <a:sx n="110" d="100"/>
          <a:sy n="110" d="100"/>
        </p:scale>
        <p:origin x="-16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514E-DFE8-463C-A12F-48E47716DCE6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A14C8-CD88-456D-944A-FD87E61F7EC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320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A14C8-CD88-456D-944A-FD87E61F7EC3}" type="slidenum">
              <a:rPr lang="hr-HR" smtClean="0"/>
              <a:pPr/>
              <a:t>22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524000"/>
            <a:ext cx="3695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524000"/>
            <a:ext cx="3695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C6282-AA33-46C9-BF80-70C23A719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F19D9B2-50DE-4FD6-B240-88009E95A90B}" type="datetimeFigureOut">
              <a:rPr lang="hr-HR" smtClean="0"/>
              <a:pPr/>
              <a:t>20.1.2016.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223D3B-F0C2-4F47-B395-1144F2490A93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98884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400" i="1" dirty="0" err="1" smtClean="0"/>
              <a:t>Wilms</a:t>
            </a:r>
            <a:r>
              <a:rPr lang="hr-HR" sz="4400" i="1" dirty="0" smtClean="0"/>
              <a:t>‘ tumor, </a:t>
            </a:r>
            <a:r>
              <a:rPr lang="hr-HR" sz="4400" i="1" dirty="0" err="1" smtClean="0"/>
              <a:t>Neuroblastoma</a:t>
            </a:r>
            <a:r>
              <a:rPr lang="hr-HR" sz="4400" i="1" dirty="0" smtClean="0"/>
              <a:t>, </a:t>
            </a:r>
            <a:r>
              <a:rPr lang="hr-HR" sz="4400" i="1" dirty="0" err="1" smtClean="0"/>
              <a:t>Rhabdomyosarcoma</a:t>
            </a:r>
            <a:r>
              <a:rPr lang="hr-HR" sz="4400" i="1" dirty="0" smtClean="0"/>
              <a:t>, </a:t>
            </a:r>
            <a:r>
              <a:rPr lang="hr-HR" sz="4400" i="1" dirty="0" err="1" smtClean="0"/>
              <a:t>Teratoma</a:t>
            </a:r>
            <a:r>
              <a:rPr lang="hr-HR" sz="4400" i="1" dirty="0" smtClean="0"/>
              <a:t>,</a:t>
            </a:r>
            <a:br>
              <a:rPr lang="hr-HR" sz="4400" i="1" dirty="0" smtClean="0"/>
            </a:br>
            <a:r>
              <a:rPr lang="hr-HR" sz="4400" i="1" dirty="0"/>
              <a:t> </a:t>
            </a:r>
            <a:r>
              <a:rPr lang="hr-HR" sz="4400" i="1" dirty="0" err="1" smtClean="0"/>
              <a:t>Liver</a:t>
            </a:r>
            <a:r>
              <a:rPr lang="hr-HR" sz="4400" i="1" dirty="0" smtClean="0"/>
              <a:t> </a:t>
            </a:r>
            <a:r>
              <a:rPr lang="hr-HR" sz="4400" i="1" dirty="0" err="1" smtClean="0"/>
              <a:t>tumors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509120"/>
            <a:ext cx="7854696" cy="1752600"/>
          </a:xfrm>
        </p:spPr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Prof</a:t>
            </a:r>
            <a:r>
              <a:rPr lang="hr-HR" dirty="0">
                <a:solidFill>
                  <a:srgbClr val="FFFF00"/>
                </a:solidFill>
              </a:rPr>
              <a:t>. Ivo Jurić, MD, </a:t>
            </a:r>
            <a:r>
              <a:rPr lang="hr-HR" dirty="0" err="1" smtClean="0">
                <a:solidFill>
                  <a:srgbClr val="FFFF00"/>
                </a:solidFill>
              </a:rPr>
              <a:t>PhD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r>
              <a:rPr lang="hr-HR" dirty="0" smtClean="0">
                <a:solidFill>
                  <a:srgbClr val="FFFF00"/>
                </a:solidFill>
              </a:rPr>
              <a:t>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Narrow" pitchFamily="34" charset="0"/>
              </a:rPr>
              <a:t>After surgery, chemotherapy was conducted according to the protocol </a:t>
            </a:r>
            <a:r>
              <a:rPr lang="en-US" dirty="0" err="1">
                <a:latin typeface="Arial Narrow" pitchFamily="34" charset="0"/>
              </a:rPr>
              <a:t>Nephroblastoma</a:t>
            </a:r>
            <a:r>
              <a:rPr lang="en-US" dirty="0">
                <a:latin typeface="Arial Narrow" pitchFamily="34" charset="0"/>
              </a:rPr>
              <a:t> SIOP 2001</a:t>
            </a:r>
          </a:p>
          <a:p>
            <a:r>
              <a:rPr lang="en-US" dirty="0">
                <a:latin typeface="Arial Narrow" pitchFamily="34" charset="0"/>
              </a:rPr>
              <a:t>Was used as a chemotherapy for Stage I Wilms' tumor high risk for 27 weeks</a:t>
            </a:r>
          </a:p>
          <a:p>
            <a:r>
              <a:rPr lang="en-US" dirty="0">
                <a:latin typeface="Arial Narrow" pitchFamily="34" charset="0"/>
              </a:rPr>
              <a:t>The girl is regularly verified for two years after surgery, good general condition and no evidence of the disease</a:t>
            </a:r>
            <a:endParaRPr lang="hr-HR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EXTRARENAL WILMS TUMOR</a:t>
            </a:r>
            <a:endParaRPr lang="hr-H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>
              <a:latin typeface="Arial Narrow" pitchFamily="34" charset="0"/>
            </a:endParaRPr>
          </a:p>
          <a:p>
            <a:r>
              <a:rPr lang="en-US" dirty="0" smtClean="0">
                <a:latin typeface="Arial Narrow" pitchFamily="34" charset="0"/>
              </a:rPr>
              <a:t>It </a:t>
            </a:r>
            <a:r>
              <a:rPr lang="en-US" dirty="0">
                <a:latin typeface="Arial Narrow" pitchFamily="34" charset="0"/>
              </a:rPr>
              <a:t>is defined as Wilms located anywhere outside the kidney</a:t>
            </a:r>
          </a:p>
          <a:p>
            <a:r>
              <a:rPr lang="en-US" dirty="0">
                <a:latin typeface="Arial Narrow" pitchFamily="34" charset="0"/>
              </a:rPr>
              <a:t>This tumor is extremely rare - incidence of 0.5-1% of cases</a:t>
            </a:r>
          </a:p>
          <a:p>
            <a:r>
              <a:rPr lang="en-US" dirty="0">
                <a:latin typeface="Arial Narrow" pitchFamily="34" charset="0"/>
              </a:rPr>
              <a:t>The diagnosis of cancer is almost always set after surgery</a:t>
            </a:r>
          </a:p>
          <a:p>
            <a:r>
              <a:rPr lang="en-US" dirty="0">
                <a:latin typeface="Arial Narrow" pitchFamily="34" charset="0"/>
              </a:rPr>
              <a:t>Localization: retroperitoneal, inguinal canal, paravertebral soft tissue, bladder, ovaries, uterus, vagina, prostate, colon, adrenal gland, mediastinum, chest wall</a:t>
            </a:r>
            <a:endParaRPr lang="hr-HR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 pitchFamily="34" charset="0"/>
              </a:rPr>
              <a:t>In English literature so far described only about 60 cases of </a:t>
            </a:r>
            <a:r>
              <a:rPr lang="hr-HR" dirty="0" err="1" smtClean="0">
                <a:latin typeface="Arial Narrow" pitchFamily="34" charset="0"/>
              </a:rPr>
              <a:t>extrarenal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nephroblastoma</a:t>
            </a:r>
            <a:r>
              <a:rPr lang="en-US" dirty="0" smtClean="0">
                <a:latin typeface="Arial Narrow" pitchFamily="34" charset="0"/>
              </a:rPr>
              <a:t> </a:t>
            </a: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The most common places described as retroperitoneal and inguinal canal</a:t>
            </a:r>
          </a:p>
          <a:p>
            <a:r>
              <a:rPr lang="en-US" dirty="0">
                <a:latin typeface="Arial Narrow" pitchFamily="34" charset="0"/>
              </a:rPr>
              <a:t>Although </a:t>
            </a:r>
            <a:r>
              <a:rPr lang="en-US" dirty="0" err="1">
                <a:latin typeface="Arial Narrow" pitchFamily="34" charset="0"/>
              </a:rPr>
              <a:t>extrarenal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err="1">
                <a:latin typeface="Arial Narrow" pitchFamily="34" charset="0"/>
              </a:rPr>
              <a:t>nephroblastoma</a:t>
            </a:r>
            <a:r>
              <a:rPr lang="en-US" dirty="0">
                <a:latin typeface="Arial Narrow" pitchFamily="34" charset="0"/>
              </a:rPr>
              <a:t> occurs in children, described several cases of invasive disease in adults</a:t>
            </a:r>
          </a:p>
          <a:p>
            <a:r>
              <a:rPr lang="en-US" dirty="0">
                <a:latin typeface="Arial Narrow" pitchFamily="34" charset="0"/>
              </a:rPr>
              <a:t>The most commonly used diagnostic methods were ultrasound and MSCT, but no characteristic findings based on which to conclude that this is a </a:t>
            </a:r>
            <a:r>
              <a:rPr lang="en-US" dirty="0" err="1">
                <a:latin typeface="Arial Narrow" pitchFamily="34" charset="0"/>
              </a:rPr>
              <a:t>extrarenal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err="1">
                <a:latin typeface="Arial Narrow" pitchFamily="34" charset="0"/>
              </a:rPr>
              <a:t>nephroblastoma</a:t>
            </a:r>
            <a:r>
              <a:rPr lang="en-US" dirty="0">
                <a:latin typeface="Arial Narrow" pitchFamily="34" charset="0"/>
              </a:rPr>
              <a:t> - diagnosis is always set after surgery</a:t>
            </a:r>
            <a:endParaRPr lang="hr-H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548680"/>
            <a:ext cx="8229600" cy="93610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sz="36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EXTRARENAL WILMS </a:t>
            </a:r>
            <a:r>
              <a:rPr lang="hr-HR" sz="36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</a:t>
            </a:r>
            <a:endParaRPr kumimoji="0" lang="hr-HR" sz="36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err="1" smtClean="0">
                <a:solidFill>
                  <a:srgbClr val="FF0000"/>
                </a:solidFill>
                <a:latin typeface="Arial Narrow" pitchFamily="34" charset="0"/>
              </a:rPr>
              <a:t>Differential</a:t>
            </a: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hr-HR" dirty="0" err="1" smtClean="0">
                <a:solidFill>
                  <a:srgbClr val="FF0000"/>
                </a:solidFill>
                <a:latin typeface="Arial Narrow" pitchFamily="34" charset="0"/>
              </a:rPr>
              <a:t>dijagnosis</a:t>
            </a:r>
            <a:r>
              <a:rPr lang="en-US" dirty="0" smtClean="0">
                <a:latin typeface="Arial Narrow" pitchFamily="34" charset="0"/>
              </a:rPr>
              <a:t>: </a:t>
            </a:r>
            <a:r>
              <a:rPr lang="en-US" dirty="0">
                <a:latin typeface="Arial Narrow" pitchFamily="34" charset="0"/>
              </a:rPr>
              <a:t>Supernumerary kidney, metastatic renal tumors, </a:t>
            </a:r>
            <a:r>
              <a:rPr lang="en-US" dirty="0" err="1">
                <a:latin typeface="Arial Narrow" pitchFamily="34" charset="0"/>
              </a:rPr>
              <a:t>teratomas</a:t>
            </a:r>
            <a:r>
              <a:rPr lang="en-US" dirty="0">
                <a:latin typeface="Arial Narrow" pitchFamily="34" charset="0"/>
              </a:rPr>
              <a:t> with component Wilms' tumor and other primitive </a:t>
            </a:r>
            <a:r>
              <a:rPr lang="en-US" dirty="0" smtClean="0">
                <a:latin typeface="Arial Narrow" pitchFamily="34" charset="0"/>
              </a:rPr>
              <a:t>me</a:t>
            </a:r>
            <a:r>
              <a:rPr lang="hr-HR" dirty="0" err="1" smtClean="0">
                <a:latin typeface="Arial Narrow" pitchFamily="34" charset="0"/>
              </a:rPr>
              <a:t>senchymal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tumors</a:t>
            </a:r>
          </a:p>
          <a:p>
            <a:r>
              <a:rPr lang="en-US" dirty="0">
                <a:latin typeface="Arial Narrow" pitchFamily="34" charset="0"/>
              </a:rPr>
              <a:t>Detection of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</a:rPr>
              <a:t>WT1</a:t>
            </a:r>
            <a:r>
              <a:rPr lang="en-US" dirty="0">
                <a:latin typeface="Arial Narrow" pitchFamily="34" charset="0"/>
              </a:rPr>
              <a:t> protein is confirmed diagnosis of Wilms' tumor, if the tumor is located outside the kidney it is the </a:t>
            </a:r>
            <a:r>
              <a:rPr lang="en-US" dirty="0" err="1">
                <a:latin typeface="Arial Narrow" pitchFamily="34" charset="0"/>
              </a:rPr>
              <a:t>extrarenal</a:t>
            </a:r>
            <a:r>
              <a:rPr lang="en-US" dirty="0">
                <a:latin typeface="Arial Narrow" pitchFamily="34" charset="0"/>
              </a:rPr>
              <a:t> Wilms tumor</a:t>
            </a:r>
          </a:p>
          <a:p>
            <a:r>
              <a:rPr lang="en-US" dirty="0">
                <a:latin typeface="Arial Narrow" pitchFamily="34" charset="0"/>
              </a:rPr>
              <a:t>The exact mechanism of </a:t>
            </a:r>
            <a:r>
              <a:rPr lang="en-US" dirty="0" smtClean="0">
                <a:latin typeface="Arial Narrow" pitchFamily="34" charset="0"/>
              </a:rPr>
              <a:t>e</a:t>
            </a:r>
            <a:r>
              <a:rPr lang="hr-HR" dirty="0" smtClean="0">
                <a:latin typeface="Arial Narrow" pitchFamily="34" charset="0"/>
              </a:rPr>
              <a:t>x</a:t>
            </a:r>
            <a:r>
              <a:rPr lang="en-US" dirty="0" err="1" smtClean="0">
                <a:latin typeface="Arial Narrow" pitchFamily="34" charset="0"/>
              </a:rPr>
              <a:t>trarenal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Wilms' tumor is not known</a:t>
            </a:r>
          </a:p>
          <a:p>
            <a:r>
              <a:rPr lang="en-US" dirty="0">
                <a:latin typeface="Arial Narrow" pitchFamily="34" charset="0"/>
              </a:rPr>
              <a:t>It is believed that </a:t>
            </a:r>
            <a:r>
              <a:rPr lang="en-US" dirty="0" err="1">
                <a:latin typeface="Arial Narrow" pitchFamily="34" charset="0"/>
              </a:rPr>
              <a:t>extrarenal</a:t>
            </a:r>
            <a:r>
              <a:rPr lang="en-US" dirty="0">
                <a:latin typeface="Arial Narrow" pitchFamily="34" charset="0"/>
              </a:rPr>
              <a:t> form of tumor arises from primitive germ cells </a:t>
            </a:r>
          </a:p>
          <a:p>
            <a:r>
              <a:rPr lang="en-US" dirty="0">
                <a:latin typeface="Arial Narrow" pitchFamily="34" charset="0"/>
              </a:rPr>
              <a:t>Most likely arises from ectopic </a:t>
            </a:r>
            <a:r>
              <a:rPr lang="en-US" dirty="0" err="1" smtClean="0">
                <a:latin typeface="Arial Narrow" pitchFamily="34" charset="0"/>
              </a:rPr>
              <a:t>metane</a:t>
            </a:r>
            <a:r>
              <a:rPr lang="hr-HR" dirty="0" err="1" smtClean="0">
                <a:latin typeface="Arial Narrow" pitchFamily="34" charset="0"/>
              </a:rPr>
              <a:t>phritic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blastem</a:t>
            </a:r>
            <a:r>
              <a:rPr lang="hr-HR" dirty="0" smtClean="0">
                <a:latin typeface="Arial Narrow" pitchFamily="34" charset="0"/>
              </a:rPr>
              <a:t>s </a:t>
            </a:r>
            <a:r>
              <a:rPr lang="hr-HR" dirty="0" err="1" smtClean="0">
                <a:latin typeface="Arial Narrow" pitchFamily="34" charset="0"/>
              </a:rPr>
              <a:t>cells</a:t>
            </a:r>
            <a:endParaRPr lang="hr-HR" dirty="0">
              <a:latin typeface="Arial Narrow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548680"/>
            <a:ext cx="8229600" cy="86409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   </a:t>
            </a:r>
            <a:r>
              <a:rPr kumimoji="0" lang="hr-HR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EXTRARENAL WILMS TUMOR</a:t>
            </a:r>
            <a:endParaRPr kumimoji="0" lang="hr-HR" sz="36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>
              <a:latin typeface="Arial Narrow" pitchFamily="34" charset="0"/>
            </a:endParaRPr>
          </a:p>
          <a:p>
            <a:r>
              <a:rPr lang="en-US" dirty="0" smtClean="0">
                <a:latin typeface="Arial Narrow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Arial Narrow" pitchFamily="34" charset="0"/>
              </a:rPr>
              <a:t>symptomatology</a:t>
            </a:r>
            <a:r>
              <a:rPr lang="en-US" dirty="0">
                <a:latin typeface="Arial Narrow" pitchFamily="34" charset="0"/>
              </a:rPr>
              <a:t> depends on where the tumor is located</a:t>
            </a:r>
          </a:p>
          <a:p>
            <a:r>
              <a:rPr lang="en-US" dirty="0">
                <a:latin typeface="Arial Narrow" pitchFamily="34" charset="0"/>
              </a:rPr>
              <a:t>Tumors localized in </a:t>
            </a:r>
            <a:r>
              <a:rPr lang="en-US" dirty="0" err="1" smtClean="0">
                <a:latin typeface="Arial Narrow" pitchFamily="34" charset="0"/>
              </a:rPr>
              <a:t>sa</a:t>
            </a:r>
            <a:r>
              <a:rPr lang="hr-HR" dirty="0" err="1" smtClean="0">
                <a:latin typeface="Arial Narrow" pitchFamily="34" charset="0"/>
              </a:rPr>
              <a:t>crococc</a:t>
            </a:r>
            <a:r>
              <a:rPr lang="en-US" dirty="0" err="1" smtClean="0">
                <a:latin typeface="Arial Narrow" pitchFamily="34" charset="0"/>
              </a:rPr>
              <a:t>cigea</a:t>
            </a:r>
            <a:r>
              <a:rPr lang="hr-HR" dirty="0" smtClean="0">
                <a:latin typeface="Arial Narrow" pitchFamily="34" charset="0"/>
              </a:rPr>
              <a:t>l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or lumbosacral area may have an extension into the spinal canal</a:t>
            </a:r>
          </a:p>
          <a:p>
            <a:r>
              <a:rPr lang="en-US" i="1" dirty="0">
                <a:solidFill>
                  <a:srgbClr val="FF0000"/>
                </a:solidFill>
                <a:latin typeface="Arial Narrow" pitchFamily="34" charset="0"/>
              </a:rPr>
              <a:t>TREATMENT</a:t>
            </a:r>
            <a:r>
              <a:rPr lang="en-US" dirty="0">
                <a:latin typeface="Arial Narrow" pitchFamily="34" charset="0"/>
              </a:rPr>
              <a:t>: </a:t>
            </a:r>
            <a:r>
              <a:rPr lang="hr-HR" dirty="0" smtClean="0">
                <a:latin typeface="Arial Narrow" pitchFamily="34" charset="0"/>
              </a:rPr>
              <a:t>s</a:t>
            </a:r>
            <a:r>
              <a:rPr lang="en-US" dirty="0" err="1" smtClean="0">
                <a:latin typeface="Arial Narrow" pitchFamily="34" charset="0"/>
              </a:rPr>
              <a:t>urgical</a:t>
            </a:r>
            <a:endParaRPr lang="hr-HR" dirty="0" smtClean="0">
              <a:latin typeface="Arial Narrow" pitchFamily="34" charset="0"/>
            </a:endParaRPr>
          </a:p>
          <a:p>
            <a:pPr marL="0" indent="0">
              <a:buNone/>
            </a:pP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Chemotherapy is administered according to the same protocol as that affected kidney</a:t>
            </a:r>
            <a:endParaRPr lang="hr-H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54868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 </a:t>
            </a:r>
            <a:r>
              <a:rPr kumimoji="0" lang="hr-HR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EXTRARENAL WILMS TUMOR</a:t>
            </a:r>
            <a:endParaRPr kumimoji="0" lang="hr-HR" sz="36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14128"/>
            <a:ext cx="3682752" cy="53438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Narrow" pitchFamily="34" charset="0"/>
              </a:rPr>
              <a:t>Our case is interesting not only because of the rarity of this type of tumor, but also for rare localization as well as the age at which the reported</a:t>
            </a:r>
          </a:p>
          <a:p>
            <a:r>
              <a:rPr lang="en-US" sz="2400" dirty="0">
                <a:latin typeface="Arial Narrow" pitchFamily="34" charset="0"/>
              </a:rPr>
              <a:t>So far there is only one case described the appearance of tumors in the subcutaneous tissue LS region</a:t>
            </a:r>
          </a:p>
          <a:p>
            <a:r>
              <a:rPr lang="en-US" sz="2400" dirty="0">
                <a:latin typeface="Arial Narrow" pitchFamily="34" charset="0"/>
              </a:rPr>
              <a:t>Also, there is only one reported case of invasive disease in newborn</a:t>
            </a:r>
            <a:endParaRPr lang="hr-HR" sz="2400" dirty="0">
              <a:latin typeface="Arial Narrow" pitchFamily="34" charset="0"/>
            </a:endParaRPr>
          </a:p>
        </p:txBody>
      </p:sp>
      <p:pic>
        <p:nvPicPr>
          <p:cNvPr id="4" name="Content Placeholder 4" descr="S1477513112X00020_cov150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495318" cy="331236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35896" y="5085184"/>
            <a:ext cx="5328592" cy="126876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     Armanda V, Culić S, Pogorelić Z, Kuljiš D, Budimir D, Kuzmić-Prusac I. Rare localization of extrarenal nephroblastoma in 1-month-old female infant. </a:t>
            </a:r>
          </a:p>
          <a:p>
            <a:pPr marL="274320" marR="0" lvl="0" indent="-27432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</a:t>
            </a:r>
            <a:r>
              <a:rPr kumimoji="0" lang="hr-HR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J Pediatr Urol. 2012:8(4):e43-45.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2</a:t>
            </a:r>
            <a:endParaRPr lang="hr-H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childre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4492314" cy="43894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REPORT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Narrow" pitchFamily="34" charset="0"/>
              </a:rPr>
              <a:t>Girls age 9 years</a:t>
            </a:r>
          </a:p>
          <a:p>
            <a:r>
              <a:rPr lang="en-US" dirty="0">
                <a:latin typeface="Arial Narrow" pitchFamily="34" charset="0"/>
              </a:rPr>
              <a:t>Sent to </a:t>
            </a:r>
            <a:r>
              <a:rPr lang="hr-HR" dirty="0" err="1" smtClean="0">
                <a:latin typeface="Arial Narrow" pitchFamily="34" charset="0"/>
              </a:rPr>
              <a:t>emergency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unit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because of pain in the right upper abdomen that began a day earlier</a:t>
            </a:r>
          </a:p>
          <a:p>
            <a:r>
              <a:rPr lang="en-US" dirty="0" smtClean="0">
                <a:latin typeface="Arial Narrow" pitchFamily="34" charset="0"/>
              </a:rPr>
              <a:t>The </a:t>
            </a:r>
            <a:r>
              <a:rPr lang="en-US" dirty="0">
                <a:latin typeface="Arial Narrow" pitchFamily="34" charset="0"/>
              </a:rPr>
              <a:t>pains are spasmodic, intermittent character. Since this morning the pain constantly</a:t>
            </a:r>
          </a:p>
          <a:p>
            <a:r>
              <a:rPr lang="en-US" dirty="0">
                <a:latin typeface="Arial Narrow" pitchFamily="34" charset="0"/>
              </a:rPr>
              <a:t>The pain is localized in the </a:t>
            </a:r>
            <a:r>
              <a:rPr lang="en-US" dirty="0" err="1" smtClean="0">
                <a:latin typeface="Arial Narrow" pitchFamily="34" charset="0"/>
              </a:rPr>
              <a:t>ileocoecal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region</a:t>
            </a: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It is not vomited, had nausea, stools regular without pathological impurities</a:t>
            </a:r>
          </a:p>
          <a:p>
            <a:r>
              <a:rPr lang="en-US" dirty="0">
                <a:latin typeface="Arial Narrow" pitchFamily="34" charset="0"/>
              </a:rPr>
              <a:t>Epidemiological sporadic case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Clinical</a:t>
            </a:r>
            <a:r>
              <a:rPr lang="hr-HR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hr-HR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exam</a:t>
            </a:r>
            <a:r>
              <a:rPr lang="hr-HR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</a:t>
            </a:r>
          </a:p>
          <a:p>
            <a:pPr>
              <a:buNone/>
            </a:pPr>
            <a:endParaRPr lang="hr-HR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hr-HR" dirty="0" err="1">
                <a:latin typeface="Arial Narrow" pitchFamily="34" charset="0"/>
              </a:rPr>
              <a:t>Conscious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oriented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afebrile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 smtClean="0">
                <a:latin typeface="Arial Narrow" pitchFamily="34" charset="0"/>
              </a:rPr>
              <a:t>euhydrotic</a:t>
            </a:r>
            <a:r>
              <a:rPr lang="hr-HR" dirty="0" smtClean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cardiopulmonary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compensated</a:t>
            </a:r>
            <a:endParaRPr lang="hr-HR" dirty="0">
              <a:latin typeface="Arial Narrow" pitchFamily="34" charset="0"/>
            </a:endParaRPr>
          </a:p>
          <a:p>
            <a:r>
              <a:rPr lang="hr-HR" dirty="0" err="1">
                <a:latin typeface="Arial Narrow" pitchFamily="34" charset="0"/>
              </a:rPr>
              <a:t>S</a:t>
            </a:r>
            <a:r>
              <a:rPr lang="hr-HR" dirty="0" err="1" smtClean="0">
                <a:latin typeface="Arial Narrow" pitchFamily="34" charset="0"/>
              </a:rPr>
              <a:t>oft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painful</a:t>
            </a:r>
            <a:r>
              <a:rPr lang="hr-HR" dirty="0">
                <a:latin typeface="Arial Narrow" pitchFamily="34" charset="0"/>
              </a:rPr>
              <a:t> on </a:t>
            </a:r>
            <a:r>
              <a:rPr lang="hr-HR" dirty="0" err="1">
                <a:latin typeface="Arial Narrow" pitchFamily="34" charset="0"/>
              </a:rPr>
              <a:t>palpation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in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right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lower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part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in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the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periumbilical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area</a:t>
            </a:r>
            <a:r>
              <a:rPr lang="hr-HR" dirty="0" smtClean="0">
                <a:latin typeface="Arial Narrow" pitchFamily="34" charset="0"/>
              </a:rPr>
              <a:t>. </a:t>
            </a:r>
            <a:r>
              <a:rPr lang="hr-HR" dirty="0" err="1">
                <a:latin typeface="Arial Narrow" pitchFamily="34" charset="0"/>
              </a:rPr>
              <a:t>There</a:t>
            </a:r>
            <a:r>
              <a:rPr lang="hr-HR" dirty="0">
                <a:latin typeface="Arial Narrow" pitchFamily="34" charset="0"/>
              </a:rPr>
              <a:t> are no </a:t>
            </a:r>
            <a:r>
              <a:rPr lang="hr-HR" dirty="0" err="1">
                <a:latin typeface="Arial Narrow" pitchFamily="34" charset="0"/>
              </a:rPr>
              <a:t>signs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of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peritoneal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irritation</a:t>
            </a:r>
            <a:r>
              <a:rPr lang="hr-HR" dirty="0">
                <a:latin typeface="Arial Narrow" pitchFamily="34" charset="0"/>
              </a:rPr>
              <a:t>. </a:t>
            </a:r>
            <a:r>
              <a:rPr lang="hr-HR" dirty="0" err="1">
                <a:latin typeface="Arial Narrow" pitchFamily="34" charset="0"/>
              </a:rPr>
              <a:t>D</a:t>
            </a:r>
            <a:r>
              <a:rPr lang="hr-HR" dirty="0" err="1" smtClean="0">
                <a:latin typeface="Arial Narrow" pitchFamily="34" charset="0"/>
              </a:rPr>
              <a:t>igitorectal</a:t>
            </a:r>
            <a:r>
              <a:rPr lang="hr-HR" dirty="0" smtClean="0">
                <a:latin typeface="Arial Narrow" pitchFamily="34" charset="0"/>
              </a:rPr>
              <a:t>: </a:t>
            </a:r>
            <a:r>
              <a:rPr lang="hr-HR" dirty="0" err="1">
                <a:latin typeface="Arial Narrow" pitchFamily="34" charset="0"/>
              </a:rPr>
              <a:t>b.o</a:t>
            </a:r>
            <a:r>
              <a:rPr lang="hr-HR" dirty="0">
                <a:latin typeface="Arial Narrow" pitchFamily="34" charset="0"/>
              </a:rPr>
              <a:t>.</a:t>
            </a:r>
          </a:p>
          <a:p>
            <a:r>
              <a:rPr lang="hr-HR" dirty="0" err="1">
                <a:latin typeface="Arial Narrow" pitchFamily="34" charset="0"/>
              </a:rPr>
              <a:t>Blumberg</a:t>
            </a:r>
            <a:r>
              <a:rPr lang="hr-HR" dirty="0">
                <a:latin typeface="Arial Narrow" pitchFamily="34" charset="0"/>
              </a:rPr>
              <a:t> I +; </a:t>
            </a:r>
            <a:r>
              <a:rPr lang="hr-HR" dirty="0" err="1">
                <a:latin typeface="Arial Narrow" pitchFamily="34" charset="0"/>
              </a:rPr>
              <a:t>Blumberg</a:t>
            </a:r>
            <a:r>
              <a:rPr lang="hr-HR" dirty="0">
                <a:latin typeface="Arial Narrow" pitchFamily="34" charset="0"/>
              </a:rPr>
              <a:t> II -; </a:t>
            </a:r>
            <a:r>
              <a:rPr lang="hr-HR" dirty="0" err="1">
                <a:latin typeface="Arial Narrow" pitchFamily="34" charset="0"/>
              </a:rPr>
              <a:t>Grassman</a:t>
            </a:r>
            <a:r>
              <a:rPr lang="hr-HR" dirty="0">
                <a:latin typeface="Arial Narrow" pitchFamily="34" charset="0"/>
              </a:rPr>
              <a:t> +; </a:t>
            </a:r>
            <a:r>
              <a:rPr lang="hr-HR" dirty="0" err="1">
                <a:latin typeface="Arial Narrow" pitchFamily="34" charset="0"/>
              </a:rPr>
              <a:t>Rowsing</a:t>
            </a:r>
            <a:r>
              <a:rPr lang="hr-HR" dirty="0">
                <a:latin typeface="Arial Narrow" pitchFamily="34" charset="0"/>
              </a:rPr>
              <a:t> -; </a:t>
            </a:r>
            <a:r>
              <a:rPr lang="hr-HR" dirty="0" err="1">
                <a:latin typeface="Arial Narrow" pitchFamily="34" charset="0"/>
              </a:rPr>
              <a:t>Perman</a:t>
            </a:r>
            <a:r>
              <a:rPr lang="hr-HR" dirty="0">
                <a:latin typeface="Arial Narrow" pitchFamily="34" charset="0"/>
              </a:rPr>
              <a:t> -</a:t>
            </a:r>
          </a:p>
          <a:p>
            <a:r>
              <a:rPr lang="hr-HR" dirty="0">
                <a:latin typeface="Arial Narrow" pitchFamily="34" charset="0"/>
              </a:rPr>
              <a:t>LAB: L 9.8; 52% </a:t>
            </a:r>
            <a:r>
              <a:rPr lang="hr-HR" dirty="0" err="1">
                <a:latin typeface="Arial Narrow" pitchFamily="34" charset="0"/>
              </a:rPr>
              <a:t>neutrophils</a:t>
            </a:r>
            <a:r>
              <a:rPr lang="hr-HR" dirty="0">
                <a:latin typeface="Arial Narrow" pitchFamily="34" charset="0"/>
              </a:rPr>
              <a:t>, CRP 3.4</a:t>
            </a:r>
          </a:p>
          <a:p>
            <a:r>
              <a:rPr lang="hr-HR" dirty="0">
                <a:latin typeface="Arial Narrow" pitchFamily="34" charset="0"/>
              </a:rPr>
              <a:t>T </a:t>
            </a:r>
            <a:r>
              <a:rPr lang="hr-HR" dirty="0" err="1">
                <a:latin typeface="Arial Narrow" pitchFamily="34" charset="0"/>
              </a:rPr>
              <a:t>ax</a:t>
            </a:r>
            <a:r>
              <a:rPr lang="hr-HR" dirty="0">
                <a:latin typeface="Arial Narrow" pitchFamily="34" charset="0"/>
              </a:rPr>
              <a:t>: 36.9 ° C, T </a:t>
            </a:r>
            <a:r>
              <a:rPr lang="hr-HR" dirty="0" err="1">
                <a:latin typeface="Arial Narrow" pitchFamily="34" charset="0"/>
              </a:rPr>
              <a:t>rec</a:t>
            </a:r>
            <a:r>
              <a:rPr lang="hr-HR" dirty="0">
                <a:latin typeface="Arial Narrow" pitchFamily="34" charset="0"/>
              </a:rPr>
              <a:t>: 37.4 ° C</a:t>
            </a:r>
            <a:endParaRPr lang="hr-HR" dirty="0" smtClean="0">
              <a:latin typeface="Arial Narrow" pitchFamily="34" charset="0"/>
            </a:endParaRPr>
          </a:p>
          <a:p>
            <a:r>
              <a:rPr lang="hr-HR" dirty="0" err="1">
                <a:solidFill>
                  <a:srgbClr val="FF0000"/>
                </a:solidFill>
                <a:latin typeface="Arial Narrow" pitchFamily="34" charset="0"/>
              </a:rPr>
              <a:t>Acute</a:t>
            </a: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hr-HR" dirty="0" err="1">
                <a:solidFill>
                  <a:srgbClr val="FF0000"/>
                </a:solidFill>
                <a:latin typeface="Arial Narrow" pitchFamily="34" charset="0"/>
              </a:rPr>
              <a:t>appendicitis</a:t>
            </a: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?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3600400" cy="5184576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NATIVE ABDOMEN</a:t>
            </a:r>
          </a:p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endParaRPr lang="hr-HR" dirty="0">
              <a:latin typeface="Arial Narrow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980728"/>
            <a:ext cx="3600400" cy="5184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UZV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r-HR" sz="2600" dirty="0" smtClean="0">
                <a:latin typeface="Arial Narrow" pitchFamily="34" charset="0"/>
              </a:rPr>
              <a:t>  - </a:t>
            </a:r>
            <a:r>
              <a:rPr lang="hr-HR" sz="2600" dirty="0" err="1" smtClean="0">
                <a:latin typeface="Arial Narrow" pitchFamily="34" charset="0"/>
              </a:rPr>
              <a:t>Normal</a:t>
            </a:r>
            <a:r>
              <a:rPr lang="en-US" sz="2600" dirty="0" smtClean="0">
                <a:latin typeface="Arial Narrow" pitchFamily="34" charset="0"/>
              </a:rPr>
              <a:t> </a:t>
            </a:r>
            <a:endParaRPr lang="en-US" sz="2600" dirty="0">
              <a:latin typeface="Arial Narrow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600" dirty="0">
                <a:latin typeface="Arial Narrow" pitchFamily="34" charset="0"/>
              </a:rPr>
              <a:t>  - Something more voluminous bladder</a:t>
            </a: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6" name="Picture 5" descr="nativ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3515325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1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noway_nov_07_baby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21111" y="1935163"/>
            <a:ext cx="3501777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 pitchFamily="34" charset="0"/>
              </a:rPr>
              <a:t>The next two days will come again because of convulsive abdominal pains that last for a short and go</a:t>
            </a:r>
          </a:p>
          <a:p>
            <a:r>
              <a:rPr lang="en-US" dirty="0">
                <a:latin typeface="Arial Narrow" pitchFamily="34" charset="0"/>
              </a:rPr>
              <a:t>Hospitalized in Children's Hospital for diagnostic examination</a:t>
            </a:r>
          </a:p>
          <a:p>
            <a:r>
              <a:rPr lang="en-US" dirty="0">
                <a:latin typeface="Arial Narrow" pitchFamily="34" charset="0"/>
              </a:rPr>
              <a:t>Laboratory findings - within the limits of normality</a:t>
            </a:r>
          </a:p>
          <a:p>
            <a:r>
              <a:rPr lang="en-US" dirty="0">
                <a:latin typeface="Arial Narrow" pitchFamily="34" charset="0"/>
              </a:rPr>
              <a:t>Repeated </a:t>
            </a:r>
            <a:r>
              <a:rPr lang="hr-HR" dirty="0" err="1" smtClean="0">
                <a:latin typeface="Arial Narrow" pitchFamily="34" charset="0"/>
              </a:rPr>
              <a:t>digitorectal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exam</a:t>
            </a:r>
            <a:r>
              <a:rPr lang="en-US" dirty="0" smtClean="0">
                <a:latin typeface="Arial Narrow" pitchFamily="34" charset="0"/>
              </a:rPr>
              <a:t>: </a:t>
            </a:r>
            <a:r>
              <a:rPr lang="en-US" dirty="0">
                <a:latin typeface="Arial Narrow" pitchFamily="34" charset="0"/>
              </a:rPr>
              <a:t>suspected formation in the projection of the right adnexa</a:t>
            </a:r>
            <a:endParaRPr lang="hr-HR" dirty="0" smtClean="0">
              <a:latin typeface="Arial Narrow" pitchFamily="34" charset="0"/>
            </a:endParaRPr>
          </a:p>
          <a:p>
            <a:pPr>
              <a:buNone/>
            </a:pP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MSCT</a:t>
            </a:r>
          </a:p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r>
              <a:rPr lang="en-US" dirty="0">
                <a:latin typeface="Arial Narrow" pitchFamily="34" charset="0"/>
              </a:rPr>
              <a:t>Tumor of the right </a:t>
            </a:r>
            <a:r>
              <a:rPr lang="en-US" dirty="0" smtClean="0">
                <a:latin typeface="Arial Narrow" pitchFamily="34" charset="0"/>
              </a:rPr>
              <a:t>adnexa</a:t>
            </a:r>
            <a:endParaRPr lang="hr-HR" dirty="0" smtClean="0">
              <a:latin typeface="Arial Narrow" pitchFamily="34" charset="0"/>
            </a:endParaRPr>
          </a:p>
          <a:p>
            <a:pPr>
              <a:buNone/>
            </a:pPr>
            <a:r>
              <a:rPr lang="hr-HR" dirty="0">
                <a:latin typeface="Arial Narrow" pitchFamily="34" charset="0"/>
              </a:rPr>
              <a:t> </a:t>
            </a:r>
            <a:r>
              <a:rPr lang="hr-HR" dirty="0" smtClean="0">
                <a:latin typeface="Arial Narrow" pitchFamily="34" charset="0"/>
              </a:rPr>
              <a:t>  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size 15 x 8 cm</a:t>
            </a:r>
            <a:endParaRPr lang="hr-HR" dirty="0">
              <a:latin typeface="Arial Narrow" pitchFamily="34" charset="0"/>
            </a:endParaRPr>
          </a:p>
        </p:txBody>
      </p:sp>
      <p:pic>
        <p:nvPicPr>
          <p:cNvPr id="5" name="Picture 4" descr="MSC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3728"/>
            <a:ext cx="4176464" cy="396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MSC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422375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331236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</a:t>
            </a:r>
            <a:r>
              <a:rPr lang="hr-HR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INTRAOPERATIVE FINDING</a:t>
            </a: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endParaRPr lang="hr-HR" dirty="0">
              <a:latin typeface="Arial Narrow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87616" y="6209928"/>
            <a:ext cx="3456384" cy="64807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</a:t>
            </a:r>
            <a:r>
              <a:rPr kumimoji="0" lang="hr-H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Teratoma ovarii l. dex.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</a:t>
            </a: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9" name="Picture 8" descr="teratom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741813"/>
            <a:ext cx="4294295" cy="320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teratom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268760"/>
            <a:ext cx="4571999" cy="3414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3</a:t>
            </a:r>
            <a:endParaRPr lang="hr-H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child_exerci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1143" y="1935163"/>
            <a:ext cx="6601713" cy="4389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REPORT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89120"/>
          </a:xfrm>
        </p:spPr>
        <p:txBody>
          <a:bodyPr/>
          <a:lstStyle/>
          <a:p>
            <a:r>
              <a:rPr lang="en-US" dirty="0">
                <a:latin typeface="Arial Narrow" pitchFamily="34" charset="0"/>
              </a:rPr>
              <a:t>A boy aged 13 years</a:t>
            </a:r>
          </a:p>
          <a:p>
            <a:r>
              <a:rPr lang="en-US" dirty="0">
                <a:latin typeface="Arial Narrow" pitchFamily="34" charset="0"/>
              </a:rPr>
              <a:t>Comes in HKP because of a painless swelling of the left testicle</a:t>
            </a:r>
          </a:p>
          <a:p>
            <a:r>
              <a:rPr lang="en-US" dirty="0">
                <a:latin typeface="Arial Narrow" pitchFamily="34" charset="0"/>
              </a:rPr>
              <a:t>The last few days he noticed that his left testicle twice the size of the right</a:t>
            </a:r>
          </a:p>
          <a:p>
            <a:r>
              <a:rPr lang="hr-HR" dirty="0" smtClean="0">
                <a:latin typeface="Arial Narrow" pitchFamily="34" charset="0"/>
              </a:rPr>
              <a:t>D</a:t>
            </a:r>
            <a:r>
              <a:rPr lang="en-US" dirty="0" err="1" smtClean="0">
                <a:latin typeface="Arial Narrow" pitchFamily="34" charset="0"/>
              </a:rPr>
              <a:t>enies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pain</a:t>
            </a: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CLINICAL EXAMINATION:</a:t>
            </a:r>
          </a:p>
          <a:p>
            <a:r>
              <a:rPr lang="en-US" dirty="0">
                <a:latin typeface="Arial Narrow" pitchFamily="34" charset="0"/>
              </a:rPr>
              <a:t>Conscious, oriented, afebrile, hydrated, age-appropriate bone and muscle structure, </a:t>
            </a:r>
            <a:r>
              <a:rPr lang="hr-HR" dirty="0">
                <a:latin typeface="Arial Narrow" pitchFamily="34" charset="0"/>
              </a:rPr>
              <a:t>c</a:t>
            </a:r>
            <a:r>
              <a:rPr lang="en-US" dirty="0" err="1" smtClean="0">
                <a:latin typeface="Arial Narrow" pitchFamily="34" charset="0"/>
              </a:rPr>
              <a:t>ardiopulmonal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compensated.</a:t>
            </a:r>
          </a:p>
          <a:p>
            <a:r>
              <a:rPr lang="en-US" dirty="0">
                <a:latin typeface="Arial Narrow" pitchFamily="34" charset="0"/>
              </a:rPr>
              <a:t>Belly in the thorax, soft, painless on palpation. There are no signs of peritoneal irritation</a:t>
            </a:r>
          </a:p>
          <a:p>
            <a:r>
              <a:rPr lang="en-US" dirty="0">
                <a:latin typeface="Arial Narrow" pitchFamily="34" charset="0"/>
              </a:rPr>
              <a:t>The external genitals </a:t>
            </a:r>
            <a:r>
              <a:rPr lang="hr-HR" dirty="0" err="1" smtClean="0">
                <a:latin typeface="Arial Narrow" pitchFamily="34" charset="0"/>
              </a:rPr>
              <a:t>b.o</a:t>
            </a:r>
            <a:r>
              <a:rPr lang="hr-HR" dirty="0" smtClean="0">
                <a:latin typeface="Arial Narrow" pitchFamily="34" charset="0"/>
              </a:rPr>
              <a:t>.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Left testicle voluminous in relation to the right, painless testicle can not palpate around due to hydrocele</a:t>
            </a:r>
          </a:p>
          <a:p>
            <a:r>
              <a:rPr lang="en-US" dirty="0">
                <a:latin typeface="Arial Narrow" pitchFamily="34" charset="0"/>
              </a:rPr>
              <a:t>LAB: within normal values</a:t>
            </a:r>
          </a:p>
          <a:p>
            <a:endParaRPr lang="hr-HR" dirty="0" smtClean="0">
              <a:latin typeface="Arial Narrow" pitchFamily="34" charset="0"/>
            </a:endParaRPr>
          </a:p>
          <a:p>
            <a:r>
              <a:rPr lang="hr-HR" dirty="0" err="1">
                <a:solidFill>
                  <a:srgbClr val="FF0000"/>
                </a:solidFill>
                <a:latin typeface="Arial Narrow" pitchFamily="34" charset="0"/>
              </a:rPr>
              <a:t>Hydrocele</a:t>
            </a: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?</a:t>
            </a:r>
          </a:p>
          <a:p>
            <a:r>
              <a:rPr lang="hr-HR" dirty="0" err="1">
                <a:solidFill>
                  <a:srgbClr val="FF0000"/>
                </a:solidFill>
                <a:latin typeface="Arial Narrow" pitchFamily="34" charset="0"/>
              </a:rPr>
              <a:t>Acute</a:t>
            </a: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hr-HR" dirty="0" err="1">
                <a:solidFill>
                  <a:srgbClr val="FF0000"/>
                </a:solidFill>
                <a:latin typeface="Arial Narrow" pitchFamily="34" charset="0"/>
              </a:rPr>
              <a:t>scrotum</a:t>
            </a: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?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Picture 4" descr="hidro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717032"/>
            <a:ext cx="3672408" cy="2954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4104456" cy="5184576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TUMOR MARKERS</a:t>
            </a:r>
          </a:p>
          <a:p>
            <a:pPr algn="ctr"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ßHCG </a:t>
            </a: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– </a:t>
            </a:r>
            <a:r>
              <a:rPr lang="hr-HR" dirty="0" err="1" smtClean="0">
                <a:solidFill>
                  <a:srgbClr val="0070C0"/>
                </a:solidFill>
                <a:latin typeface="Arial Narrow" pitchFamily="34" charset="0"/>
              </a:rPr>
              <a:t>normal</a:t>
            </a: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AFP </a:t>
            </a:r>
            <a:r>
              <a:rPr lang="hr-HR" dirty="0" smtClean="0">
                <a:solidFill>
                  <a:srgbClr val="0070C0"/>
                </a:solidFill>
                <a:latin typeface="Arial Narrow" pitchFamily="34" charset="0"/>
              </a:rPr>
              <a:t>897 ng/ml (&lt;20 ng/ml)</a:t>
            </a:r>
          </a:p>
          <a:p>
            <a:pPr>
              <a:buNone/>
            </a:pP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LDH </a:t>
            </a:r>
            <a:r>
              <a:rPr lang="hr-HR" dirty="0" smtClean="0">
                <a:solidFill>
                  <a:srgbClr val="0070C0"/>
                </a:solidFill>
                <a:latin typeface="Arial Narrow" pitchFamily="34" charset="0"/>
              </a:rPr>
              <a:t>563 U/L (&lt;241 U/L)</a:t>
            </a: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endParaRPr lang="hr-HR" dirty="0">
              <a:latin typeface="Arial Narrow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980728"/>
            <a:ext cx="3600400" cy="5184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 ULTRASOUND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hr-HR" sz="2600" dirty="0" smtClean="0">
                <a:latin typeface="Arial Narrow" pitchFamily="34" charset="0"/>
              </a:rPr>
              <a:t> </a:t>
            </a: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7" name="Picture 6" descr="image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484784"/>
            <a:ext cx="3629025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emin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365104"/>
            <a:ext cx="3710186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 EVALUATION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Arial Narrow" pitchFamily="34" charset="0"/>
              </a:rPr>
              <a:t>MSCT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of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brain</a:t>
            </a:r>
          </a:p>
          <a:p>
            <a:r>
              <a:rPr lang="hr-HR" dirty="0" smtClean="0">
                <a:latin typeface="Arial Narrow" pitchFamily="34" charset="0"/>
              </a:rPr>
              <a:t>R</a:t>
            </a:r>
            <a:r>
              <a:rPr lang="en-US" dirty="0" smtClean="0">
                <a:latin typeface="Arial Narrow" pitchFamily="34" charset="0"/>
              </a:rPr>
              <a:t>ay </a:t>
            </a:r>
            <a:r>
              <a:rPr lang="en-US" dirty="0">
                <a:latin typeface="Arial Narrow" pitchFamily="34" charset="0"/>
              </a:rPr>
              <a:t>of lungs</a:t>
            </a:r>
          </a:p>
          <a:p>
            <a:r>
              <a:rPr lang="en-US" dirty="0" smtClean="0">
                <a:latin typeface="Arial Narrow" pitchFamily="34" charset="0"/>
              </a:rPr>
              <a:t>PET/CT </a:t>
            </a:r>
            <a:r>
              <a:rPr lang="en-US" dirty="0">
                <a:latin typeface="Arial Narrow" pitchFamily="34" charset="0"/>
              </a:rPr>
              <a:t>of the abdomen</a:t>
            </a:r>
          </a:p>
          <a:p>
            <a:r>
              <a:rPr lang="hr-HR" dirty="0" err="1" smtClean="0">
                <a:latin typeface="Arial Narrow" pitchFamily="34" charset="0"/>
              </a:rPr>
              <a:t>Sc</a:t>
            </a:r>
            <a:r>
              <a:rPr lang="en-US" dirty="0" err="1" smtClean="0">
                <a:latin typeface="Arial Narrow" pitchFamily="34" charset="0"/>
              </a:rPr>
              <a:t>eletal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sc</a:t>
            </a:r>
            <a:r>
              <a:rPr lang="hr-HR" dirty="0" smtClean="0">
                <a:latin typeface="Arial Narrow" pitchFamily="34" charset="0"/>
              </a:rPr>
              <a:t>y</a:t>
            </a:r>
            <a:r>
              <a:rPr lang="en-US" dirty="0" err="1" smtClean="0">
                <a:latin typeface="Arial Narrow" pitchFamily="34" charset="0"/>
              </a:rPr>
              <a:t>ntigraphy</a:t>
            </a: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OPERATIVE FINDING</a:t>
            </a: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                                                  PHD</a:t>
            </a:r>
          </a:p>
          <a:p>
            <a:pPr algn="ctr"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endParaRPr lang="hr-HR" dirty="0">
              <a:latin typeface="Arial Narrow" pitchFamily="34" charset="0"/>
            </a:endParaRPr>
          </a:p>
        </p:txBody>
      </p:sp>
      <p:pic>
        <p:nvPicPr>
          <p:cNvPr id="6" name="Picture 5" descr="Semin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4005064"/>
            <a:ext cx="2841555" cy="212839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687616" y="6209928"/>
            <a:ext cx="3456384" cy="64807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</a:t>
            </a:r>
            <a:r>
              <a:rPr kumimoji="0" lang="hr-H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Seminoma testis l. </a:t>
            </a:r>
            <a:r>
              <a:rPr lang="hr-HR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</a:t>
            </a:r>
            <a:r>
              <a:rPr kumimoji="0" lang="hr-HR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in</a:t>
            </a:r>
            <a:r>
              <a:rPr kumimoji="0" lang="hr-H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</a:t>
            </a: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Picture 9" descr="Tumor testisa Zanko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060848"/>
            <a:ext cx="556861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4</a:t>
            </a:r>
            <a:endParaRPr lang="hr-H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angry-baby-mouth-op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268760"/>
            <a:ext cx="4536504" cy="5129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REPORT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Narrow" pitchFamily="34" charset="0"/>
              </a:rPr>
              <a:t>Girls </a:t>
            </a:r>
            <a:r>
              <a:rPr lang="en-US" dirty="0" smtClean="0">
                <a:latin typeface="Arial Narrow" pitchFamily="34" charset="0"/>
              </a:rPr>
              <a:t>age</a:t>
            </a:r>
            <a:r>
              <a:rPr lang="hr-HR" dirty="0" smtClean="0">
                <a:latin typeface="Arial Narrow" pitchFamily="34" charset="0"/>
              </a:rPr>
              <a:t>: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hr-HR" dirty="0" smtClean="0">
                <a:latin typeface="Arial Narrow" pitchFamily="34" charset="0"/>
              </a:rPr>
              <a:t>one </a:t>
            </a:r>
            <a:r>
              <a:rPr lang="en-US" dirty="0" smtClean="0">
                <a:latin typeface="Arial Narrow" pitchFamily="34" charset="0"/>
              </a:rPr>
              <a:t>month</a:t>
            </a: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Noted painless, oval, grayish-whitish tumor </a:t>
            </a:r>
            <a:r>
              <a:rPr lang="en-US" dirty="0" smtClean="0">
                <a:latin typeface="Arial Narrow" pitchFamily="34" charset="0"/>
              </a:rPr>
              <a:t>formation </a:t>
            </a:r>
            <a:r>
              <a:rPr lang="en-US" dirty="0">
                <a:latin typeface="Arial Narrow" pitchFamily="34" charset="0"/>
              </a:rPr>
              <a:t>in the LS region, the size of 1.3 x 0.8 cm</a:t>
            </a:r>
          </a:p>
          <a:p>
            <a:r>
              <a:rPr lang="en-US" dirty="0">
                <a:latin typeface="Arial Narrow" pitchFamily="34" charset="0"/>
              </a:rPr>
              <a:t>The tumor was covered with normal skin</a:t>
            </a:r>
          </a:p>
          <a:p>
            <a:r>
              <a:rPr lang="en-US" dirty="0">
                <a:latin typeface="Arial Narrow" pitchFamily="34" charset="0"/>
              </a:rPr>
              <a:t>Laboratory findings were within normal values</a:t>
            </a:r>
          </a:p>
          <a:p>
            <a:r>
              <a:rPr lang="en-US" dirty="0">
                <a:latin typeface="Arial Narrow" pitchFamily="34" charset="0"/>
              </a:rPr>
              <a:t>Physical examination found a systolic murmur 2/6 strength as a result of no closed ductus arteriosus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772816"/>
            <a:ext cx="8229600" cy="4389120"/>
          </a:xfrm>
        </p:spPr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Born 13.04.2011. to 06:07 h - OB </a:t>
            </a:r>
            <a:r>
              <a:rPr lang="en-US" sz="16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Sisak</a:t>
            </a:r>
            <a:endParaRPr lang="en-US" sz="16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Childbirth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 vaginally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MA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38 + 4 </a:t>
            </a:r>
            <a:r>
              <a:rPr lang="en-US" sz="16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ie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; RM 3160 g; RD 49 cm; Apgar 8.8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child born in the 4th controlled pregnancy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</a:t>
            </a: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(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3rd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delivery)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 </a:t>
            </a:r>
            <a:r>
              <a:rPr lang="en-US" sz="1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Family history: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There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are two good sisters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</a:t>
            </a:r>
            <a:r>
              <a:rPr lang="hr-HR" sz="16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other</a:t>
            </a: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‘s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grandfather </a:t>
            </a: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16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originally</a:t>
            </a: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from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Kenya</a:t>
            </a:r>
          </a:p>
          <a:p>
            <a:pPr>
              <a:buFontTx/>
              <a:buChar char="-"/>
              <a:defRPr/>
            </a:pPr>
            <a:endParaRPr lang="en-US" sz="16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After the birth, observed a large tumor on the </a:t>
            </a:r>
            <a:endParaRPr lang="hr-HR" sz="16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marL="0" indent="0">
              <a:buNone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    l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eft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side of the face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(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Hemangioma)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Left eye is not developed, the left eye and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nose</a:t>
            </a: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is</a:t>
            </a:r>
          </a:p>
          <a:p>
            <a:pPr marL="0" indent="0">
              <a:buNone/>
              <a:defRPr/>
            </a:pPr>
            <a:r>
              <a:rPr lang="hr-HR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suppress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 right</a:t>
            </a:r>
            <a:endParaRPr lang="hr-HR" sz="16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pic>
        <p:nvPicPr>
          <p:cNvPr id="3076" name="Picture 7" descr="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96752"/>
            <a:ext cx="4027488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8229600" cy="438912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hr-HR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 tumor affects the left side of the face, neck, shoulder and expands on the back</a:t>
            </a:r>
          </a:p>
          <a:p>
            <a:pPr>
              <a:buFontTx/>
              <a:buChar char="-"/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US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Smaller hemangiomas on the left lower leg, the right knee and back</a:t>
            </a:r>
            <a:endParaRPr lang="hr-HR" sz="1600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pic>
        <p:nvPicPr>
          <p:cNvPr id="4100" name="Picture 4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700213"/>
            <a:ext cx="6408737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524000"/>
            <a:ext cx="8131175" cy="449580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Emergency transport incubator </a:t>
            </a:r>
            <a:r>
              <a:rPr lang="hr-HR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</a:t>
            </a:r>
            <a:r>
              <a:rPr lang="en-US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n </a:t>
            </a:r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ambulance from OB </a:t>
            </a:r>
            <a:r>
              <a:rPr lang="en-US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Sisak</a:t>
            </a:r>
            <a:endParaRPr lang="hr-HR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buNone/>
              <a:defRPr/>
            </a:pPr>
            <a:r>
              <a:rPr lang="hr-H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STATUS OF THE </a:t>
            </a:r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RECEPTION</a:t>
            </a:r>
          </a:p>
          <a:p>
            <a:pPr>
              <a:buNone/>
              <a:defRPr/>
            </a:pPr>
            <a:r>
              <a:rPr lang="hr-HR" sz="20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-</a:t>
            </a:r>
            <a:r>
              <a:rPr lang="hr-HR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</a:t>
            </a:r>
            <a:r>
              <a:rPr lang="en-US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Firstborn </a:t>
            </a:r>
            <a:r>
              <a:rPr lang="en-US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male in the age of 4 hours</a:t>
            </a:r>
          </a:p>
          <a:p>
            <a:pPr>
              <a:buFontTx/>
              <a:buChar char="-"/>
              <a:defRPr/>
            </a:pPr>
            <a:r>
              <a:rPr lang="en-US" sz="20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Permagn</a:t>
            </a:r>
            <a:r>
              <a:rPr lang="hr-HR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um</a:t>
            </a:r>
            <a:r>
              <a:rPr lang="en-US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US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tumor formation on the face of macerated, bleeding</a:t>
            </a:r>
          </a:p>
          <a:p>
            <a:pPr>
              <a:buFontTx/>
              <a:buChar char="-"/>
              <a:defRPr/>
            </a:pPr>
            <a:r>
              <a:rPr lang="en-US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breathes independently</a:t>
            </a:r>
          </a:p>
          <a:p>
            <a:pPr>
              <a:buFontTx/>
              <a:buChar char="-"/>
              <a:defRPr/>
            </a:pPr>
            <a:r>
              <a:rPr lang="hr-HR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</a:t>
            </a:r>
            <a:r>
              <a:rPr lang="hr-HR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ale-</a:t>
            </a:r>
            <a:r>
              <a:rPr lang="hr-HR" sz="20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grey</a:t>
            </a:r>
            <a:r>
              <a:rPr lang="hr-HR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US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colors</a:t>
            </a: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hypotonic</a:t>
            </a:r>
          </a:p>
          <a:p>
            <a:pPr>
              <a:buFontTx/>
              <a:buChar char="-"/>
              <a:defRPr/>
            </a:pPr>
            <a:r>
              <a:rPr lang="hr-HR" sz="20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ahidispnoi</a:t>
            </a:r>
            <a:r>
              <a:rPr lang="hr-HR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</a:t>
            </a: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buFontTx/>
              <a:buChar char="-"/>
              <a:defRPr/>
            </a:pPr>
            <a:r>
              <a:rPr lang="hr-HR" sz="20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n</a:t>
            </a:r>
            <a:r>
              <a:rPr lang="hr-HR" sz="20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ormal</a:t>
            </a:r>
            <a:r>
              <a:rPr lang="en-US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US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cardiac activity</a:t>
            </a:r>
            <a:endParaRPr lang="hr-HR" sz="2000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endParaRPr lang="hr-HR" sz="2000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Char char="-"/>
              <a:defRPr/>
            </a:pPr>
            <a:endParaRPr lang="hr-HR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Char char="-"/>
              <a:defRPr/>
            </a:pPr>
            <a:endParaRPr lang="hr-HR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Char char="-"/>
              <a:defRPr/>
            </a:pPr>
            <a:endParaRPr lang="hr-HR" b="1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endParaRPr lang="hr-HR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r-H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MAHAČEK neonatus ♂</a:t>
            </a:r>
          </a:p>
        </p:txBody>
      </p:sp>
      <p:pic>
        <p:nvPicPr>
          <p:cNvPr id="5124" name="Picture 2" descr="C:\Program Files\Microsoft Office\MEDIA\CAGCAT10\j0211949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84168" y="4005064"/>
            <a:ext cx="2195513" cy="1346200"/>
          </a:xfr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hr-HR" smtClean="0"/>
          </a:p>
          <a:p>
            <a:pPr eaLnBrk="1" hangingPunct="1"/>
            <a:r>
              <a:rPr lang="hr-HR" smtClean="0"/>
              <a:t>Angiografija</a:t>
            </a:r>
          </a:p>
          <a:p>
            <a:pPr eaLnBrk="1" hangingPunct="1"/>
            <a:endParaRPr lang="hr-HR" smtClean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r-H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MAHAČEK neonatus ♂</a:t>
            </a:r>
          </a:p>
        </p:txBody>
      </p:sp>
      <p:pic>
        <p:nvPicPr>
          <p:cNvPr id="6148" name="Content Placeholder 7" descr="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844675"/>
            <a:ext cx="3629025" cy="4537075"/>
          </a:xfrm>
        </p:spPr>
      </p:pic>
      <p:pic>
        <p:nvPicPr>
          <p:cNvPr id="6149" name="Content Placeholder 6" descr="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844675"/>
            <a:ext cx="3963988" cy="45370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524000"/>
            <a:ext cx="6019800" cy="4495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196752"/>
            <a:ext cx="6019800" cy="4495800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571500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/>
            </a:r>
            <a:br>
              <a:rPr lang="hr-H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hr-H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/>
            </a:r>
            <a:br>
              <a:rPr lang="hr-H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Kasabach–Merritt sindrom</a:t>
            </a:r>
            <a:r>
              <a:rPr lang="hr-HR" sz="2400" dirty="0" smtClean="0"/>
              <a:t/>
            </a:r>
            <a:br>
              <a:rPr lang="hr-HR" sz="2400" dirty="0" smtClean="0"/>
            </a:br>
            <a:endParaRPr lang="hr-HR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5</a:t>
            </a:r>
            <a:endParaRPr lang="hr-H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5486868" cy="3684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REPORT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Arial Narrow" pitchFamily="34" charset="0"/>
              </a:rPr>
              <a:t>G</a:t>
            </a:r>
            <a:r>
              <a:rPr lang="en-US" dirty="0" err="1" smtClean="0">
                <a:latin typeface="Arial Narrow" pitchFamily="34" charset="0"/>
              </a:rPr>
              <a:t>irl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aged 16</a:t>
            </a:r>
          </a:p>
          <a:p>
            <a:r>
              <a:rPr lang="en-US" dirty="0">
                <a:latin typeface="Arial Narrow" pitchFamily="34" charset="0"/>
              </a:rPr>
              <a:t>It occurs due to intermittent abdominal pain, lasting three months</a:t>
            </a:r>
          </a:p>
          <a:p>
            <a:r>
              <a:rPr lang="en-US" dirty="0">
                <a:latin typeface="Arial Narrow" pitchFamily="34" charset="0"/>
              </a:rPr>
              <a:t>The pain is localized in the epigastric and </a:t>
            </a:r>
            <a:r>
              <a:rPr lang="en-US" dirty="0" err="1" smtClean="0">
                <a:latin typeface="Arial Narrow" pitchFamily="34" charset="0"/>
              </a:rPr>
              <a:t>supraumbili</a:t>
            </a:r>
            <a:r>
              <a:rPr lang="hr-HR" dirty="0" err="1" smtClean="0">
                <a:latin typeface="Arial Narrow" pitchFamily="34" charset="0"/>
              </a:rPr>
              <a:t>cal</a:t>
            </a:r>
            <a:endParaRPr lang="en-US" dirty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It is not vomited, had nausea, stools regular without pathological impurities</a:t>
            </a:r>
          </a:p>
          <a:p>
            <a:r>
              <a:rPr lang="en-US" dirty="0">
                <a:latin typeface="Arial Narrow" pitchFamily="34" charset="0"/>
              </a:rPr>
              <a:t>I lost a few pounds in weight</a:t>
            </a:r>
          </a:p>
          <a:p>
            <a:r>
              <a:rPr lang="en-US" dirty="0">
                <a:latin typeface="Arial Narrow" pitchFamily="34" charset="0"/>
              </a:rPr>
              <a:t>Epidemiological sporadic case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Clinical</a:t>
            </a:r>
            <a:r>
              <a:rPr lang="hr-HR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hr-HR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examination</a:t>
            </a:r>
            <a:r>
              <a:rPr lang="hr-HR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</a:t>
            </a:r>
          </a:p>
          <a:p>
            <a:pPr>
              <a:buNone/>
            </a:pPr>
            <a:endParaRPr lang="hr-HR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hr-HR" dirty="0" err="1">
                <a:latin typeface="Arial Narrow" pitchFamily="34" charset="0"/>
              </a:rPr>
              <a:t>Conscious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oriented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afebrile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 smtClean="0">
                <a:latin typeface="Arial Narrow" pitchFamily="34" charset="0"/>
              </a:rPr>
              <a:t>euhidrotic</a:t>
            </a:r>
            <a:r>
              <a:rPr lang="hr-HR" dirty="0" smtClean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cardiopulmonary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compensated</a:t>
            </a:r>
            <a:endParaRPr lang="hr-HR" dirty="0">
              <a:latin typeface="Arial Narrow" pitchFamily="34" charset="0"/>
            </a:endParaRPr>
          </a:p>
          <a:p>
            <a:r>
              <a:rPr lang="hr-HR" dirty="0" err="1" smtClean="0">
                <a:latin typeface="Arial Narrow" pitchFamily="34" charset="0"/>
              </a:rPr>
              <a:t>Stomach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in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thorax</a:t>
            </a:r>
            <a:r>
              <a:rPr lang="hr-HR" dirty="0">
                <a:latin typeface="Arial Narrow" pitchFamily="34" charset="0"/>
              </a:rPr>
              <a:t>, soft, </a:t>
            </a:r>
            <a:r>
              <a:rPr lang="hr-HR" dirty="0" err="1">
                <a:latin typeface="Arial Narrow" pitchFamily="34" charset="0"/>
              </a:rPr>
              <a:t>painful</a:t>
            </a:r>
            <a:r>
              <a:rPr lang="hr-HR" dirty="0">
                <a:latin typeface="Arial Narrow" pitchFamily="34" charset="0"/>
              </a:rPr>
              <a:t> on </a:t>
            </a:r>
            <a:r>
              <a:rPr lang="hr-HR" dirty="0" err="1">
                <a:latin typeface="Arial Narrow" pitchFamily="34" charset="0"/>
              </a:rPr>
              <a:t>palpation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in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epigastric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where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palpable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sharply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limited</a:t>
            </a:r>
            <a:r>
              <a:rPr lang="hr-HR" dirty="0">
                <a:latin typeface="Arial Narrow" pitchFamily="34" charset="0"/>
              </a:rPr>
              <a:t> tumor </a:t>
            </a:r>
            <a:r>
              <a:rPr lang="hr-HR" dirty="0" err="1">
                <a:latin typeface="Arial Narrow" pitchFamily="34" charset="0"/>
              </a:rPr>
              <a:t>formation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diameter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of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about</a:t>
            </a:r>
            <a:r>
              <a:rPr lang="hr-HR" dirty="0">
                <a:latin typeface="Arial Narrow" pitchFamily="34" charset="0"/>
              </a:rPr>
              <a:t> 8 cm </a:t>
            </a:r>
            <a:r>
              <a:rPr lang="hr-HR" dirty="0" err="1" smtClean="0">
                <a:latin typeface="Arial Narrow" pitchFamily="34" charset="0"/>
              </a:rPr>
              <a:t>digtorectal</a:t>
            </a:r>
            <a:r>
              <a:rPr lang="hr-HR" dirty="0" smtClean="0">
                <a:latin typeface="Arial Narrow" pitchFamily="34" charset="0"/>
              </a:rPr>
              <a:t>: </a:t>
            </a:r>
            <a:r>
              <a:rPr lang="hr-HR" dirty="0" err="1" smtClean="0">
                <a:latin typeface="Arial Narrow" pitchFamily="34" charset="0"/>
              </a:rPr>
              <a:t>b.o</a:t>
            </a:r>
            <a:r>
              <a:rPr lang="hr-HR" dirty="0" smtClean="0">
                <a:latin typeface="Arial Narrow" pitchFamily="34" charset="0"/>
              </a:rPr>
              <a:t>.</a:t>
            </a:r>
            <a:endParaRPr lang="hr-HR" dirty="0">
              <a:latin typeface="Arial Narrow" pitchFamily="34" charset="0"/>
            </a:endParaRPr>
          </a:p>
          <a:p>
            <a:r>
              <a:rPr lang="hr-HR" dirty="0">
                <a:latin typeface="Arial Narrow" pitchFamily="34" charset="0"/>
              </a:rPr>
              <a:t>LAB: </a:t>
            </a:r>
            <a:r>
              <a:rPr lang="hr-HR" dirty="0" err="1">
                <a:latin typeface="Arial Narrow" pitchFamily="34" charset="0"/>
              </a:rPr>
              <a:t>within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limits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of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normality</a:t>
            </a:r>
            <a:endParaRPr lang="hr-HR" dirty="0">
              <a:latin typeface="Arial Narrow" pitchFamily="34" charset="0"/>
            </a:endParaRPr>
          </a:p>
          <a:p>
            <a:r>
              <a:rPr lang="hr-HR" dirty="0">
                <a:latin typeface="Arial Narrow" pitchFamily="34" charset="0"/>
              </a:rPr>
              <a:t>Tumor </a:t>
            </a:r>
            <a:r>
              <a:rPr lang="hr-HR" dirty="0" err="1">
                <a:latin typeface="Arial Narrow" pitchFamily="34" charset="0"/>
              </a:rPr>
              <a:t>markers</a:t>
            </a:r>
            <a:r>
              <a:rPr lang="hr-HR" dirty="0">
                <a:latin typeface="Arial Narrow" pitchFamily="34" charset="0"/>
              </a:rPr>
              <a:t> (CEA 19-9, CEA) </a:t>
            </a:r>
            <a:r>
              <a:rPr lang="hr-HR" dirty="0" smtClean="0">
                <a:latin typeface="Arial Narrow" pitchFamily="34" charset="0"/>
              </a:rPr>
              <a:t>AFP </a:t>
            </a:r>
            <a:r>
              <a:rPr lang="hr-HR" dirty="0" err="1" smtClean="0">
                <a:latin typeface="Arial Narrow" pitchFamily="34" charset="0"/>
              </a:rPr>
              <a:t>within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the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limits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of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normality</a:t>
            </a:r>
            <a:endParaRPr lang="hr-HR" dirty="0" smtClean="0">
              <a:latin typeface="Arial Narrow" pitchFamily="34" charset="0"/>
            </a:endParaRPr>
          </a:p>
          <a:p>
            <a:r>
              <a:rPr lang="hr-HR" dirty="0" err="1">
                <a:solidFill>
                  <a:srgbClr val="FF0000"/>
                </a:solidFill>
                <a:latin typeface="Arial Narrow" pitchFamily="34" charset="0"/>
              </a:rPr>
              <a:t>Differential</a:t>
            </a: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hr-HR" dirty="0" err="1">
                <a:solidFill>
                  <a:srgbClr val="FF0000"/>
                </a:solidFill>
                <a:latin typeface="Arial Narrow" pitchFamily="34" charset="0"/>
              </a:rPr>
              <a:t>diagnosis</a:t>
            </a: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?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ULTRASOUND</a:t>
            </a:r>
          </a:p>
          <a:p>
            <a:r>
              <a:rPr lang="en-US" sz="2000" dirty="0" smtClean="0">
                <a:latin typeface="Arial Narrow" pitchFamily="34" charset="0"/>
              </a:rPr>
              <a:t>Two </a:t>
            </a:r>
            <a:r>
              <a:rPr lang="en-US" sz="2000" dirty="0">
                <a:latin typeface="Arial Narrow" pitchFamily="34" charset="0"/>
              </a:rPr>
              <a:t>encapsulated tumor formations of unknown </a:t>
            </a:r>
            <a:r>
              <a:rPr lang="en-US" sz="2000" dirty="0" smtClean="0">
                <a:latin typeface="Arial Narrow" pitchFamily="34" charset="0"/>
              </a:rPr>
              <a:t>etiology</a:t>
            </a:r>
            <a:endParaRPr lang="hr-HR" sz="20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MSCT </a:t>
            </a:r>
          </a:p>
          <a:p>
            <a:r>
              <a:rPr lang="en-US" sz="2000" dirty="0" smtClean="0">
                <a:latin typeface="Arial Narrow" pitchFamily="34" charset="0"/>
              </a:rPr>
              <a:t>Two </a:t>
            </a:r>
            <a:r>
              <a:rPr lang="en-US" sz="2000" dirty="0">
                <a:latin typeface="Arial Narrow" pitchFamily="34" charset="0"/>
              </a:rPr>
              <a:t>encapsulated heterogeneous tumor formations partly solid, partly cystic, with calcification</a:t>
            </a:r>
          </a:p>
          <a:p>
            <a:r>
              <a:rPr lang="en-US" sz="2000" dirty="0">
                <a:latin typeface="Arial Narrow" pitchFamily="34" charset="0"/>
              </a:rPr>
              <a:t>The first is based on the formation of pancreatic head (10.2 x 7.1 x 6 cm)</a:t>
            </a:r>
          </a:p>
          <a:p>
            <a:r>
              <a:rPr lang="en-US" sz="2000" dirty="0">
                <a:latin typeface="Arial Narrow" pitchFamily="34" charset="0"/>
              </a:rPr>
              <a:t>Another formation starts from the tail pancreas (6.9 x 6.8 x 6.5 cm)</a:t>
            </a:r>
          </a:p>
          <a:p>
            <a:r>
              <a:rPr lang="en-US" sz="2000" dirty="0">
                <a:latin typeface="Arial Narrow" pitchFamily="34" charset="0"/>
              </a:rPr>
              <a:t>No lymphadenopathy </a:t>
            </a:r>
            <a:r>
              <a:rPr lang="hr-HR" sz="2000" dirty="0" err="1" smtClean="0">
                <a:latin typeface="Arial Narrow" pitchFamily="34" charset="0"/>
              </a:rPr>
              <a:t>and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no other pathological substrate</a:t>
            </a:r>
            <a:endParaRPr lang="hr-HR" dirty="0" smtClean="0">
              <a:latin typeface="Arial Narrow" pitchFamily="34" charset="0"/>
            </a:endParaRP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7" name="Picture 2" descr="Fig 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05064"/>
            <a:ext cx="3481387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Fig 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</a:t>
            </a:r>
            <a:r>
              <a:rPr lang="en-US" dirty="0">
                <a:latin typeface="Arial Narrow" pitchFamily="34" charset="0"/>
              </a:rPr>
              <a:t>The tumor was detected on the 20th day of life, and the girl was admitted to Children's Hospital for diagnostic examination</a:t>
            </a: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</a:t>
            </a:r>
          </a:p>
          <a:p>
            <a:pPr>
              <a:buNone/>
            </a:pPr>
            <a:r>
              <a:rPr lang="hr-HR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MSCT</a:t>
            </a:r>
          </a:p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r>
              <a:rPr lang="hr-HR" dirty="0" err="1" smtClean="0">
                <a:latin typeface="Arial Narrow" pitchFamily="34" charset="0"/>
              </a:rPr>
              <a:t>Size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of</a:t>
            </a:r>
            <a:r>
              <a:rPr lang="hr-HR" dirty="0" smtClean="0">
                <a:latin typeface="Arial Narrow" pitchFamily="34" charset="0"/>
              </a:rPr>
              <a:t> a tumor</a:t>
            </a:r>
          </a:p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 1.3 x 0.8 cm</a:t>
            </a:r>
            <a:endParaRPr lang="hr-HR" dirty="0">
              <a:latin typeface="Arial Narrow" pitchFamily="34" charset="0"/>
            </a:endParaRPr>
          </a:p>
        </p:txBody>
      </p:sp>
      <p:pic>
        <p:nvPicPr>
          <p:cNvPr id="4" name="Picture 3" descr="Fig. 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004" y="2204864"/>
            <a:ext cx="4936287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3528392" cy="56166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INTRAOPERARATIVE</a:t>
            </a:r>
          </a:p>
          <a:p>
            <a:pPr>
              <a:buNone/>
            </a:pP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Two solid sharply limited encapsulated tumor</a:t>
            </a:r>
          </a:p>
          <a:p>
            <a:r>
              <a:rPr lang="en-US" dirty="0">
                <a:latin typeface="Arial Narrow" pitchFamily="34" charset="0"/>
              </a:rPr>
              <a:t>The first starts from the head of the pancreas, the second tail</a:t>
            </a:r>
          </a:p>
          <a:p>
            <a:r>
              <a:rPr lang="en-US" dirty="0">
                <a:latin typeface="Arial Narrow" pitchFamily="34" charset="0"/>
              </a:rPr>
              <a:t>No there is metastasis or spread to surrounding tissues and organs</a:t>
            </a:r>
          </a:p>
          <a:p>
            <a:r>
              <a:rPr lang="en-US" dirty="0">
                <a:latin typeface="Arial Narrow" pitchFamily="34" charset="0"/>
              </a:rPr>
              <a:t>The patient underwent enucleation of both tumors</a:t>
            </a: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endParaRPr lang="hr-HR" dirty="0">
              <a:latin typeface="Arial Narrow" pitchFamily="34" charset="0"/>
            </a:endParaRPr>
          </a:p>
        </p:txBody>
      </p:sp>
      <p:pic>
        <p:nvPicPr>
          <p:cNvPr id="2050" name="Picture 2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442" y="1484785"/>
            <a:ext cx="5156557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1124744"/>
            <a:ext cx="4248472" cy="3600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hr-HR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Patohistological</a:t>
            </a:r>
            <a:r>
              <a:rPr kumimoji="0" lang="hr-H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hr-HR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600" dirty="0" err="1"/>
              <a:t>Pseudopapillary</a:t>
            </a:r>
            <a:r>
              <a:rPr lang="en-US" sz="2600" dirty="0"/>
              <a:t> pancreatic tumor (</a:t>
            </a:r>
            <a:r>
              <a:rPr lang="en-US" sz="2600" dirty="0" smtClean="0"/>
              <a:t>Tm</a:t>
            </a:r>
            <a:r>
              <a:rPr lang="hr-HR" sz="2600" dirty="0" smtClean="0"/>
              <a:t>.</a:t>
            </a:r>
            <a:r>
              <a:rPr lang="en-US" sz="2600" dirty="0" smtClean="0"/>
              <a:t> </a:t>
            </a:r>
            <a:r>
              <a:rPr lang="en-US" sz="2600" dirty="0"/>
              <a:t>Frantz)</a:t>
            </a:r>
            <a:endParaRPr kumimoji="0" lang="hr-H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Fig 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836712"/>
            <a:ext cx="453650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ig 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73015"/>
            <a:ext cx="4536504" cy="264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ig 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36715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hr-H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PSEUDOPAPILAR TUMOR OF PANCREAAS</a:t>
            </a:r>
            <a:endParaRPr lang="hr-H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 Narrow" pitchFamily="34" charset="0"/>
              </a:rPr>
              <a:t>First described in 1959 (tumors Frantz)</a:t>
            </a:r>
          </a:p>
          <a:p>
            <a:r>
              <a:rPr lang="en-US" dirty="0">
                <a:latin typeface="Arial Narrow" pitchFamily="34" charset="0"/>
              </a:rPr>
              <a:t>This tumor is extremely rare - incidence of 1% of all pancreatic tumors</a:t>
            </a:r>
          </a:p>
          <a:p>
            <a:r>
              <a:rPr lang="en-US" dirty="0">
                <a:latin typeface="Arial Narrow" pitchFamily="34" charset="0"/>
              </a:rPr>
              <a:t>It generally occurs in young females</a:t>
            </a:r>
          </a:p>
          <a:p>
            <a:r>
              <a:rPr lang="en-US" dirty="0">
                <a:latin typeface="Arial Narrow" pitchFamily="34" charset="0"/>
              </a:rPr>
              <a:t>Rarely causes symptoms, can be located anywhere in the pancreas</a:t>
            </a:r>
          </a:p>
          <a:p>
            <a:r>
              <a:rPr lang="en-US" dirty="0">
                <a:latin typeface="Arial Narrow" pitchFamily="34" charset="0"/>
              </a:rPr>
              <a:t>Symptoms are non-specific (abdominal pain, dyspepsia, nausea, vomiting, weight loss)</a:t>
            </a:r>
          </a:p>
          <a:p>
            <a:r>
              <a:rPr lang="en-US" dirty="0">
                <a:latin typeface="Arial Narrow" pitchFamily="34" charset="0"/>
              </a:rPr>
              <a:t>The tumor forming </a:t>
            </a:r>
            <a:r>
              <a:rPr lang="en-US" dirty="0" err="1" smtClean="0">
                <a:latin typeface="Arial Narrow" pitchFamily="34" charset="0"/>
              </a:rPr>
              <a:t>monomor</a:t>
            </a:r>
            <a:r>
              <a:rPr lang="hr-HR" dirty="0" err="1" smtClean="0">
                <a:latin typeface="Arial Narrow" pitchFamily="34" charset="0"/>
              </a:rPr>
              <a:t>phic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poorly cohesive cells that form </a:t>
            </a:r>
            <a:r>
              <a:rPr lang="en-US" dirty="0" err="1" smtClean="0">
                <a:latin typeface="Arial Narrow" pitchFamily="34" charset="0"/>
              </a:rPr>
              <a:t>pseudopapile</a:t>
            </a:r>
            <a:r>
              <a:rPr lang="en-US" dirty="0">
                <a:latin typeface="Arial Narrow" pitchFamily="34" charset="0"/>
              </a:rPr>
              <a:t>, there is often a hemorrhagic cystic degeneration</a:t>
            </a:r>
            <a:endParaRPr lang="hr-HR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r-H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PSEUDOPAPILAR TUMOR OF PANCREAS</a:t>
            </a:r>
            <a:endParaRPr lang="hr-HR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 Narrow" pitchFamily="34" charset="0"/>
              </a:rPr>
              <a:t>These tumors have low malignant potential</a:t>
            </a:r>
          </a:p>
          <a:p>
            <a:r>
              <a:rPr lang="en-US" sz="2400" dirty="0">
                <a:latin typeface="Arial Narrow" pitchFamily="34" charset="0"/>
              </a:rPr>
              <a:t>They have a good prognosis</a:t>
            </a:r>
          </a:p>
          <a:p>
            <a:r>
              <a:rPr lang="en-US" sz="2400" dirty="0">
                <a:latin typeface="Arial Narrow" pitchFamily="34" charset="0"/>
              </a:rPr>
              <a:t>Only 10-15% of patients develop metastases</a:t>
            </a:r>
          </a:p>
          <a:p>
            <a:r>
              <a:rPr lang="en-US" sz="2400" dirty="0">
                <a:latin typeface="Arial Narrow" pitchFamily="34" charset="0"/>
              </a:rPr>
              <a:t>Local invasion of surrounding structures extremely rare</a:t>
            </a:r>
          </a:p>
          <a:p>
            <a:r>
              <a:rPr lang="en-US" sz="2400" dirty="0">
                <a:latin typeface="Arial Narrow" pitchFamily="34" charset="0"/>
              </a:rPr>
              <a:t>Tumor markers are mostly negative</a:t>
            </a:r>
          </a:p>
          <a:p>
            <a:r>
              <a:rPr lang="en-US" sz="2400" dirty="0">
                <a:latin typeface="Arial Narrow" pitchFamily="34" charset="0"/>
              </a:rPr>
              <a:t>Differential diagnosis: acinar carcinoma, mixed acinar-endocrine cancer, </a:t>
            </a:r>
            <a:r>
              <a:rPr lang="en-US" sz="2400" dirty="0" smtClean="0">
                <a:latin typeface="Arial Narrow" pitchFamily="34" charset="0"/>
              </a:rPr>
              <a:t>pan</a:t>
            </a:r>
            <a:r>
              <a:rPr lang="hr-HR" sz="2400" dirty="0" smtClean="0">
                <a:latin typeface="Arial Narrow" pitchFamily="34" charset="0"/>
              </a:rPr>
              <a:t>c</a:t>
            </a:r>
            <a:r>
              <a:rPr lang="en-US" sz="2400" dirty="0" err="1" smtClean="0">
                <a:latin typeface="Arial Narrow" pitchFamily="34" charset="0"/>
              </a:rPr>
              <a:t>reatoblastom</a:t>
            </a:r>
            <a:r>
              <a:rPr lang="en-US" sz="2400" dirty="0">
                <a:latin typeface="Arial Narrow" pitchFamily="34" charset="0"/>
              </a:rPr>
              <a:t>, endocrine neoplasms of the pancreas</a:t>
            </a:r>
          </a:p>
          <a:p>
            <a:r>
              <a:rPr lang="en-US" sz="2400" dirty="0">
                <a:latin typeface="Arial Narrow" pitchFamily="34" charset="0"/>
              </a:rPr>
              <a:t>So far about 800 cases described in the English literature and about 550 in China</a:t>
            </a:r>
          </a:p>
          <a:p>
            <a:r>
              <a:rPr lang="en-US" sz="2400" dirty="0">
                <a:latin typeface="Arial Narrow" pitchFamily="34" charset="0"/>
              </a:rPr>
              <a:t>62.5% of patients with these tumors have a positive markers for HBV</a:t>
            </a:r>
            <a:endParaRPr lang="hr-H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 pitchFamily="34" charset="0"/>
              </a:rPr>
              <a:t>Ki-67 is correlated with the clinical picture</a:t>
            </a:r>
          </a:p>
          <a:p>
            <a:r>
              <a:rPr lang="en-US" dirty="0">
                <a:latin typeface="Arial Narrow" pitchFamily="34" charset="0"/>
              </a:rPr>
              <a:t>Low Ki-67 is mainly associated with a good prognosis</a:t>
            </a:r>
          </a:p>
          <a:p>
            <a:r>
              <a:rPr lang="en-US" dirty="0">
                <a:latin typeface="Arial Narrow" pitchFamily="34" charset="0"/>
              </a:rPr>
              <a:t>Patients with a high expression of Ki-67 mainly develop metastases or finding a local invasion</a:t>
            </a:r>
          </a:p>
          <a:p>
            <a:r>
              <a:rPr lang="en-US" dirty="0">
                <a:latin typeface="Arial Narrow" pitchFamily="34" charset="0"/>
              </a:rPr>
              <a:t>Weather even in patients with metastatic disease is good</a:t>
            </a:r>
          </a:p>
          <a:p>
            <a:r>
              <a:rPr lang="en-US" dirty="0">
                <a:latin typeface="Arial Narrow" pitchFamily="34" charset="0"/>
              </a:rPr>
              <a:t>5-year survival rate </a:t>
            </a:r>
            <a:r>
              <a:rPr lang="en-US" dirty="0" smtClean="0">
                <a:latin typeface="Arial Narrow" pitchFamily="34" charset="0"/>
              </a:rPr>
              <a:t>of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&gt; </a:t>
            </a:r>
            <a:r>
              <a:rPr lang="en-US" dirty="0">
                <a:latin typeface="Arial Narrow" pitchFamily="34" charset="0"/>
              </a:rPr>
              <a:t>95%</a:t>
            </a:r>
          </a:p>
          <a:p>
            <a:r>
              <a:rPr lang="en-US" dirty="0">
                <a:latin typeface="Arial Narrow" pitchFamily="34" charset="0"/>
              </a:rPr>
              <a:t>Local recurrence occurs in about 10% of patients</a:t>
            </a:r>
          </a:p>
          <a:p>
            <a:r>
              <a:rPr lang="en-US" dirty="0">
                <a:latin typeface="Arial Narrow" pitchFamily="34" charset="0"/>
              </a:rPr>
              <a:t>It is preferred that enucleation </a:t>
            </a:r>
            <a:r>
              <a:rPr lang="hr-HR" dirty="0" err="1" smtClean="0">
                <a:latin typeface="Arial Narrow" pitchFamily="34" charset="0"/>
              </a:rPr>
              <a:t>of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the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tumor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a</a:t>
            </a:r>
            <a:r>
              <a:rPr lang="hr-HR" dirty="0" err="1" smtClean="0">
                <a:latin typeface="Arial Narrow" pitchFamily="34" charset="0"/>
              </a:rPr>
              <a:t>nd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minimal resection if there is invasion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hr-HR" sz="3600" b="1" i="1" dirty="0"/>
              <a:t>PSEUDOPAPILAR TUMOR OF PANCREAS</a:t>
            </a:r>
            <a:endParaRPr lang="hr-HR" sz="3600" b="1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14128"/>
            <a:ext cx="3682752" cy="53438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Narrow" pitchFamily="34" charset="0"/>
              </a:rPr>
              <a:t>Our case is interesting because for the first time shown synchronously incidence of tumors in the head and tail of the pancreas</a:t>
            </a:r>
            <a:endParaRPr lang="hr-HR" sz="2400" dirty="0" smtClean="0">
              <a:latin typeface="Arial Narrow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35896" y="5085184"/>
            <a:ext cx="5328592" cy="126876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    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</a:t>
            </a:r>
            <a:r>
              <a:rPr kumimoji="0" lang="hr-HR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urić</a:t>
            </a:r>
            <a:r>
              <a:rPr kumimoji="0" lang="hr-HR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I</a:t>
            </a:r>
            <a:r>
              <a:rPr kumimoji="0" lang="hr-HR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, Pogorelić Z, Stepan – Giljević J, Kuzmić-Prusac I. Extremely rare presentation of Frantz’s tumor: synchronous localisation in the pancreatis head and tail</a:t>
            </a:r>
          </a:p>
          <a:p>
            <a:pPr marL="274320" marR="0" lvl="0" indent="-27432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</a:t>
            </a:r>
            <a:r>
              <a:rPr kumimoji="0" lang="hr-HR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Scott Med J. 2014: Article in press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ome_cov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5" y="1556792"/>
            <a:ext cx="2663449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6</a:t>
            </a:r>
            <a:endParaRPr lang="hr-H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 descr="981684608_5cca579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268760"/>
            <a:ext cx="3240360" cy="48654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REPORT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Narrow" pitchFamily="34" charset="0"/>
              </a:rPr>
              <a:t>Girls age 8 years</a:t>
            </a:r>
          </a:p>
          <a:p>
            <a:r>
              <a:rPr lang="en-US" dirty="0">
                <a:latin typeface="Arial Narrow" pitchFamily="34" charset="0"/>
              </a:rPr>
              <a:t>Comes in pediatric admission due to constipation, abdominal pain and general weakness</a:t>
            </a:r>
          </a:p>
          <a:p>
            <a:r>
              <a:rPr lang="en-US" dirty="0">
                <a:latin typeface="Arial Narrow" pitchFamily="34" charset="0"/>
              </a:rPr>
              <a:t>The parents claim that the last 5-6 months lost more than 10 kg in weight</a:t>
            </a:r>
          </a:p>
          <a:p>
            <a:r>
              <a:rPr lang="en-US" dirty="0">
                <a:latin typeface="Arial Narrow" pitchFamily="34" charset="0"/>
              </a:rPr>
              <a:t>Refusing food, constipated for a long time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51278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Clinical</a:t>
            </a:r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hr-H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examination</a:t>
            </a:r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</a:t>
            </a:r>
          </a:p>
          <a:p>
            <a:r>
              <a:rPr lang="hr-HR" dirty="0" err="1">
                <a:latin typeface="Arial Narrow" pitchFamily="34" charset="0"/>
              </a:rPr>
              <a:t>Conscious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oriented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afebrile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 smtClean="0">
                <a:latin typeface="Arial Narrow" pitchFamily="34" charset="0"/>
              </a:rPr>
              <a:t>euhidrotic</a:t>
            </a:r>
            <a:r>
              <a:rPr lang="hr-HR" dirty="0" smtClean="0">
                <a:latin typeface="Arial Narrow" pitchFamily="34" charset="0"/>
              </a:rPr>
              <a:t>, </a:t>
            </a:r>
            <a:r>
              <a:rPr lang="hr-HR" dirty="0">
                <a:latin typeface="Arial Narrow" pitchFamily="34" charset="0"/>
              </a:rPr>
              <a:t>pale, </a:t>
            </a:r>
            <a:r>
              <a:rPr lang="hr-HR" dirty="0" err="1">
                <a:latin typeface="Arial Narrow" pitchFamily="34" charset="0"/>
              </a:rPr>
              <a:t>ill</a:t>
            </a:r>
            <a:r>
              <a:rPr lang="hr-HR" dirty="0">
                <a:latin typeface="Arial Narrow" pitchFamily="34" charset="0"/>
              </a:rPr>
              <a:t>-</a:t>
            </a:r>
            <a:r>
              <a:rPr lang="hr-HR" dirty="0" err="1">
                <a:latin typeface="Arial Narrow" pitchFamily="34" charset="0"/>
              </a:rPr>
              <a:t>fed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cardiopulmonary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compensated</a:t>
            </a:r>
            <a:r>
              <a:rPr lang="hr-HR" dirty="0">
                <a:latin typeface="Arial Narrow" pitchFamily="34" charset="0"/>
              </a:rPr>
              <a:t>.</a:t>
            </a:r>
          </a:p>
          <a:p>
            <a:r>
              <a:rPr lang="hr-HR" dirty="0" smtClean="0">
                <a:latin typeface="Arial Narrow" pitchFamily="34" charset="0"/>
              </a:rPr>
              <a:t>Abdomen tumor </a:t>
            </a:r>
            <a:r>
              <a:rPr lang="hr-HR" dirty="0" err="1" smtClean="0">
                <a:latin typeface="Arial Narrow" pitchFamily="34" charset="0"/>
              </a:rPr>
              <a:t>formation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below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rib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cage</a:t>
            </a:r>
            <a:r>
              <a:rPr lang="hr-HR" dirty="0">
                <a:latin typeface="Arial Narrow" pitchFamily="34" charset="0"/>
              </a:rPr>
              <a:t>, soft, </a:t>
            </a:r>
            <a:r>
              <a:rPr lang="hr-HR" dirty="0" err="1">
                <a:latin typeface="Arial Narrow" pitchFamily="34" charset="0"/>
              </a:rPr>
              <a:t>painless</a:t>
            </a:r>
            <a:r>
              <a:rPr lang="hr-HR" dirty="0">
                <a:latin typeface="Arial Narrow" pitchFamily="34" charset="0"/>
              </a:rPr>
              <a:t> on </a:t>
            </a:r>
            <a:r>
              <a:rPr lang="hr-HR" dirty="0" err="1">
                <a:latin typeface="Arial Narrow" pitchFamily="34" charset="0"/>
              </a:rPr>
              <a:t>palpation</a:t>
            </a:r>
            <a:r>
              <a:rPr lang="hr-HR" dirty="0">
                <a:latin typeface="Arial Narrow" pitchFamily="34" charset="0"/>
              </a:rPr>
              <a:t>. </a:t>
            </a:r>
            <a:r>
              <a:rPr lang="hr-HR" dirty="0" err="1">
                <a:latin typeface="Arial Narrow" pitchFamily="34" charset="0"/>
              </a:rPr>
              <a:t>There</a:t>
            </a:r>
            <a:r>
              <a:rPr lang="hr-HR" dirty="0">
                <a:latin typeface="Arial Narrow" pitchFamily="34" charset="0"/>
              </a:rPr>
              <a:t> are no </a:t>
            </a:r>
            <a:r>
              <a:rPr lang="hr-HR" dirty="0" err="1">
                <a:latin typeface="Arial Narrow" pitchFamily="34" charset="0"/>
              </a:rPr>
              <a:t>signs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of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peritoneal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irritation</a:t>
            </a:r>
            <a:r>
              <a:rPr lang="hr-HR" dirty="0">
                <a:latin typeface="Arial Narrow" pitchFamily="34" charset="0"/>
              </a:rPr>
              <a:t>.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epigastric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and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under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left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rib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palpable</a:t>
            </a:r>
            <a:r>
              <a:rPr lang="hr-HR" dirty="0">
                <a:latin typeface="Arial Narrow" pitchFamily="34" charset="0"/>
              </a:rPr>
              <a:t> tumor </a:t>
            </a:r>
            <a:r>
              <a:rPr lang="hr-HR" dirty="0" err="1">
                <a:latin typeface="Arial Narrow" pitchFamily="34" charset="0"/>
              </a:rPr>
              <a:t>formation</a:t>
            </a:r>
            <a:r>
              <a:rPr lang="hr-HR" dirty="0">
                <a:latin typeface="Arial Narrow" pitchFamily="34" charset="0"/>
              </a:rPr>
              <a:t> is a 10 x 5 cm.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formation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of</a:t>
            </a:r>
            <a:r>
              <a:rPr lang="hr-HR" dirty="0">
                <a:latin typeface="Arial Narrow" pitchFamily="34" charset="0"/>
              </a:rPr>
              <a:t> a </a:t>
            </a:r>
            <a:r>
              <a:rPr lang="hr-HR" dirty="0" err="1">
                <a:latin typeface="Arial Narrow" pitchFamily="34" charset="0"/>
              </a:rPr>
              <a:t>movable</a:t>
            </a:r>
            <a:r>
              <a:rPr lang="hr-HR" dirty="0">
                <a:latin typeface="Arial Narrow" pitchFamily="34" charset="0"/>
              </a:rPr>
              <a:t>, </a:t>
            </a:r>
            <a:r>
              <a:rPr lang="hr-HR" dirty="0" err="1">
                <a:latin typeface="Arial Narrow" pitchFamily="34" charset="0"/>
              </a:rPr>
              <a:t>painless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and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not</a:t>
            </a:r>
            <a:r>
              <a:rPr lang="hr-HR" dirty="0">
                <a:latin typeface="Arial Narrow" pitchFamily="34" charset="0"/>
              </a:rPr>
              <a:t> </a:t>
            </a:r>
            <a:r>
              <a:rPr lang="hr-HR" dirty="0" err="1">
                <a:latin typeface="Arial Narrow" pitchFamily="34" charset="0"/>
              </a:rPr>
              <a:t>fixed</a:t>
            </a:r>
            <a:r>
              <a:rPr lang="hr-HR" dirty="0">
                <a:latin typeface="Arial Narrow" pitchFamily="34" charset="0"/>
              </a:rPr>
              <a:t> to </a:t>
            </a:r>
            <a:r>
              <a:rPr lang="hr-HR" dirty="0" err="1">
                <a:latin typeface="Arial Narrow" pitchFamily="34" charset="0"/>
              </a:rPr>
              <a:t>the</a:t>
            </a:r>
            <a:r>
              <a:rPr lang="hr-HR" dirty="0">
                <a:latin typeface="Arial Narrow" pitchFamily="34" charset="0"/>
              </a:rPr>
              <a:t> base.</a:t>
            </a:r>
          </a:p>
          <a:p>
            <a:r>
              <a:rPr lang="hr-HR" dirty="0" err="1" smtClean="0">
                <a:latin typeface="Arial Narrow" pitchFamily="34" charset="0"/>
              </a:rPr>
              <a:t>Digitorectal</a:t>
            </a:r>
            <a:r>
              <a:rPr lang="hr-HR" dirty="0" smtClean="0">
                <a:latin typeface="Arial Narrow" pitchFamily="34" charset="0"/>
              </a:rPr>
              <a:t>: </a:t>
            </a:r>
            <a:r>
              <a:rPr lang="hr-HR" dirty="0" err="1">
                <a:latin typeface="Arial Narrow" pitchFamily="34" charset="0"/>
              </a:rPr>
              <a:t>b.o</a:t>
            </a:r>
            <a:r>
              <a:rPr lang="hr-HR" dirty="0">
                <a:latin typeface="Arial Narrow" pitchFamily="34" charset="0"/>
              </a:rPr>
              <a:t>.</a:t>
            </a:r>
          </a:p>
          <a:p>
            <a:r>
              <a:rPr lang="hr-HR" dirty="0">
                <a:latin typeface="Arial Narrow" pitchFamily="34" charset="0"/>
              </a:rPr>
              <a:t>LAB: </a:t>
            </a:r>
            <a:r>
              <a:rPr lang="hr-HR" dirty="0" err="1">
                <a:latin typeface="Arial Narrow" pitchFamily="34" charset="0"/>
              </a:rPr>
              <a:t>Anemia</a:t>
            </a:r>
            <a:endParaRPr lang="hr-HR" dirty="0">
              <a:latin typeface="Arial Narrow" pitchFamily="34" charset="0"/>
            </a:endParaRPr>
          </a:p>
          <a:p>
            <a:r>
              <a:rPr lang="hr-HR" dirty="0">
                <a:latin typeface="Arial Narrow" pitchFamily="34" charset="0"/>
              </a:rPr>
              <a:t>T </a:t>
            </a:r>
            <a:r>
              <a:rPr lang="hr-HR" dirty="0" err="1">
                <a:latin typeface="Arial Narrow" pitchFamily="34" charset="0"/>
              </a:rPr>
              <a:t>ax</a:t>
            </a:r>
            <a:r>
              <a:rPr lang="hr-HR" dirty="0">
                <a:latin typeface="Arial Narrow" pitchFamily="34" charset="0"/>
              </a:rPr>
              <a:t>: 36.5 ° C, T </a:t>
            </a:r>
            <a:r>
              <a:rPr lang="hr-HR" dirty="0" err="1">
                <a:latin typeface="Arial Narrow" pitchFamily="34" charset="0"/>
              </a:rPr>
              <a:t>rec</a:t>
            </a:r>
            <a:r>
              <a:rPr lang="hr-HR" dirty="0">
                <a:latin typeface="Arial Narrow" pitchFamily="34" charset="0"/>
              </a:rPr>
              <a:t>: 37.1 ° C</a:t>
            </a:r>
            <a:endParaRPr lang="hr-HR" dirty="0" smtClean="0">
              <a:latin typeface="Arial Narrow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 Narrow" pitchFamily="34" charset="0"/>
              </a:rPr>
              <a:t>The tumor of the abdomen?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Picture 6" descr="fotografija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717032"/>
            <a:ext cx="2237803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3600400" cy="5184576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Arial Narrow" pitchFamily="34" charset="0"/>
              </a:rPr>
              <a:t>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NATIVE ABDOMEN</a:t>
            </a:r>
          </a:p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 </a:t>
            </a:r>
            <a:endParaRPr lang="hr-HR" dirty="0">
              <a:latin typeface="Arial Narrow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980728"/>
            <a:ext cx="3600400" cy="5184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hr-H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ULTRASOUND</a:t>
            </a:r>
            <a:r>
              <a:rPr kumimoji="0" lang="hr-H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r-HR" sz="2600" dirty="0" smtClean="0">
                <a:latin typeface="Arial Narrow" pitchFamily="34" charset="0"/>
              </a:rPr>
              <a:t> </a:t>
            </a:r>
            <a:r>
              <a:rPr lang="en-US" sz="2600" dirty="0">
                <a:latin typeface="Arial Narrow" pitchFamily="34" charset="0"/>
              </a:rPr>
              <a:t>Hyperechoic mass in </a:t>
            </a:r>
            <a:r>
              <a:rPr lang="en-US" sz="2600" dirty="0" smtClean="0">
                <a:latin typeface="Arial Narrow" pitchFamily="34" charset="0"/>
              </a:rPr>
              <a:t>the</a:t>
            </a:r>
            <a:endParaRPr lang="hr-HR" sz="2600" dirty="0" smtClean="0">
              <a:latin typeface="Arial Narrow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r-HR" sz="2600" dirty="0">
                <a:latin typeface="Arial Narrow" pitchFamily="34" charset="0"/>
              </a:rPr>
              <a:t> </a:t>
            </a:r>
            <a:r>
              <a:rPr lang="en-US" sz="2600" dirty="0" smtClean="0">
                <a:latin typeface="Arial Narrow" pitchFamily="34" charset="0"/>
              </a:rPr>
              <a:t>left </a:t>
            </a:r>
            <a:r>
              <a:rPr lang="en-US" sz="2600" dirty="0">
                <a:latin typeface="Arial Narrow" pitchFamily="34" charset="0"/>
              </a:rPr>
              <a:t>hypochondria</a:t>
            </a:r>
            <a:endParaRPr lang="hr-HR" sz="2600" dirty="0" smtClean="0">
              <a:latin typeface="Arial Narrow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6" name="Picture 5" descr="nativ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3515325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924944"/>
            <a:ext cx="4358918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83568" y="6237312"/>
            <a:ext cx="454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GASTROSCOPY – l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ack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of access to the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stomac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5877272"/>
            <a:ext cx="8229600" cy="66335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   </a:t>
            </a:r>
            <a:r>
              <a:rPr lang="en-US" dirty="0" smtClean="0">
                <a:latin typeface="Arial Narrow" pitchFamily="34" charset="0"/>
              </a:rPr>
              <a:t>The </a:t>
            </a:r>
            <a:r>
              <a:rPr lang="en-US" dirty="0">
                <a:latin typeface="Arial Narrow" pitchFamily="34" charset="0"/>
              </a:rPr>
              <a:t>tumor was located in the subcutaneous tissue and has not spread </a:t>
            </a:r>
            <a:endParaRPr lang="hr-HR" dirty="0" smtClean="0">
              <a:latin typeface="Arial Narrow" pitchFamily="34" charset="0"/>
            </a:endParaRPr>
          </a:p>
          <a:p>
            <a:pPr>
              <a:buNone/>
            </a:pPr>
            <a:r>
              <a:rPr lang="hr-HR" dirty="0">
                <a:latin typeface="Arial Narrow" pitchFamily="34" charset="0"/>
              </a:rPr>
              <a:t> </a:t>
            </a:r>
            <a:r>
              <a:rPr lang="hr-HR" dirty="0" smtClean="0">
                <a:latin typeface="Arial Narrow" pitchFamily="34" charset="0"/>
              </a:rPr>
              <a:t>   </a:t>
            </a:r>
            <a:r>
              <a:rPr lang="en-US" dirty="0" smtClean="0">
                <a:latin typeface="Arial Narrow" pitchFamily="34" charset="0"/>
              </a:rPr>
              <a:t>into</a:t>
            </a:r>
            <a:r>
              <a:rPr lang="hr-HR" dirty="0" smtClean="0">
                <a:latin typeface="Arial Narrow" pitchFamily="34" charset="0"/>
              </a:rPr>
              <a:t> t</a:t>
            </a:r>
            <a:r>
              <a:rPr lang="en-US" dirty="0" smtClean="0">
                <a:latin typeface="Arial Narrow" pitchFamily="34" charset="0"/>
              </a:rPr>
              <a:t>h</a:t>
            </a:r>
            <a:r>
              <a:rPr lang="hr-HR" dirty="0" smtClean="0">
                <a:latin typeface="Arial Narrow" pitchFamily="34" charset="0"/>
              </a:rPr>
              <a:t>e </a:t>
            </a:r>
            <a:r>
              <a:rPr lang="en-US" dirty="0" smtClean="0">
                <a:latin typeface="Arial Narrow" pitchFamily="34" charset="0"/>
              </a:rPr>
              <a:t>spinal </a:t>
            </a:r>
            <a:r>
              <a:rPr lang="en-US" dirty="0">
                <a:latin typeface="Arial Narrow" pitchFamily="34" charset="0"/>
              </a:rPr>
              <a:t>canal</a:t>
            </a:r>
            <a:endParaRPr lang="hr-HR" dirty="0">
              <a:latin typeface="Arial Narrow" pitchFamily="34" charset="0"/>
            </a:endParaRPr>
          </a:p>
        </p:txBody>
      </p:sp>
      <p:pic>
        <p:nvPicPr>
          <p:cNvPr id="4" name="Picture 3" descr="Fig. 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7" y="1124744"/>
            <a:ext cx="4220977" cy="446449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4283135">
            <a:off x="3392533" y="2939456"/>
            <a:ext cx="360040" cy="2880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MSCT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2060848"/>
            <a:ext cx="4572000" cy="63087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hr-HR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9222" name="Picture 7" descr="fotografija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96752"/>
            <a:ext cx="3672632" cy="5007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dirty="0">
                <a:latin typeface="Arial Narrow" pitchFamily="34" charset="0"/>
              </a:rPr>
              <a:t>Intraluminal mass, size</a:t>
            </a:r>
          </a:p>
          <a:p>
            <a:pPr>
              <a:buNone/>
            </a:pPr>
            <a:r>
              <a:rPr lang="en-US" dirty="0">
                <a:latin typeface="Arial Narrow" pitchFamily="34" charset="0"/>
              </a:rPr>
              <a:t>14.87 x 5.56 cm, which causes</a:t>
            </a:r>
          </a:p>
          <a:p>
            <a:pPr>
              <a:buNone/>
            </a:pPr>
            <a:r>
              <a:rPr lang="en-US" dirty="0">
                <a:latin typeface="Arial Narrow" pitchFamily="34" charset="0"/>
              </a:rPr>
              <a:t>dilatation of the stomach</a:t>
            </a: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INTRAOPERATIVE FINDING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51275" y="5805488"/>
            <a:ext cx="5797550" cy="1268412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hr-HR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Weight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:1400 g;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Size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 22 x 9.5 cm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10245" name="Picture 10" descr="fotografija (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470275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11" descr="fotografija (4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347027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12" descr="fotografija (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052513"/>
            <a:ext cx="3979862" cy="532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49275"/>
            <a:ext cx="6084888" cy="6308725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hr-HR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  <a:p>
            <a:pPr algn="just">
              <a:lnSpc>
                <a:spcPct val="90000"/>
              </a:lnSpc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15-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year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-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old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girl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Last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6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months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complaining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of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occasional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pains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abdomen,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according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to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weight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loss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Parents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cite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figures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on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trichotillomania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Clinical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examination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</a:t>
            </a:r>
          </a:p>
          <a:p>
            <a:pPr algn="just">
              <a:lnSpc>
                <a:spcPct val="90000"/>
              </a:lnSpc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     -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alopecia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     - Tumor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formation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that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is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palpable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epigastrric</a:t>
            </a:r>
            <a:endParaRPr lang="hr-HR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    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and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left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hypochondric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area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Laboratory</a:t>
            </a:r>
            <a:r>
              <a:rPr lang="hr-HR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examination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</a:t>
            </a:r>
          </a:p>
          <a:p>
            <a:pPr algn="just">
              <a:lnSpc>
                <a:spcPct val="90000"/>
              </a:lnSpc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      -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anemia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        - 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Amylase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(urine) 743 U / l</a:t>
            </a:r>
          </a:p>
          <a:p>
            <a:pPr algn="just">
              <a:lnSpc>
                <a:spcPct val="90000"/>
              </a:lnSpc>
              <a:defRPr/>
            </a:pPr>
            <a:r>
              <a:rPr lang="hr-HR" sz="20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Native</a:t>
            </a:r>
            <a:r>
              <a:rPr lang="hr-HR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abdomen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normal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results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Thr</a:t>
            </a:r>
            <a:r>
              <a:rPr lang="hr-HR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belly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hyperechogenic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mass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epihastric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area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Gastroscopy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trichobezoar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,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inability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passage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into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hr-HR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marL="0" indent="0" algn="just">
              <a:lnSpc>
                <a:spcPct val="90000"/>
              </a:lnSpc>
              <a:buNone/>
              <a:defRPr/>
            </a:pP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                     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duodenum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r-HR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MSCT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intraluminal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mass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that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fills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entire</a:t>
            </a:r>
            <a:r>
              <a:rPr lang="hr-H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hr-HR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stomach</a:t>
            </a:r>
            <a:endParaRPr lang="hr-HR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7173" name="Picture 7" descr="Figure 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1341438"/>
            <a:ext cx="2925762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Figure 1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3789363"/>
            <a:ext cx="29019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51275" y="5805488"/>
            <a:ext cx="5797550" cy="1268412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hr-HR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       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Weight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:1250 g; </a:t>
            </a:r>
            <a:r>
              <a:rPr lang="hr-H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Size</a:t>
            </a: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 21 x 8.5 cm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hr-H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8197" name="Picture 6" descr="Figure 2A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3455987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7" descr="Figure 2B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3457575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8" descr="Figure 2C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33056"/>
            <a:ext cx="3455987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9" descr="Figure 2D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33056"/>
            <a:ext cx="3457575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INTRAOPERATIVE FINDING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688" y="5633864"/>
            <a:ext cx="8342312" cy="1224136"/>
          </a:xfrm>
        </p:spPr>
        <p:txBody>
          <a:bodyPr/>
          <a:lstStyle/>
          <a:p>
            <a:pPr fontAlgn="base">
              <a:buNone/>
            </a:pPr>
            <a:r>
              <a:rPr lang="hr-HR" sz="2000" dirty="0" smtClean="0">
                <a:solidFill>
                  <a:srgbClr val="002060"/>
                </a:solidFill>
                <a:latin typeface="Arial Narrow" pitchFamily="34" charset="0"/>
              </a:rPr>
              <a:t>     Pogorelić Z, Jurić I, Žitko V, Britvić-Pavlov S, Biočić M. Unusual cause of palpable mass in upper abdomen-giant gastric trichobezoar: report of a case. Acta Chir Belg. 2012;112(2):160-3.</a:t>
            </a:r>
          </a:p>
          <a:p>
            <a:endParaRPr lang="hr-HR" dirty="0"/>
          </a:p>
        </p:txBody>
      </p:sp>
      <p:pic>
        <p:nvPicPr>
          <p:cNvPr id="5" name="Picture 4" descr="Acta_Chirurgica_Belgica_320x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5877272"/>
            <a:ext cx="5122912" cy="650336"/>
          </a:xfrm>
        </p:spPr>
        <p:txBody>
          <a:bodyPr>
            <a:normAutofit/>
          </a:bodyPr>
          <a:lstStyle/>
          <a:p>
            <a:r>
              <a:rPr lang="hr-H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hr-H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hr-H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split_sightsee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Narrow" pitchFamily="34" charset="0"/>
              </a:rPr>
              <a:t>There has been a surgical procedure during which the tumor is removed along with the subcutaneous </a:t>
            </a:r>
            <a:r>
              <a:rPr lang="en-US" dirty="0" smtClean="0">
                <a:latin typeface="Arial Narrow" pitchFamily="34" charset="0"/>
              </a:rPr>
              <a:t>tissue</a:t>
            </a:r>
            <a:endParaRPr lang="hr-HR" dirty="0" smtClean="0">
              <a:latin typeface="Arial Narrow" pitchFamily="34" charset="0"/>
            </a:endParaRPr>
          </a:p>
          <a:p>
            <a:endParaRPr lang="hr-HR" dirty="0" smtClean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Since the resection margins were made clean is another procedure, during which the tissue is excised and additionally the tumor was removed in its entirety.</a:t>
            </a:r>
            <a:endParaRPr lang="hr-HR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 2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240360" cy="2405344"/>
          </a:xfrm>
        </p:spPr>
      </p:pic>
      <p:pic>
        <p:nvPicPr>
          <p:cNvPr id="5" name="Content Placeholder 4" descr="Fig 2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3262555" cy="242182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1124744"/>
            <a:ext cx="4248472" cy="438912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hr-HR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Histopathologic</a:t>
            </a:r>
            <a:r>
              <a:rPr lang="hr-HR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</a:t>
            </a:r>
            <a:r>
              <a:rPr lang="hr-HR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hr-HR" sz="2600" dirty="0" smtClean="0"/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r-HR" sz="2600" dirty="0" err="1" smtClean="0"/>
              <a:t>Nephroblastoma</a:t>
            </a:r>
            <a:r>
              <a:rPr lang="hr-HR" sz="2600" dirty="0" smtClean="0"/>
              <a:t> </a:t>
            </a:r>
            <a:r>
              <a:rPr lang="hr-HR" sz="2600" dirty="0"/>
              <a:t>- </a:t>
            </a:r>
            <a:r>
              <a:rPr lang="hr-HR" sz="2600" dirty="0" err="1"/>
              <a:t>mixed</a:t>
            </a:r>
            <a:r>
              <a:rPr lang="hr-HR" sz="2600" dirty="0"/>
              <a:t> </a:t>
            </a:r>
            <a:r>
              <a:rPr lang="hr-HR" sz="2600" dirty="0" err="1" smtClean="0"/>
              <a:t>type</a:t>
            </a:r>
            <a:endParaRPr lang="hr-HR" sz="2600" dirty="0" smtClean="0"/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kumimoji="0" lang="hr-H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600" dirty="0"/>
              <a:t>Well expressed all three components of the tumor:</a:t>
            </a: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r-HR" sz="2600" dirty="0" smtClean="0"/>
              <a:t>    - </a:t>
            </a:r>
            <a:r>
              <a:rPr lang="en-US" sz="2600" dirty="0" smtClean="0"/>
              <a:t>epithelial</a:t>
            </a:r>
            <a:endParaRPr lang="hr-HR" sz="2600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r-HR" sz="2600" dirty="0" smtClean="0"/>
              <a:t>   </a:t>
            </a:r>
            <a:r>
              <a:rPr lang="en-US" sz="2600" dirty="0" smtClean="0"/>
              <a:t> </a:t>
            </a:r>
            <a:r>
              <a:rPr lang="hr-HR" sz="2600" dirty="0" smtClean="0"/>
              <a:t>- </a:t>
            </a:r>
            <a:r>
              <a:rPr lang="en-US" sz="2600" dirty="0" smtClean="0"/>
              <a:t>stromal</a:t>
            </a:r>
            <a:r>
              <a:rPr lang="hr-HR" sz="2600" dirty="0" smtClean="0"/>
              <a:t> </a:t>
            </a:r>
            <a:r>
              <a:rPr lang="en-US" sz="2600" dirty="0" smtClean="0"/>
              <a:t> </a:t>
            </a:r>
            <a:endParaRPr lang="hr-HR" sz="2600" dirty="0" smtClean="0"/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r-HR" sz="2600" dirty="0"/>
              <a:t> </a:t>
            </a:r>
            <a:r>
              <a:rPr lang="hr-HR" sz="2600" dirty="0" smtClean="0"/>
              <a:t>   - </a:t>
            </a:r>
            <a:r>
              <a:rPr lang="en-US" sz="2600" dirty="0" smtClean="0"/>
              <a:t>blastemal</a:t>
            </a:r>
            <a:r>
              <a:rPr lang="hr-HR" sz="2600" dirty="0" smtClean="0"/>
              <a:t> </a:t>
            </a:r>
            <a:r>
              <a:rPr lang="en-US" sz="2600" dirty="0" smtClean="0"/>
              <a:t> </a:t>
            </a: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 2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5688632" cy="42227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733255"/>
            <a:ext cx="4038600" cy="621669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latin typeface="Arial Narrow" pitchFamily="34" charset="0"/>
              </a:rPr>
              <a:t>Tumor is WT-1 </a:t>
            </a:r>
            <a:r>
              <a:rPr lang="hr-HR" dirty="0" err="1" smtClean="0">
                <a:latin typeface="Arial Narrow" pitchFamily="34" charset="0"/>
              </a:rPr>
              <a:t>positive</a:t>
            </a:r>
            <a:endParaRPr lang="hr-HR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 2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59"/>
            <a:ext cx="5616624" cy="41692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5589240"/>
            <a:ext cx="7920880" cy="936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Arial Narrow" pitchFamily="34" charset="0"/>
              </a:rPr>
              <a:t>Ki-67 proliferative index was 60% </a:t>
            </a:r>
            <a:r>
              <a:rPr lang="hr-HR" dirty="0" err="1" smtClean="0">
                <a:latin typeface="Arial Narrow" pitchFamily="34" charset="0"/>
              </a:rPr>
              <a:t>of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hr-HR" dirty="0" err="1" smtClean="0">
                <a:latin typeface="Arial Narrow" pitchFamily="34" charset="0"/>
              </a:rPr>
              <a:t>the</a:t>
            </a:r>
            <a:r>
              <a:rPr lang="hr-HR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blastem</a:t>
            </a:r>
            <a:r>
              <a:rPr lang="hr-HR" dirty="0" smtClean="0">
                <a:latin typeface="Arial Narrow" pitchFamily="34" charset="0"/>
              </a:rPr>
              <a:t>al</a:t>
            </a:r>
            <a:r>
              <a:rPr lang="en-US" dirty="0" smtClean="0">
                <a:latin typeface="Arial Narrow" pitchFamily="34" charset="0"/>
              </a:rPr>
              <a:t> component </a:t>
            </a:r>
            <a:r>
              <a:rPr lang="en-US" dirty="0">
                <a:latin typeface="Arial Narrow" pitchFamily="34" charset="0"/>
              </a:rPr>
              <a:t>and 20% of the epithelial </a:t>
            </a:r>
            <a:r>
              <a:rPr lang="en-US" dirty="0" smtClean="0">
                <a:latin typeface="Arial Narrow" pitchFamily="34" charset="0"/>
              </a:rPr>
              <a:t>component</a:t>
            </a:r>
            <a:endParaRPr lang="hr-HR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2310</TotalTime>
  <Words>1931</Words>
  <Application>Microsoft Office PowerPoint</Application>
  <PresentationFormat>Prikaz na zaslonu (4:3)</PresentationFormat>
  <Paragraphs>292</Paragraphs>
  <Slides>55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55</vt:i4>
      </vt:variant>
    </vt:vector>
  </HeadingPairs>
  <TitlesOfParts>
    <vt:vector size="56" baseType="lpstr">
      <vt:lpstr>Flow</vt:lpstr>
      <vt:lpstr>Wilms‘ tumor, Neuroblastoma, Rhabdomyosarcoma, Teratoma,  Liver tumors </vt:lpstr>
      <vt:lpstr>CASE 1</vt:lpstr>
      <vt:lpstr>CASE REPORT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EXTRARENAL WILMS TUMOR</vt:lpstr>
      <vt:lpstr>PowerPointova prezentacija</vt:lpstr>
      <vt:lpstr>PowerPointova prezentacija</vt:lpstr>
      <vt:lpstr>PowerPointova prezentacija</vt:lpstr>
      <vt:lpstr>PowerPointova prezentacija</vt:lpstr>
      <vt:lpstr>CASE 2</vt:lpstr>
      <vt:lpstr>CASE REPORT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CASE 3</vt:lpstr>
      <vt:lpstr>CASE REPORT</vt:lpstr>
      <vt:lpstr>PowerPointova prezentacija</vt:lpstr>
      <vt:lpstr>PowerPointova prezentacija</vt:lpstr>
      <vt:lpstr>DIAGNOSTIC EVALUATION</vt:lpstr>
      <vt:lpstr>PowerPointova prezentacija</vt:lpstr>
      <vt:lpstr>CASE 4</vt:lpstr>
      <vt:lpstr>PowerPointova prezentacija</vt:lpstr>
      <vt:lpstr>PowerPointova prezentacija</vt:lpstr>
      <vt:lpstr>MAHAČEK neonatus ♂</vt:lpstr>
      <vt:lpstr>MAHAČEK neonatus ♂</vt:lpstr>
      <vt:lpstr>PowerPointova prezentacija</vt:lpstr>
      <vt:lpstr>  Kasabach–Merritt sindrom </vt:lpstr>
      <vt:lpstr>CASE 5</vt:lpstr>
      <vt:lpstr>CASE REPORT</vt:lpstr>
      <vt:lpstr>PowerPointova prezentacija</vt:lpstr>
      <vt:lpstr>PowerPointova prezentacija</vt:lpstr>
      <vt:lpstr>PowerPointova prezentacija</vt:lpstr>
      <vt:lpstr>PowerPointova prezentacija</vt:lpstr>
      <vt:lpstr>PSEUDOPAPILAR TUMOR OF PANCREAAS</vt:lpstr>
      <vt:lpstr>PSEUDOPAPILAR TUMOR OF PANCREAS</vt:lpstr>
      <vt:lpstr>PSEUDOPAPILAR TUMOR OF PANCREAS</vt:lpstr>
      <vt:lpstr>PowerPointova prezentacija</vt:lpstr>
      <vt:lpstr>CASE 6</vt:lpstr>
      <vt:lpstr>CASE REPORT</vt:lpstr>
      <vt:lpstr>PowerPointova prezentacija</vt:lpstr>
      <vt:lpstr>PowerPointova prezentacija</vt:lpstr>
      <vt:lpstr>MSCT</vt:lpstr>
      <vt:lpstr>INTRAOPERATIVE FINDING</vt:lpstr>
      <vt:lpstr>PowerPointova prezentacija</vt:lpstr>
      <vt:lpstr>INTRAOPERATIVE FINDING</vt:lpstr>
      <vt:lpstr>PowerPointova prezentacija</vt:lpstr>
      <vt:lpstr>Thank you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EKSTRARENALNI NEFROBLASTOM</dc:title>
  <dc:creator>Zenon</dc:creator>
  <cp:lastModifiedBy>Ivo</cp:lastModifiedBy>
  <cp:revision>35</cp:revision>
  <dcterms:created xsi:type="dcterms:W3CDTF">2012-04-26T20:41:14Z</dcterms:created>
  <dcterms:modified xsi:type="dcterms:W3CDTF">2016-01-20T16:55:21Z</dcterms:modified>
</cp:coreProperties>
</file>