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1" r:id="rId2"/>
    <p:sldId id="256" r:id="rId3"/>
    <p:sldId id="257" r:id="rId4"/>
    <p:sldId id="258" r:id="rId5"/>
    <p:sldId id="265" r:id="rId6"/>
    <p:sldId id="266" r:id="rId7"/>
    <p:sldId id="259" r:id="rId8"/>
    <p:sldId id="260" r:id="rId9"/>
    <p:sldId id="268" r:id="rId10"/>
    <p:sldId id="269" r:id="rId11"/>
    <p:sldId id="261" r:id="rId12"/>
    <p:sldId id="262" r:id="rId13"/>
    <p:sldId id="263" r:id="rId14"/>
    <p:sldId id="282" r:id="rId15"/>
    <p:sldId id="278" r:id="rId16"/>
    <p:sldId id="274" r:id="rId17"/>
    <p:sldId id="289" r:id="rId18"/>
    <p:sldId id="290" r:id="rId19"/>
    <p:sldId id="291" r:id="rId20"/>
    <p:sldId id="284" r:id="rId21"/>
    <p:sldId id="285" r:id="rId22"/>
    <p:sldId id="286" r:id="rId23"/>
    <p:sldId id="287" r:id="rId24"/>
    <p:sldId id="288" r:id="rId25"/>
    <p:sldId id="292" r:id="rId26"/>
    <p:sldId id="294" r:id="rId27"/>
    <p:sldId id="295" r:id="rId28"/>
    <p:sldId id="279" r:id="rId29"/>
    <p:sldId id="283" r:id="rId30"/>
    <p:sldId id="280" r:id="rId31"/>
    <p:sldId id="281" r:id="rId32"/>
    <p:sldId id="296" r:id="rId33"/>
    <p:sldId id="272"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75" d="100"/>
          <a:sy n="75" d="100"/>
        </p:scale>
        <p:origin x="12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3D5C1-E4D8-414E-BB89-1D0AB042EF17}" type="datetimeFigureOut">
              <a:rPr lang="it-IT" smtClean="0"/>
              <a:t>22/02/2016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31377-8139-4E79-9BAC-D01E222689BF}" type="slidenum">
              <a:rPr lang="it-IT" smtClean="0"/>
              <a:t>‹N›</a:t>
            </a:fld>
            <a:endParaRPr lang="it-IT"/>
          </a:p>
        </p:txBody>
      </p:sp>
    </p:spTree>
    <p:extLst>
      <p:ext uri="{BB962C8B-B14F-4D97-AF65-F5344CB8AC3E}">
        <p14:creationId xmlns:p14="http://schemas.microsoft.com/office/powerpoint/2010/main" val="22833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pitchFamily="34" charset="0"/>
                <a:ea typeface="SimSun" pitchFamily="2" charset="-122"/>
              </a:defRPr>
            </a:lvl1pPr>
            <a:lvl2pPr eaLnBrk="0">
              <a:tabLst>
                <a:tab pos="634643" algn="l"/>
                <a:tab pos="1269286" algn="l"/>
                <a:tab pos="1903929" algn="l"/>
                <a:tab pos="2538573" algn="l"/>
              </a:tabLst>
              <a:defRPr>
                <a:solidFill>
                  <a:schemeClr val="tx1"/>
                </a:solidFill>
                <a:latin typeface="Arial" pitchFamily="34" charset="0"/>
                <a:ea typeface="SimSun" pitchFamily="2" charset="-122"/>
              </a:defRPr>
            </a:lvl2pPr>
            <a:lvl3pPr eaLnBrk="0">
              <a:tabLst>
                <a:tab pos="634643" algn="l"/>
                <a:tab pos="1269286" algn="l"/>
                <a:tab pos="1903929" algn="l"/>
                <a:tab pos="2538573" algn="l"/>
              </a:tabLst>
              <a:defRPr>
                <a:solidFill>
                  <a:schemeClr val="tx1"/>
                </a:solidFill>
                <a:latin typeface="Arial" pitchFamily="34" charset="0"/>
                <a:ea typeface="SimSun" pitchFamily="2" charset="-122"/>
              </a:defRPr>
            </a:lvl3pPr>
            <a:lvl4pPr eaLnBrk="0">
              <a:tabLst>
                <a:tab pos="634643" algn="l"/>
                <a:tab pos="1269286" algn="l"/>
                <a:tab pos="1903929" algn="l"/>
                <a:tab pos="2538573" algn="l"/>
              </a:tabLst>
              <a:defRPr>
                <a:solidFill>
                  <a:schemeClr val="tx1"/>
                </a:solidFill>
                <a:latin typeface="Arial" pitchFamily="34" charset="0"/>
                <a:ea typeface="SimSun" pitchFamily="2" charset="-122"/>
              </a:defRPr>
            </a:lvl4pPr>
            <a:lvl5pPr eaLnBrk="0">
              <a:tabLst>
                <a:tab pos="634643" algn="l"/>
                <a:tab pos="1269286" algn="l"/>
                <a:tab pos="1903929" algn="l"/>
                <a:tab pos="2538573" algn="l"/>
              </a:tabLst>
              <a:defRPr>
                <a:solidFill>
                  <a:schemeClr val="tx1"/>
                </a:solidFill>
                <a:latin typeface="Arial" pitchFamily="34" charset="0"/>
                <a:ea typeface="SimSun" pitchFamily="2"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9pPr>
          </a:lstStyle>
          <a:p>
            <a:pPr eaLnBrk="1">
              <a:buFont typeface="Times New Roman" pitchFamily="18" charset="0"/>
              <a:buNone/>
            </a:pPr>
            <a:fld id="{70CA31CF-5C0B-4D7D-9407-DE55ABD9BBFC}" type="slidenum">
              <a:rPr lang="it-IT" altLang="it-IT"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1</a:t>
            </a:fld>
            <a:endParaRPr lang="it-IT" altLang="it-IT" smtClean="0">
              <a:solidFill>
                <a:srgbClr val="000000"/>
              </a:solidFill>
              <a:latin typeface="Times New Roman" pitchFamily="18" charset="0"/>
              <a:ea typeface="Arial Unicode MS" pitchFamily="34" charset="-128"/>
              <a:cs typeface="Arial Unicode MS" pitchFamily="34" charset="-128"/>
            </a:endParaRPr>
          </a:p>
        </p:txBody>
      </p:sp>
      <p:sp>
        <p:nvSpPr>
          <p:cNvPr id="4301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3012" name="Rectangle 2"/>
          <p:cNvSpPr>
            <a:spLocks noGrp="1" noChangeArrowheads="1"/>
          </p:cNvSpPr>
          <p:nvPr>
            <p:ph type="body" idx="1"/>
          </p:nvPr>
        </p:nvSpPr>
        <p:spPr>
          <a:xfrm>
            <a:off x="685512" y="4343231"/>
            <a:ext cx="5486976" cy="4037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extLst>
      <p:ext uri="{BB962C8B-B14F-4D97-AF65-F5344CB8AC3E}">
        <p14:creationId xmlns:p14="http://schemas.microsoft.com/office/powerpoint/2010/main" val="143888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4C31377-8139-4E79-9BAC-D01E222689BF}" type="slidenum">
              <a:rPr lang="it-IT" smtClean="0"/>
              <a:t>11</a:t>
            </a:fld>
            <a:endParaRPr lang="it-IT"/>
          </a:p>
        </p:txBody>
      </p:sp>
    </p:spTree>
    <p:extLst>
      <p:ext uri="{BB962C8B-B14F-4D97-AF65-F5344CB8AC3E}">
        <p14:creationId xmlns:p14="http://schemas.microsoft.com/office/powerpoint/2010/main" val="107367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4C31377-8139-4E79-9BAC-D01E222689BF}" type="slidenum">
              <a:rPr lang="it-IT" smtClean="0"/>
              <a:t>25</a:t>
            </a:fld>
            <a:endParaRPr lang="it-IT"/>
          </a:p>
        </p:txBody>
      </p:sp>
    </p:spTree>
    <p:extLst>
      <p:ext uri="{BB962C8B-B14F-4D97-AF65-F5344CB8AC3E}">
        <p14:creationId xmlns:p14="http://schemas.microsoft.com/office/powerpoint/2010/main" val="191223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4C31377-8139-4E79-9BAC-D01E222689BF}" type="slidenum">
              <a:rPr lang="it-IT" smtClean="0"/>
              <a:t>26</a:t>
            </a:fld>
            <a:endParaRPr lang="it-IT"/>
          </a:p>
        </p:txBody>
      </p:sp>
    </p:spTree>
    <p:extLst>
      <p:ext uri="{BB962C8B-B14F-4D97-AF65-F5344CB8AC3E}">
        <p14:creationId xmlns:p14="http://schemas.microsoft.com/office/powerpoint/2010/main" val="304314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pitchFamily="34" charset="0"/>
                <a:ea typeface="SimSun" pitchFamily="2" charset="-122"/>
              </a:defRPr>
            </a:lvl1pPr>
            <a:lvl2pPr eaLnBrk="0">
              <a:tabLst>
                <a:tab pos="634643" algn="l"/>
                <a:tab pos="1269286" algn="l"/>
                <a:tab pos="1903929" algn="l"/>
                <a:tab pos="2538573" algn="l"/>
              </a:tabLst>
              <a:defRPr>
                <a:solidFill>
                  <a:schemeClr val="tx1"/>
                </a:solidFill>
                <a:latin typeface="Arial" pitchFamily="34" charset="0"/>
                <a:ea typeface="SimSun" pitchFamily="2" charset="-122"/>
              </a:defRPr>
            </a:lvl2pPr>
            <a:lvl3pPr eaLnBrk="0">
              <a:tabLst>
                <a:tab pos="634643" algn="l"/>
                <a:tab pos="1269286" algn="l"/>
                <a:tab pos="1903929" algn="l"/>
                <a:tab pos="2538573" algn="l"/>
              </a:tabLst>
              <a:defRPr>
                <a:solidFill>
                  <a:schemeClr val="tx1"/>
                </a:solidFill>
                <a:latin typeface="Arial" pitchFamily="34" charset="0"/>
                <a:ea typeface="SimSun" pitchFamily="2" charset="-122"/>
              </a:defRPr>
            </a:lvl3pPr>
            <a:lvl4pPr eaLnBrk="0">
              <a:tabLst>
                <a:tab pos="634643" algn="l"/>
                <a:tab pos="1269286" algn="l"/>
                <a:tab pos="1903929" algn="l"/>
                <a:tab pos="2538573" algn="l"/>
              </a:tabLst>
              <a:defRPr>
                <a:solidFill>
                  <a:schemeClr val="tx1"/>
                </a:solidFill>
                <a:latin typeface="Arial" pitchFamily="34" charset="0"/>
                <a:ea typeface="SimSun" pitchFamily="2" charset="-122"/>
              </a:defRPr>
            </a:lvl4pPr>
            <a:lvl5pPr eaLnBrk="0">
              <a:tabLst>
                <a:tab pos="634643" algn="l"/>
                <a:tab pos="1269286" algn="l"/>
                <a:tab pos="1903929" algn="l"/>
                <a:tab pos="2538573" algn="l"/>
              </a:tabLst>
              <a:defRPr>
                <a:solidFill>
                  <a:schemeClr val="tx1"/>
                </a:solidFill>
                <a:latin typeface="Arial" pitchFamily="34" charset="0"/>
                <a:ea typeface="SimSun" pitchFamily="2"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SimSun" pitchFamily="2" charset="-122"/>
              </a:defRPr>
            </a:lvl9pPr>
          </a:lstStyle>
          <a:p>
            <a:pPr eaLnBrk="1">
              <a:buFont typeface="Times New Roman" pitchFamily="18" charset="0"/>
              <a:buNone/>
            </a:pPr>
            <a:fld id="{05C623FE-D1D5-4B70-99A5-78A1AA3200ED}" type="slidenum">
              <a:rPr lang="it-IT" altLang="it-IT"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33</a:t>
            </a:fld>
            <a:endParaRPr lang="it-IT" altLang="it-IT" smtClean="0">
              <a:solidFill>
                <a:srgbClr val="000000"/>
              </a:solidFill>
              <a:latin typeface="Times New Roman" pitchFamily="18" charset="0"/>
              <a:ea typeface="Arial Unicode MS" pitchFamily="34" charset="-128"/>
              <a:cs typeface="Arial Unicode MS" pitchFamily="34" charset="-128"/>
            </a:endParaRPr>
          </a:p>
        </p:txBody>
      </p:sp>
      <p:sp>
        <p:nvSpPr>
          <p:cNvPr id="6349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63492" name="Rectangle 2"/>
          <p:cNvSpPr>
            <a:spLocks noGrp="1" noChangeArrowheads="1"/>
          </p:cNvSpPr>
          <p:nvPr>
            <p:ph type="body" idx="1"/>
          </p:nvPr>
        </p:nvSpPr>
        <p:spPr>
          <a:xfrm>
            <a:off x="685512" y="4343231"/>
            <a:ext cx="5486976" cy="4037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extLst>
      <p:ext uri="{BB962C8B-B14F-4D97-AF65-F5344CB8AC3E}">
        <p14:creationId xmlns:p14="http://schemas.microsoft.com/office/powerpoint/2010/main" val="152216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4E1B09D-96F4-4B04-932C-EDA0B5E1BD4E}" type="datetimeFigureOut">
              <a:rPr lang="it-IT" smtClean="0"/>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165244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E1B09D-96F4-4B04-932C-EDA0B5E1BD4E}" type="datetimeFigureOut">
              <a:rPr lang="it-IT" smtClean="0"/>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411400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E1B09D-96F4-4B04-932C-EDA0B5E1BD4E}" type="datetimeFigureOut">
              <a:rPr lang="it-IT" smtClean="0"/>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3347907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73629"/>
            <a:ext cx="8226720" cy="1143480"/>
          </a:xfrm>
        </p:spPr>
        <p:txBody>
          <a:bodyPr tIns="41473"/>
          <a:lstStyle/>
          <a:p>
            <a:r>
              <a:rPr lang="it-IT" smtClean="0"/>
              <a:t>Fare clic per modificare lo stile del titolo</a:t>
            </a:r>
            <a:endParaRPr lang="it-IT"/>
          </a:p>
        </p:txBody>
      </p:sp>
      <p:sp>
        <p:nvSpPr>
          <p:cNvPr id="3" name="Segnaposto ClipArt 2"/>
          <p:cNvSpPr>
            <a:spLocks noGrp="1"/>
          </p:cNvSpPr>
          <p:nvPr>
            <p:ph type="clipArt" sz="half" idx="1"/>
          </p:nvPr>
        </p:nvSpPr>
        <p:spPr>
          <a:xfrm>
            <a:off x="456480" y="1604329"/>
            <a:ext cx="4043520" cy="4524955"/>
          </a:xfrm>
        </p:spPr>
        <p:txBody>
          <a:bodyPr lIns="82945" tIns="41473" rIns="82945" bIns="41473"/>
          <a:lstStyle/>
          <a:p>
            <a:pPr lvl="0"/>
            <a:endParaRPr lang="it-IT" noProof="0" smtClean="0"/>
          </a:p>
        </p:txBody>
      </p:sp>
      <p:sp>
        <p:nvSpPr>
          <p:cNvPr id="4" name="Segnaposto testo 3"/>
          <p:cNvSpPr>
            <a:spLocks noGrp="1"/>
          </p:cNvSpPr>
          <p:nvPr>
            <p:ph type="body" sz="half" idx="2"/>
          </p:nvPr>
        </p:nvSpPr>
        <p:spPr>
          <a:xfrm>
            <a:off x="4638241" y="1604329"/>
            <a:ext cx="4044960" cy="4524955"/>
          </a:xfrm>
        </p:spPr>
        <p:txBody>
          <a:bodyPr lIns="82945" tIns="41473" rIns="82945" bIns="41473"/>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C43FCDDF-99C6-4DBB-BD19-11B4E43C1A49}" type="slidenum">
              <a:rPr lang="it-IT" altLang="it-IT"/>
              <a:pPr>
                <a:defRPr/>
              </a:pPr>
              <a:t>‹N›</a:t>
            </a:fld>
            <a:endParaRPr lang="it-IT" altLang="it-IT"/>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6853" y="6093296"/>
            <a:ext cx="709240" cy="532552"/>
          </a:xfrm>
          <a:prstGeom prst="rect">
            <a:avLst/>
          </a:prstGeom>
        </p:spPr>
      </p:pic>
    </p:spTree>
    <p:extLst>
      <p:ext uri="{BB962C8B-B14F-4D97-AF65-F5344CB8AC3E}">
        <p14:creationId xmlns:p14="http://schemas.microsoft.com/office/powerpoint/2010/main" val="53086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E1B09D-96F4-4B04-932C-EDA0B5E1BD4E}" type="datetimeFigureOut">
              <a:rPr lang="it-IT" smtClean="0"/>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68661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4E1B09D-96F4-4B04-932C-EDA0B5E1BD4E}" type="datetimeFigureOut">
              <a:rPr lang="it-IT" smtClean="0"/>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294408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4E1B09D-96F4-4B04-932C-EDA0B5E1BD4E}" type="datetimeFigureOut">
              <a:rPr lang="it-IT" smtClean="0"/>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10615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4E1B09D-96F4-4B04-932C-EDA0B5E1BD4E}" type="datetimeFigureOut">
              <a:rPr lang="it-IT" smtClean="0"/>
              <a:t>22/02/2016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344273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4E1B09D-96F4-4B04-932C-EDA0B5E1BD4E}" type="datetimeFigureOut">
              <a:rPr lang="it-IT" smtClean="0"/>
              <a:t>22/02/2016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219292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E1B09D-96F4-4B04-932C-EDA0B5E1BD4E}" type="datetimeFigureOut">
              <a:rPr lang="it-IT" smtClean="0"/>
              <a:t>22/02/2016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229307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E1B09D-96F4-4B04-932C-EDA0B5E1BD4E}" type="datetimeFigureOut">
              <a:rPr lang="it-IT" smtClean="0"/>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425980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E1B09D-96F4-4B04-932C-EDA0B5E1BD4E}" type="datetimeFigureOut">
              <a:rPr lang="it-IT" smtClean="0"/>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2BEA65-F9D4-41D7-A083-C507ACACE4F4}" type="slidenum">
              <a:rPr lang="it-IT" smtClean="0"/>
              <a:t>‹N›</a:t>
            </a:fld>
            <a:endParaRPr lang="it-IT"/>
          </a:p>
        </p:txBody>
      </p:sp>
    </p:spTree>
    <p:extLst>
      <p:ext uri="{BB962C8B-B14F-4D97-AF65-F5344CB8AC3E}">
        <p14:creationId xmlns:p14="http://schemas.microsoft.com/office/powerpoint/2010/main" val="340137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B09D-96F4-4B04-932C-EDA0B5E1BD4E}" type="datetimeFigureOut">
              <a:rPr lang="it-IT" smtClean="0"/>
              <a:t>22/02/2016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BEA65-F9D4-41D7-A083-C507ACACE4F4}" type="slidenum">
              <a:rPr lang="it-IT" smtClean="0"/>
              <a:t>‹N›</a:t>
            </a:fld>
            <a:endParaRPr lang="it-IT"/>
          </a:p>
        </p:txBody>
      </p:sp>
    </p:spTree>
    <p:extLst>
      <p:ext uri="{BB962C8B-B14F-4D97-AF65-F5344CB8AC3E}">
        <p14:creationId xmlns:p14="http://schemas.microsoft.com/office/powerpoint/2010/main" val="1366496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package" Target="../embeddings/Documento_di_Microsoft_Word1.doc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8.emf"/><Relationship Id="rId4" Type="http://schemas.openxmlformats.org/officeDocument/2006/relationships/package" Target="../embeddings/Documento_di_Microsoft_Word2.docx"/></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29.emf"/><Relationship Id="rId4" Type="http://schemas.openxmlformats.org/officeDocument/2006/relationships/package" Target="../embeddings/Documento_di_Microsoft_Word3.doc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abio\Desktop\CPM\Loghi CPM\nuovi loghi\Loghi ok\logo gra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46" y="908720"/>
            <a:ext cx="7448851" cy="435215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91681" y="6368596"/>
            <a:ext cx="8645688" cy="391533"/>
          </a:xfrm>
          <a:prstGeom prst="rect">
            <a:avLst/>
          </a:prstGeom>
          <a:noFill/>
        </p:spPr>
        <p:txBody>
          <a:bodyPr wrap="square" lIns="82945" tIns="41473" rIns="82945" bIns="41473" rtlCol="0">
            <a:spAutoFit/>
          </a:bodyPr>
          <a:lstStyle/>
          <a:p>
            <a:r>
              <a:rPr lang="en-US" sz="1000" dirty="0" smtClean="0"/>
              <a:t>The </a:t>
            </a:r>
            <a:r>
              <a:rPr lang="en-US" sz="1000" dirty="0"/>
              <a:t>following presentation and its content is  </a:t>
            </a:r>
            <a:r>
              <a:rPr lang="en-US" sz="1000" dirty="0" smtClean="0"/>
              <a:t>exclusive property of  CPM SAS and </a:t>
            </a:r>
            <a:r>
              <a:rPr lang="en-US" sz="1000" dirty="0"/>
              <a:t>is considered strictly confidential and </a:t>
            </a:r>
            <a:r>
              <a:rPr lang="en-US" sz="1000" dirty="0" smtClean="0"/>
              <a:t>reserved</a:t>
            </a:r>
            <a:endParaRPr lang="en-US" sz="1000" dirty="0"/>
          </a:p>
          <a:p>
            <a:r>
              <a:rPr lang="en-US" sz="1000" dirty="0"/>
              <a:t>exclusively to the </a:t>
            </a:r>
            <a:r>
              <a:rPr lang="en-US" sz="1000" dirty="0" err="1" smtClean="0"/>
              <a:t>partecipants</a:t>
            </a:r>
            <a:r>
              <a:rPr lang="en-US" sz="1000" dirty="0"/>
              <a:t>. It </a:t>
            </a:r>
            <a:r>
              <a:rPr lang="en-US" sz="1000" dirty="0" smtClean="0"/>
              <a:t> is prohibited </a:t>
            </a:r>
            <a:r>
              <a:rPr lang="en-US" sz="1000" dirty="0"/>
              <a:t>the </a:t>
            </a:r>
            <a:r>
              <a:rPr lang="en-US" sz="1000" dirty="0" smtClean="0"/>
              <a:t>divulgation </a:t>
            </a:r>
            <a:r>
              <a:rPr lang="en-US" sz="1000" dirty="0"/>
              <a:t>without the consent of </a:t>
            </a:r>
            <a:r>
              <a:rPr lang="en-US" sz="1000" dirty="0" smtClean="0"/>
              <a:t>CPM </a:t>
            </a:r>
            <a:r>
              <a:rPr lang="en-US" sz="1000" dirty="0"/>
              <a:t>SAS</a:t>
            </a:r>
            <a:endParaRPr lang="it-IT" sz="1000" dirty="0"/>
          </a:p>
        </p:txBody>
      </p:sp>
    </p:spTree>
    <p:extLst>
      <p:ext uri="{BB962C8B-B14F-4D97-AF65-F5344CB8AC3E}">
        <p14:creationId xmlns:p14="http://schemas.microsoft.com/office/powerpoint/2010/main" val="39294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692697"/>
            <a:ext cx="5760640" cy="459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374347" y="5517232"/>
            <a:ext cx="6539324" cy="369332"/>
          </a:xfrm>
          <a:prstGeom prst="rect">
            <a:avLst/>
          </a:prstGeom>
        </p:spPr>
        <p:txBody>
          <a:bodyPr wrap="square">
            <a:spAutoFit/>
          </a:bodyPr>
          <a:lstStyle/>
          <a:p>
            <a:r>
              <a:rPr lang="it-IT" dirty="0" smtClean="0"/>
              <a:t>                    Polmonite </a:t>
            </a:r>
            <a:r>
              <a:rPr lang="it-IT" dirty="0"/>
              <a:t>atipica da </a:t>
            </a:r>
            <a:r>
              <a:rPr lang="it-IT" i="1" dirty="0" err="1"/>
              <a:t>Mycoplasma</a:t>
            </a:r>
            <a:r>
              <a:rPr lang="it-IT" i="1" dirty="0"/>
              <a:t> </a:t>
            </a:r>
            <a:r>
              <a:rPr lang="it-IT" i="1" dirty="0" err="1"/>
              <a:t>pneumoniae</a:t>
            </a:r>
            <a:endParaRPr lang="it-IT" i="1" dirty="0"/>
          </a:p>
        </p:txBody>
      </p:sp>
      <p:pic>
        <p:nvPicPr>
          <p:cNvPr id="4"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70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2108639"/>
            <a:ext cx="7272808" cy="2744021"/>
          </a:xfrm>
          <a:prstGeom prst="rect">
            <a:avLst/>
          </a:prstGeom>
        </p:spPr>
        <p:txBody>
          <a:bodyPr wrap="square">
            <a:spAutoFit/>
          </a:bodyPr>
          <a:lstStyle/>
          <a:p>
            <a:pPr marL="90170" algn="just">
              <a:lnSpc>
                <a:spcPct val="115000"/>
              </a:lnSpc>
              <a:spcAft>
                <a:spcPts val="1000"/>
              </a:spcAft>
              <a:tabLst>
                <a:tab pos="180340" algn="l"/>
              </a:tabLst>
            </a:pPr>
            <a:r>
              <a:rPr lang="en-US" sz="2400" dirty="0">
                <a:solidFill>
                  <a:srgbClr val="1F497D"/>
                </a:solidFill>
                <a:ea typeface="Calibri"/>
                <a:cs typeface="Times New Roman"/>
              </a:rPr>
              <a:t>A combined system of </a:t>
            </a:r>
            <a:r>
              <a:rPr lang="en-US" sz="2400" dirty="0" smtClean="0">
                <a:solidFill>
                  <a:srgbClr val="1F497D"/>
                </a:solidFill>
                <a:ea typeface="Calibri"/>
                <a:cs typeface="Times New Roman"/>
              </a:rPr>
              <a:t>32 conical wells </a:t>
            </a:r>
            <a:r>
              <a:rPr lang="en-US" sz="2400" dirty="0">
                <a:solidFill>
                  <a:srgbClr val="1F497D"/>
                </a:solidFill>
                <a:ea typeface="Calibri"/>
                <a:cs typeface="Times New Roman"/>
              </a:rPr>
              <a:t>with specific formulations </a:t>
            </a:r>
            <a:r>
              <a:rPr lang="en-US" sz="2400" dirty="0" smtClean="0">
                <a:solidFill>
                  <a:srgbClr val="1F497D"/>
                </a:solidFill>
                <a:ea typeface="Calibri"/>
                <a:cs typeface="Times New Roman"/>
              </a:rPr>
              <a:t>to </a:t>
            </a:r>
            <a:r>
              <a:rPr lang="en-US" sz="2400" dirty="0">
                <a:solidFill>
                  <a:srgbClr val="1F497D"/>
                </a:solidFill>
                <a:ea typeface="Calibri"/>
                <a:cs typeface="Times New Roman"/>
              </a:rPr>
              <a:t>define the presumptive diagnosis of one or more microorganisms present in the sample. </a:t>
            </a:r>
            <a:endParaRPr lang="en-US" sz="2400" dirty="0" smtClean="0">
              <a:solidFill>
                <a:srgbClr val="1F497D"/>
              </a:solidFill>
              <a:ea typeface="Calibri"/>
              <a:cs typeface="Times New Roman"/>
            </a:endParaRPr>
          </a:p>
          <a:p>
            <a:pPr marL="90170" algn="just">
              <a:lnSpc>
                <a:spcPct val="115000"/>
              </a:lnSpc>
              <a:spcAft>
                <a:spcPts val="1000"/>
              </a:spcAft>
              <a:tabLst>
                <a:tab pos="180340" algn="l"/>
              </a:tabLst>
            </a:pPr>
            <a:r>
              <a:rPr lang="en-US" sz="2400" dirty="0" smtClean="0">
                <a:solidFill>
                  <a:srgbClr val="1F497D"/>
                </a:solidFill>
                <a:ea typeface="Calibri"/>
                <a:cs typeface="Times New Roman"/>
              </a:rPr>
              <a:t>It </a:t>
            </a:r>
            <a:r>
              <a:rPr lang="en-US" sz="2400" dirty="0">
                <a:solidFill>
                  <a:srgbClr val="1F497D"/>
                </a:solidFill>
                <a:ea typeface="Calibri"/>
                <a:cs typeface="Times New Roman"/>
              </a:rPr>
              <a:t>is essential the general analysis of all the results obtained in the various wells by the microbiologist, to interpret the obtain result in the identification panel.</a:t>
            </a:r>
            <a:endParaRPr lang="it-IT" sz="2400" dirty="0">
              <a:ea typeface="Calibri"/>
              <a:cs typeface="Times New Roman"/>
            </a:endParaRPr>
          </a:p>
        </p:txBody>
      </p:sp>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2771800" y="836712"/>
            <a:ext cx="40895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rPr>
              <a:t>ARI WELL D-ONE ®</a:t>
            </a:r>
            <a:endParaRPr kumimoji="0" lang="it-IT" sz="54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604881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196753"/>
            <a:ext cx="7488832" cy="3970318"/>
          </a:xfrm>
          <a:prstGeom prst="rect">
            <a:avLst/>
          </a:prstGeom>
        </p:spPr>
        <p:txBody>
          <a:bodyPr wrap="square">
            <a:spAutoFit/>
          </a:bodyPr>
          <a:lstStyle/>
          <a:p>
            <a:r>
              <a:rPr lang="en-US" sz="2800" dirty="0">
                <a:solidFill>
                  <a:srgbClr val="1F497D"/>
                </a:solidFill>
                <a:ea typeface="Calibri"/>
                <a:cs typeface="Times New Roman"/>
              </a:rPr>
              <a:t>The microbiological diagnosis can be confirmed by serological tests, microscopic examination or culture, directly from positive wells. </a:t>
            </a:r>
            <a:endParaRPr lang="en-US" sz="2800" dirty="0" smtClean="0">
              <a:solidFill>
                <a:srgbClr val="1F497D"/>
              </a:solidFill>
              <a:ea typeface="Calibri"/>
              <a:cs typeface="Times New Roman"/>
            </a:endParaRPr>
          </a:p>
          <a:p>
            <a:endParaRPr lang="en-US" sz="2800" dirty="0">
              <a:solidFill>
                <a:srgbClr val="1F497D"/>
              </a:solidFill>
              <a:ea typeface="Calibri"/>
              <a:cs typeface="Times New Roman"/>
            </a:endParaRPr>
          </a:p>
          <a:p>
            <a:r>
              <a:rPr lang="en-US" sz="2800" dirty="0" smtClean="0">
                <a:solidFill>
                  <a:srgbClr val="1F497D"/>
                </a:solidFill>
                <a:ea typeface="Calibri"/>
                <a:cs typeface="Times New Roman"/>
              </a:rPr>
              <a:t>The </a:t>
            </a:r>
            <a:r>
              <a:rPr lang="en-US" sz="2800" dirty="0">
                <a:solidFill>
                  <a:srgbClr val="1F497D"/>
                </a:solidFill>
                <a:ea typeface="Calibri"/>
                <a:cs typeface="Times New Roman"/>
              </a:rPr>
              <a:t>plate contains growth control wells and guidance wells that can enable accelerated growth of other agents not mentioned herein, for which can be used serological or conventional diagnosis as well as other laboratory tests </a:t>
            </a:r>
            <a:r>
              <a:rPr lang="en-US" sz="2800" dirty="0" smtClean="0">
                <a:solidFill>
                  <a:srgbClr val="1F497D"/>
                </a:solidFill>
                <a:ea typeface="Calibri"/>
                <a:cs typeface="Times New Roman"/>
              </a:rPr>
              <a:t>available.</a:t>
            </a:r>
            <a:endParaRPr lang="it-IT" sz="2800" dirty="0"/>
          </a:p>
        </p:txBody>
      </p:sp>
    </p:spTree>
    <p:extLst>
      <p:ext uri="{BB962C8B-B14F-4D97-AF65-F5344CB8AC3E}">
        <p14:creationId xmlns:p14="http://schemas.microsoft.com/office/powerpoint/2010/main" val="1050592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312267"/>
            <a:ext cx="7920880" cy="4596130"/>
          </a:xfrm>
          <a:prstGeom prst="rect">
            <a:avLst/>
          </a:prstGeom>
        </p:spPr>
        <p:txBody>
          <a:bodyPr wrap="square">
            <a:spAutoFit/>
          </a:bodyPr>
          <a:lstStyle/>
          <a:p>
            <a:pPr marL="90170" algn="just">
              <a:lnSpc>
                <a:spcPct val="115000"/>
              </a:lnSpc>
              <a:spcAft>
                <a:spcPts val="1000"/>
              </a:spcAft>
              <a:tabLst>
                <a:tab pos="180340" algn="l"/>
              </a:tabLst>
            </a:pPr>
            <a:r>
              <a:rPr lang="en-US" sz="2400" dirty="0">
                <a:solidFill>
                  <a:srgbClr val="1F497D"/>
                </a:solidFill>
                <a:ea typeface="Calibri"/>
                <a:cs typeface="Times New Roman"/>
              </a:rPr>
              <a:t>The antimicrobial susceptibility is designed to help identify, with points of cuts sensitivity/resistance as a function of antimicrobials used more frequently in those respiratory infections caused by agents most commonly isolated</a:t>
            </a:r>
            <a:r>
              <a:rPr lang="en-US" sz="2400" dirty="0" smtClean="0">
                <a:solidFill>
                  <a:srgbClr val="1F497D"/>
                </a:solidFill>
                <a:ea typeface="Calibri"/>
                <a:cs typeface="Times New Roman"/>
              </a:rPr>
              <a:t>.</a:t>
            </a:r>
          </a:p>
          <a:p>
            <a:pPr marL="90170" algn="just">
              <a:lnSpc>
                <a:spcPct val="115000"/>
              </a:lnSpc>
              <a:spcAft>
                <a:spcPts val="1000"/>
              </a:spcAft>
              <a:tabLst>
                <a:tab pos="180340" algn="l"/>
              </a:tabLst>
            </a:pPr>
            <a:endParaRPr lang="en-US" sz="2400" dirty="0">
              <a:solidFill>
                <a:srgbClr val="1F497D"/>
              </a:solidFill>
              <a:ea typeface="Calibri"/>
              <a:cs typeface="Times New Roman"/>
            </a:endParaRPr>
          </a:p>
          <a:p>
            <a:pPr marL="90170" algn="just">
              <a:lnSpc>
                <a:spcPct val="115000"/>
              </a:lnSpc>
              <a:spcAft>
                <a:spcPts val="1000"/>
              </a:spcAft>
              <a:tabLst>
                <a:tab pos="180340" algn="l"/>
              </a:tabLst>
            </a:pPr>
            <a:r>
              <a:rPr lang="en-US" sz="2400" dirty="0" smtClean="0">
                <a:solidFill>
                  <a:srgbClr val="1F497D"/>
                </a:solidFill>
                <a:ea typeface="Calibri"/>
                <a:cs typeface="Times New Roman"/>
              </a:rPr>
              <a:t> </a:t>
            </a:r>
            <a:r>
              <a:rPr lang="en-US" sz="2400" dirty="0">
                <a:solidFill>
                  <a:srgbClr val="1F497D"/>
                </a:solidFill>
                <a:ea typeface="Calibri"/>
                <a:cs typeface="Times New Roman"/>
              </a:rPr>
              <a:t>Antimicrobial treatment of IRA has a strict protocol implemented in each care unit, the results obtained by the ARI WELL D-ONE® system </a:t>
            </a:r>
            <a:r>
              <a:rPr lang="en-US" sz="2400" dirty="0" smtClean="0">
                <a:solidFill>
                  <a:srgbClr val="1F497D"/>
                </a:solidFill>
                <a:ea typeface="Calibri"/>
                <a:cs typeface="Times New Roman"/>
              </a:rPr>
              <a:t>should </a:t>
            </a:r>
            <a:r>
              <a:rPr lang="en-US" sz="2400" dirty="0">
                <a:solidFill>
                  <a:srgbClr val="1F497D"/>
                </a:solidFill>
                <a:ea typeface="Calibri"/>
                <a:cs typeface="Times New Roman"/>
              </a:rPr>
              <a:t>be consulted </a:t>
            </a:r>
            <a:r>
              <a:rPr lang="en-US" sz="2400" dirty="0" smtClean="0">
                <a:solidFill>
                  <a:srgbClr val="1F497D"/>
                </a:solidFill>
                <a:ea typeface="Calibri"/>
                <a:cs typeface="Times New Roman"/>
              </a:rPr>
              <a:t>depending </a:t>
            </a:r>
            <a:r>
              <a:rPr lang="en-US" sz="2400" dirty="0">
                <a:solidFill>
                  <a:srgbClr val="1F497D"/>
                </a:solidFill>
                <a:ea typeface="Calibri"/>
                <a:cs typeface="Times New Roman"/>
              </a:rPr>
              <a:t>on the identified agent and the identification scheme procedures present in </a:t>
            </a:r>
            <a:r>
              <a:rPr lang="en-US" sz="2400" dirty="0" smtClean="0">
                <a:solidFill>
                  <a:srgbClr val="1F497D"/>
                </a:solidFill>
                <a:ea typeface="Calibri"/>
                <a:cs typeface="Times New Roman"/>
              </a:rPr>
              <a:t>the technical sheet of the system.</a:t>
            </a:r>
            <a:endParaRPr lang="it-IT" sz="2400" dirty="0">
              <a:ea typeface="Calibri"/>
              <a:cs typeface="Times New Roman"/>
            </a:endParaRPr>
          </a:p>
        </p:txBody>
      </p:sp>
      <p:pic>
        <p:nvPicPr>
          <p:cNvPr id="3" name="Picture 2" descr="C:\Users\Fabio\Desktop\CPM\Loghi CPM\nuovi loghi\logo-per-broch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61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535313" cy="580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7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912" y="0"/>
            <a:ext cx="15899138" cy="7245424"/>
          </a:xfrm>
          <a:prstGeom prst="rect">
            <a:avLst/>
          </a:prstGeom>
        </p:spPr>
      </p:pic>
    </p:spTree>
    <p:extLst>
      <p:ext uri="{BB962C8B-B14F-4D97-AF65-F5344CB8AC3E}">
        <p14:creationId xmlns:p14="http://schemas.microsoft.com/office/powerpoint/2010/main" val="1336871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784" y="0"/>
            <a:ext cx="13969552" cy="6857999"/>
          </a:xfrm>
          <a:prstGeom prst="rect">
            <a:avLst/>
          </a:prstGeom>
        </p:spPr>
      </p:pic>
      <p:pic>
        <p:nvPicPr>
          <p:cNvPr id="4"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0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784" y="16396"/>
            <a:ext cx="13537504" cy="7041603"/>
          </a:xfrm>
          <a:prstGeom prst="rect">
            <a:avLst/>
          </a:prstGeom>
        </p:spPr>
      </p:pic>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4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760" y="0"/>
            <a:ext cx="13393488" cy="7275049"/>
          </a:xfrm>
          <a:prstGeom prst="rect">
            <a:avLst/>
          </a:prstGeom>
        </p:spPr>
      </p:pic>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27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744" y="0"/>
            <a:ext cx="13249472" cy="7036626"/>
          </a:xfrm>
          <a:prstGeom prst="rect">
            <a:avLst/>
          </a:prstGeom>
        </p:spPr>
      </p:pic>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548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6161" y="2967335"/>
            <a:ext cx="7771679" cy="1323439"/>
          </a:xfrm>
          <a:prstGeom prst="rect">
            <a:avLst/>
          </a:prstGeom>
          <a:noFill/>
        </p:spPr>
        <p:txBody>
          <a:bodyPr wrap="none" lIns="91440" tIns="45720" rIns="91440" bIns="45720">
            <a:spAutoFit/>
          </a:bodyPr>
          <a:lstStyle/>
          <a:p>
            <a:pPr algn="ctr"/>
            <a:r>
              <a:rPr lang="it-IT"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Ari </a:t>
            </a:r>
            <a:r>
              <a:rPr lang="it-IT" sz="8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well</a:t>
            </a:r>
            <a:r>
              <a:rPr lang="it-IT"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a:t>
            </a:r>
            <a:r>
              <a:rPr lang="it-IT" sz="8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one</a:t>
            </a:r>
            <a:r>
              <a:rPr lang="it-IT"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it-IT"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C:\Users\Fabio\Desktop\CPM\Loghi CPM\nuovi loghi\logo-per-broch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909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Pleural</a:t>
            </a:r>
            <a:r>
              <a:rPr lang="it-IT" dirty="0" smtClean="0"/>
              <a:t> Liquid - Negative</a:t>
            </a:r>
            <a:endParaRPr lang="it-IT" dirty="0"/>
          </a:p>
        </p:txBody>
      </p:sp>
      <p:pic>
        <p:nvPicPr>
          <p:cNvPr id="4" name="Picture 2" descr="C:\Users\Evelyn\Documents\General\CPM\Microbiología\FOTOS PROYECTOS POR DÍAS\Muestras Juridico\Jur 19\Jur 19 24 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17638"/>
            <a:ext cx="754189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45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363272" cy="1325562"/>
          </a:xfrm>
        </p:spPr>
        <p:txBody>
          <a:bodyPr>
            <a:normAutofit fontScale="90000"/>
          </a:bodyPr>
          <a:lstStyle/>
          <a:p>
            <a:r>
              <a:rPr lang="it-IT" dirty="0" err="1" smtClean="0"/>
              <a:t>Sputum</a:t>
            </a:r>
            <a:r>
              <a:rPr lang="it-IT" dirty="0" smtClean="0"/>
              <a:t> – Positive for </a:t>
            </a:r>
            <a:r>
              <a:rPr lang="it-IT" i="1" dirty="0" err="1" smtClean="0"/>
              <a:t>M.pneumoniae</a:t>
            </a:r>
            <a:r>
              <a:rPr lang="it-IT" i="1" dirty="0" smtClean="0"/>
              <a:t> + Candida </a:t>
            </a:r>
            <a:r>
              <a:rPr lang="it-IT" i="1" dirty="0" err="1"/>
              <a:t>a</a:t>
            </a:r>
            <a:r>
              <a:rPr lang="it-IT" i="1" dirty="0" err="1" smtClean="0"/>
              <a:t>lbicans</a:t>
            </a:r>
            <a:endParaRPr lang="it-IT" i="1"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3362" y="2060848"/>
            <a:ext cx="583094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7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Pleural</a:t>
            </a:r>
            <a:r>
              <a:rPr lang="it-IT" dirty="0" smtClean="0"/>
              <a:t> Liquid – Positive for </a:t>
            </a:r>
            <a:r>
              <a:rPr lang="it-IT" i="1" dirty="0" err="1" smtClean="0"/>
              <a:t>M.hominis</a:t>
            </a:r>
            <a:endParaRPr lang="it-IT" i="1"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6670" y="1600200"/>
            <a:ext cx="61306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107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Positive for </a:t>
            </a:r>
            <a:r>
              <a:rPr lang="it-IT" i="1" dirty="0" err="1" smtClean="0"/>
              <a:t>S.pneumoniae</a:t>
            </a:r>
            <a:r>
              <a:rPr lang="it-IT" dirty="0" smtClean="0"/>
              <a:t> + </a:t>
            </a:r>
            <a:r>
              <a:rPr lang="it-IT" i="1" dirty="0" err="1" smtClean="0"/>
              <a:t>M.pneumoniae</a:t>
            </a:r>
            <a:r>
              <a:rPr lang="it-IT" dirty="0" smtClean="0"/>
              <a:t> in </a:t>
            </a:r>
            <a:r>
              <a:rPr lang="it-IT" dirty="0" err="1" smtClean="0"/>
              <a:t>Hemoculture</a:t>
            </a:r>
            <a:endParaRPr lang="it-IT" dirty="0"/>
          </a:p>
        </p:txBody>
      </p:sp>
      <p:sp>
        <p:nvSpPr>
          <p:cNvPr id="3" name="Segnaposto contenuto 2"/>
          <p:cNvSpPr>
            <a:spLocks noGrp="1"/>
          </p:cNvSpPr>
          <p:nvPr>
            <p:ph idx="1"/>
          </p:nvPr>
        </p:nvSpPr>
        <p:spPr/>
        <p:txBody>
          <a:bodyPr/>
          <a:lstStyle/>
          <a:p>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23" y="1600200"/>
            <a:ext cx="5215406" cy="390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193" y="2492895"/>
            <a:ext cx="3113271"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Fabio\Desktop\CPM\Loghi CPM\nuovi loghi\logo-per-broch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90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Positive for </a:t>
            </a:r>
            <a:r>
              <a:rPr lang="it-IT" dirty="0" err="1" smtClean="0"/>
              <a:t>Pseudomonas</a:t>
            </a:r>
            <a:r>
              <a:rPr lang="it-IT" dirty="0" smtClean="0"/>
              <a:t> in </a:t>
            </a:r>
            <a:r>
              <a:rPr lang="it-IT" dirty="0" err="1" smtClean="0"/>
              <a:t>Broncheal</a:t>
            </a:r>
            <a:r>
              <a:rPr lang="it-IT" dirty="0" smtClean="0"/>
              <a:t> Wash</a:t>
            </a:r>
            <a:endParaRPr lang="it-IT" dirty="0"/>
          </a:p>
        </p:txBody>
      </p:sp>
      <p:pic>
        <p:nvPicPr>
          <p:cNvPr id="4" name="Picture 2" descr="C:\Users\Evelyn\Documents\General\CPM\Microbiología\FOTOS PROYECTOS POR DÍAS\Muestras Juridico\Jur 32\Jur 32 24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9029" y="1600200"/>
            <a:ext cx="7545941" cy="4525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98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8298" y="1052736"/>
            <a:ext cx="6984776" cy="4896544"/>
          </a:xfrm>
          <a:prstGeom prst="rect">
            <a:avLst/>
          </a:prstGeom>
          <a:noFill/>
          <a:ln>
            <a:noFill/>
          </a:ln>
        </p:spPr>
      </p:pic>
      <p:sp>
        <p:nvSpPr>
          <p:cNvPr id="5" name="Rectangle 1"/>
          <p:cNvSpPr>
            <a:spLocks noChangeArrowheads="1"/>
          </p:cNvSpPr>
          <p:nvPr/>
        </p:nvSpPr>
        <p:spPr bwMode="auto">
          <a:xfrm>
            <a:off x="1124710" y="28545"/>
            <a:ext cx="68945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1" u="none" strike="noStrike" cap="none" normalizeH="0" baseline="0" dirty="0" smtClean="0">
                <a:ln>
                  <a:noFill/>
                </a:ln>
                <a:solidFill>
                  <a:schemeClr val="tx1"/>
                </a:solidFill>
                <a:effectLst/>
                <a:latin typeface="Calibri" panose="020F0502020204030204" pitchFamily="34" charset="0"/>
              </a:rPr>
              <a:t>POSITIVE FOR H.PARA INFLUENZAE – M. PNEUMONIAE / M.SPP</a:t>
            </a:r>
            <a:endParaRPr kumimoji="0" lang="es-ES" sz="3200" b="0" i="0" u="none" strike="noStrike" cap="none" normalizeH="0" baseline="0" dirty="0" smtClean="0">
              <a:ln>
                <a:noFill/>
              </a:ln>
              <a:solidFill>
                <a:schemeClr val="tx1"/>
              </a:solidFill>
              <a:effectLst/>
              <a:latin typeface="Arial" panose="020B0604020202020204" pitchFamily="34" charset="0"/>
            </a:endParaRPr>
          </a:p>
        </p:txBody>
      </p:sp>
      <p:pic>
        <p:nvPicPr>
          <p:cNvPr id="6" name="Picture 2" descr="C:\Users\Fabio\Desktop\CPM\Loghi CPM\nuovi loghi\logo-per-broch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26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980728"/>
            <a:ext cx="5904656" cy="4536504"/>
          </a:xfrm>
          <a:prstGeom prst="rect">
            <a:avLst/>
          </a:prstGeom>
          <a:noFill/>
          <a:ln>
            <a:noFill/>
          </a:ln>
        </p:spPr>
      </p:pic>
      <p:sp>
        <p:nvSpPr>
          <p:cNvPr id="5" name="Rectangle 1"/>
          <p:cNvSpPr>
            <a:spLocks noChangeArrowheads="1"/>
          </p:cNvSpPr>
          <p:nvPr/>
        </p:nvSpPr>
        <p:spPr bwMode="auto">
          <a:xfrm>
            <a:off x="1897357" y="28545"/>
            <a:ext cx="53492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1" u="none" strike="noStrike" cap="none" normalizeH="0" baseline="0" dirty="0" smtClean="0">
                <a:ln>
                  <a:noFill/>
                </a:ln>
                <a:solidFill>
                  <a:schemeClr val="tx1"/>
                </a:solidFill>
                <a:effectLst/>
                <a:latin typeface="Calibri" panose="020F0502020204030204" pitchFamily="34" charset="0"/>
              </a:rPr>
              <a:t>POSITIVE FOR H.PARAINFLUENZAE -  M.HOMINIS</a:t>
            </a:r>
            <a:endParaRPr kumimoji="0" lang="es-ES" sz="3200" b="0" i="0" u="none" strike="noStrike" cap="none" normalizeH="0" baseline="0" dirty="0" smtClean="0">
              <a:ln>
                <a:noFill/>
              </a:ln>
              <a:solidFill>
                <a:schemeClr val="tx1"/>
              </a:solidFill>
              <a:effectLst/>
              <a:latin typeface="Arial" panose="020B0604020202020204" pitchFamily="34" charset="0"/>
            </a:endParaRPr>
          </a:p>
        </p:txBody>
      </p:sp>
      <p:pic>
        <p:nvPicPr>
          <p:cNvPr id="6" name="Picture 2" descr="C:\Users\Fabio\Desktop\CPM\Loghi CPM\nuovi loghi\logo-per-broch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98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40021" y="1556792"/>
            <a:ext cx="4997737" cy="4752528"/>
          </a:xfrm>
          <a:prstGeom prst="rect">
            <a:avLst/>
          </a:prstGeom>
          <a:noFill/>
          <a:ln>
            <a:noFill/>
          </a:ln>
        </p:spPr>
      </p:pic>
      <p:sp>
        <p:nvSpPr>
          <p:cNvPr id="5" name="Rettangolo 4"/>
          <p:cNvSpPr/>
          <p:nvPr/>
        </p:nvSpPr>
        <p:spPr>
          <a:xfrm>
            <a:off x="526052" y="548680"/>
            <a:ext cx="5959901" cy="517065"/>
          </a:xfrm>
          <a:prstGeom prst="rect">
            <a:avLst/>
          </a:prstGeom>
        </p:spPr>
        <p:txBody>
          <a:bodyPr wrap="none">
            <a:spAutoFit/>
          </a:bodyPr>
          <a:lstStyle/>
          <a:p>
            <a:pPr algn="ctr">
              <a:lnSpc>
                <a:spcPct val="115000"/>
              </a:lnSpc>
              <a:spcAft>
                <a:spcPts val="1000"/>
              </a:spcAft>
            </a:pPr>
            <a:r>
              <a:rPr lang="es-ES" sz="2400" b="1" i="1" dirty="0" smtClean="0">
                <a:latin typeface="Calibri" panose="020F0502020204030204" pitchFamily="34" charset="0"/>
                <a:ea typeface="Calibri" panose="020F0502020204030204" pitchFamily="34" charset="0"/>
                <a:cs typeface="Times New Roman" panose="02020603050405020304" pitchFamily="18" charset="0"/>
              </a:rPr>
              <a:t>                                   POSITIVE FOR S.AUREUS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710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800" y="-243408"/>
            <a:ext cx="14689632" cy="7101408"/>
          </a:xfrm>
          <a:prstGeom prst="rect">
            <a:avLst/>
          </a:prstGeom>
        </p:spPr>
      </p:pic>
    </p:spTree>
    <p:extLst>
      <p:ext uri="{BB962C8B-B14F-4D97-AF65-F5344CB8AC3E}">
        <p14:creationId xmlns:p14="http://schemas.microsoft.com/office/powerpoint/2010/main" val="285411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20650"/>
            <a:ext cx="8778875" cy="661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2771800" y="260648"/>
            <a:ext cx="5976664" cy="800219"/>
          </a:xfrm>
          <a:prstGeom prst="rect">
            <a:avLst/>
          </a:prstGeom>
        </p:spPr>
        <p:txBody>
          <a:bodyPr wrap="square">
            <a:spAutoFit/>
          </a:bodyPr>
          <a:lstStyle/>
          <a:p>
            <a:pPr algn="ctr"/>
            <a:r>
              <a:rPr lang="es-CL" sz="1600" dirty="0" smtClean="0">
                <a:solidFill>
                  <a:srgbClr val="FF0000"/>
                </a:solidFill>
                <a:latin typeface="Aharoni" pitchFamily="2" charset="-79"/>
                <a:ea typeface="Calibri"/>
                <a:cs typeface="Aharoni" pitchFamily="2" charset="-79"/>
              </a:rPr>
              <a:t>A.R.I. WELL D-ONE</a:t>
            </a:r>
          </a:p>
          <a:p>
            <a:pPr algn="ctr"/>
            <a:r>
              <a:rPr lang="es-CL" sz="1600" dirty="0" smtClean="0">
                <a:solidFill>
                  <a:srgbClr val="FF0000"/>
                </a:solidFill>
                <a:latin typeface="Aharoni" pitchFamily="2" charset="-79"/>
                <a:ea typeface="Calibri"/>
                <a:cs typeface="Aharoni" pitchFamily="2" charset="-79"/>
              </a:rPr>
              <a:t>Validation JMM</a:t>
            </a:r>
          </a:p>
          <a:p>
            <a:pPr algn="just"/>
            <a:endParaRPr lang="es-CL" sz="1400" dirty="0" smtClean="0">
              <a:solidFill>
                <a:srgbClr val="002060"/>
              </a:solidFill>
              <a:latin typeface="Aharoni" pitchFamily="2" charset="-79"/>
              <a:ea typeface="Calibri"/>
              <a:cs typeface="Aharoni" pitchFamily="2" charset="-79"/>
            </a:endParaRPr>
          </a:p>
        </p:txBody>
      </p:sp>
      <p:graphicFrame>
        <p:nvGraphicFramePr>
          <p:cNvPr id="2" name="1 Tabla"/>
          <p:cNvGraphicFramePr>
            <a:graphicFrameLocks noGrp="1"/>
          </p:cNvGraphicFramePr>
          <p:nvPr>
            <p:extLst>
              <p:ext uri="{D42A27DB-BD31-4B8C-83A1-F6EECF244321}">
                <p14:modId xmlns:p14="http://schemas.microsoft.com/office/powerpoint/2010/main" val="2904448272"/>
              </p:ext>
            </p:extLst>
          </p:nvPr>
        </p:nvGraphicFramePr>
        <p:xfrm>
          <a:off x="4240576" y="908722"/>
          <a:ext cx="3283751" cy="1368150"/>
        </p:xfrm>
        <a:graphic>
          <a:graphicData uri="http://schemas.openxmlformats.org/drawingml/2006/table">
            <a:tbl>
              <a:tblPr firstRow="1" firstCol="1" bandRow="1"/>
              <a:tblGrid>
                <a:gridCol w="1825068"/>
                <a:gridCol w="1458683"/>
              </a:tblGrid>
              <a:tr h="228025">
                <a:tc>
                  <a:txBody>
                    <a:bodyPr/>
                    <a:lstStyle/>
                    <a:p>
                      <a:pPr algn="ctr">
                        <a:lnSpc>
                          <a:spcPct val="115000"/>
                        </a:lnSpc>
                        <a:spcAft>
                          <a:spcPts val="0"/>
                        </a:spcAft>
                      </a:pPr>
                      <a:r>
                        <a:rPr lang="es-ES" sz="1100" b="1" dirty="0" smtClean="0">
                          <a:solidFill>
                            <a:srgbClr val="000000"/>
                          </a:solidFill>
                          <a:effectLst/>
                          <a:latin typeface="Calibri"/>
                          <a:ea typeface="Calibri"/>
                          <a:cs typeface="Times New Roman"/>
                        </a:rPr>
                        <a:t>Sample</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S" sz="1100" b="1" dirty="0" smtClean="0">
                          <a:solidFill>
                            <a:srgbClr val="000000"/>
                          </a:solidFill>
                          <a:effectLst/>
                          <a:latin typeface="Calibri"/>
                          <a:ea typeface="Calibri"/>
                          <a:cs typeface="Times New Roman"/>
                        </a:rPr>
                        <a:t>Quantity</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28025">
                <a:tc>
                  <a:txBody>
                    <a:bodyPr/>
                    <a:lstStyle/>
                    <a:p>
                      <a:pPr algn="ctr">
                        <a:lnSpc>
                          <a:spcPct val="115000"/>
                        </a:lnSpc>
                        <a:spcAft>
                          <a:spcPts val="0"/>
                        </a:spcAft>
                      </a:pPr>
                      <a:r>
                        <a:rPr lang="es-ES" sz="1100" dirty="0" smtClean="0">
                          <a:solidFill>
                            <a:srgbClr val="000000"/>
                          </a:solidFill>
                          <a:effectLst/>
                          <a:latin typeface="Calibri"/>
                          <a:ea typeface="Calibri"/>
                          <a:cs typeface="Times New Roman"/>
                        </a:rPr>
                        <a:t>Pleural liquid</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Calibri"/>
                          <a:ea typeface="Calibri"/>
                          <a:cs typeface="Times New Roman"/>
                        </a:rPr>
                        <a:t>13</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25">
                <a:tc>
                  <a:txBody>
                    <a:bodyPr/>
                    <a:lstStyle/>
                    <a:p>
                      <a:pPr algn="ctr">
                        <a:lnSpc>
                          <a:spcPct val="115000"/>
                        </a:lnSpc>
                        <a:spcAft>
                          <a:spcPts val="0"/>
                        </a:spcAft>
                      </a:pPr>
                      <a:r>
                        <a:rPr lang="es-CL" sz="1100" dirty="0" smtClean="0">
                          <a:effectLst/>
                          <a:latin typeface="Calibri"/>
                          <a:ea typeface="Calibri"/>
                          <a:cs typeface="Times New Roman"/>
                        </a:rPr>
                        <a:t>Pharingal</a:t>
                      </a:r>
                      <a:r>
                        <a:rPr lang="es-CL" sz="1100" baseline="0" dirty="0" smtClean="0">
                          <a:effectLst/>
                          <a:latin typeface="Calibri"/>
                          <a:ea typeface="Calibri"/>
                          <a:cs typeface="Times New Roman"/>
                        </a:rPr>
                        <a:t> Swab</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Calibri"/>
                          <a:ea typeface="Calibri"/>
                          <a:cs typeface="Times New Roman"/>
                        </a:rPr>
                        <a:t>54</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25">
                <a:tc>
                  <a:txBody>
                    <a:bodyPr/>
                    <a:lstStyle/>
                    <a:p>
                      <a:pPr algn="ctr">
                        <a:lnSpc>
                          <a:spcPct val="115000"/>
                        </a:lnSpc>
                        <a:spcAft>
                          <a:spcPts val="0"/>
                        </a:spcAft>
                      </a:pPr>
                      <a:r>
                        <a:rPr lang="es-ES" sz="1100" dirty="0" smtClean="0">
                          <a:solidFill>
                            <a:srgbClr val="000000"/>
                          </a:solidFill>
                          <a:effectLst/>
                          <a:latin typeface="Calibri"/>
                          <a:ea typeface="Calibri"/>
                          <a:cs typeface="Times New Roman"/>
                        </a:rPr>
                        <a:t>Hemoculture</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Calibri"/>
                          <a:ea typeface="Calibri"/>
                          <a:cs typeface="Times New Roman"/>
                        </a:rPr>
                        <a:t>3</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25">
                <a:tc>
                  <a:txBody>
                    <a:bodyPr/>
                    <a:lstStyle/>
                    <a:p>
                      <a:pPr algn="ctr">
                        <a:lnSpc>
                          <a:spcPct val="115000"/>
                        </a:lnSpc>
                        <a:spcAft>
                          <a:spcPts val="0"/>
                        </a:spcAft>
                      </a:pPr>
                      <a:r>
                        <a:rPr lang="es-ES" sz="1100" dirty="0">
                          <a:solidFill>
                            <a:srgbClr val="000000"/>
                          </a:solidFill>
                          <a:effectLst/>
                          <a:latin typeface="Calibri"/>
                          <a:ea typeface="Calibri"/>
                          <a:cs typeface="Times New Roman"/>
                        </a:rPr>
                        <a:t>Humor vítreo</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Calibri"/>
                          <a:ea typeface="Calibri"/>
                          <a:cs typeface="Times New Roman"/>
                        </a:rPr>
                        <a:t>1</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25">
                <a:tc>
                  <a:txBody>
                    <a:bodyPr/>
                    <a:lstStyle/>
                    <a:p>
                      <a:pPr algn="ctr">
                        <a:lnSpc>
                          <a:spcPct val="115000"/>
                        </a:lnSpc>
                        <a:spcAft>
                          <a:spcPts val="0"/>
                        </a:spcAft>
                      </a:pPr>
                      <a:r>
                        <a:rPr lang="es-ES" sz="1100" dirty="0">
                          <a:solidFill>
                            <a:srgbClr val="000000"/>
                          </a:solidFill>
                          <a:effectLst/>
                          <a:latin typeface="Calibri"/>
                          <a:ea typeface="Calibri"/>
                          <a:cs typeface="Times New Roman"/>
                        </a:rPr>
                        <a:t>TOTAL</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Calibri"/>
                          <a:ea typeface="Calibri"/>
                          <a:cs typeface="Times New Roman"/>
                        </a:rPr>
                        <a:t>71</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770780167"/>
              </p:ext>
            </p:extLst>
          </p:nvPr>
        </p:nvGraphicFramePr>
        <p:xfrm>
          <a:off x="2555776" y="2636912"/>
          <a:ext cx="5436604" cy="1580190"/>
        </p:xfrm>
        <a:graphic>
          <a:graphicData uri="http://schemas.openxmlformats.org/drawingml/2006/table">
            <a:tbl>
              <a:tblPr firstRow="1" firstCol="1" bandRow="1"/>
              <a:tblGrid>
                <a:gridCol w="1600063"/>
                <a:gridCol w="2092957"/>
                <a:gridCol w="1743584"/>
              </a:tblGrid>
              <a:tr h="429356">
                <a:tc>
                  <a:txBody>
                    <a:bodyPr/>
                    <a:lstStyle/>
                    <a:p>
                      <a:pPr marL="457200" algn="ctr">
                        <a:lnSpc>
                          <a:spcPct val="115000"/>
                        </a:lnSpc>
                        <a:spcAft>
                          <a:spcPts val="0"/>
                        </a:spcAft>
                      </a:pPr>
                      <a:r>
                        <a:rPr lang="es-ES" sz="1100" b="1" dirty="0" smtClean="0">
                          <a:solidFill>
                            <a:srgbClr val="000000"/>
                          </a:solidFill>
                          <a:effectLst/>
                          <a:latin typeface="Calibri"/>
                          <a:ea typeface="Calibri"/>
                          <a:cs typeface="Calibri"/>
                        </a:rPr>
                        <a:t>Results</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457200" algn="ctr">
                        <a:lnSpc>
                          <a:spcPct val="115000"/>
                        </a:lnSpc>
                        <a:spcAft>
                          <a:spcPts val="0"/>
                        </a:spcAft>
                      </a:pPr>
                      <a:r>
                        <a:rPr lang="es-ES" sz="1100" b="1" dirty="0" smtClean="0">
                          <a:solidFill>
                            <a:srgbClr val="000000"/>
                          </a:solidFill>
                          <a:effectLst/>
                          <a:latin typeface="Calibri"/>
                          <a:ea typeface="Calibri"/>
                          <a:cs typeface="Calibri"/>
                        </a:rPr>
                        <a:t>Conventional</a:t>
                      </a:r>
                      <a:r>
                        <a:rPr lang="es-ES" sz="1100" b="1" dirty="0">
                          <a:solidFill>
                            <a:srgbClr val="000000"/>
                          </a:solidFill>
                          <a:effectLst/>
                          <a:latin typeface="Calibri"/>
                          <a:ea typeface="Calibri"/>
                          <a:cs typeface="Calibri"/>
                        </a:rPr>
                        <a:t>* </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457200" algn="ctr">
                        <a:lnSpc>
                          <a:spcPct val="115000"/>
                        </a:lnSpc>
                        <a:spcAft>
                          <a:spcPts val="0"/>
                        </a:spcAft>
                      </a:pPr>
                      <a:r>
                        <a:rPr lang="en-GB" sz="1100" b="1">
                          <a:solidFill>
                            <a:srgbClr val="000000"/>
                          </a:solidFill>
                          <a:effectLst/>
                          <a:latin typeface="Calibri"/>
                          <a:ea typeface="Calibri"/>
                          <a:cs typeface="Calibri"/>
                        </a:rPr>
                        <a:t>A.R.I. WELL D-ONE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43119">
                <a:tc>
                  <a:txBody>
                    <a:bodyPr/>
                    <a:lstStyle/>
                    <a:p>
                      <a:pPr marL="457200" algn="ctr">
                        <a:lnSpc>
                          <a:spcPct val="115000"/>
                        </a:lnSpc>
                        <a:spcAft>
                          <a:spcPts val="0"/>
                        </a:spcAft>
                      </a:pPr>
                      <a:r>
                        <a:rPr lang="en-GB" sz="1100" dirty="0" smtClean="0">
                          <a:solidFill>
                            <a:srgbClr val="000000"/>
                          </a:solidFill>
                          <a:effectLst/>
                          <a:latin typeface="Calibri"/>
                          <a:ea typeface="Calibri"/>
                          <a:cs typeface="Calibri"/>
                        </a:rPr>
                        <a:t>Positive</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GB" sz="1100" dirty="0">
                          <a:solidFill>
                            <a:srgbClr val="000000"/>
                          </a:solidFill>
                          <a:effectLst/>
                          <a:latin typeface="Calibri"/>
                          <a:ea typeface="Calibri"/>
                          <a:cs typeface="Calibri"/>
                        </a:rPr>
                        <a:t>17 (+2)**</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GB" sz="1100">
                          <a:solidFill>
                            <a:srgbClr val="000000"/>
                          </a:solidFill>
                          <a:effectLst/>
                          <a:latin typeface="Calibri"/>
                          <a:ea typeface="Calibri"/>
                          <a:cs typeface="Calibri"/>
                        </a:rPr>
                        <a:t>20</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19">
                <a:tc>
                  <a:txBody>
                    <a:bodyPr/>
                    <a:lstStyle/>
                    <a:p>
                      <a:pPr marL="457200" algn="ctr">
                        <a:lnSpc>
                          <a:spcPct val="115000"/>
                        </a:lnSpc>
                        <a:spcAft>
                          <a:spcPts val="0"/>
                        </a:spcAft>
                      </a:pPr>
                      <a:r>
                        <a:rPr lang="en-GB" sz="1100" dirty="0">
                          <a:solidFill>
                            <a:srgbClr val="000000"/>
                          </a:solidFill>
                          <a:effectLst/>
                          <a:latin typeface="Calibri"/>
                          <a:ea typeface="Calibri"/>
                          <a:cs typeface="Calibri"/>
                        </a:rPr>
                        <a:t>  </a:t>
                      </a:r>
                      <a:r>
                        <a:rPr lang="en-GB" sz="1100" dirty="0" smtClean="0">
                          <a:solidFill>
                            <a:srgbClr val="000000"/>
                          </a:solidFill>
                          <a:effectLst/>
                          <a:latin typeface="Calibri"/>
                          <a:ea typeface="Calibri"/>
                          <a:cs typeface="Calibri"/>
                        </a:rPr>
                        <a:t>Negative</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GB" sz="1100">
                          <a:solidFill>
                            <a:srgbClr val="000000"/>
                          </a:solidFill>
                          <a:effectLst/>
                          <a:latin typeface="Calibri"/>
                          <a:ea typeface="Calibri"/>
                          <a:cs typeface="Calibri"/>
                        </a:rPr>
                        <a:t>54 (-2)**</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GB" sz="1100">
                          <a:solidFill>
                            <a:srgbClr val="000000"/>
                          </a:solidFill>
                          <a:effectLst/>
                          <a:latin typeface="Calibri"/>
                          <a:ea typeface="Calibri"/>
                          <a:cs typeface="Calibri"/>
                        </a:rPr>
                        <a:t>51</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19">
                <a:tc>
                  <a:txBody>
                    <a:bodyPr/>
                    <a:lstStyle/>
                    <a:p>
                      <a:pPr marL="457200" algn="ctr">
                        <a:lnSpc>
                          <a:spcPct val="115000"/>
                        </a:lnSpc>
                        <a:spcAft>
                          <a:spcPts val="0"/>
                        </a:spcAft>
                      </a:pPr>
                      <a:r>
                        <a:rPr lang="en-GB" sz="1100">
                          <a:solidFill>
                            <a:srgbClr val="000000"/>
                          </a:solidFill>
                          <a:effectLst/>
                          <a:latin typeface="Calibri"/>
                          <a:ea typeface="Calibri"/>
                          <a:cs typeface="Calibri"/>
                        </a:rPr>
                        <a:t>Total</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GB" sz="1100">
                          <a:solidFill>
                            <a:srgbClr val="000000"/>
                          </a:solidFill>
                          <a:effectLst/>
                          <a:latin typeface="Calibri"/>
                          <a:ea typeface="Calibri"/>
                          <a:cs typeface="Calibri"/>
                        </a:rPr>
                        <a:t>71</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GB" sz="1100">
                          <a:solidFill>
                            <a:srgbClr val="000000"/>
                          </a:solidFill>
                          <a:effectLst/>
                          <a:latin typeface="Calibri"/>
                          <a:ea typeface="Calibri"/>
                          <a:cs typeface="Calibri"/>
                        </a:rPr>
                        <a:t>71</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38">
                <a:tc gridSpan="2">
                  <a:txBody>
                    <a:bodyPr/>
                    <a:lstStyle/>
                    <a:p>
                      <a:pPr marL="457200" algn="just">
                        <a:lnSpc>
                          <a:spcPct val="115000"/>
                        </a:lnSpc>
                        <a:spcAft>
                          <a:spcPts val="0"/>
                        </a:spcAft>
                      </a:pPr>
                      <a:r>
                        <a:rPr lang="es-CL" sz="1100" dirty="0" smtClean="0">
                          <a:solidFill>
                            <a:srgbClr val="000000"/>
                          </a:solidFill>
                          <a:effectLst/>
                          <a:latin typeface="Calibri"/>
                          <a:ea typeface="Calibri"/>
                          <a:cs typeface="Calibri"/>
                        </a:rPr>
                        <a:t>Clínical</a:t>
                      </a:r>
                      <a:r>
                        <a:rPr lang="es-CL" sz="1100" baseline="0" dirty="0" smtClean="0">
                          <a:solidFill>
                            <a:srgbClr val="000000"/>
                          </a:solidFill>
                          <a:effectLst/>
                          <a:latin typeface="Calibri"/>
                          <a:ea typeface="Calibri"/>
                          <a:cs typeface="Calibri"/>
                        </a:rPr>
                        <a:t> sensibility</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marL="457200" algn="ctr">
                        <a:lnSpc>
                          <a:spcPct val="115000"/>
                        </a:lnSpc>
                        <a:spcAft>
                          <a:spcPts val="0"/>
                        </a:spcAft>
                      </a:pPr>
                      <a:r>
                        <a:rPr lang="es-CL" sz="1100">
                          <a:solidFill>
                            <a:srgbClr val="000000"/>
                          </a:solidFill>
                          <a:effectLst/>
                          <a:latin typeface="Calibri"/>
                          <a:ea typeface="Calibri"/>
                          <a:cs typeface="Calibri"/>
                        </a:rPr>
                        <a:t>19/19+1= 95 %</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38">
                <a:tc gridSpan="2">
                  <a:txBody>
                    <a:bodyPr/>
                    <a:lstStyle/>
                    <a:p>
                      <a:pPr marL="457200">
                        <a:lnSpc>
                          <a:spcPct val="115000"/>
                        </a:lnSpc>
                        <a:spcAft>
                          <a:spcPts val="0"/>
                        </a:spcAft>
                      </a:pPr>
                      <a:r>
                        <a:rPr lang="es-CL" sz="1100" dirty="0" smtClean="0">
                          <a:solidFill>
                            <a:srgbClr val="000000"/>
                          </a:solidFill>
                          <a:effectLst/>
                          <a:latin typeface="Calibri"/>
                          <a:ea typeface="Calibri"/>
                          <a:cs typeface="Calibri"/>
                        </a:rPr>
                        <a:t>Clínical specificity</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marL="457200" algn="ctr">
                        <a:lnSpc>
                          <a:spcPct val="115000"/>
                        </a:lnSpc>
                        <a:spcAft>
                          <a:spcPts val="0"/>
                        </a:spcAft>
                      </a:pPr>
                      <a:r>
                        <a:rPr lang="es-CL" sz="1100" dirty="0">
                          <a:solidFill>
                            <a:srgbClr val="000000"/>
                          </a:solidFill>
                          <a:effectLst/>
                          <a:latin typeface="Calibri"/>
                          <a:ea typeface="Calibri"/>
                          <a:cs typeface="Calibri"/>
                        </a:rPr>
                        <a:t>52/52+1= 98 %</a:t>
                      </a:r>
                      <a:endParaRPr lang="es-CL"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2744362546"/>
              </p:ext>
            </p:extLst>
          </p:nvPr>
        </p:nvGraphicFramePr>
        <p:xfrm>
          <a:off x="1763688" y="4437112"/>
          <a:ext cx="6961931" cy="1678682"/>
        </p:xfrm>
        <a:graphic>
          <a:graphicData uri="http://schemas.openxmlformats.org/presentationml/2006/ole">
            <mc:AlternateContent xmlns:mc="http://schemas.openxmlformats.org/markup-compatibility/2006">
              <mc:Choice xmlns:v="urn:schemas-microsoft-com:vml" Requires="v">
                <p:oleObj spid="_x0000_s3092" name="Documento" r:id="rId5" imgW="5767729" imgH="1390338" progId="Word.Document.12">
                  <p:embed/>
                </p:oleObj>
              </mc:Choice>
              <mc:Fallback>
                <p:oleObj name="Documento" r:id="rId5" imgW="5767729" imgH="1390338" progId="Word.Document.12">
                  <p:embed/>
                  <p:pic>
                    <p:nvPicPr>
                      <p:cNvPr id="0" name=""/>
                      <p:cNvPicPr/>
                      <p:nvPr/>
                    </p:nvPicPr>
                    <p:blipFill>
                      <a:blip r:embed="rId6"/>
                      <a:stretch>
                        <a:fillRect/>
                      </a:stretch>
                    </p:blipFill>
                    <p:spPr>
                      <a:xfrm>
                        <a:off x="1763688" y="4437112"/>
                        <a:ext cx="6961931" cy="1678682"/>
                      </a:xfrm>
                      <a:prstGeom prst="rect">
                        <a:avLst/>
                      </a:prstGeom>
                    </p:spPr>
                  </p:pic>
                </p:oleObj>
              </mc:Fallback>
            </mc:AlternateContent>
          </a:graphicData>
        </a:graphic>
      </p:graphicFrame>
      <p:pic>
        <p:nvPicPr>
          <p:cNvPr id="7" name="Picture 2" descr="C:\Users\Fabio\Desktop\CPM\Loghi CPM\nuovi loghi\logo-per-brochu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83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342802"/>
            <a:ext cx="8424936" cy="4031873"/>
          </a:xfrm>
          <a:prstGeom prst="rect">
            <a:avLst/>
          </a:prstGeom>
        </p:spPr>
        <p:txBody>
          <a:bodyPr wrap="square">
            <a:spAutoFit/>
          </a:bodyPr>
          <a:lstStyle/>
          <a:p>
            <a:r>
              <a:rPr lang="en-US" sz="3200" dirty="0">
                <a:solidFill>
                  <a:srgbClr val="1F497D"/>
                </a:solidFill>
                <a:ea typeface="Calibri"/>
                <a:cs typeface="Times New Roman"/>
              </a:rPr>
              <a:t>Acute Respiratory Infections (ARI) are one of the major health problems in the world and on pediatric ages are one of the leading causes of mortality and morbidity. The microbiological diagnosis of respiratory infections turns out to be complex and diverse depending on the location of the infectious process, its severity, samples available and the patient's age. </a:t>
            </a:r>
            <a:endParaRPr lang="it-IT" sz="3200" dirty="0"/>
          </a:p>
        </p:txBody>
      </p:sp>
      <p:pic>
        <p:nvPicPr>
          <p:cNvPr id="3" name="Picture 2" descr="C:\Users\Fabio\Desktop\CPM\Loghi CPM\nuovi loghi\logo-per-broch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73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180528" y="764704"/>
            <a:ext cx="9469797" cy="5324460"/>
          </a:xfrm>
          <a:prstGeom prst="rect">
            <a:avLst/>
          </a:prstGeom>
        </p:spPr>
      </p:pic>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037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326666419"/>
              </p:ext>
            </p:extLst>
          </p:nvPr>
        </p:nvGraphicFramePr>
        <p:xfrm>
          <a:off x="-108520" y="1988840"/>
          <a:ext cx="10657972" cy="3427760"/>
        </p:xfrm>
        <a:graphic>
          <a:graphicData uri="http://schemas.openxmlformats.org/presentationml/2006/ole">
            <mc:AlternateContent xmlns:mc="http://schemas.openxmlformats.org/markup-compatibility/2006">
              <mc:Choice xmlns:v="urn:schemas-microsoft-com:vml" Requires="v">
                <p:oleObj spid="_x0000_s2069" name="Documento" r:id="rId4" imgW="9468700" imgH="3046187" progId="Word.Document.12">
                  <p:embed/>
                </p:oleObj>
              </mc:Choice>
              <mc:Fallback>
                <p:oleObj name="Documento" r:id="rId4" imgW="9468700" imgH="3046187" progId="Word.Document.12">
                  <p:embed/>
                  <p:pic>
                    <p:nvPicPr>
                      <p:cNvPr id="0" name=""/>
                      <p:cNvPicPr/>
                      <p:nvPr/>
                    </p:nvPicPr>
                    <p:blipFill>
                      <a:blip r:embed="rId5"/>
                      <a:stretch>
                        <a:fillRect/>
                      </a:stretch>
                    </p:blipFill>
                    <p:spPr>
                      <a:xfrm>
                        <a:off x="-108520" y="1988840"/>
                        <a:ext cx="10657972" cy="3427760"/>
                      </a:xfrm>
                      <a:prstGeom prst="rect">
                        <a:avLst/>
                      </a:prstGeom>
                    </p:spPr>
                  </p:pic>
                </p:oleObj>
              </mc:Fallback>
            </mc:AlternateContent>
          </a:graphicData>
        </a:graphic>
      </p:graphicFrame>
      <p:pic>
        <p:nvPicPr>
          <p:cNvPr id="3" name="Picture 2" descr="C:\Users\Fabio\Desktop\CPM\Loghi CPM\nuovi loghi\logo-per-brochu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6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780287918"/>
              </p:ext>
            </p:extLst>
          </p:nvPr>
        </p:nvGraphicFramePr>
        <p:xfrm>
          <a:off x="36513" y="1473200"/>
          <a:ext cx="9072562" cy="3911600"/>
        </p:xfrm>
        <a:graphic>
          <a:graphicData uri="http://schemas.openxmlformats.org/presentationml/2006/ole">
            <mc:AlternateContent xmlns:mc="http://schemas.openxmlformats.org/markup-compatibility/2006">
              <mc:Choice xmlns:v="urn:schemas-microsoft-com:vml" Requires="v">
                <p:oleObj spid="_x0000_s8203" name="Documento" r:id="rId4" imgW="9071966" imgH="3911692" progId="Word.Document.12">
                  <p:embed/>
                </p:oleObj>
              </mc:Choice>
              <mc:Fallback>
                <p:oleObj name="Documento" r:id="rId4" imgW="9071966" imgH="3911692" progId="Word.Document.12">
                  <p:embed/>
                  <p:pic>
                    <p:nvPicPr>
                      <p:cNvPr id="0" name=""/>
                      <p:cNvPicPr/>
                      <p:nvPr/>
                    </p:nvPicPr>
                    <p:blipFill>
                      <a:blip r:embed="rId5"/>
                      <a:stretch>
                        <a:fillRect/>
                      </a:stretch>
                    </p:blipFill>
                    <p:spPr>
                      <a:xfrm>
                        <a:off x="36513" y="1473200"/>
                        <a:ext cx="9072562" cy="3911600"/>
                      </a:xfrm>
                      <a:prstGeom prst="rect">
                        <a:avLst/>
                      </a:prstGeom>
                    </p:spPr>
                  </p:pic>
                </p:oleObj>
              </mc:Fallback>
            </mc:AlternateContent>
          </a:graphicData>
        </a:graphic>
      </p:graphicFrame>
      <p:pic>
        <p:nvPicPr>
          <p:cNvPr id="3" name="Picture 2" descr="C:\Users\Fabio\Desktop\CPM\Loghi CPM\nuovi loghi\logo-per-brochu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82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391680" y="1142647"/>
            <a:ext cx="8228160" cy="567420"/>
          </a:xfrm>
        </p:spPr>
        <p:txBody>
          <a:bodyPr tIns="3520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it-IT" altLang="it-IT" dirty="0" smtClean="0">
                <a:solidFill>
                  <a:schemeClr val="accent1">
                    <a:lumMod val="75000"/>
                  </a:schemeClr>
                </a:solidFill>
              </a:rPr>
              <a:t>CONCLUSION</a:t>
            </a:r>
          </a:p>
        </p:txBody>
      </p:sp>
      <p:sp>
        <p:nvSpPr>
          <p:cNvPr id="65540" name="Rectangle 3"/>
          <p:cNvSpPr>
            <a:spLocks noGrp="1" noChangeArrowheads="1"/>
          </p:cNvSpPr>
          <p:nvPr>
            <p:ph type="body" sz="half" idx="2"/>
          </p:nvPr>
        </p:nvSpPr>
        <p:spPr>
          <a:xfrm>
            <a:off x="261045" y="1926540"/>
            <a:ext cx="8687520" cy="3331701"/>
          </a:xfrm>
        </p:spPr>
        <p:txBody>
          <a:bodyPr/>
          <a:lstStyle/>
          <a:p>
            <a:pPr marL="391686" indent="-293764">
              <a:buSzPct val="45000"/>
              <a:buNone/>
              <a:tabLst>
                <a:tab pos="656650" algn="l"/>
                <a:tab pos="1313299" algn="l"/>
                <a:tab pos="1969949" algn="l"/>
                <a:tab pos="2626599" algn="l"/>
                <a:tab pos="3283248" algn="l"/>
                <a:tab pos="3939898" algn="l"/>
              </a:tabLst>
              <a:defRPr/>
            </a:pPr>
            <a:endParaRPr lang="it-IT" altLang="it-IT" dirty="0" smtClean="0">
              <a:solidFill>
                <a:schemeClr val="accent1">
                  <a:lumMod val="75000"/>
                </a:schemeClr>
              </a:solidFill>
            </a:endParaRPr>
          </a:p>
          <a:p>
            <a:pPr marL="391686" indent="-293764">
              <a:buSzPct val="45000"/>
              <a:buNone/>
              <a:tabLst>
                <a:tab pos="656650" algn="l"/>
                <a:tab pos="1313299" algn="l"/>
                <a:tab pos="1969949" algn="l"/>
                <a:tab pos="2626599" algn="l"/>
                <a:tab pos="3283248" algn="l"/>
                <a:tab pos="3939898" algn="l"/>
              </a:tabLst>
              <a:defRPr/>
            </a:pPr>
            <a:r>
              <a:rPr lang="it-IT" altLang="it-IT" dirty="0" smtClean="0">
                <a:solidFill>
                  <a:schemeClr val="accent1">
                    <a:lumMod val="75000"/>
                  </a:schemeClr>
                </a:solidFill>
              </a:rPr>
              <a:t>“</a:t>
            </a:r>
            <a:r>
              <a:rPr lang="en-US" altLang="it-IT" i="1" dirty="0">
                <a:solidFill>
                  <a:schemeClr val="accent1">
                    <a:lumMod val="75000"/>
                  </a:schemeClr>
                </a:solidFill>
                <a:effectLst>
                  <a:outerShdw blurRad="38100" dist="38100" dir="2700000" algn="tl">
                    <a:srgbClr val="000000">
                      <a:alpha val="43137"/>
                    </a:srgbClr>
                  </a:outerShdw>
                </a:effectLst>
              </a:rPr>
              <a:t>The greater danger for most of us lies not in setting our aim too high and falling short; but in setting our aim too low, and achieving our mark</a:t>
            </a:r>
            <a:r>
              <a:rPr lang="it-IT" altLang="it-IT" dirty="0" smtClean="0">
                <a:solidFill>
                  <a:schemeClr val="accent1">
                    <a:lumMod val="75000"/>
                  </a:schemeClr>
                </a:solidFill>
              </a:rPr>
              <a:t>.” (</a:t>
            </a:r>
            <a:r>
              <a:rPr lang="it-IT" altLang="it-IT" i="1" dirty="0" smtClean="0">
                <a:solidFill>
                  <a:schemeClr val="accent1">
                    <a:lumMod val="75000"/>
                  </a:schemeClr>
                </a:solidFill>
              </a:rPr>
              <a:t>Michelangelo</a:t>
            </a:r>
            <a:r>
              <a:rPr lang="it-IT" altLang="it-IT" dirty="0" smtClean="0">
                <a:solidFill>
                  <a:schemeClr val="accent1">
                    <a:lumMod val="75000"/>
                  </a:schemeClr>
                </a:solidFill>
              </a:rPr>
              <a:t>)</a:t>
            </a:r>
          </a:p>
          <a:p>
            <a:pPr marL="391686" indent="-293764">
              <a:buSzPct val="45000"/>
              <a:buNone/>
              <a:tabLst>
                <a:tab pos="656650" algn="l"/>
                <a:tab pos="1313299" algn="l"/>
                <a:tab pos="1969949" algn="l"/>
                <a:tab pos="2626599" algn="l"/>
                <a:tab pos="3283248" algn="l"/>
                <a:tab pos="3939898" algn="l"/>
              </a:tabLst>
              <a:defRPr/>
            </a:pPr>
            <a:r>
              <a:rPr lang="it-IT" altLang="it-IT" dirty="0" smtClean="0">
                <a:solidFill>
                  <a:schemeClr val="accent1">
                    <a:lumMod val="75000"/>
                  </a:schemeClr>
                </a:solidFill>
              </a:rPr>
              <a:t>THANKS!</a:t>
            </a:r>
          </a:p>
          <a:p>
            <a:pPr marL="391686" indent="-293764">
              <a:buSzPct val="45000"/>
              <a:buNone/>
              <a:tabLst>
                <a:tab pos="656650" algn="l"/>
                <a:tab pos="1313299" algn="l"/>
                <a:tab pos="1969949" algn="l"/>
                <a:tab pos="2626599" algn="l"/>
                <a:tab pos="3283248" algn="l"/>
                <a:tab pos="3939898" algn="l"/>
              </a:tabLst>
              <a:defRPr/>
            </a:pPr>
            <a:endParaRPr lang="it-IT" altLang="it-IT" dirty="0" smtClean="0">
              <a:solidFill>
                <a:schemeClr val="accent1">
                  <a:lumMod val="75000"/>
                </a:schemeClr>
              </a:solidFill>
            </a:endParaRPr>
          </a:p>
        </p:txBody>
      </p:sp>
      <p:sp>
        <p:nvSpPr>
          <p:cNvPr id="4" name="CasellaDiTesto 3"/>
          <p:cNvSpPr txBox="1"/>
          <p:nvPr/>
        </p:nvSpPr>
        <p:spPr>
          <a:xfrm>
            <a:off x="5656243" y="4636159"/>
            <a:ext cx="3092221" cy="1961193"/>
          </a:xfrm>
          <a:prstGeom prst="rect">
            <a:avLst/>
          </a:prstGeom>
          <a:noFill/>
        </p:spPr>
        <p:txBody>
          <a:bodyPr wrap="none" lIns="82945" tIns="41473" rIns="82945" bIns="41473" rtlCol="0">
            <a:spAutoFit/>
          </a:bodyPr>
          <a:lstStyle/>
          <a:p>
            <a:pPr lvl="0"/>
            <a:r>
              <a:rPr lang="it-IT" sz="1600" dirty="0">
                <a:solidFill>
                  <a:schemeClr val="accent1">
                    <a:lumMod val="75000"/>
                  </a:schemeClr>
                </a:solidFill>
              </a:rPr>
              <a:t>Prof. Isis </a:t>
            </a:r>
            <a:r>
              <a:rPr lang="it-IT" sz="1600" dirty="0" err="1">
                <a:solidFill>
                  <a:schemeClr val="accent1">
                    <a:lumMod val="75000"/>
                  </a:schemeClr>
                </a:solidFill>
              </a:rPr>
              <a:t>Tamargo</a:t>
            </a:r>
            <a:r>
              <a:rPr lang="it-IT" sz="1600" dirty="0">
                <a:solidFill>
                  <a:schemeClr val="accent1">
                    <a:lumMod val="75000"/>
                  </a:schemeClr>
                </a:solidFill>
              </a:rPr>
              <a:t> Martinez, </a:t>
            </a:r>
            <a:r>
              <a:rPr lang="it-IT" sz="1600" dirty="0" err="1">
                <a:solidFill>
                  <a:schemeClr val="accent1">
                    <a:lumMod val="75000"/>
                  </a:schemeClr>
                </a:solidFill>
              </a:rPr>
              <a:t>PhD</a:t>
            </a:r>
            <a:endParaRPr lang="it-IT" sz="1600" dirty="0">
              <a:solidFill>
                <a:schemeClr val="accent1">
                  <a:lumMod val="75000"/>
                </a:schemeClr>
              </a:solidFill>
            </a:endParaRPr>
          </a:p>
          <a:p>
            <a:pPr lvl="0"/>
            <a:endParaRPr lang="it-IT" sz="1600" dirty="0">
              <a:solidFill>
                <a:schemeClr val="accent1">
                  <a:lumMod val="75000"/>
                </a:schemeClr>
              </a:solidFill>
            </a:endParaRPr>
          </a:p>
          <a:p>
            <a:r>
              <a:rPr lang="it-IT" sz="1600" dirty="0">
                <a:solidFill>
                  <a:schemeClr val="accent1">
                    <a:lumMod val="75000"/>
                  </a:schemeClr>
                </a:solidFill>
              </a:rPr>
              <a:t>Dr.ssa Sabina </a:t>
            </a:r>
            <a:r>
              <a:rPr lang="it-IT" sz="1600" dirty="0" err="1">
                <a:solidFill>
                  <a:schemeClr val="accent1">
                    <a:lumMod val="75000"/>
                  </a:schemeClr>
                </a:solidFill>
              </a:rPr>
              <a:t>Ripani</a:t>
            </a:r>
            <a:endParaRPr lang="it-IT" sz="1600" dirty="0">
              <a:solidFill>
                <a:schemeClr val="accent1">
                  <a:lumMod val="75000"/>
                </a:schemeClr>
              </a:solidFill>
            </a:endParaRPr>
          </a:p>
          <a:p>
            <a:endParaRPr lang="it-IT" sz="1600" dirty="0">
              <a:solidFill>
                <a:schemeClr val="accent1">
                  <a:lumMod val="75000"/>
                </a:schemeClr>
              </a:solidFill>
            </a:endParaRPr>
          </a:p>
          <a:p>
            <a:r>
              <a:rPr lang="it-IT" sz="1600" dirty="0">
                <a:solidFill>
                  <a:schemeClr val="accent1">
                    <a:lumMod val="75000"/>
                  </a:schemeClr>
                </a:solidFill>
              </a:rPr>
              <a:t>Dr. Francesco Pacella</a:t>
            </a:r>
          </a:p>
          <a:p>
            <a:endParaRPr lang="it-IT" sz="2200" dirty="0">
              <a:solidFill>
                <a:schemeClr val="accent1">
                  <a:lumMod val="75000"/>
                </a:schemeClr>
              </a:solidFill>
            </a:endParaRPr>
          </a:p>
          <a:p>
            <a:endParaRPr lang="it-IT" dirty="0"/>
          </a:p>
        </p:txBody>
      </p:sp>
      <p:sp>
        <p:nvSpPr>
          <p:cNvPr id="5" name="CasellaDiTesto 4"/>
          <p:cNvSpPr txBox="1"/>
          <p:nvPr/>
        </p:nvSpPr>
        <p:spPr>
          <a:xfrm>
            <a:off x="391680" y="6425423"/>
            <a:ext cx="8645688" cy="391533"/>
          </a:xfrm>
          <a:prstGeom prst="rect">
            <a:avLst/>
          </a:prstGeom>
          <a:noFill/>
        </p:spPr>
        <p:txBody>
          <a:bodyPr wrap="square" lIns="82945" tIns="41473" rIns="82945" bIns="41473" rtlCol="0">
            <a:spAutoFit/>
          </a:bodyPr>
          <a:lstStyle/>
          <a:p>
            <a:r>
              <a:rPr lang="it-IT" sz="1000" dirty="0"/>
              <a:t>La seguente presentazione ed il suo contenuto è di proprietà della CPM SAS ed è da ritenersi  strettamente confidenziale e riservata </a:t>
            </a:r>
          </a:p>
          <a:p>
            <a:r>
              <a:rPr lang="it-IT" sz="1000" dirty="0"/>
              <a:t>esclusivamente ai destinatari. Se ne vieta la divulgazione senza il consenso della CPM SAS</a:t>
            </a:r>
          </a:p>
        </p:txBody>
      </p:sp>
    </p:spTree>
    <p:extLst>
      <p:ext uri="{BB962C8B-B14F-4D97-AF65-F5344CB8AC3E}">
        <p14:creationId xmlns:p14="http://schemas.microsoft.com/office/powerpoint/2010/main" val="1064776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993718"/>
            <a:ext cx="7848872" cy="4739439"/>
          </a:xfrm>
          <a:prstGeom prst="rect">
            <a:avLst/>
          </a:prstGeom>
        </p:spPr>
        <p:txBody>
          <a:bodyPr wrap="square">
            <a:spAutoFit/>
          </a:bodyPr>
          <a:lstStyle/>
          <a:p>
            <a:pPr marL="90170" algn="just">
              <a:lnSpc>
                <a:spcPct val="115000"/>
              </a:lnSpc>
              <a:spcAft>
                <a:spcPts val="1000"/>
              </a:spcAft>
              <a:tabLst>
                <a:tab pos="180340" algn="l"/>
              </a:tabLst>
            </a:pPr>
            <a:r>
              <a:rPr lang="en-US" sz="2400" dirty="0">
                <a:solidFill>
                  <a:srgbClr val="1F497D"/>
                </a:solidFill>
                <a:ea typeface="Calibri"/>
                <a:cs typeface="Times New Roman"/>
              </a:rPr>
              <a:t>Additionally the etiological agents responsible are diverse and the epidemiology may vary in relation to specific factors (community-acquired pneumonia, hospitalized patients, immunosuppressed patients, geographic area, among others</a:t>
            </a:r>
            <a:r>
              <a:rPr lang="en-US" sz="2400" dirty="0" smtClean="0">
                <a:solidFill>
                  <a:srgbClr val="1F497D"/>
                </a:solidFill>
                <a:ea typeface="Calibri"/>
                <a:cs typeface="Times New Roman"/>
              </a:rPr>
              <a:t>). </a:t>
            </a:r>
            <a:r>
              <a:rPr lang="en-US" sz="2400" dirty="0">
                <a:solidFill>
                  <a:srgbClr val="1F497D"/>
                </a:solidFill>
                <a:ea typeface="Calibri"/>
                <a:cs typeface="Times New Roman"/>
              </a:rPr>
              <a:t>In developing countries bacteria are often the most isolated in severe pneumonia in untreated patient’s etiologic agents, and constitute a serious health problem in children and the </a:t>
            </a:r>
            <a:r>
              <a:rPr lang="en-US" sz="2400" dirty="0" smtClean="0">
                <a:solidFill>
                  <a:srgbClr val="1F497D"/>
                </a:solidFill>
                <a:ea typeface="Calibri"/>
                <a:cs typeface="Times New Roman"/>
              </a:rPr>
              <a:t>elderly. </a:t>
            </a:r>
            <a:r>
              <a:rPr lang="en-US" sz="2400" dirty="0">
                <a:solidFill>
                  <a:srgbClr val="1F497D"/>
                </a:solidFill>
                <a:ea typeface="Calibri"/>
                <a:cs typeface="Times New Roman"/>
              </a:rPr>
              <a:t>Rapid diagnosis currently recommended may involve the use of expensive tests, which although excellent methods, are usually not available in all hospitals, or insufficient to permit identification of all stakeholders.</a:t>
            </a:r>
            <a:endParaRPr lang="it-IT" sz="2400" dirty="0">
              <a:ea typeface="Calibri"/>
              <a:cs typeface="Times New Roman"/>
            </a:endParaRPr>
          </a:p>
        </p:txBody>
      </p:sp>
      <p:pic>
        <p:nvPicPr>
          <p:cNvPr id="3" name="Picture 2" descr="C:\Users\Fabio\Desktop\CPM\Loghi CPM\nuovi loghi\logo-per-broch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995364"/>
            <a:ext cx="468052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95363"/>
            <a:ext cx="3672409"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Fabio\Desktop\CPM\Loghi CPM\nuovi loghi\logo-per-broch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71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6672"/>
            <a:ext cx="719018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79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407421"/>
            <a:ext cx="8280920" cy="3936975"/>
          </a:xfrm>
          <a:prstGeom prst="rect">
            <a:avLst/>
          </a:prstGeom>
        </p:spPr>
        <p:txBody>
          <a:bodyPr wrap="square">
            <a:spAutoFit/>
          </a:bodyPr>
          <a:lstStyle/>
          <a:p>
            <a:pPr marL="90170" algn="just">
              <a:lnSpc>
                <a:spcPct val="115000"/>
              </a:lnSpc>
              <a:spcAft>
                <a:spcPts val="1000"/>
              </a:spcAft>
              <a:tabLst>
                <a:tab pos="180340" algn="l"/>
              </a:tabLst>
            </a:pPr>
            <a:r>
              <a:rPr lang="en-US" sz="2400" dirty="0">
                <a:solidFill>
                  <a:srgbClr val="1F497D"/>
                </a:solidFill>
                <a:ea typeface="Calibri"/>
                <a:cs typeface="Times New Roman"/>
              </a:rPr>
              <a:t>It is common that regions with limited resources chooses to implement antimicrobial treatment as a priority, rather than devoting resources in the microbiological diagnosis, which requires an adequate infrastructure for its realization.</a:t>
            </a:r>
            <a:endParaRPr lang="it-IT" sz="2400" dirty="0">
              <a:ea typeface="Calibri"/>
              <a:cs typeface="Times New Roman"/>
            </a:endParaRPr>
          </a:p>
          <a:p>
            <a:pPr marL="90170" algn="just">
              <a:lnSpc>
                <a:spcPct val="115000"/>
              </a:lnSpc>
              <a:spcAft>
                <a:spcPts val="0"/>
              </a:spcAft>
              <a:tabLst>
                <a:tab pos="18034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1F497D"/>
                </a:solidFill>
                <a:ea typeface="Times New Roman"/>
                <a:cs typeface="Courier New"/>
              </a:rPr>
              <a:t>Therefore a system that allows growing rapidly, along with the antimicrobial susceptibility in just 18-24 hours, without additional equipment, can be a useful tool in the hands of the microbiologist and clinician</a:t>
            </a:r>
            <a:r>
              <a:rPr lang="en-US" dirty="0">
                <a:solidFill>
                  <a:srgbClr val="1F497D"/>
                </a:solidFill>
                <a:ea typeface="Times New Roman"/>
                <a:cs typeface="Courier New"/>
              </a:rPr>
              <a:t>.</a:t>
            </a:r>
            <a:endParaRPr lang="it-IT" sz="2400" dirty="0">
              <a:ea typeface="Calibri"/>
              <a:cs typeface="Times New Roman"/>
            </a:endParaRPr>
          </a:p>
          <a:p>
            <a:pPr marL="90170" algn="just">
              <a:lnSpc>
                <a:spcPct val="115000"/>
              </a:lnSpc>
              <a:spcAft>
                <a:spcPts val="1000"/>
              </a:spcAft>
              <a:tabLst>
                <a:tab pos="180340" algn="l"/>
              </a:tabLst>
            </a:pPr>
            <a:r>
              <a:rPr lang="en-US" b="1" dirty="0">
                <a:solidFill>
                  <a:srgbClr val="1F497D"/>
                </a:solidFill>
                <a:ea typeface="Calibri"/>
                <a:cs typeface="Times New Roman"/>
              </a:rPr>
              <a:t> </a:t>
            </a:r>
            <a:endParaRPr lang="it-IT" sz="2400" dirty="0">
              <a:ea typeface="Calibri"/>
              <a:cs typeface="Times New Roman"/>
            </a:endParaRPr>
          </a:p>
        </p:txBody>
      </p:sp>
      <p:pic>
        <p:nvPicPr>
          <p:cNvPr id="3" name="Picture 2" descr="C:\Users\Fabio\Desktop\CPM\Loghi CPM\nuovi loghi\logo-per-broch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43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476673"/>
            <a:ext cx="4608513" cy="584775"/>
          </a:xfrm>
          <a:prstGeom prst="rect">
            <a:avLst/>
          </a:prstGeom>
        </p:spPr>
        <p:txBody>
          <a:bodyPr wrap="square">
            <a:spAutoFit/>
          </a:bodyPr>
          <a:lstStyle/>
          <a:p>
            <a:r>
              <a:rPr lang="en-US" sz="3200" b="1" dirty="0">
                <a:solidFill>
                  <a:srgbClr val="1F497D"/>
                </a:solidFill>
                <a:ea typeface="ヒラギノ角ゴ Pro W3"/>
                <a:cs typeface="Calibri"/>
              </a:rPr>
              <a:t>ARI WELL D-ONE® </a:t>
            </a:r>
            <a:endParaRPr lang="it-IT" sz="3200" dirty="0"/>
          </a:p>
        </p:txBody>
      </p:sp>
      <p:sp>
        <p:nvSpPr>
          <p:cNvPr id="3" name="Rettangolo 2"/>
          <p:cNvSpPr/>
          <p:nvPr/>
        </p:nvSpPr>
        <p:spPr>
          <a:xfrm>
            <a:off x="683568" y="908720"/>
            <a:ext cx="7560840" cy="5891869"/>
          </a:xfrm>
          <a:prstGeom prst="rect">
            <a:avLst/>
          </a:prstGeom>
        </p:spPr>
        <p:txBody>
          <a:bodyPr wrap="square">
            <a:spAutoFit/>
          </a:bodyPr>
          <a:lstStyle/>
          <a:p>
            <a:pPr marL="90170" algn="just">
              <a:lnSpc>
                <a:spcPct val="115000"/>
              </a:lnSpc>
              <a:spcAft>
                <a:spcPts val="1000"/>
              </a:spcAft>
              <a:tabLst>
                <a:tab pos="180340" algn="l"/>
              </a:tabLst>
            </a:pPr>
            <a:r>
              <a:rPr lang="en-US" dirty="0">
                <a:solidFill>
                  <a:srgbClr val="1F497D"/>
                </a:solidFill>
                <a:ea typeface="Calibri"/>
                <a:cs typeface="Times New Roman"/>
              </a:rPr>
              <a:t>System composed of a polypropylene plate containing 32 tapered wells designed for better visualization of the colorimetric reactions that occur as a result of the growth of microorganisms, media specially prepared for the selective cultivation of </a:t>
            </a:r>
          </a:p>
          <a:p>
            <a:pPr marL="90170" algn="just">
              <a:lnSpc>
                <a:spcPct val="115000"/>
              </a:lnSpc>
              <a:spcAft>
                <a:spcPts val="1000"/>
              </a:spcAft>
              <a:tabLst>
                <a:tab pos="180340" algn="l"/>
              </a:tabLst>
            </a:pPr>
            <a:r>
              <a:rPr lang="en-US" sz="1600" dirty="0" smtClean="0">
                <a:solidFill>
                  <a:srgbClr val="1F497D"/>
                </a:solidFill>
                <a:ea typeface="Calibri"/>
                <a:cs typeface="Times New Roman"/>
              </a:rPr>
              <a:t>Streptococcus </a:t>
            </a:r>
            <a:r>
              <a:rPr lang="en-US" sz="1600" dirty="0" err="1">
                <a:solidFill>
                  <a:srgbClr val="1F497D"/>
                </a:solidFill>
                <a:ea typeface="Calibri"/>
                <a:cs typeface="Times New Roman"/>
              </a:rPr>
              <a:t>pneumoniae</a:t>
            </a:r>
            <a:r>
              <a:rPr lang="en-US" sz="1600" dirty="0">
                <a:solidFill>
                  <a:srgbClr val="1F497D"/>
                </a:solidFill>
                <a:ea typeface="Calibri"/>
                <a:cs typeface="Times New Roman"/>
              </a:rPr>
              <a:t>, </a:t>
            </a:r>
            <a:endParaRPr lang="en-US" sz="1600"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smtClean="0">
                <a:solidFill>
                  <a:srgbClr val="1F497D"/>
                </a:solidFill>
                <a:ea typeface="Calibri"/>
                <a:cs typeface="Times New Roman"/>
              </a:rPr>
              <a:t>Streptococcus </a:t>
            </a:r>
            <a:r>
              <a:rPr lang="en-US" sz="1600" i="1" dirty="0" err="1">
                <a:solidFill>
                  <a:srgbClr val="1F497D"/>
                </a:solidFill>
                <a:ea typeface="Calibri"/>
                <a:cs typeface="Times New Roman"/>
              </a:rPr>
              <a:t>pyogenes</a:t>
            </a:r>
            <a:r>
              <a:rPr lang="en-US" sz="1600" i="1" dirty="0">
                <a:solidFill>
                  <a:srgbClr val="1F497D"/>
                </a:solidFill>
                <a:ea typeface="Calibri"/>
                <a:cs typeface="Times New Roman"/>
              </a:rPr>
              <a:t> (Group A),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smtClean="0">
                <a:solidFill>
                  <a:srgbClr val="1F497D"/>
                </a:solidFill>
                <a:ea typeface="Calibri"/>
                <a:cs typeface="Times New Roman"/>
              </a:rPr>
              <a:t>Streptococcus </a:t>
            </a:r>
            <a:r>
              <a:rPr lang="en-US" sz="1600" i="1" dirty="0" err="1">
                <a:solidFill>
                  <a:srgbClr val="1F497D"/>
                </a:solidFill>
                <a:ea typeface="Calibri"/>
                <a:cs typeface="Times New Roman"/>
              </a:rPr>
              <a:t>agalactiae</a:t>
            </a:r>
            <a:r>
              <a:rPr lang="en-US" sz="1600" i="1" dirty="0">
                <a:solidFill>
                  <a:srgbClr val="1F497D"/>
                </a:solidFill>
                <a:ea typeface="Calibri"/>
                <a:cs typeface="Times New Roman"/>
              </a:rPr>
              <a:t> (Group B),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err="1" smtClean="0">
                <a:solidFill>
                  <a:srgbClr val="1F497D"/>
                </a:solidFill>
                <a:ea typeface="Calibri"/>
                <a:cs typeface="Times New Roman"/>
              </a:rPr>
              <a:t>Haemophilus</a:t>
            </a:r>
            <a:r>
              <a:rPr lang="en-US" sz="1600" i="1" dirty="0" smtClean="0">
                <a:solidFill>
                  <a:srgbClr val="1F497D"/>
                </a:solidFill>
                <a:ea typeface="Calibri"/>
                <a:cs typeface="Times New Roman"/>
              </a:rPr>
              <a:t> </a:t>
            </a:r>
            <a:r>
              <a:rPr lang="en-US" sz="1600" i="1" dirty="0" err="1">
                <a:solidFill>
                  <a:srgbClr val="1F497D"/>
                </a:solidFill>
                <a:ea typeface="Calibri"/>
                <a:cs typeface="Times New Roman"/>
              </a:rPr>
              <a:t>influenzae</a:t>
            </a:r>
            <a:r>
              <a:rPr lang="en-US" sz="1600" i="1" dirty="0">
                <a:solidFill>
                  <a:srgbClr val="1F497D"/>
                </a:solidFill>
                <a:ea typeface="Calibri"/>
                <a:cs typeface="Times New Roman"/>
              </a:rPr>
              <a:t>,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err="1" smtClean="0">
                <a:solidFill>
                  <a:srgbClr val="1F497D"/>
                </a:solidFill>
                <a:ea typeface="Calibri"/>
                <a:cs typeface="Times New Roman"/>
              </a:rPr>
              <a:t>Haemophilus</a:t>
            </a:r>
            <a:r>
              <a:rPr lang="en-US" sz="1600" i="1" dirty="0" smtClean="0">
                <a:solidFill>
                  <a:srgbClr val="1F497D"/>
                </a:solidFill>
                <a:ea typeface="Calibri"/>
                <a:cs typeface="Times New Roman"/>
              </a:rPr>
              <a:t> </a:t>
            </a:r>
            <a:r>
              <a:rPr lang="en-US" sz="1600" i="1" dirty="0" err="1">
                <a:solidFill>
                  <a:srgbClr val="1F497D"/>
                </a:solidFill>
                <a:ea typeface="Calibri"/>
                <a:cs typeface="Times New Roman"/>
              </a:rPr>
              <a:t>spp</a:t>
            </a:r>
            <a:r>
              <a:rPr lang="en-US" sz="1600" i="1" dirty="0">
                <a:solidFill>
                  <a:srgbClr val="1F497D"/>
                </a:solidFill>
                <a:ea typeface="Calibri"/>
                <a:cs typeface="Times New Roman"/>
              </a:rPr>
              <a:t>,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smtClean="0">
                <a:solidFill>
                  <a:srgbClr val="1F497D"/>
                </a:solidFill>
                <a:ea typeface="Calibri"/>
                <a:cs typeface="Times New Roman"/>
              </a:rPr>
              <a:t>Staphylococcus </a:t>
            </a:r>
            <a:r>
              <a:rPr lang="en-US" sz="1600" i="1" dirty="0" err="1">
                <a:solidFill>
                  <a:srgbClr val="1F497D"/>
                </a:solidFill>
                <a:ea typeface="Calibri"/>
                <a:cs typeface="Times New Roman"/>
              </a:rPr>
              <a:t>aureus</a:t>
            </a:r>
            <a:r>
              <a:rPr lang="en-US" sz="1600" i="1" dirty="0">
                <a:solidFill>
                  <a:srgbClr val="1F497D"/>
                </a:solidFill>
                <a:ea typeface="Calibri"/>
                <a:cs typeface="Times New Roman"/>
              </a:rPr>
              <a:t>,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smtClean="0">
                <a:solidFill>
                  <a:srgbClr val="1F497D"/>
                </a:solidFill>
                <a:ea typeface="Calibri"/>
                <a:cs typeface="Times New Roman"/>
              </a:rPr>
              <a:t>Mycoplasma </a:t>
            </a:r>
            <a:r>
              <a:rPr lang="en-US" sz="1600" i="1" dirty="0">
                <a:solidFill>
                  <a:srgbClr val="1F497D"/>
                </a:solidFill>
                <a:ea typeface="Calibri"/>
                <a:cs typeface="Times New Roman"/>
              </a:rPr>
              <a:t>spp.,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u="sng" dirty="0" smtClean="0">
                <a:solidFill>
                  <a:srgbClr val="FF0000"/>
                </a:solidFill>
                <a:ea typeface="Calibri"/>
                <a:cs typeface="Times New Roman"/>
              </a:rPr>
              <a:t>Mycoplasma </a:t>
            </a:r>
            <a:r>
              <a:rPr lang="en-US" sz="1600" i="1" u="sng" dirty="0" err="1">
                <a:solidFill>
                  <a:srgbClr val="FF0000"/>
                </a:solidFill>
                <a:ea typeface="Calibri"/>
                <a:cs typeface="Times New Roman"/>
              </a:rPr>
              <a:t>pneumoniae</a:t>
            </a:r>
            <a:r>
              <a:rPr lang="en-US" sz="1600" i="1" dirty="0">
                <a:solidFill>
                  <a:srgbClr val="1F497D"/>
                </a:solidFill>
                <a:ea typeface="Calibri"/>
                <a:cs typeface="Times New Roman"/>
              </a:rPr>
              <a:t>,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smtClean="0">
                <a:solidFill>
                  <a:srgbClr val="1F497D"/>
                </a:solidFill>
                <a:ea typeface="Calibri"/>
                <a:cs typeface="Times New Roman"/>
              </a:rPr>
              <a:t>Pseudomonas </a:t>
            </a:r>
            <a:r>
              <a:rPr lang="en-US" sz="1600" i="1" dirty="0">
                <a:solidFill>
                  <a:srgbClr val="1F497D"/>
                </a:solidFill>
                <a:ea typeface="Calibri"/>
                <a:cs typeface="Times New Roman"/>
              </a:rPr>
              <a:t>spp.,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smtClean="0">
                <a:solidFill>
                  <a:srgbClr val="1F497D"/>
                </a:solidFill>
                <a:ea typeface="Calibri"/>
                <a:cs typeface="Times New Roman"/>
              </a:rPr>
              <a:t>Candida </a:t>
            </a:r>
            <a:r>
              <a:rPr lang="en-US" sz="1600" i="1" dirty="0">
                <a:solidFill>
                  <a:srgbClr val="1F497D"/>
                </a:solidFill>
                <a:ea typeface="Calibri"/>
                <a:cs typeface="Times New Roman"/>
              </a:rPr>
              <a:t>spp., </a:t>
            </a:r>
            <a:endParaRPr lang="en-US" sz="1600" i="1" dirty="0" smtClean="0">
              <a:solidFill>
                <a:srgbClr val="1F497D"/>
              </a:solidFill>
              <a:ea typeface="Calibri"/>
              <a:cs typeface="Times New Roman"/>
            </a:endParaRPr>
          </a:p>
          <a:p>
            <a:pPr marL="90170" algn="just">
              <a:lnSpc>
                <a:spcPct val="115000"/>
              </a:lnSpc>
              <a:spcAft>
                <a:spcPts val="1000"/>
              </a:spcAft>
              <a:tabLst>
                <a:tab pos="180340" algn="l"/>
              </a:tabLst>
            </a:pPr>
            <a:r>
              <a:rPr lang="en-US" sz="1600" i="1" dirty="0" smtClean="0">
                <a:solidFill>
                  <a:srgbClr val="1F497D"/>
                </a:solidFill>
                <a:ea typeface="Calibri"/>
                <a:cs typeface="Times New Roman"/>
              </a:rPr>
              <a:t>Candida </a:t>
            </a:r>
            <a:r>
              <a:rPr lang="en-US" sz="1600" i="1" dirty="0" err="1">
                <a:solidFill>
                  <a:srgbClr val="1F497D"/>
                </a:solidFill>
                <a:ea typeface="Calibri"/>
                <a:cs typeface="Times New Roman"/>
              </a:rPr>
              <a:t>albicans</a:t>
            </a:r>
            <a:r>
              <a:rPr lang="en-US" sz="1600" dirty="0">
                <a:solidFill>
                  <a:srgbClr val="1F497D"/>
                </a:solidFill>
                <a:ea typeface="Calibri"/>
                <a:cs typeface="Times New Roman"/>
              </a:rPr>
              <a:t>, </a:t>
            </a:r>
            <a:endParaRPr lang="it-IT" sz="1600" dirty="0">
              <a:ea typeface="Calibri"/>
              <a:cs typeface="Times New Roman"/>
            </a:endParaRPr>
          </a:p>
        </p:txBody>
      </p:sp>
      <p:pic>
        <p:nvPicPr>
          <p:cNvPr id="4" name="Picture 2" descr="C:\Users\Fabio\Desktop\CPM\Loghi CPM\nuovi loghi\logo-per-broch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258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6931670" cy="638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Fabio\Desktop\CPM\Loghi CPM\nuovi loghi\logo-per-broch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864096" cy="5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68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752</Words>
  <Application>Microsoft Office PowerPoint</Application>
  <PresentationFormat>Presentazione su schermo (4:3)</PresentationFormat>
  <Paragraphs>85</Paragraphs>
  <Slides>33</Slides>
  <Notes>5</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42" baseType="lpstr">
      <vt:lpstr>Arial Unicode MS</vt:lpstr>
      <vt:lpstr>Aharoni</vt:lpstr>
      <vt:lpstr>Arial</vt:lpstr>
      <vt:lpstr>Calibri</vt:lpstr>
      <vt:lpstr>Courier New</vt:lpstr>
      <vt:lpstr>Times New Roman</vt:lpstr>
      <vt:lpstr>ヒラギノ角ゴ Pro W3</vt:lpstr>
      <vt:lpstr>Tema di Office</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Pleural Liquid - Negative</vt:lpstr>
      <vt:lpstr>Sputum – Positive for M.pneumoniae + Candida albicans</vt:lpstr>
      <vt:lpstr>Pleural Liquid – Positive for M.hominis</vt:lpstr>
      <vt:lpstr>Positive for S.pneumoniae + M.pneumoniae in Hemoculture</vt:lpstr>
      <vt:lpstr>Positive for Pseudomonas in Broncheal Wash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dc:creator>
  <cp:lastModifiedBy>Francesco</cp:lastModifiedBy>
  <cp:revision>44</cp:revision>
  <dcterms:created xsi:type="dcterms:W3CDTF">2015-01-22T11:11:52Z</dcterms:created>
  <dcterms:modified xsi:type="dcterms:W3CDTF">2016-02-22T13:27:39Z</dcterms:modified>
</cp:coreProperties>
</file>