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80" r:id="rId4"/>
    <p:sldId id="295" r:id="rId5"/>
    <p:sldId id="282" r:id="rId6"/>
    <p:sldId id="289" r:id="rId7"/>
    <p:sldId id="290" r:id="rId8"/>
    <p:sldId id="291" r:id="rId9"/>
    <p:sldId id="292" r:id="rId10"/>
    <p:sldId id="293" r:id="rId11"/>
    <p:sldId id="294" r:id="rId12"/>
    <p:sldId id="288" r:id="rId13"/>
    <p:sldId id="283" r:id="rId14"/>
    <p:sldId id="284" r:id="rId15"/>
    <p:sldId id="285" r:id="rId16"/>
    <p:sldId id="286" r:id="rId17"/>
    <p:sldId id="287" r:id="rId18"/>
    <p:sldId id="272" r:id="rId19"/>
    <p:sldId id="29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1" autoAdjust="0"/>
  </p:normalViewPr>
  <p:slideViewPr>
    <p:cSldViewPr>
      <p:cViewPr>
        <p:scale>
          <a:sx n="104" d="100"/>
          <a:sy n="104" d="100"/>
        </p:scale>
        <p:origin x="-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96C84E4-18E2-4C88-BCC5-692256D7D554}"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C84E4-18E2-4C88-BCC5-692256D7D55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C84E4-18E2-4C88-BCC5-692256D7D5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6C84E4-18E2-4C88-BCC5-692256D7D554}"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796C84E4-18E2-4C88-BCC5-692256D7D55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6C84E4-18E2-4C88-BCC5-692256D7D554}"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6C84E4-18E2-4C88-BCC5-692256D7D554}"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6C84E4-18E2-4C88-BCC5-692256D7D55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6C84E4-18E2-4C88-BCC5-692256D7D55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6C84E4-18E2-4C88-BCC5-692256D7D554}"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CF9805-4EF0-4C09-A6F6-3E3331780216}" type="datetimeFigureOut">
              <a:rPr lang="en-US" smtClean="0"/>
              <a:t>4/13/2022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796C84E4-18E2-4C88-BCC5-692256D7D554}"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CF9805-4EF0-4C09-A6F6-3E3331780216}" type="datetimeFigureOut">
              <a:rPr lang="en-US" smtClean="0"/>
              <a:t>4/13/2022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96C84E4-18E2-4C88-BCC5-692256D7D5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b="1" dirty="0" smtClean="0"/>
              <a:t>Pulling Back the Curtain</a:t>
            </a:r>
          </a:p>
          <a:p>
            <a:r>
              <a:rPr lang="en-US" sz="3600" b="1" dirty="0" smtClean="0"/>
              <a:t>On School Finance</a:t>
            </a:r>
            <a:endParaRPr lang="en-US" sz="3600" b="1" dirty="0"/>
          </a:p>
        </p:txBody>
      </p:sp>
      <p:sp>
        <p:nvSpPr>
          <p:cNvPr id="2" name="Title 1"/>
          <p:cNvSpPr>
            <a:spLocks noGrp="1"/>
          </p:cNvSpPr>
          <p:nvPr>
            <p:ph type="ctrTitle"/>
          </p:nvPr>
        </p:nvSpPr>
        <p:spPr/>
        <p:txBody>
          <a:bodyPr/>
          <a:lstStyle/>
          <a:p>
            <a:r>
              <a:rPr lang="en-US" dirty="0" smtClean="0"/>
              <a:t>Where’s the Money?</a:t>
            </a:r>
            <a:endParaRPr lang="en-US" dirty="0"/>
          </a:p>
        </p:txBody>
      </p:sp>
    </p:spTree>
    <p:extLst>
      <p:ext uri="{BB962C8B-B14F-4D97-AF65-F5344CB8AC3E}">
        <p14:creationId xmlns:p14="http://schemas.microsoft.com/office/powerpoint/2010/main" val="379595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001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3162300" y="54864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00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
            <a:ext cx="7924800" cy="633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2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6600" b="1" dirty="0" smtClean="0"/>
          </a:p>
          <a:p>
            <a:pPr marL="0" indent="0" algn="ctr">
              <a:buNone/>
            </a:pPr>
            <a:r>
              <a:rPr lang="en-US" sz="6600" b="1" dirty="0" smtClean="0">
                <a:solidFill>
                  <a:schemeClr val="accent1">
                    <a:lumMod val="75000"/>
                  </a:schemeClr>
                </a:solidFill>
              </a:rPr>
              <a:t>List of</a:t>
            </a:r>
          </a:p>
          <a:p>
            <a:pPr marL="0" indent="0" algn="ctr">
              <a:buNone/>
            </a:pPr>
            <a:r>
              <a:rPr lang="en-US" sz="6600" b="1" dirty="0" smtClean="0">
                <a:solidFill>
                  <a:schemeClr val="accent1">
                    <a:lumMod val="75000"/>
                  </a:schemeClr>
                </a:solidFill>
              </a:rPr>
              <a:t>Cash </a:t>
            </a:r>
            <a:r>
              <a:rPr lang="en-US" sz="6600" b="1" dirty="0">
                <a:solidFill>
                  <a:schemeClr val="accent1">
                    <a:lumMod val="75000"/>
                  </a:schemeClr>
                </a:solidFill>
              </a:rPr>
              <a:t>Funds</a:t>
            </a:r>
          </a:p>
          <a:p>
            <a:pPr marL="0" indent="0" algn="ctr">
              <a:buNone/>
            </a:pPr>
            <a:endParaRPr lang="en-US" sz="6600" b="1" dirty="0"/>
          </a:p>
        </p:txBody>
      </p:sp>
    </p:spTree>
    <p:extLst>
      <p:ext uri="{BB962C8B-B14F-4D97-AF65-F5344CB8AC3E}">
        <p14:creationId xmlns:p14="http://schemas.microsoft.com/office/powerpoint/2010/main" val="259143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Autofit/>
          </a:bodyPr>
          <a:lstStyle/>
          <a:p>
            <a:pPr algn="ctr"/>
            <a:r>
              <a:rPr lang="en-US" b="1" dirty="0" smtClean="0"/>
              <a:t>011-099 Maintenance </a:t>
            </a:r>
            <a:r>
              <a:rPr lang="en-US" b="1" dirty="0"/>
              <a:t>&amp; </a:t>
            </a:r>
            <a:r>
              <a:rPr lang="en-US" b="1" dirty="0" smtClean="0"/>
              <a:t>Operations</a:t>
            </a:r>
            <a:endParaRPr lang="en-US" b="1" dirty="0"/>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u="sng" dirty="0" smtClean="0"/>
          </a:p>
          <a:p>
            <a:pPr marL="0" indent="0">
              <a:buNone/>
            </a:pPr>
            <a:r>
              <a:rPr lang="en-US" u="sng" dirty="0" smtClean="0"/>
              <a:t>Fund</a:t>
            </a:r>
            <a:r>
              <a:rPr lang="en-US" u="sng" dirty="0"/>
              <a:t>	</a:t>
            </a:r>
            <a:r>
              <a:rPr lang="en-US" u="sng" dirty="0" smtClean="0"/>
              <a:t>Description</a:t>
            </a:r>
            <a:endParaRPr lang="en-US" dirty="0"/>
          </a:p>
          <a:p>
            <a:pPr marL="0" indent="0">
              <a:buNone/>
            </a:pPr>
            <a:r>
              <a:rPr lang="en-US" dirty="0" smtClean="0"/>
              <a:t>001</a:t>
            </a:r>
            <a:r>
              <a:rPr lang="en-US" dirty="0"/>
              <a:t>	M&amp;O</a:t>
            </a:r>
          </a:p>
          <a:p>
            <a:pPr marL="0" indent="0">
              <a:buNone/>
            </a:pPr>
            <a:r>
              <a:rPr lang="en-US" dirty="0"/>
              <a:t>002	Other Monies</a:t>
            </a:r>
          </a:p>
          <a:p>
            <a:pPr marL="0" indent="0">
              <a:buNone/>
            </a:pPr>
            <a:r>
              <a:rPr lang="en-US" dirty="0"/>
              <a:t>	</a:t>
            </a:r>
          </a:p>
          <a:p>
            <a:pPr marL="0" indent="0">
              <a:buNone/>
            </a:pPr>
            <a:r>
              <a:rPr lang="en-US" dirty="0"/>
              <a:t>010	Classroom Site Fund (Prop 301)</a:t>
            </a:r>
          </a:p>
          <a:p>
            <a:pPr marL="0" indent="0">
              <a:buNone/>
            </a:pPr>
            <a:r>
              <a:rPr lang="en-US" dirty="0"/>
              <a:t>011	Prop 301 Base Salary</a:t>
            </a:r>
          </a:p>
          <a:p>
            <a:pPr marL="0" indent="0">
              <a:buNone/>
            </a:pPr>
            <a:r>
              <a:rPr lang="en-US" dirty="0"/>
              <a:t>012	Prop 301 Performance</a:t>
            </a:r>
          </a:p>
          <a:p>
            <a:pPr marL="0" indent="0">
              <a:buNone/>
            </a:pPr>
            <a:r>
              <a:rPr lang="en-US" dirty="0"/>
              <a:t>013	Prop 301 Site Improvement</a:t>
            </a:r>
          </a:p>
          <a:p>
            <a:pPr marL="0" indent="0">
              <a:buNone/>
            </a:pPr>
            <a:r>
              <a:rPr lang="en-US" dirty="0"/>
              <a:t>	</a:t>
            </a:r>
          </a:p>
          <a:p>
            <a:pPr marL="0" indent="0">
              <a:buNone/>
            </a:pPr>
            <a:r>
              <a:rPr lang="en-US" dirty="0"/>
              <a:t>020	Instruction Improvement (Prop 202 Gaming)</a:t>
            </a:r>
          </a:p>
          <a:p>
            <a:pPr marL="0" indent="0">
              <a:buNone/>
            </a:pPr>
            <a:r>
              <a:rPr lang="en-US" dirty="0"/>
              <a:t>040	Clearing</a:t>
            </a:r>
          </a:p>
          <a:p>
            <a:endParaRPr lang="en-US" dirty="0"/>
          </a:p>
        </p:txBody>
      </p:sp>
    </p:spTree>
    <p:extLst>
      <p:ext uri="{BB962C8B-B14F-4D97-AF65-F5344CB8AC3E}">
        <p14:creationId xmlns:p14="http://schemas.microsoft.com/office/powerpoint/2010/main" val="294342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100-399    Federal </a:t>
            </a:r>
            <a:r>
              <a:rPr lang="en-US" b="1" dirty="0"/>
              <a:t>Projects</a:t>
            </a:r>
          </a:p>
        </p:txBody>
      </p:sp>
      <p:sp>
        <p:nvSpPr>
          <p:cNvPr id="3" name="Content Placeholder 2"/>
          <p:cNvSpPr>
            <a:spLocks noGrp="1"/>
          </p:cNvSpPr>
          <p:nvPr>
            <p:ph sz="quarter" idx="1"/>
          </p:nvPr>
        </p:nvSpPr>
        <p:spPr/>
        <p:txBody>
          <a:bodyPr>
            <a:normAutofit/>
          </a:bodyPr>
          <a:lstStyle/>
          <a:p>
            <a:pPr marL="0" indent="0">
              <a:buNone/>
            </a:pPr>
            <a:r>
              <a:rPr lang="en-US" sz="1200" dirty="0"/>
              <a:t>	</a:t>
            </a:r>
            <a:endParaRPr lang="en-US" sz="1200" dirty="0" smtClean="0"/>
          </a:p>
          <a:p>
            <a:pPr marL="0" indent="0">
              <a:buNone/>
            </a:pPr>
            <a:r>
              <a:rPr lang="en-US" sz="1200" dirty="0"/>
              <a:t>			</a:t>
            </a:r>
          </a:p>
          <a:p>
            <a:pPr marL="0" indent="0">
              <a:buNone/>
            </a:pPr>
            <a:r>
              <a:rPr lang="en-US" sz="1200" dirty="0" smtClean="0"/>
              <a:t>110    Title </a:t>
            </a:r>
            <a:r>
              <a:rPr lang="en-US" sz="1200" dirty="0"/>
              <a:t>I Instruction 	</a:t>
            </a:r>
            <a:r>
              <a:rPr lang="en-US" sz="1200" dirty="0" smtClean="0"/>
              <a:t>	200    Title </a:t>
            </a:r>
            <a:r>
              <a:rPr lang="en-US" sz="1200" dirty="0"/>
              <a:t>VI Indian Education 	</a:t>
            </a:r>
            <a:r>
              <a:rPr lang="en-US" sz="1200" dirty="0" smtClean="0"/>
              <a:t>	310    AFROTC </a:t>
            </a:r>
            <a:endParaRPr lang="en-US" sz="1200" dirty="0"/>
          </a:p>
          <a:p>
            <a:pPr marL="0" indent="0">
              <a:buNone/>
            </a:pPr>
            <a:r>
              <a:rPr lang="en-US" sz="1200" dirty="0" smtClean="0"/>
              <a:t>111    Targeted </a:t>
            </a:r>
            <a:r>
              <a:rPr lang="en-US" sz="1200" dirty="0"/>
              <a:t>Support	</a:t>
            </a:r>
            <a:r>
              <a:rPr lang="en-US" sz="1200" dirty="0" smtClean="0"/>
              <a:t>	220    IDEA </a:t>
            </a:r>
            <a:r>
              <a:rPr lang="en-US" sz="1200" dirty="0"/>
              <a:t>Part 2 	</a:t>
            </a:r>
            <a:r>
              <a:rPr lang="en-US" sz="1200" dirty="0" smtClean="0"/>
              <a:t>	322    Health </a:t>
            </a:r>
            <a:r>
              <a:rPr lang="en-US" sz="1200" dirty="0"/>
              <a:t>and Wellness </a:t>
            </a:r>
          </a:p>
          <a:p>
            <a:pPr marL="0" indent="0">
              <a:buNone/>
            </a:pPr>
            <a:r>
              <a:rPr lang="en-US" sz="1200" dirty="0" smtClean="0"/>
              <a:t>114    Education </a:t>
            </a:r>
            <a:r>
              <a:rPr lang="en-US" sz="1200" dirty="0"/>
              <a:t>for the Homeless 	</a:t>
            </a:r>
            <a:r>
              <a:rPr lang="en-US" sz="1200" dirty="0" smtClean="0"/>
              <a:t>221    IDEA </a:t>
            </a:r>
            <a:r>
              <a:rPr lang="en-US" sz="1200" dirty="0"/>
              <a:t>Part 2 Priority 	</a:t>
            </a:r>
            <a:r>
              <a:rPr lang="en-US" sz="1200" dirty="0" smtClean="0"/>
              <a:t>	325    DEMA</a:t>
            </a:r>
            <a:endParaRPr lang="en-US" sz="1200" dirty="0"/>
          </a:p>
          <a:p>
            <a:pPr marL="0" indent="0">
              <a:buNone/>
            </a:pPr>
            <a:r>
              <a:rPr lang="en-US" sz="1200" dirty="0" smtClean="0"/>
              <a:t>130    Title </a:t>
            </a:r>
            <a:r>
              <a:rPr lang="en-US" sz="1200" dirty="0"/>
              <a:t>I Migrant Education	</a:t>
            </a:r>
            <a:r>
              <a:rPr lang="en-US" sz="1200" dirty="0" smtClean="0"/>
              <a:t>	230    Johnson-O'Malley </a:t>
            </a:r>
            <a:r>
              <a:rPr lang="en-US" sz="1200" dirty="0"/>
              <a:t>Fund (JOM) 	</a:t>
            </a:r>
            <a:r>
              <a:rPr lang="en-US" sz="1200" dirty="0" smtClean="0"/>
              <a:t>326    ESSR </a:t>
            </a:r>
            <a:r>
              <a:rPr lang="en-US" sz="1200" dirty="0"/>
              <a:t>I</a:t>
            </a:r>
          </a:p>
          <a:p>
            <a:pPr marL="0" indent="0">
              <a:buNone/>
            </a:pPr>
            <a:r>
              <a:rPr lang="en-US" sz="1200" dirty="0" smtClean="0"/>
              <a:t>140    Title </a:t>
            </a:r>
            <a:r>
              <a:rPr lang="en-US" sz="1200" dirty="0"/>
              <a:t>IIA Improvement	</a:t>
            </a:r>
            <a:r>
              <a:rPr lang="en-US" sz="1200" dirty="0" smtClean="0"/>
              <a:t>	260    Vocational </a:t>
            </a:r>
            <a:r>
              <a:rPr lang="en-US" sz="1200" dirty="0"/>
              <a:t>Education 	</a:t>
            </a:r>
            <a:r>
              <a:rPr lang="en-US" sz="1200" dirty="0" smtClean="0"/>
              <a:t>	328    ESG</a:t>
            </a:r>
            <a:endParaRPr lang="en-US" sz="1200" dirty="0"/>
          </a:p>
          <a:p>
            <a:pPr marL="0" indent="0">
              <a:buNone/>
            </a:pPr>
            <a:r>
              <a:rPr lang="en-US" sz="1200" dirty="0" smtClean="0"/>
              <a:t>160    Title </a:t>
            </a:r>
            <a:r>
              <a:rPr lang="en-US" sz="1200" dirty="0"/>
              <a:t>IV Drug Free Schools 	</a:t>
            </a:r>
            <a:r>
              <a:rPr lang="en-US" sz="1200" dirty="0" smtClean="0"/>
              <a:t>263    CTE </a:t>
            </a:r>
            <a:r>
              <a:rPr lang="en-US" sz="1200" dirty="0"/>
              <a:t>Programs 	</a:t>
            </a:r>
            <a:r>
              <a:rPr lang="en-US" sz="1200" dirty="0" smtClean="0"/>
              <a:t>	336    ESSR </a:t>
            </a:r>
            <a:r>
              <a:rPr lang="en-US" sz="1200" dirty="0"/>
              <a:t>II</a:t>
            </a:r>
          </a:p>
          <a:p>
            <a:pPr marL="0" indent="0">
              <a:buNone/>
            </a:pPr>
            <a:r>
              <a:rPr lang="en-US" sz="1200" dirty="0" smtClean="0"/>
              <a:t>190    Title </a:t>
            </a:r>
            <a:r>
              <a:rPr lang="en-US" sz="1200" dirty="0"/>
              <a:t>VII Bilingual Education 	</a:t>
            </a:r>
            <a:r>
              <a:rPr lang="en-US" sz="1200" dirty="0" smtClean="0"/>
              <a:t>290    Medicaid</a:t>
            </a:r>
            <a:r>
              <a:rPr lang="en-US" sz="1200" dirty="0"/>
              <a:t>	</a:t>
            </a:r>
            <a:r>
              <a:rPr lang="en-US" sz="1200" dirty="0" smtClean="0"/>
              <a:t>		374    E-Rate </a:t>
            </a:r>
            <a:r>
              <a:rPr lang="en-US" sz="1200" dirty="0"/>
              <a:t>(Telephone) </a:t>
            </a:r>
          </a:p>
          <a:p>
            <a:pPr marL="0" indent="0">
              <a:buNone/>
            </a:pPr>
            <a:r>
              <a:rPr lang="en-US" sz="1200" dirty="0" smtClean="0"/>
              <a:t>191    Emergency </a:t>
            </a:r>
            <a:r>
              <a:rPr lang="en-US" sz="1200" dirty="0"/>
              <a:t>Immigrant Support 	</a:t>
            </a:r>
            <a:r>
              <a:rPr lang="en-US" sz="1200" dirty="0" smtClean="0"/>
              <a:t>291    Medicaid </a:t>
            </a:r>
            <a:r>
              <a:rPr lang="en-US" sz="1200" dirty="0"/>
              <a:t>in Public Schools (MIPS) 	</a:t>
            </a:r>
            <a:r>
              <a:rPr lang="en-US" sz="1200" dirty="0" smtClean="0"/>
              <a:t>385    CLSD </a:t>
            </a:r>
            <a:endParaRPr lang="en-US" sz="1200" dirty="0"/>
          </a:p>
        </p:txBody>
      </p:sp>
    </p:spTree>
    <p:extLst>
      <p:ext uri="{BB962C8B-B14F-4D97-AF65-F5344CB8AC3E}">
        <p14:creationId xmlns:p14="http://schemas.microsoft.com/office/powerpoint/2010/main" val="96809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a:r>
              <a:rPr lang="en-US" b="1" dirty="0" smtClean="0"/>
              <a:t>400-499    State </a:t>
            </a:r>
            <a:r>
              <a:rPr lang="en-US" b="1" dirty="0"/>
              <a:t>Projects </a:t>
            </a:r>
            <a:endParaRPr lang="en-US" b="1" dirty="0"/>
          </a:p>
        </p:txBody>
      </p:sp>
      <p:sp>
        <p:nvSpPr>
          <p:cNvPr id="3" name="Content Placeholder 2"/>
          <p:cNvSpPr>
            <a:spLocks noGrp="1"/>
          </p:cNvSpPr>
          <p:nvPr>
            <p:ph sz="quarter" idx="1"/>
          </p:nvPr>
        </p:nvSpPr>
        <p:spPr>
          <a:xfrm>
            <a:off x="914400" y="1600200"/>
            <a:ext cx="7772400" cy="4572000"/>
          </a:xfrm>
        </p:spPr>
        <p:txBody>
          <a:bodyPr/>
          <a:lstStyle/>
          <a:p>
            <a:pPr marL="0" indent="0">
              <a:buNone/>
            </a:pPr>
            <a:r>
              <a:rPr lang="en-US" dirty="0" smtClean="0"/>
              <a:t>400</a:t>
            </a:r>
            <a:r>
              <a:rPr lang="en-US" dirty="0"/>
              <a:t>	 Vocational Grants </a:t>
            </a:r>
          </a:p>
          <a:p>
            <a:pPr marL="0" indent="0">
              <a:buNone/>
            </a:pPr>
            <a:r>
              <a:rPr lang="en-US" dirty="0"/>
              <a:t>450	 Gifted Education </a:t>
            </a:r>
          </a:p>
          <a:p>
            <a:pPr marL="0" indent="0">
              <a:buNone/>
            </a:pPr>
            <a:r>
              <a:rPr lang="en-US" dirty="0"/>
              <a:t>456	College Credit</a:t>
            </a:r>
          </a:p>
          <a:p>
            <a:pPr marL="0" indent="0">
              <a:buNone/>
            </a:pPr>
            <a:r>
              <a:rPr lang="en-US" dirty="0"/>
              <a:t>457	Results based</a:t>
            </a:r>
          </a:p>
          <a:p>
            <a:pPr marL="0" indent="0">
              <a:buNone/>
            </a:pPr>
            <a:r>
              <a:rPr lang="en-US" dirty="0"/>
              <a:t>467	 Safe Schools </a:t>
            </a:r>
          </a:p>
          <a:p>
            <a:pPr marL="0" indent="0">
              <a:buNone/>
            </a:pPr>
            <a:r>
              <a:rPr lang="en-US" dirty="0"/>
              <a:t>480	 First Things First (FTF) </a:t>
            </a:r>
          </a:p>
          <a:p>
            <a:pPr marL="0" indent="0">
              <a:buNone/>
            </a:pPr>
            <a:r>
              <a:rPr lang="en-US" dirty="0"/>
              <a:t>481	 FTF Incentive </a:t>
            </a:r>
          </a:p>
          <a:p>
            <a:pPr marL="0" indent="0">
              <a:buNone/>
            </a:pPr>
            <a:r>
              <a:rPr lang="en-US" dirty="0"/>
              <a:t>487	 Early Literacy </a:t>
            </a:r>
          </a:p>
        </p:txBody>
      </p:sp>
    </p:spTree>
    <p:extLst>
      <p:ext uri="{BB962C8B-B14F-4D97-AF65-F5344CB8AC3E}">
        <p14:creationId xmlns:p14="http://schemas.microsoft.com/office/powerpoint/2010/main" val="13739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500-599</a:t>
            </a:r>
            <a:r>
              <a:rPr lang="en-US" b="1" dirty="0"/>
              <a:t> </a:t>
            </a:r>
            <a:r>
              <a:rPr lang="en-US" b="1" dirty="0" smtClean="0"/>
              <a:t>   Other </a:t>
            </a:r>
            <a:r>
              <a:rPr lang="en-US" b="1" dirty="0"/>
              <a:t>Funds </a:t>
            </a:r>
          </a:p>
        </p:txBody>
      </p:sp>
      <p:sp>
        <p:nvSpPr>
          <p:cNvPr id="3" name="Content Placeholder 2"/>
          <p:cNvSpPr>
            <a:spLocks noGrp="1"/>
          </p:cNvSpPr>
          <p:nvPr>
            <p:ph sz="quarter" idx="1"/>
          </p:nvPr>
        </p:nvSpPr>
        <p:spPr>
          <a:xfrm>
            <a:off x="457200" y="1447800"/>
            <a:ext cx="8458200" cy="4572000"/>
          </a:xfrm>
        </p:spPr>
        <p:txBody>
          <a:bodyPr>
            <a:normAutofit lnSpcReduction="10000"/>
          </a:bodyPr>
          <a:lstStyle/>
          <a:p>
            <a:pPr marL="0" indent="0">
              <a:buNone/>
            </a:pPr>
            <a:r>
              <a:rPr lang="en-US" dirty="0"/>
              <a:t>	 		</a:t>
            </a:r>
          </a:p>
          <a:p>
            <a:pPr marL="0" indent="0">
              <a:buNone/>
            </a:pPr>
            <a:r>
              <a:rPr lang="en-US" dirty="0"/>
              <a:t>500	School Plant		</a:t>
            </a:r>
          </a:p>
          <a:p>
            <a:pPr marL="0" indent="0">
              <a:buNone/>
            </a:pPr>
            <a:r>
              <a:rPr lang="en-US" dirty="0"/>
              <a:t>510	Food Service	</a:t>
            </a:r>
            <a:r>
              <a:rPr lang="en-US" dirty="0" smtClean="0"/>
              <a:t>		550</a:t>
            </a:r>
            <a:r>
              <a:rPr lang="en-US" dirty="0"/>
              <a:t>	Insurance Proceeds</a:t>
            </a:r>
          </a:p>
          <a:p>
            <a:pPr marL="0" indent="0">
              <a:buNone/>
            </a:pPr>
            <a:r>
              <a:rPr lang="en-US" dirty="0"/>
              <a:t>511	</a:t>
            </a:r>
            <a:r>
              <a:rPr lang="en-US" dirty="0" smtClean="0"/>
              <a:t>Food </a:t>
            </a:r>
            <a:r>
              <a:rPr lang="en-US" dirty="0"/>
              <a:t>Service Fed thru State 	555	Lost Texts</a:t>
            </a:r>
          </a:p>
          <a:p>
            <a:pPr marL="0" indent="0">
              <a:buNone/>
            </a:pPr>
            <a:r>
              <a:rPr lang="en-US" dirty="0"/>
              <a:t>515	Civic Center	</a:t>
            </a:r>
            <a:r>
              <a:rPr lang="en-US" dirty="0" smtClean="0"/>
              <a:t>		565</a:t>
            </a:r>
            <a:r>
              <a:rPr lang="en-US" dirty="0"/>
              <a:t>	Litigation Recovery</a:t>
            </a:r>
          </a:p>
          <a:p>
            <a:pPr marL="0" indent="0">
              <a:buNone/>
            </a:pPr>
            <a:r>
              <a:rPr lang="en-US" dirty="0"/>
              <a:t>520	Community School	</a:t>
            </a:r>
            <a:r>
              <a:rPr lang="en-US" dirty="0" smtClean="0"/>
              <a:t>	570</a:t>
            </a:r>
            <a:r>
              <a:rPr lang="en-US" dirty="0"/>
              <a:t>	Indirect Costs</a:t>
            </a:r>
          </a:p>
          <a:p>
            <a:pPr marL="0" indent="0">
              <a:buNone/>
            </a:pPr>
            <a:r>
              <a:rPr lang="en-US" dirty="0"/>
              <a:t>525	</a:t>
            </a:r>
            <a:r>
              <a:rPr lang="en-US" dirty="0" err="1" smtClean="0"/>
              <a:t>Auxilliary</a:t>
            </a:r>
            <a:r>
              <a:rPr lang="en-US" dirty="0" smtClean="0"/>
              <a:t> </a:t>
            </a:r>
            <a:r>
              <a:rPr lang="en-US" dirty="0"/>
              <a:t>Operations	</a:t>
            </a:r>
            <a:r>
              <a:rPr lang="en-US" dirty="0" smtClean="0"/>
              <a:t>	575</a:t>
            </a:r>
            <a:r>
              <a:rPr lang="en-US" dirty="0"/>
              <a:t>	</a:t>
            </a:r>
            <a:r>
              <a:rPr lang="en-US" dirty="0" smtClean="0"/>
              <a:t>Unemployment </a:t>
            </a:r>
            <a:r>
              <a:rPr lang="en-US" dirty="0" err="1" smtClean="0"/>
              <a:t>Insur</a:t>
            </a:r>
            <a:endParaRPr lang="en-US" dirty="0"/>
          </a:p>
          <a:p>
            <a:pPr marL="0" indent="0">
              <a:buNone/>
            </a:pPr>
            <a:r>
              <a:rPr lang="en-US" dirty="0"/>
              <a:t>526	Tax Credit	</a:t>
            </a:r>
            <a:r>
              <a:rPr lang="en-US" dirty="0" smtClean="0"/>
              <a:t>		585</a:t>
            </a:r>
            <a:r>
              <a:rPr lang="en-US" dirty="0"/>
              <a:t>	</a:t>
            </a:r>
            <a:r>
              <a:rPr lang="en-US" dirty="0" smtClean="0"/>
              <a:t>Insurance </a:t>
            </a:r>
            <a:r>
              <a:rPr lang="en-US" dirty="0"/>
              <a:t>Refund </a:t>
            </a:r>
          </a:p>
          <a:p>
            <a:pPr marL="0" indent="0">
              <a:buNone/>
            </a:pPr>
            <a:r>
              <a:rPr lang="en-US" dirty="0"/>
              <a:t>530	Gifts	</a:t>
            </a:r>
            <a:r>
              <a:rPr lang="en-US" dirty="0" smtClean="0"/>
              <a:t>			596</a:t>
            </a:r>
            <a:r>
              <a:rPr lang="en-US" dirty="0"/>
              <a:t>	JTED/CTED</a:t>
            </a:r>
          </a:p>
          <a:p>
            <a:pPr marL="0" indent="0">
              <a:buNone/>
            </a:pPr>
            <a:r>
              <a:rPr lang="en-US" dirty="0"/>
              <a:t>540	Fingerprints	</a:t>
            </a:r>
            <a:r>
              <a:rPr lang="en-US" dirty="0" smtClean="0"/>
              <a:t>		597</a:t>
            </a:r>
            <a:r>
              <a:rPr lang="en-US" dirty="0"/>
              <a:t>	</a:t>
            </a:r>
            <a:r>
              <a:rPr lang="en-US" dirty="0" smtClean="0"/>
              <a:t>CTE </a:t>
            </a:r>
            <a:endParaRPr lang="en-US" dirty="0"/>
          </a:p>
          <a:p>
            <a:endParaRPr lang="en-US" dirty="0"/>
          </a:p>
        </p:txBody>
      </p:sp>
    </p:spTree>
    <p:extLst>
      <p:ext uri="{BB962C8B-B14F-4D97-AF65-F5344CB8AC3E}">
        <p14:creationId xmlns:p14="http://schemas.microsoft.com/office/powerpoint/2010/main" val="370680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t>Misc</a:t>
            </a:r>
            <a:r>
              <a:rPr lang="en-US" b="1" dirty="0" smtClean="0"/>
              <a:t> and Capital Funds</a:t>
            </a:r>
            <a:endParaRPr lang="en-US" b="1" dirty="0"/>
          </a:p>
        </p:txBody>
      </p:sp>
      <p:sp>
        <p:nvSpPr>
          <p:cNvPr id="3" name="Content Placeholder 2"/>
          <p:cNvSpPr>
            <a:spLocks noGrp="1"/>
          </p:cNvSpPr>
          <p:nvPr>
            <p:ph sz="quarter" idx="1"/>
          </p:nvPr>
        </p:nvSpPr>
        <p:spPr>
          <a:xfrm>
            <a:off x="914400" y="1600200"/>
            <a:ext cx="7772400" cy="4572000"/>
          </a:xfrm>
        </p:spPr>
        <p:txBody>
          <a:bodyPr>
            <a:normAutofit fontScale="62500" lnSpcReduction="20000"/>
          </a:bodyPr>
          <a:lstStyle/>
          <a:p>
            <a:pPr marL="0" indent="0">
              <a:buNone/>
            </a:pPr>
            <a:r>
              <a:rPr lang="en-US" dirty="0"/>
              <a:t>850	School Activities</a:t>
            </a:r>
          </a:p>
          <a:p>
            <a:pPr marL="0" indent="0">
              <a:buNone/>
            </a:pPr>
            <a:r>
              <a:rPr lang="en-US" dirty="0"/>
              <a:t>950	Internal Services</a:t>
            </a:r>
          </a:p>
          <a:p>
            <a:pPr marL="0" indent="0">
              <a:buNone/>
            </a:pPr>
            <a:r>
              <a:rPr lang="en-US" dirty="0"/>
              <a:t>955	IGA</a:t>
            </a:r>
          </a:p>
          <a:p>
            <a:pPr marL="0" indent="0">
              <a:buNone/>
            </a:pPr>
            <a:r>
              <a:rPr lang="en-US" dirty="0"/>
              <a:t>	</a:t>
            </a:r>
          </a:p>
          <a:p>
            <a:pPr marL="0" indent="0">
              <a:buNone/>
            </a:pPr>
            <a:r>
              <a:rPr lang="en-US" dirty="0"/>
              <a:t>	</a:t>
            </a:r>
            <a:r>
              <a:rPr lang="en-US" b="1" u="sng" dirty="0"/>
              <a:t>Capital Accounts</a:t>
            </a:r>
          </a:p>
          <a:p>
            <a:pPr marL="0" indent="0">
              <a:buNone/>
            </a:pPr>
            <a:r>
              <a:rPr lang="en-US" dirty="0"/>
              <a:t>610	Unrestricted Capital</a:t>
            </a:r>
          </a:p>
          <a:p>
            <a:pPr marL="0" indent="0">
              <a:buNone/>
            </a:pPr>
            <a:r>
              <a:rPr lang="en-US" dirty="0"/>
              <a:t>620	</a:t>
            </a:r>
            <a:r>
              <a:rPr lang="en-US" dirty="0" smtClean="0"/>
              <a:t>Adjacent </a:t>
            </a:r>
            <a:r>
              <a:rPr lang="en-US" dirty="0"/>
              <a:t>Ways </a:t>
            </a:r>
          </a:p>
          <a:p>
            <a:pPr marL="0" indent="0">
              <a:buNone/>
            </a:pPr>
            <a:r>
              <a:rPr lang="en-US" dirty="0"/>
              <a:t>632	Bond Building</a:t>
            </a:r>
          </a:p>
          <a:p>
            <a:pPr marL="0" indent="0">
              <a:buNone/>
            </a:pPr>
            <a:r>
              <a:rPr lang="en-US" dirty="0"/>
              <a:t>650	Gift-Capital</a:t>
            </a:r>
          </a:p>
          <a:p>
            <a:pPr marL="0" indent="0">
              <a:buNone/>
            </a:pPr>
            <a:r>
              <a:rPr lang="en-US" dirty="0"/>
              <a:t>691	</a:t>
            </a:r>
            <a:r>
              <a:rPr lang="en-US" dirty="0" smtClean="0"/>
              <a:t>Building </a:t>
            </a:r>
            <a:r>
              <a:rPr lang="en-US" dirty="0"/>
              <a:t>Renewal Grant (SFB) </a:t>
            </a:r>
          </a:p>
          <a:p>
            <a:pPr marL="0" indent="0">
              <a:buNone/>
            </a:pPr>
            <a:r>
              <a:rPr lang="en-US" dirty="0"/>
              <a:t>695	New Schools</a:t>
            </a:r>
          </a:p>
          <a:p>
            <a:pPr marL="0" indent="0">
              <a:buNone/>
            </a:pPr>
            <a:r>
              <a:rPr lang="en-US" dirty="0"/>
              <a:t>	</a:t>
            </a:r>
          </a:p>
          <a:p>
            <a:pPr marL="0" indent="0">
              <a:buNone/>
            </a:pPr>
            <a:r>
              <a:rPr lang="en-US" dirty="0"/>
              <a:t>645	TAN</a:t>
            </a:r>
          </a:p>
          <a:p>
            <a:pPr marL="0" indent="0">
              <a:buNone/>
            </a:pPr>
            <a:r>
              <a:rPr lang="en-US" dirty="0"/>
              <a:t>745	TAN Debt Service</a:t>
            </a:r>
          </a:p>
          <a:p>
            <a:pPr marL="0" indent="0">
              <a:buNone/>
            </a:pPr>
            <a:r>
              <a:rPr lang="en-US" dirty="0"/>
              <a:t>	</a:t>
            </a:r>
          </a:p>
          <a:p>
            <a:pPr marL="0" indent="0">
              <a:buNone/>
            </a:pPr>
            <a:r>
              <a:rPr lang="en-US" dirty="0"/>
              <a:t>700	Debt Service</a:t>
            </a:r>
          </a:p>
          <a:p>
            <a:endParaRPr lang="en-US" dirty="0"/>
          </a:p>
        </p:txBody>
      </p:sp>
    </p:spTree>
    <p:extLst>
      <p:ext uri="{BB962C8B-B14F-4D97-AF65-F5344CB8AC3E}">
        <p14:creationId xmlns:p14="http://schemas.microsoft.com/office/powerpoint/2010/main" val="42463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Cash Fund Controls</a:t>
            </a:r>
            <a:endParaRPr lang="en-US" b="1" dirty="0"/>
          </a:p>
        </p:txBody>
      </p:sp>
      <p:sp>
        <p:nvSpPr>
          <p:cNvPr id="3" name="Content Placeholder 2"/>
          <p:cNvSpPr>
            <a:spLocks noGrp="1"/>
          </p:cNvSpPr>
          <p:nvPr>
            <p:ph sz="quarter" idx="1"/>
          </p:nvPr>
        </p:nvSpPr>
        <p:spPr/>
        <p:txBody>
          <a:bodyPr/>
          <a:lstStyle/>
          <a:p>
            <a:pPr lvl="1"/>
            <a:endParaRPr lang="en-US" dirty="0" smtClean="0"/>
          </a:p>
          <a:p>
            <a:pPr lvl="1"/>
            <a:endParaRPr lang="en-US" dirty="0"/>
          </a:p>
          <a:p>
            <a:pPr marL="320040" lvl="1" indent="0" algn="ctr">
              <a:buNone/>
            </a:pPr>
            <a:r>
              <a:rPr lang="en-US" sz="2800" dirty="0" smtClean="0"/>
              <a:t>Example:  SUSD </a:t>
            </a:r>
            <a:r>
              <a:rPr lang="en-US" sz="2800" dirty="0" smtClean="0"/>
              <a:t>Policy DB-R defines funding guidelines</a:t>
            </a:r>
          </a:p>
          <a:p>
            <a:pPr marL="320040" lvl="1" indent="0" algn="ctr">
              <a:buNone/>
            </a:pPr>
            <a:endParaRPr lang="en-US" sz="2800" dirty="0" smtClean="0"/>
          </a:p>
          <a:p>
            <a:pPr marL="320040" lvl="1" indent="0" algn="ctr">
              <a:buNone/>
            </a:pPr>
            <a:r>
              <a:rPr lang="en-US" sz="2800" dirty="0" smtClean="0"/>
              <a:t>To be included in new </a:t>
            </a:r>
            <a:endParaRPr lang="en-US" sz="2800" dirty="0" smtClean="0"/>
          </a:p>
          <a:p>
            <a:pPr marL="320040" lvl="1" indent="0" algn="ctr">
              <a:buNone/>
            </a:pPr>
            <a:r>
              <a:rPr lang="en-US" sz="2800" dirty="0" smtClean="0"/>
              <a:t>AZ </a:t>
            </a:r>
            <a:r>
              <a:rPr lang="en-US" sz="2800" dirty="0" smtClean="0"/>
              <a:t>School Board Coalition Policy </a:t>
            </a:r>
            <a:r>
              <a:rPr lang="en-US" sz="2800" dirty="0" smtClean="0"/>
              <a:t>Advisory</a:t>
            </a:r>
            <a:endParaRPr lang="en-US" sz="2800" dirty="0" smtClean="0"/>
          </a:p>
        </p:txBody>
      </p:sp>
    </p:spTree>
    <p:extLst>
      <p:ext uri="{BB962C8B-B14F-4D97-AF65-F5344CB8AC3E}">
        <p14:creationId xmlns:p14="http://schemas.microsoft.com/office/powerpoint/2010/main" val="169215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241436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is the Money?</a:t>
            </a:r>
            <a:endParaRPr lang="en-US" b="1" dirty="0"/>
          </a:p>
        </p:txBody>
      </p:sp>
      <p:sp>
        <p:nvSpPr>
          <p:cNvPr id="3" name="Content Placeholder 2"/>
          <p:cNvSpPr>
            <a:spLocks noGrp="1"/>
          </p:cNvSpPr>
          <p:nvPr>
            <p:ph sz="quarter" idx="1"/>
          </p:nvPr>
        </p:nvSpPr>
        <p:spPr>
          <a:xfrm>
            <a:off x="914400" y="1447800"/>
            <a:ext cx="7772400" cy="5029200"/>
          </a:xfrm>
        </p:spPr>
        <p:txBody>
          <a:bodyPr>
            <a:normAutofit fontScale="62500" lnSpcReduction="20000"/>
          </a:bodyPr>
          <a:lstStyle/>
          <a:p>
            <a:pPr>
              <a:lnSpc>
                <a:spcPct val="150000"/>
              </a:lnSpc>
            </a:pPr>
            <a:endParaRPr lang="en-US" b="1" dirty="0" smtClean="0"/>
          </a:p>
          <a:p>
            <a:pPr>
              <a:lnSpc>
                <a:spcPct val="150000"/>
              </a:lnSpc>
            </a:pPr>
            <a:r>
              <a:rPr lang="en-US" sz="2900" b="1" dirty="0" smtClean="0"/>
              <a:t>Taxpayer Funded Accounts</a:t>
            </a:r>
            <a:endParaRPr lang="en-US" sz="2900" dirty="0" smtClean="0"/>
          </a:p>
          <a:p>
            <a:pPr lvl="1">
              <a:lnSpc>
                <a:spcPct val="150000"/>
              </a:lnSpc>
            </a:pPr>
            <a:r>
              <a:rPr lang="en-US" sz="2600" b="1" dirty="0" smtClean="0"/>
              <a:t>Held at the County Treasurer’s Office</a:t>
            </a:r>
          </a:p>
          <a:p>
            <a:pPr lvl="1">
              <a:lnSpc>
                <a:spcPct val="150000"/>
              </a:lnSpc>
            </a:pPr>
            <a:r>
              <a:rPr lang="en-US" sz="2600" b="1" dirty="0" smtClean="0"/>
              <a:t>Controlled by the County Treasurer</a:t>
            </a:r>
          </a:p>
          <a:p>
            <a:pPr lvl="1">
              <a:lnSpc>
                <a:spcPct val="150000"/>
              </a:lnSpc>
            </a:pPr>
            <a:r>
              <a:rPr lang="en-US" sz="2600" b="1" dirty="0" smtClean="0"/>
              <a:t>Controlled by Budget which is approved by the School Board</a:t>
            </a:r>
          </a:p>
          <a:p>
            <a:pPr lvl="1">
              <a:lnSpc>
                <a:spcPct val="150000"/>
              </a:lnSpc>
            </a:pPr>
            <a:endParaRPr lang="en-US" sz="2600" b="1" dirty="0"/>
          </a:p>
          <a:p>
            <a:pPr>
              <a:lnSpc>
                <a:spcPct val="150000"/>
              </a:lnSpc>
            </a:pPr>
            <a:r>
              <a:rPr lang="en-US" sz="2900" b="1" dirty="0" smtClean="0"/>
              <a:t>Cash Accounts </a:t>
            </a:r>
            <a:endParaRPr lang="en-US" sz="2900" dirty="0"/>
          </a:p>
          <a:p>
            <a:pPr lvl="1">
              <a:lnSpc>
                <a:spcPct val="150000"/>
              </a:lnSpc>
            </a:pPr>
            <a:r>
              <a:rPr lang="en-US" sz="2600" b="1" dirty="0" smtClean="0"/>
              <a:t>“Other Revenue”</a:t>
            </a:r>
          </a:p>
          <a:p>
            <a:pPr lvl="1">
              <a:lnSpc>
                <a:spcPct val="150000"/>
              </a:lnSpc>
            </a:pPr>
            <a:r>
              <a:rPr lang="en-US" sz="2600" b="1" dirty="0" smtClean="0"/>
              <a:t>Held at local banks</a:t>
            </a:r>
          </a:p>
          <a:p>
            <a:pPr lvl="1">
              <a:lnSpc>
                <a:spcPct val="150000"/>
              </a:lnSpc>
            </a:pPr>
            <a:r>
              <a:rPr lang="en-US" sz="2600" b="1" dirty="0" smtClean="0"/>
              <a:t>Off Budget</a:t>
            </a:r>
          </a:p>
          <a:p>
            <a:pPr lvl="1">
              <a:lnSpc>
                <a:spcPct val="150000"/>
              </a:lnSpc>
            </a:pPr>
            <a:r>
              <a:rPr lang="en-US" sz="2600" b="1" dirty="0" smtClean="0"/>
              <a:t>Controlled by the District Office</a:t>
            </a:r>
          </a:p>
          <a:p>
            <a:pPr lvl="1">
              <a:lnSpc>
                <a:spcPct val="150000"/>
              </a:lnSpc>
            </a:pPr>
            <a:r>
              <a:rPr lang="en-US" sz="2600" b="1" dirty="0" smtClean="0"/>
              <a:t>Signature Authority defined by District policy</a:t>
            </a:r>
            <a:endParaRPr lang="en-US" b="1" dirty="0"/>
          </a:p>
        </p:txBody>
      </p:sp>
    </p:spTree>
    <p:extLst>
      <p:ext uri="{BB962C8B-B14F-4D97-AF65-F5344CB8AC3E}">
        <p14:creationId xmlns:p14="http://schemas.microsoft.com/office/powerpoint/2010/main" val="112563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Fund Restrictions</a:t>
            </a:r>
            <a:endParaRPr lang="en-US" dirty="0"/>
          </a:p>
        </p:txBody>
      </p:sp>
      <p:sp>
        <p:nvSpPr>
          <p:cNvPr id="3" name="Content Placeholder 2"/>
          <p:cNvSpPr>
            <a:spLocks noGrp="1"/>
          </p:cNvSpPr>
          <p:nvPr>
            <p:ph sz="quarter" idx="1"/>
          </p:nvPr>
        </p:nvSpPr>
        <p:spPr>
          <a:xfrm>
            <a:off x="914400" y="1447800"/>
            <a:ext cx="7772400" cy="4876800"/>
          </a:xfrm>
        </p:spPr>
        <p:txBody>
          <a:bodyPr>
            <a:normAutofit fontScale="70000" lnSpcReduction="20000"/>
          </a:bodyPr>
          <a:lstStyle/>
          <a:p>
            <a:pPr marL="0" indent="0">
              <a:buNone/>
            </a:pPr>
            <a:endParaRPr lang="en-US" sz="2900" b="1" dirty="0" smtClean="0"/>
          </a:p>
          <a:p>
            <a:r>
              <a:rPr lang="en-US" u="sng" dirty="0" smtClean="0"/>
              <a:t>0320 </a:t>
            </a:r>
            <a:r>
              <a:rPr lang="en-US" u="sng" dirty="0"/>
              <a:t>RESTRICTED FUND </a:t>
            </a:r>
            <a:r>
              <a:rPr lang="en-US" u="sng" dirty="0" smtClean="0"/>
              <a:t>BALANCE</a:t>
            </a:r>
            <a:r>
              <a:rPr lang="en-US" dirty="0" smtClean="0"/>
              <a:t> —</a:t>
            </a:r>
            <a:r>
              <a:rPr lang="en-US" dirty="0"/>
              <a:t>Amounts that are restricted to specific purposes. Fund balance should be reported as restricted when constraints placed on the use of resources are either</a:t>
            </a:r>
            <a:r>
              <a:rPr lang="en-US" dirty="0" smtClean="0"/>
              <a:t>:</a:t>
            </a:r>
          </a:p>
          <a:p>
            <a:pPr lvl="1"/>
            <a:r>
              <a:rPr lang="en-US" dirty="0" smtClean="0"/>
              <a:t>a</a:t>
            </a:r>
            <a:r>
              <a:rPr lang="en-US" dirty="0"/>
              <a:t>. Externally imposed by creditors (such as through debt covenants), grantors, contributors, or </a:t>
            </a:r>
            <a:r>
              <a:rPr lang="en-US" b="1" u="sng" dirty="0"/>
              <a:t>laws or regulations </a:t>
            </a:r>
            <a:r>
              <a:rPr lang="en-US" dirty="0"/>
              <a:t>of other governments; or </a:t>
            </a:r>
            <a:endParaRPr lang="en-US" dirty="0" smtClean="0"/>
          </a:p>
          <a:p>
            <a:pPr lvl="1"/>
            <a:r>
              <a:rPr lang="en-US" dirty="0" smtClean="0"/>
              <a:t>b</a:t>
            </a:r>
            <a:r>
              <a:rPr lang="en-US" dirty="0"/>
              <a:t>. </a:t>
            </a:r>
            <a:r>
              <a:rPr lang="en-US" b="1" u="sng" dirty="0"/>
              <a:t>Imposed by la</a:t>
            </a:r>
            <a:r>
              <a:rPr lang="en-US" dirty="0"/>
              <a:t>w through constitutional provisions or enabling legislation</a:t>
            </a:r>
            <a:r>
              <a:rPr lang="en-US" dirty="0" smtClean="0"/>
              <a:t>.</a:t>
            </a:r>
          </a:p>
          <a:p>
            <a:pPr lvl="1"/>
            <a:endParaRPr lang="en-US" dirty="0" smtClean="0"/>
          </a:p>
          <a:p>
            <a:r>
              <a:rPr lang="en-US" dirty="0" smtClean="0"/>
              <a:t> </a:t>
            </a:r>
            <a:r>
              <a:rPr lang="en-US" u="sng" dirty="0"/>
              <a:t>0330 COMMITTED FUND </a:t>
            </a:r>
            <a:r>
              <a:rPr lang="en-US" u="sng" dirty="0" smtClean="0"/>
              <a:t>BALANCE </a:t>
            </a:r>
            <a:r>
              <a:rPr lang="en-US" dirty="0" smtClean="0"/>
              <a:t>—</a:t>
            </a:r>
            <a:r>
              <a:rPr lang="en-US" dirty="0"/>
              <a:t>Amounts that can only be used for specific purposes pursuant to </a:t>
            </a:r>
            <a:r>
              <a:rPr lang="en-US" b="1" u="sng" dirty="0"/>
              <a:t>constraints imposed by the formal action of the governing board</a:t>
            </a:r>
            <a:r>
              <a:rPr lang="en-US" dirty="0"/>
              <a:t>. These amounts cannot be used for any other purpose unless the governing board removes or changes the specific purpose by taking the same kind of formal action previously used to commit these </a:t>
            </a:r>
            <a:r>
              <a:rPr lang="en-US" dirty="0" smtClean="0"/>
              <a:t>amounts</a:t>
            </a:r>
            <a:r>
              <a:rPr lang="en-US" dirty="0" smtClean="0"/>
              <a:t>.</a:t>
            </a:r>
          </a:p>
          <a:p>
            <a:endParaRPr lang="en-US" dirty="0" smtClean="0"/>
          </a:p>
          <a:p>
            <a:r>
              <a:rPr lang="en-US" u="sng" dirty="0" smtClean="0"/>
              <a:t>0340 </a:t>
            </a:r>
            <a:r>
              <a:rPr lang="en-US" u="sng" dirty="0"/>
              <a:t>ASSIGNED FUND </a:t>
            </a:r>
            <a:r>
              <a:rPr lang="en-US" u="sng" dirty="0" smtClean="0"/>
              <a:t>BALANCE </a:t>
            </a:r>
            <a:r>
              <a:rPr lang="en-US" dirty="0" smtClean="0"/>
              <a:t>—</a:t>
            </a:r>
            <a:r>
              <a:rPr lang="en-US" dirty="0"/>
              <a:t>Amounts that are constrained by </a:t>
            </a:r>
            <a:r>
              <a:rPr lang="en-US" b="1" u="sng" dirty="0"/>
              <a:t>a district’s intent</a:t>
            </a:r>
            <a:r>
              <a:rPr lang="en-US" dirty="0"/>
              <a:t> to be used for specific purposes, but are neither restricted nor committed. </a:t>
            </a:r>
            <a:endParaRPr lang="en-US" dirty="0" smtClean="0"/>
          </a:p>
          <a:p>
            <a:endParaRPr lang="en-US" dirty="0" smtClean="0"/>
          </a:p>
          <a:p>
            <a:r>
              <a:rPr lang="en-US" u="sng" dirty="0" smtClean="0"/>
              <a:t>0350 </a:t>
            </a:r>
            <a:r>
              <a:rPr lang="en-US" u="sng" dirty="0"/>
              <a:t>UNASSIGNED FUND </a:t>
            </a:r>
            <a:r>
              <a:rPr lang="en-US" u="sng" dirty="0" smtClean="0"/>
              <a:t>BALANCE </a:t>
            </a:r>
            <a:r>
              <a:rPr lang="en-US" dirty="0" smtClean="0"/>
              <a:t>—</a:t>
            </a:r>
            <a:r>
              <a:rPr lang="en-US" dirty="0"/>
              <a:t>For the general fund, spendable amounts that are </a:t>
            </a:r>
            <a:r>
              <a:rPr lang="en-US" b="1" u="sng" dirty="0"/>
              <a:t>not restricted, committed, or assigned</a:t>
            </a:r>
            <a:r>
              <a:rPr lang="en-US" dirty="0"/>
              <a:t>. </a:t>
            </a:r>
          </a:p>
        </p:txBody>
      </p:sp>
    </p:spTree>
    <p:extLst>
      <p:ext uri="{BB962C8B-B14F-4D97-AF65-F5344CB8AC3E}">
        <p14:creationId xmlns:p14="http://schemas.microsoft.com/office/powerpoint/2010/main" val="118806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a:t>
            </a:r>
            <a:endParaRPr lang="en-US" b="1"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r>
              <a:rPr lang="en-US" dirty="0"/>
              <a:t>SAF BAND-WJHS FUND BALANCE</a:t>
            </a:r>
          </a:p>
          <a:p>
            <a:pPr marL="0" indent="0" algn="ctr">
              <a:buNone/>
            </a:pPr>
            <a:endParaRPr lang="en-US" dirty="0"/>
          </a:p>
          <a:p>
            <a:pPr marL="0" indent="0" algn="ctr">
              <a:buNone/>
            </a:pPr>
            <a:r>
              <a:rPr lang="en-US" dirty="0" smtClean="0"/>
              <a:t>850.000.0000.0330.104.6011.104</a:t>
            </a:r>
          </a:p>
          <a:p>
            <a:pPr marL="0" indent="0" algn="ctr">
              <a:buNone/>
            </a:pPr>
            <a:endParaRPr lang="en-US" dirty="0" smtClean="0"/>
          </a:p>
          <a:p>
            <a:pPr marL="0" indent="0" algn="ctr">
              <a:buNone/>
            </a:pPr>
            <a:r>
              <a:rPr lang="en-US" dirty="0" smtClean="0"/>
              <a:t>Fund 850 – Student Activities</a:t>
            </a:r>
            <a:r>
              <a:rPr lang="en-US" dirty="0"/>
              <a:t>	</a:t>
            </a:r>
            <a:endParaRPr lang="en-US" dirty="0" smtClean="0"/>
          </a:p>
          <a:p>
            <a:pPr marL="0" indent="0" algn="ctr">
              <a:buNone/>
            </a:pPr>
            <a:r>
              <a:rPr lang="en-US" dirty="0" smtClean="0"/>
              <a:t>Object 0330 – Committed</a:t>
            </a:r>
          </a:p>
          <a:p>
            <a:pPr marL="0" indent="0" algn="ctr">
              <a:buNone/>
            </a:pPr>
            <a:r>
              <a:rPr lang="en-US" dirty="0" smtClean="0"/>
              <a:t>Unit 104 – Specific Account</a:t>
            </a:r>
          </a:p>
          <a:p>
            <a:pPr marL="0" indent="0" algn="ctr">
              <a:buNone/>
            </a:pPr>
            <a:r>
              <a:rPr lang="en-US" dirty="0" smtClean="0"/>
              <a:t>6011 – Expenditure</a:t>
            </a:r>
          </a:p>
          <a:p>
            <a:pPr marL="0" indent="0" algn="ctr">
              <a:buNone/>
            </a:pPr>
            <a:endParaRPr lang="en-US" dirty="0" smtClean="0"/>
          </a:p>
          <a:p>
            <a:pPr marL="0" indent="0">
              <a:buNone/>
            </a:pPr>
            <a:endParaRPr lang="en-US" dirty="0"/>
          </a:p>
        </p:txBody>
      </p:sp>
    </p:spTree>
    <p:extLst>
      <p:ext uri="{BB962C8B-B14F-4D97-AF65-F5344CB8AC3E}">
        <p14:creationId xmlns:p14="http://schemas.microsoft.com/office/powerpoint/2010/main" val="15720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Special Funds</a:t>
            </a:r>
            <a:endParaRPr lang="en-US" b="1" dirty="0"/>
          </a:p>
        </p:txBody>
      </p:sp>
      <p:sp>
        <p:nvSpPr>
          <p:cNvPr id="3" name="Content Placeholder 2"/>
          <p:cNvSpPr>
            <a:spLocks noGrp="1"/>
          </p:cNvSpPr>
          <p:nvPr>
            <p:ph sz="quarter" idx="1"/>
          </p:nvPr>
        </p:nvSpPr>
        <p:spPr>
          <a:xfrm>
            <a:off x="914400" y="1676400"/>
            <a:ext cx="7772400" cy="4572000"/>
          </a:xfrm>
        </p:spPr>
        <p:txBody>
          <a:bodyPr>
            <a:normAutofit lnSpcReduction="10000"/>
          </a:bodyPr>
          <a:lstStyle/>
          <a:p>
            <a:r>
              <a:rPr lang="en-US" dirty="0"/>
              <a:t>§15-1125 — </a:t>
            </a:r>
            <a:r>
              <a:rPr lang="en-US" b="1" dirty="0"/>
              <a:t>Auxiliary Operations </a:t>
            </a:r>
            <a:r>
              <a:rPr lang="en-US" b="1" dirty="0" smtClean="0"/>
              <a:t>Fund</a:t>
            </a:r>
          </a:p>
          <a:p>
            <a:pPr lvl="1"/>
            <a:r>
              <a:rPr lang="en-US" dirty="0" smtClean="0"/>
              <a:t>… all </a:t>
            </a:r>
            <a:r>
              <a:rPr lang="en-US" dirty="0"/>
              <a:t>activities of </a:t>
            </a:r>
            <a:r>
              <a:rPr lang="en-US" u="sng" dirty="0"/>
              <a:t>school bookstores and athletic </a:t>
            </a:r>
            <a:r>
              <a:rPr lang="en-US" u="sng" dirty="0" smtClean="0"/>
              <a:t>activities.</a:t>
            </a:r>
          </a:p>
          <a:p>
            <a:pPr lvl="1"/>
            <a:endParaRPr lang="en-US" u="sng" dirty="0" smtClean="0"/>
          </a:p>
          <a:p>
            <a:r>
              <a:rPr lang="en-US" dirty="0"/>
              <a:t>§15-1121 — </a:t>
            </a:r>
            <a:r>
              <a:rPr lang="en-US" b="1" dirty="0"/>
              <a:t>Student Activities </a:t>
            </a:r>
            <a:r>
              <a:rPr lang="en-US" b="1" dirty="0" smtClean="0"/>
              <a:t>Monies</a:t>
            </a:r>
          </a:p>
          <a:p>
            <a:pPr lvl="1"/>
            <a:r>
              <a:rPr lang="en-US" dirty="0" smtClean="0"/>
              <a:t>.. all </a:t>
            </a:r>
            <a:r>
              <a:rPr lang="en-US" dirty="0"/>
              <a:t>activities of </a:t>
            </a:r>
            <a:r>
              <a:rPr lang="en-US" u="sng" dirty="0"/>
              <a:t>student organizations, clubs, school plays, or other student entertainment </a:t>
            </a:r>
            <a:r>
              <a:rPr lang="en-US" dirty="0"/>
              <a:t>other than funds specified in §§</a:t>
            </a:r>
            <a:r>
              <a:rPr lang="en-US" dirty="0" smtClean="0"/>
              <a:t>15-1125</a:t>
            </a:r>
          </a:p>
          <a:p>
            <a:pPr lvl="1"/>
            <a:endParaRPr lang="en-US" dirty="0" smtClean="0"/>
          </a:p>
          <a:p>
            <a:r>
              <a:rPr lang="en-US" dirty="0"/>
              <a:t>§15-1151 </a:t>
            </a:r>
            <a:r>
              <a:rPr lang="en-US" dirty="0" smtClean="0"/>
              <a:t>—</a:t>
            </a:r>
            <a:r>
              <a:rPr lang="en-US" b="1" dirty="0" smtClean="0"/>
              <a:t>School </a:t>
            </a:r>
            <a:r>
              <a:rPr lang="en-US" b="1" dirty="0"/>
              <a:t>Meal Programs </a:t>
            </a:r>
            <a:r>
              <a:rPr lang="en-US" b="1" dirty="0" smtClean="0"/>
              <a:t>(Food Service)</a:t>
            </a:r>
          </a:p>
          <a:p>
            <a:pPr lvl="1"/>
            <a:r>
              <a:rPr lang="en-US" dirty="0"/>
              <a:t>The Food Service Fund is used to account for monies raised by operating meal </a:t>
            </a:r>
            <a:r>
              <a:rPr lang="en-US" dirty="0" smtClean="0"/>
              <a:t>programs</a:t>
            </a:r>
            <a:r>
              <a:rPr lang="en-US" dirty="0"/>
              <a:t> </a:t>
            </a:r>
            <a:r>
              <a:rPr lang="en-US" dirty="0" smtClean="0"/>
              <a:t>… including </a:t>
            </a:r>
            <a:r>
              <a:rPr lang="en-US" dirty="0"/>
              <a:t>a program under which </a:t>
            </a:r>
            <a:r>
              <a:rPr lang="en-US" u="sng" dirty="0"/>
              <a:t>federal assistance </a:t>
            </a:r>
            <a:r>
              <a:rPr lang="en-US" dirty="0"/>
              <a:t>is received. </a:t>
            </a:r>
            <a:endParaRPr lang="en-US" u="sng" dirty="0" smtClean="0"/>
          </a:p>
          <a:p>
            <a:pPr lvl="1"/>
            <a:endParaRPr lang="en-US" u="sng" dirty="0"/>
          </a:p>
        </p:txBody>
      </p:sp>
    </p:spTree>
    <p:extLst>
      <p:ext uri="{BB962C8B-B14F-4D97-AF65-F5344CB8AC3E}">
        <p14:creationId xmlns:p14="http://schemas.microsoft.com/office/powerpoint/2010/main" val="128517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71500" y="304800"/>
            <a:ext cx="80391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858000" y="2228850"/>
            <a:ext cx="978408" cy="3185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83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7086600" cy="5669280"/>
          </a:xfrm>
          <a:prstGeom prst="rect">
            <a:avLst/>
          </a:prstGeom>
          <a:solidFill>
            <a:schemeClr val="accent1">
              <a:alpha val="0"/>
            </a:schemeClr>
          </a:solidFill>
          <a:ln>
            <a:noFill/>
          </a:ln>
        </p:spPr>
      </p:pic>
      <p:sp>
        <p:nvSpPr>
          <p:cNvPr id="5" name="Left Arrow 4"/>
          <p:cNvSpPr/>
          <p:nvPr/>
        </p:nvSpPr>
        <p:spPr>
          <a:xfrm>
            <a:off x="6812280" y="3143250"/>
            <a:ext cx="978408" cy="376428"/>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51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807720"/>
            <a:ext cx="7086600"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3387852" y="5105400"/>
            <a:ext cx="978408" cy="3185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2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600950" cy="608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789432" y="3675126"/>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254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11003</TotalTime>
  <Words>385</Words>
  <Application>Microsoft Office PowerPoint</Application>
  <PresentationFormat>On-screen Show (4:3)</PresentationFormat>
  <Paragraphs>117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Where’s the Money?</vt:lpstr>
      <vt:lpstr>Where is the Money?</vt:lpstr>
      <vt:lpstr>Fund Restrictions</vt:lpstr>
      <vt:lpstr>Example</vt:lpstr>
      <vt:lpstr>Special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011-099 Maintenance &amp; Operations</vt:lpstr>
      <vt:lpstr>100-399    Federal Projects</vt:lpstr>
      <vt:lpstr>400-499    State Projects </vt:lpstr>
      <vt:lpstr>500-599    Other Funds </vt:lpstr>
      <vt:lpstr>Misc and Capital Funds</vt:lpstr>
      <vt:lpstr>Cash Fund Controls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for Parents</dc:title>
  <dc:creator>Home 2</dc:creator>
  <cp:lastModifiedBy>Southwestern Retire</cp:lastModifiedBy>
  <cp:revision>89</cp:revision>
  <cp:lastPrinted>2022-04-11T17:28:30Z</cp:lastPrinted>
  <dcterms:created xsi:type="dcterms:W3CDTF">2022-04-03T13:16:51Z</dcterms:created>
  <dcterms:modified xsi:type="dcterms:W3CDTF">2022-04-14T21:09:35Z</dcterms:modified>
</cp:coreProperties>
</file>