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5" r:id="rId5"/>
    <p:sldId id="276" r:id="rId6"/>
    <p:sldId id="277" r:id="rId7"/>
    <p:sldId id="278" r:id="rId8"/>
    <p:sldId id="279" r:id="rId9"/>
    <p:sldId id="259" r:id="rId10"/>
    <p:sldId id="265" r:id="rId11"/>
    <p:sldId id="282" r:id="rId12"/>
    <p:sldId id="293" r:id="rId13"/>
    <p:sldId id="294" r:id="rId14"/>
    <p:sldId id="260" r:id="rId15"/>
    <p:sldId id="266" r:id="rId16"/>
    <p:sldId id="267" r:id="rId17"/>
    <p:sldId id="268" r:id="rId18"/>
    <p:sldId id="261" r:id="rId19"/>
    <p:sldId id="270" r:id="rId20"/>
    <p:sldId id="271" r:id="rId21"/>
    <p:sldId id="272" r:id="rId22"/>
    <p:sldId id="262" r:id="rId23"/>
    <p:sldId id="263" r:id="rId24"/>
    <p:sldId id="264" r:id="rId25"/>
    <p:sldId id="280" r:id="rId26"/>
    <p:sldId id="281" r:id="rId27"/>
    <p:sldId id="273" r:id="rId28"/>
    <p:sldId id="283" r:id="rId29"/>
    <p:sldId id="284" r:id="rId30"/>
    <p:sldId id="285" r:id="rId31"/>
    <p:sldId id="286" r:id="rId32"/>
    <p:sldId id="274" r:id="rId33"/>
    <p:sldId id="287" r:id="rId34"/>
    <p:sldId id="291" r:id="rId35"/>
    <p:sldId id="288" r:id="rId36"/>
    <p:sldId id="290" r:id="rId37"/>
    <p:sldId id="300" r:id="rId38"/>
    <p:sldId id="296" r:id="rId39"/>
    <p:sldId id="297" r:id="rId40"/>
    <p:sldId id="298" r:id="rId41"/>
    <p:sldId id="292"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59" d="100"/>
          <a:sy n="59" d="100"/>
        </p:scale>
        <p:origin x="-188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sl-SI"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3/18/15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sl-SI"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3/18/15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3/18/15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sl-SI"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3/18/15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3/18/15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sl-SI"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3/18/15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sl-SI"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3/18/15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sl-SI"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3/18/15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sl-SI"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3/18/15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3/18/15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3/18/15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sl-SI"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3/18/15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sl-SI"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3/18/15</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2" y="1760760"/>
            <a:ext cx="6498158" cy="1724867"/>
          </a:xfrm>
        </p:spPr>
        <p:txBody>
          <a:bodyPr/>
          <a:lstStyle/>
          <a:p>
            <a:r>
              <a:rPr lang="en-US" dirty="0" smtClean="0"/>
              <a:t>RESPIRATORY EMERGENCIES </a:t>
            </a:r>
            <a:endParaRPr lang="en-US" dirty="0"/>
          </a:p>
        </p:txBody>
      </p:sp>
      <p:sp>
        <p:nvSpPr>
          <p:cNvPr id="3" name="Subtitle 2"/>
          <p:cNvSpPr>
            <a:spLocks noGrp="1"/>
          </p:cNvSpPr>
          <p:nvPr>
            <p:ph type="subTitle" idx="1"/>
          </p:nvPr>
        </p:nvSpPr>
        <p:spPr>
          <a:xfrm>
            <a:off x="1322921" y="5250882"/>
            <a:ext cx="6498159" cy="916641"/>
          </a:xfrm>
        </p:spPr>
        <p:txBody>
          <a:bodyPr/>
          <a:lstStyle/>
          <a:p>
            <a:r>
              <a:rPr lang="en-US" dirty="0" smtClean="0">
                <a:solidFill>
                  <a:schemeClr val="tx1"/>
                </a:solidFill>
              </a:rPr>
              <a:t>Alja </a:t>
            </a:r>
            <a:r>
              <a:rPr lang="en-US" dirty="0" err="1" smtClean="0">
                <a:solidFill>
                  <a:schemeClr val="tx1"/>
                </a:solidFill>
              </a:rPr>
              <a:t>Štefelin</a:t>
            </a:r>
            <a:r>
              <a:rPr lang="en-US" dirty="0" smtClean="0">
                <a:solidFill>
                  <a:schemeClr val="tx1"/>
                </a:solidFill>
              </a:rPr>
              <a:t>, SEMINAR, 19.3.2015</a:t>
            </a:r>
            <a:endParaRPr lang="en-US" dirty="0">
              <a:solidFill>
                <a:schemeClr val="tx1"/>
              </a:solidFill>
            </a:endParaRPr>
          </a:p>
        </p:txBody>
      </p:sp>
    </p:spTree>
    <p:extLst>
      <p:ext uri="{BB962C8B-B14F-4D97-AF65-F5344CB8AC3E}">
        <p14:creationId xmlns:p14="http://schemas.microsoft.com/office/powerpoint/2010/main" val="40297973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5405" y="597368"/>
            <a:ext cx="8181087" cy="5069082"/>
          </a:xfrm>
          <a:prstGeom prst="rect">
            <a:avLst/>
          </a:prstGeom>
        </p:spPr>
        <p:txBody>
          <a:bodyPr wrap="square">
            <a:spAutoFit/>
          </a:bodyPr>
          <a:lstStyle/>
          <a:p>
            <a:pPr>
              <a:lnSpc>
                <a:spcPct val="120000"/>
              </a:lnSpc>
            </a:pPr>
            <a:r>
              <a:rPr lang="en-US" b="1" dirty="0"/>
              <a:t>3</a:t>
            </a:r>
            <a:r>
              <a:rPr lang="en-US" b="1" dirty="0" smtClean="0"/>
              <a:t>) </a:t>
            </a:r>
            <a:r>
              <a:rPr lang="en-US" b="1" dirty="0"/>
              <a:t>Traumatic </a:t>
            </a:r>
            <a:r>
              <a:rPr lang="en-US" b="1" dirty="0" err="1"/>
              <a:t>Ptx</a:t>
            </a:r>
            <a:r>
              <a:rPr lang="en-US" b="1" dirty="0"/>
              <a:t>- results from chest </a:t>
            </a:r>
            <a:r>
              <a:rPr lang="en-US" b="1" dirty="0" smtClean="0"/>
              <a:t>injuries</a:t>
            </a:r>
          </a:p>
          <a:p>
            <a:pPr marL="285750" indent="-285750">
              <a:lnSpc>
                <a:spcPct val="120000"/>
              </a:lnSpc>
              <a:buFontTx/>
              <a:buChar char="-"/>
            </a:pPr>
            <a:r>
              <a:rPr lang="en-US" dirty="0" smtClean="0"/>
              <a:t>both: penetrating and non-penetrating trauma</a:t>
            </a:r>
          </a:p>
          <a:p>
            <a:pPr marL="285750" indent="-285750">
              <a:lnSpc>
                <a:spcPct val="120000"/>
              </a:lnSpc>
              <a:buFontTx/>
              <a:buChar char="-"/>
            </a:pPr>
            <a:r>
              <a:rPr lang="en-US" dirty="0" smtClean="0"/>
              <a:t>T: tube thoracotomy </a:t>
            </a:r>
          </a:p>
          <a:p>
            <a:pPr marL="285750" indent="-285750">
              <a:lnSpc>
                <a:spcPct val="120000"/>
              </a:lnSpc>
              <a:buFontTx/>
              <a:buChar char="-"/>
            </a:pPr>
            <a:endParaRPr lang="en-US" b="1" dirty="0"/>
          </a:p>
          <a:p>
            <a:pPr>
              <a:lnSpc>
                <a:spcPct val="120000"/>
              </a:lnSpc>
            </a:pPr>
            <a:r>
              <a:rPr lang="en-US" b="1" dirty="0"/>
              <a:t>4</a:t>
            </a:r>
            <a:r>
              <a:rPr lang="en-US" b="1" dirty="0" smtClean="0"/>
              <a:t>) </a:t>
            </a:r>
            <a:r>
              <a:rPr lang="en-US" b="1" dirty="0"/>
              <a:t>Tension </a:t>
            </a:r>
            <a:r>
              <a:rPr lang="en-US" b="1" dirty="0" err="1"/>
              <a:t>Ptx</a:t>
            </a:r>
            <a:r>
              <a:rPr lang="en-US" b="1" dirty="0"/>
              <a:t>- pressure in the pleural space is + throughout the respiratory </a:t>
            </a:r>
            <a:r>
              <a:rPr lang="en-US" b="1" dirty="0" smtClean="0"/>
              <a:t>cycle</a:t>
            </a:r>
          </a:p>
          <a:p>
            <a:pPr marL="285750" indent="-285750">
              <a:lnSpc>
                <a:spcPct val="120000"/>
              </a:lnSpc>
              <a:buFontTx/>
              <a:buChar char="-"/>
            </a:pPr>
            <a:r>
              <a:rPr lang="en-US" b="1" dirty="0" smtClean="0"/>
              <a:t>Usually occurs during mechanical ventilation or trauma </a:t>
            </a:r>
          </a:p>
          <a:p>
            <a:pPr marL="285750" indent="-285750">
              <a:lnSpc>
                <a:spcPct val="120000"/>
              </a:lnSpc>
              <a:buFontTx/>
              <a:buChar char="-"/>
            </a:pPr>
            <a:r>
              <a:rPr lang="en-US" dirty="0" smtClean="0"/>
              <a:t>The + pleural pressure is life- threatening because</a:t>
            </a:r>
          </a:p>
          <a:p>
            <a:pPr marL="342900" indent="-342900">
              <a:lnSpc>
                <a:spcPct val="120000"/>
              </a:lnSpc>
              <a:buAutoNum type="arabicParenR"/>
            </a:pPr>
            <a:r>
              <a:rPr lang="en-US" dirty="0" err="1" smtClean="0"/>
              <a:t>VentilatIon</a:t>
            </a:r>
            <a:r>
              <a:rPr lang="en-US" dirty="0" smtClean="0"/>
              <a:t> is severely compromised </a:t>
            </a:r>
          </a:p>
          <a:p>
            <a:pPr marL="342900" indent="-342900">
              <a:lnSpc>
                <a:spcPct val="120000"/>
              </a:lnSpc>
              <a:buAutoNum type="arabicParenR"/>
            </a:pPr>
            <a:r>
              <a:rPr lang="en-US" dirty="0" smtClean="0"/>
              <a:t>+ pressure is transmitted to mediastinum (</a:t>
            </a:r>
            <a:r>
              <a:rPr lang="en-US" dirty="0" smtClean="0">
                <a:sym typeface="Wingdings"/>
              </a:rPr>
              <a:t> </a:t>
            </a:r>
            <a:r>
              <a:rPr lang="en-US" dirty="0" err="1" smtClean="0">
                <a:sym typeface="Wingdings"/>
              </a:rPr>
              <a:t>dec.</a:t>
            </a:r>
            <a:r>
              <a:rPr lang="en-US" dirty="0" smtClean="0">
                <a:sym typeface="Wingdings"/>
              </a:rPr>
              <a:t> venous return and CO)</a:t>
            </a:r>
          </a:p>
          <a:p>
            <a:pPr>
              <a:lnSpc>
                <a:spcPct val="120000"/>
              </a:lnSpc>
            </a:pPr>
            <a:r>
              <a:rPr lang="en-US" dirty="0" smtClean="0">
                <a:sym typeface="Wingdings"/>
              </a:rPr>
              <a:t>- Urgent treatment is required chest tube (if its not available: large-bore needle inserted into the pleural place through the second ant. Intercostal space)</a:t>
            </a:r>
          </a:p>
          <a:p>
            <a:pPr marL="342900" indent="-342900">
              <a:buAutoNum type="arabicParenR"/>
            </a:pPr>
            <a:endParaRPr lang="en-US" dirty="0"/>
          </a:p>
        </p:txBody>
      </p:sp>
    </p:spTree>
    <p:extLst>
      <p:ext uri="{BB962C8B-B14F-4D97-AF65-F5344CB8AC3E}">
        <p14:creationId xmlns:p14="http://schemas.microsoft.com/office/powerpoint/2010/main" val="38569386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05057" y="1013342"/>
            <a:ext cx="7097095" cy="4822385"/>
          </a:xfrm>
          <a:prstGeom prst="rect">
            <a:avLst/>
          </a:prstGeom>
        </p:spPr>
      </p:pic>
    </p:spTree>
    <p:extLst>
      <p:ext uri="{BB962C8B-B14F-4D97-AF65-F5344CB8AC3E}">
        <p14:creationId xmlns:p14="http://schemas.microsoft.com/office/powerpoint/2010/main" val="3666827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6819" y="215238"/>
            <a:ext cx="7961307" cy="7311230"/>
          </a:xfrm>
          <a:prstGeom prst="rect">
            <a:avLst/>
          </a:prstGeom>
        </p:spPr>
        <p:txBody>
          <a:bodyPr wrap="square">
            <a:spAutoFit/>
          </a:bodyPr>
          <a:lstStyle/>
          <a:p>
            <a:pPr>
              <a:lnSpc>
                <a:spcPct val="110000"/>
              </a:lnSpc>
            </a:pPr>
            <a:r>
              <a:rPr lang="en-US" sz="1900" b="1" dirty="0" smtClean="0">
                <a:solidFill>
                  <a:srgbClr val="215D77"/>
                </a:solidFill>
              </a:rPr>
              <a:t>SYMPTOMS:</a:t>
            </a:r>
            <a:r>
              <a:rPr lang="en-US" sz="1900" dirty="0" smtClean="0"/>
              <a:t> </a:t>
            </a:r>
          </a:p>
          <a:p>
            <a:pPr>
              <a:lnSpc>
                <a:spcPct val="110000"/>
              </a:lnSpc>
            </a:pPr>
            <a:endParaRPr lang="en-US" sz="1900" dirty="0" smtClean="0"/>
          </a:p>
          <a:p>
            <a:pPr marL="285750" indent="-285750">
              <a:lnSpc>
                <a:spcPct val="110000"/>
              </a:lnSpc>
              <a:buFont typeface="Arial"/>
              <a:buChar char="•"/>
            </a:pPr>
            <a:r>
              <a:rPr lang="en-US" sz="1900" dirty="0" smtClean="0"/>
              <a:t>SHARP chest </a:t>
            </a:r>
            <a:r>
              <a:rPr lang="en-US" sz="1900" dirty="0"/>
              <a:t>pain that usually has a sudden onset</a:t>
            </a:r>
            <a:r>
              <a:rPr lang="en-US" sz="1900" dirty="0" smtClean="0"/>
              <a:t>.</a:t>
            </a:r>
          </a:p>
          <a:p>
            <a:pPr marL="285750" indent="-285750">
              <a:lnSpc>
                <a:spcPct val="110000"/>
              </a:lnSpc>
              <a:buFont typeface="Arial"/>
              <a:buChar char="•"/>
            </a:pPr>
            <a:r>
              <a:rPr lang="en-US" sz="1900" dirty="0" smtClean="0"/>
              <a:t>Dyspnea</a:t>
            </a:r>
          </a:p>
          <a:p>
            <a:pPr marL="285750" indent="-285750">
              <a:lnSpc>
                <a:spcPct val="110000"/>
              </a:lnSpc>
              <a:buFont typeface="Arial"/>
              <a:buChar char="•"/>
            </a:pPr>
            <a:r>
              <a:rPr lang="en-US" sz="1900" dirty="0" smtClean="0"/>
              <a:t>Tachycardia</a:t>
            </a:r>
          </a:p>
          <a:p>
            <a:pPr marL="285750" indent="-285750">
              <a:lnSpc>
                <a:spcPct val="110000"/>
              </a:lnSpc>
              <a:buFont typeface="Arial"/>
              <a:buChar char="•"/>
            </a:pPr>
            <a:r>
              <a:rPr lang="en-US" sz="1900" dirty="0" smtClean="0"/>
              <a:t>Tachypnea</a:t>
            </a:r>
          </a:p>
          <a:p>
            <a:pPr marL="285750" indent="-285750">
              <a:lnSpc>
                <a:spcPct val="110000"/>
              </a:lnSpc>
              <a:buFont typeface="Arial"/>
              <a:buChar char="•"/>
            </a:pPr>
            <a:r>
              <a:rPr lang="en-US" sz="1900" dirty="0" smtClean="0"/>
              <a:t>Cough</a:t>
            </a:r>
          </a:p>
          <a:p>
            <a:pPr marL="285750" indent="-285750">
              <a:lnSpc>
                <a:spcPct val="110000"/>
              </a:lnSpc>
              <a:buFont typeface="Arial"/>
              <a:buChar char="•"/>
            </a:pPr>
            <a:r>
              <a:rPr lang="en-US" sz="1900" dirty="0" smtClean="0"/>
              <a:t>Cyanosis due to decreased blood oxygen levels</a:t>
            </a:r>
          </a:p>
          <a:p>
            <a:pPr marL="285750" indent="-285750">
              <a:lnSpc>
                <a:spcPct val="110000"/>
              </a:lnSpc>
              <a:buFont typeface="Arial"/>
              <a:buChar char="•"/>
            </a:pPr>
            <a:r>
              <a:rPr lang="en-US" sz="1900" dirty="0" smtClean="0"/>
              <a:t>Anxiety </a:t>
            </a:r>
          </a:p>
          <a:p>
            <a:pPr marL="285750" indent="-285750">
              <a:lnSpc>
                <a:spcPct val="110000"/>
              </a:lnSpc>
              <a:buFont typeface="Arial"/>
              <a:buChar char="•"/>
            </a:pPr>
            <a:r>
              <a:rPr lang="en-US" sz="1900" dirty="0" smtClean="0"/>
              <a:t>Diminished breath sounds on the affected side </a:t>
            </a:r>
          </a:p>
          <a:p>
            <a:pPr marL="285750" indent="-285750">
              <a:lnSpc>
                <a:spcPct val="110000"/>
              </a:lnSpc>
              <a:buFont typeface="Arial"/>
              <a:buChar char="•"/>
            </a:pPr>
            <a:endParaRPr lang="en-US" sz="1900" dirty="0" smtClean="0"/>
          </a:p>
          <a:p>
            <a:pPr>
              <a:lnSpc>
                <a:spcPct val="110000"/>
              </a:lnSpc>
            </a:pPr>
            <a:r>
              <a:rPr lang="en-US" sz="1900" b="1" dirty="0" smtClean="0">
                <a:solidFill>
                  <a:schemeClr val="accent1">
                    <a:lumMod val="75000"/>
                  </a:schemeClr>
                </a:solidFill>
              </a:rPr>
              <a:t>DIAGNOSIS</a:t>
            </a:r>
          </a:p>
          <a:p>
            <a:pPr>
              <a:lnSpc>
                <a:spcPct val="110000"/>
              </a:lnSpc>
            </a:pPr>
            <a:endParaRPr lang="en-US" sz="1900" b="1" dirty="0" smtClean="0">
              <a:solidFill>
                <a:schemeClr val="accent1">
                  <a:lumMod val="75000"/>
                </a:schemeClr>
              </a:solidFill>
            </a:endParaRPr>
          </a:p>
          <a:p>
            <a:pPr>
              <a:lnSpc>
                <a:spcPct val="110000"/>
              </a:lnSpc>
            </a:pPr>
            <a:r>
              <a:rPr lang="en-US" sz="1900" b="1" dirty="0" smtClean="0"/>
              <a:t>CHEST X-RAY: </a:t>
            </a:r>
          </a:p>
          <a:p>
            <a:pPr marL="285750" indent="-285750">
              <a:lnSpc>
                <a:spcPct val="110000"/>
              </a:lnSpc>
              <a:buFont typeface="Wingdings" charset="0"/>
              <a:buChar char="à"/>
            </a:pPr>
            <a:r>
              <a:rPr lang="en-US" sz="1900" dirty="0" smtClean="0"/>
              <a:t>Serial </a:t>
            </a:r>
            <a:r>
              <a:rPr lang="en-US" sz="1900" dirty="0"/>
              <a:t>chest radiographs every 6hrs on the first day after injury to rule out pneumothorax is ideal, but two or three chest X-ray taken every 4-6hrs are sufficient</a:t>
            </a:r>
            <a:r>
              <a:rPr lang="en-US" sz="1900" dirty="0" smtClean="0"/>
              <a:t>.</a:t>
            </a:r>
          </a:p>
          <a:p>
            <a:pPr marL="285750" indent="-285750">
              <a:lnSpc>
                <a:spcPct val="110000"/>
              </a:lnSpc>
              <a:buFont typeface="Wingdings" charset="0"/>
              <a:buChar char="à"/>
            </a:pPr>
            <a:r>
              <a:rPr lang="en-US" sz="1900" dirty="0"/>
              <a:t>Air in the pleural cavity, with contralateral deviation of </a:t>
            </a:r>
            <a:r>
              <a:rPr lang="en-US" sz="1900" dirty="0" err="1"/>
              <a:t>mediastinal</a:t>
            </a:r>
            <a:r>
              <a:rPr lang="en-US" sz="1900" dirty="0"/>
              <a:t> structures, is suggestive of a tension pneumothorax. </a:t>
            </a:r>
          </a:p>
          <a:p>
            <a:pPr marL="285750" indent="-285750">
              <a:buFont typeface="Wingdings" charset="0"/>
              <a:buChar char="à"/>
            </a:pPr>
            <a:endParaRPr lang="en-US" dirty="0"/>
          </a:p>
          <a:p>
            <a:endParaRPr lang="en-US" dirty="0" smtClean="0"/>
          </a:p>
          <a:p>
            <a:pPr marL="285750" indent="-285750">
              <a:buFont typeface="Arial"/>
              <a:buChar char="•"/>
            </a:pPr>
            <a:endParaRPr lang="en-US" dirty="0" smtClean="0"/>
          </a:p>
          <a:p>
            <a:endParaRPr lang="en-US" dirty="0"/>
          </a:p>
        </p:txBody>
      </p:sp>
    </p:spTree>
    <p:extLst>
      <p:ext uri="{BB962C8B-B14F-4D97-AF65-F5344CB8AC3E}">
        <p14:creationId xmlns:p14="http://schemas.microsoft.com/office/powerpoint/2010/main" val="23686792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88332" y="767870"/>
            <a:ext cx="5453383" cy="5487466"/>
          </a:xfrm>
          <a:prstGeom prst="rect">
            <a:avLst/>
          </a:prstGeom>
        </p:spPr>
      </p:pic>
      <p:sp>
        <p:nvSpPr>
          <p:cNvPr id="4" name="Rectangle 3"/>
          <p:cNvSpPr/>
          <p:nvPr/>
        </p:nvSpPr>
        <p:spPr>
          <a:xfrm>
            <a:off x="6159014" y="767870"/>
            <a:ext cx="2622374" cy="1754327"/>
          </a:xfrm>
          <a:prstGeom prst="rect">
            <a:avLst/>
          </a:prstGeom>
        </p:spPr>
        <p:txBody>
          <a:bodyPr wrap="square">
            <a:spAutoFit/>
          </a:bodyPr>
          <a:lstStyle/>
          <a:p>
            <a:r>
              <a:rPr lang="en-US" dirty="0"/>
              <a:t>A large right-sided spontaneous pneumothorax (left in the image). An arrow indicates the edge of the collapsed lung</a:t>
            </a:r>
          </a:p>
        </p:txBody>
      </p:sp>
    </p:spTree>
    <p:extLst>
      <p:ext uri="{BB962C8B-B14F-4D97-AF65-F5344CB8AC3E}">
        <p14:creationId xmlns:p14="http://schemas.microsoft.com/office/powerpoint/2010/main" val="218813431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538" y="107558"/>
            <a:ext cx="8042276" cy="715520"/>
          </a:xfrm>
        </p:spPr>
        <p:txBody>
          <a:bodyPr/>
          <a:lstStyle/>
          <a:p>
            <a:r>
              <a:rPr lang="en-US" dirty="0" smtClean="0"/>
              <a:t>3) HAEMOPTYSIS </a:t>
            </a:r>
            <a:endParaRPr lang="en-US" dirty="0"/>
          </a:p>
        </p:txBody>
      </p:sp>
      <p:sp>
        <p:nvSpPr>
          <p:cNvPr id="4" name="TextBox 3"/>
          <p:cNvSpPr txBox="1"/>
          <p:nvPr/>
        </p:nvSpPr>
        <p:spPr>
          <a:xfrm>
            <a:off x="82326" y="1076325"/>
            <a:ext cx="8879382" cy="5544596"/>
          </a:xfrm>
          <a:prstGeom prst="rect">
            <a:avLst/>
          </a:prstGeom>
          <a:noFill/>
        </p:spPr>
        <p:txBody>
          <a:bodyPr wrap="square" rtlCol="0">
            <a:spAutoFit/>
          </a:bodyPr>
          <a:lstStyle/>
          <a:p>
            <a:pPr>
              <a:lnSpc>
                <a:spcPct val="110000"/>
              </a:lnSpc>
            </a:pPr>
            <a:r>
              <a:rPr lang="en-US" dirty="0" smtClean="0"/>
              <a:t>= </a:t>
            </a:r>
            <a:r>
              <a:rPr lang="en-US" b="1" dirty="0" smtClean="0">
                <a:solidFill>
                  <a:srgbClr val="215D77"/>
                </a:solidFill>
              </a:rPr>
              <a:t>EXPECTORATION OF BLOOD FROM THE RESPIRATORY TRACT (it can be from any part of the tract- from alveoli to glottis)</a:t>
            </a:r>
          </a:p>
          <a:p>
            <a:endParaRPr lang="en-US" b="1" dirty="0" smtClean="0">
              <a:solidFill>
                <a:srgbClr val="215D77"/>
              </a:solidFill>
            </a:endParaRPr>
          </a:p>
          <a:p>
            <a:pPr marL="285750" indent="-285750">
              <a:lnSpc>
                <a:spcPct val="110000"/>
              </a:lnSpc>
              <a:buFontTx/>
              <a:buChar char="-"/>
            </a:pPr>
            <a:r>
              <a:rPr lang="en-US" dirty="0" smtClean="0"/>
              <a:t>Bleeding from alveoli = diffuse alveolar hemorrhage (DAH)</a:t>
            </a:r>
          </a:p>
          <a:p>
            <a:pPr>
              <a:lnSpc>
                <a:spcPct val="110000"/>
              </a:lnSpc>
            </a:pPr>
            <a:r>
              <a:rPr lang="en-US" dirty="0" smtClean="0"/>
              <a:t>	- Can be inflammatory (capillary </a:t>
            </a:r>
            <a:r>
              <a:rPr lang="en-US" dirty="0" err="1" smtClean="0"/>
              <a:t>vasculitis</a:t>
            </a:r>
            <a:r>
              <a:rPr lang="en-US" dirty="0" smtClean="0"/>
              <a:t>, SLE…)</a:t>
            </a:r>
          </a:p>
          <a:p>
            <a:pPr>
              <a:lnSpc>
                <a:spcPct val="110000"/>
              </a:lnSpc>
            </a:pPr>
            <a:r>
              <a:rPr lang="en-US" dirty="0" smtClean="0"/>
              <a:t>	- Or non-inflammatory (direct inhalational injury</a:t>
            </a:r>
            <a:r>
              <a:rPr lang="en-US" dirty="0" smtClean="0">
                <a:sym typeface="Wingdings"/>
              </a:rPr>
              <a:t> thermal injury 	from fires, cocaine inhalation…)</a:t>
            </a:r>
          </a:p>
          <a:p>
            <a:pPr marL="285750" indent="-285750">
              <a:lnSpc>
                <a:spcPct val="110000"/>
              </a:lnSpc>
              <a:buFontTx/>
              <a:buChar char="-"/>
            </a:pPr>
            <a:r>
              <a:rPr lang="en-US" dirty="0">
                <a:sym typeface="Wingdings"/>
              </a:rPr>
              <a:t>b</a:t>
            </a:r>
            <a:r>
              <a:rPr lang="en-US" dirty="0" smtClean="0">
                <a:sym typeface="Wingdings"/>
              </a:rPr>
              <a:t>leeding from </a:t>
            </a:r>
            <a:r>
              <a:rPr lang="en-US" u="sng" dirty="0" smtClean="0">
                <a:sym typeface="Wingdings"/>
              </a:rPr>
              <a:t>small to medium size airways</a:t>
            </a:r>
            <a:r>
              <a:rPr lang="en-US" dirty="0" smtClean="0">
                <a:sym typeface="Wingdings"/>
              </a:rPr>
              <a:t>- most common site of </a:t>
            </a:r>
            <a:r>
              <a:rPr lang="en-US" dirty="0" err="1" smtClean="0">
                <a:sym typeface="Wingdings"/>
              </a:rPr>
              <a:t>haemoptysis</a:t>
            </a:r>
            <a:r>
              <a:rPr lang="en-US" dirty="0" smtClean="0">
                <a:sym typeface="Wingdings"/>
              </a:rPr>
              <a:t>, irritation or injury of mucosa</a:t>
            </a:r>
          </a:p>
          <a:p>
            <a:pPr marL="285750" indent="-285750">
              <a:lnSpc>
                <a:spcPct val="110000"/>
              </a:lnSpc>
              <a:buFontTx/>
              <a:buChar char="-"/>
            </a:pPr>
            <a:endParaRPr lang="en-US" dirty="0" smtClean="0">
              <a:sym typeface="Wingdings"/>
            </a:endParaRPr>
          </a:p>
          <a:p>
            <a:pPr marL="285750" indent="-285750">
              <a:lnSpc>
                <a:spcPct val="110000"/>
              </a:lnSpc>
              <a:buFontTx/>
              <a:buChar char="-"/>
            </a:pPr>
            <a:r>
              <a:rPr lang="en-US" dirty="0">
                <a:sym typeface="Wingdings"/>
              </a:rPr>
              <a:t>A</a:t>
            </a:r>
            <a:r>
              <a:rPr lang="en-US" dirty="0" smtClean="0">
                <a:sym typeface="Wingdings"/>
              </a:rPr>
              <a:t>ny infection of respiratory tract can cause </a:t>
            </a:r>
            <a:r>
              <a:rPr lang="en-US" dirty="0" err="1" smtClean="0">
                <a:sym typeface="Wingdings"/>
              </a:rPr>
              <a:t>haemoptysis</a:t>
            </a:r>
            <a:r>
              <a:rPr lang="en-US" dirty="0" smtClean="0">
                <a:sym typeface="Wingdings"/>
              </a:rPr>
              <a:t> (</a:t>
            </a:r>
            <a:r>
              <a:rPr lang="en-US" u="sng" dirty="0" smtClean="0">
                <a:sym typeface="Wingdings"/>
              </a:rPr>
              <a:t>acute bronchitis</a:t>
            </a:r>
            <a:r>
              <a:rPr lang="en-US" dirty="0" smtClean="0">
                <a:sym typeface="Wingdings"/>
              </a:rPr>
              <a:t>- most common cause for </a:t>
            </a:r>
            <a:r>
              <a:rPr lang="en-US" dirty="0" err="1" smtClean="0">
                <a:sym typeface="Wingdings"/>
              </a:rPr>
              <a:t>haemoptysis</a:t>
            </a:r>
            <a:r>
              <a:rPr lang="en-US" dirty="0" smtClean="0">
                <a:sym typeface="Wingdings"/>
              </a:rPr>
              <a:t> is US)</a:t>
            </a:r>
          </a:p>
          <a:p>
            <a:pPr marL="285750" indent="-285750">
              <a:lnSpc>
                <a:spcPct val="110000"/>
              </a:lnSpc>
              <a:buFontTx/>
              <a:buChar char="-"/>
            </a:pPr>
            <a:r>
              <a:rPr lang="en-US" dirty="0" smtClean="0">
                <a:sym typeface="Wingdings"/>
              </a:rPr>
              <a:t>All types of pneumonias (</a:t>
            </a:r>
            <a:r>
              <a:rPr lang="en-US" b="1" dirty="0" smtClean="0">
                <a:sym typeface="Wingdings"/>
              </a:rPr>
              <a:t>tuberculosis</a:t>
            </a:r>
            <a:r>
              <a:rPr lang="en-US" dirty="0" smtClean="0">
                <a:sym typeface="Wingdings"/>
              </a:rPr>
              <a:t>- most common cause worldwide!!!</a:t>
            </a:r>
          </a:p>
          <a:p>
            <a:pPr marL="285750" indent="-285750">
              <a:lnSpc>
                <a:spcPct val="110000"/>
              </a:lnSpc>
              <a:buFontTx/>
              <a:buChar char="-"/>
            </a:pPr>
            <a:r>
              <a:rPr lang="en-US" dirty="0" smtClean="0"/>
              <a:t>Only 10% of </a:t>
            </a:r>
            <a:r>
              <a:rPr lang="en-US" dirty="0" err="1" smtClean="0"/>
              <a:t>pts</a:t>
            </a:r>
            <a:r>
              <a:rPr lang="en-US" dirty="0" smtClean="0"/>
              <a:t> with lung cancer have </a:t>
            </a:r>
            <a:r>
              <a:rPr lang="en-US" dirty="0" err="1" smtClean="0"/>
              <a:t>haemoptysis</a:t>
            </a:r>
            <a:r>
              <a:rPr lang="en-US" dirty="0" smtClean="0"/>
              <a:t>. Central airways cancers (squamous cell carcinoma, small cell carcinoma, carcinoid tumors)</a:t>
            </a:r>
            <a:r>
              <a:rPr lang="en-US" dirty="0" smtClean="0">
                <a:sym typeface="Wingdings"/>
              </a:rPr>
              <a:t> more often cause </a:t>
            </a:r>
            <a:r>
              <a:rPr lang="en-US" dirty="0" err="1" smtClean="0">
                <a:sym typeface="Wingdings"/>
              </a:rPr>
              <a:t>haemoptysis</a:t>
            </a:r>
            <a:r>
              <a:rPr lang="en-US" dirty="0" smtClean="0">
                <a:sym typeface="Wingdings"/>
              </a:rPr>
              <a:t> </a:t>
            </a:r>
          </a:p>
          <a:p>
            <a:pPr marL="285750" indent="-285750">
              <a:lnSpc>
                <a:spcPct val="110000"/>
              </a:lnSpc>
              <a:buFontTx/>
              <a:buChar char="-"/>
            </a:pPr>
            <a:r>
              <a:rPr lang="en-US" dirty="0" smtClean="0">
                <a:sym typeface="Wingdings"/>
              </a:rPr>
              <a:t>Congestive heart failure</a:t>
            </a:r>
          </a:p>
          <a:p>
            <a:pPr marL="285750" indent="-285750">
              <a:lnSpc>
                <a:spcPct val="110000"/>
              </a:lnSpc>
              <a:buFontTx/>
              <a:buChar char="-"/>
            </a:pPr>
            <a:r>
              <a:rPr lang="en-US" dirty="0" smtClean="0">
                <a:sym typeface="Wingdings"/>
              </a:rPr>
              <a:t>Pulmonary embolism with infarction </a:t>
            </a:r>
          </a:p>
        </p:txBody>
      </p:sp>
    </p:spTree>
    <p:extLst>
      <p:ext uri="{BB962C8B-B14F-4D97-AF65-F5344CB8AC3E}">
        <p14:creationId xmlns:p14="http://schemas.microsoft.com/office/powerpoint/2010/main" val="88359637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789" y="653324"/>
            <a:ext cx="8863211" cy="5532283"/>
          </a:xfrm>
          <a:prstGeom prst="rect">
            <a:avLst/>
          </a:prstGeom>
        </p:spPr>
        <p:txBody>
          <a:bodyPr wrap="square">
            <a:spAutoFit/>
          </a:bodyPr>
          <a:lstStyle/>
          <a:p>
            <a:pPr marL="285750" indent="-285750">
              <a:lnSpc>
                <a:spcPct val="120000"/>
              </a:lnSpc>
              <a:buFontTx/>
              <a:buChar char="-"/>
            </a:pPr>
            <a:r>
              <a:rPr lang="en-US" sz="2000" b="1" dirty="0" smtClean="0"/>
              <a:t>CLINICAL ASSESSMENT: </a:t>
            </a:r>
          </a:p>
          <a:p>
            <a:pPr marL="285750" indent="-285750">
              <a:lnSpc>
                <a:spcPct val="120000"/>
              </a:lnSpc>
              <a:buFontTx/>
              <a:buChar char="-"/>
            </a:pPr>
            <a:r>
              <a:rPr lang="en-US" sz="2000" dirty="0" smtClean="0"/>
              <a:t>Find </a:t>
            </a:r>
            <a:r>
              <a:rPr lang="en-US" sz="2000" dirty="0"/>
              <a:t>the source of bleeding</a:t>
            </a:r>
          </a:p>
          <a:p>
            <a:pPr marL="285750" indent="-285750">
              <a:lnSpc>
                <a:spcPct val="110000"/>
              </a:lnSpc>
              <a:buFontTx/>
              <a:buChar char="-"/>
            </a:pPr>
            <a:r>
              <a:rPr lang="en-US" sz="2000" dirty="0"/>
              <a:t>It needs to be differentiated </a:t>
            </a:r>
            <a:r>
              <a:rPr lang="en-US" sz="2000" dirty="0" smtClean="0"/>
              <a:t>from expectorated  </a:t>
            </a:r>
            <a:r>
              <a:rPr lang="en-US" sz="2000" dirty="0"/>
              <a:t>blood originating from the </a:t>
            </a:r>
            <a:r>
              <a:rPr lang="en-US" sz="2000" dirty="0" err="1"/>
              <a:t>nasopharynx</a:t>
            </a:r>
            <a:r>
              <a:rPr lang="en-US" sz="2000" dirty="0"/>
              <a:t> and GI </a:t>
            </a:r>
            <a:r>
              <a:rPr lang="en-US" sz="2000" dirty="0" smtClean="0"/>
              <a:t>tract</a:t>
            </a:r>
          </a:p>
          <a:p>
            <a:pPr marL="285750" indent="-285750">
              <a:lnSpc>
                <a:spcPct val="110000"/>
              </a:lnSpc>
              <a:buFontTx/>
              <a:buChar char="-"/>
            </a:pPr>
            <a:r>
              <a:rPr lang="en-US" sz="2000" dirty="0" smtClean="0"/>
              <a:t>Quantity of blood should be estimated </a:t>
            </a:r>
          </a:p>
          <a:p>
            <a:pPr marL="285750" indent="-285750">
              <a:lnSpc>
                <a:spcPct val="110000"/>
              </a:lnSpc>
              <a:buFontTx/>
              <a:buChar char="-"/>
            </a:pPr>
            <a:r>
              <a:rPr lang="en-US" sz="2000" dirty="0" smtClean="0"/>
              <a:t>Massive hemoptysis (200-600mL in 24h)</a:t>
            </a:r>
            <a:r>
              <a:rPr lang="en-US" sz="2000" dirty="0" smtClean="0">
                <a:sym typeface="Wingdings"/>
              </a:rPr>
              <a:t> emergent care</a:t>
            </a:r>
          </a:p>
          <a:p>
            <a:pPr marL="285750" indent="-285750">
              <a:lnSpc>
                <a:spcPct val="110000"/>
              </a:lnSpc>
              <a:buFontTx/>
              <a:buChar char="-"/>
            </a:pPr>
            <a:r>
              <a:rPr lang="en-US" sz="2000" dirty="0" smtClean="0">
                <a:sym typeface="Wingdings"/>
              </a:rPr>
              <a:t>Presence of purulent or frothy secretions should ne assessed</a:t>
            </a:r>
          </a:p>
          <a:p>
            <a:pPr marL="285750" indent="-285750">
              <a:lnSpc>
                <a:spcPct val="110000"/>
              </a:lnSpc>
              <a:buFontTx/>
              <a:buChar char="-"/>
            </a:pPr>
            <a:r>
              <a:rPr lang="en-US" sz="2000" dirty="0" smtClean="0">
                <a:sym typeface="Wingdings"/>
              </a:rPr>
              <a:t>Fever (= indicator of acute inf.)</a:t>
            </a:r>
          </a:p>
          <a:p>
            <a:pPr marL="285750" indent="-285750">
              <a:lnSpc>
                <a:spcPct val="110000"/>
              </a:lnSpc>
              <a:buFontTx/>
              <a:buChar char="-"/>
            </a:pPr>
            <a:r>
              <a:rPr lang="en-US" sz="2000" dirty="0" smtClean="0">
                <a:sym typeface="Wingdings"/>
              </a:rPr>
              <a:t>Recent drug abuse (</a:t>
            </a:r>
            <a:r>
              <a:rPr lang="en-US" sz="2000" dirty="0" err="1" smtClean="0">
                <a:sym typeface="Wingdings"/>
              </a:rPr>
              <a:t>inh</a:t>
            </a:r>
            <a:r>
              <a:rPr lang="en-US" sz="2000" dirty="0" smtClean="0">
                <a:sym typeface="Wingdings"/>
              </a:rPr>
              <a:t>. </a:t>
            </a:r>
            <a:r>
              <a:rPr lang="en-US" sz="2000" dirty="0">
                <a:sym typeface="Wingdings"/>
              </a:rPr>
              <a:t>c</a:t>
            </a:r>
            <a:r>
              <a:rPr lang="en-US" sz="2000" dirty="0" smtClean="0">
                <a:sym typeface="Wingdings"/>
              </a:rPr>
              <a:t>ocaine)</a:t>
            </a:r>
          </a:p>
          <a:p>
            <a:pPr marL="285750" indent="-285750">
              <a:lnSpc>
                <a:spcPct val="110000"/>
              </a:lnSpc>
              <a:buFontTx/>
              <a:buChar char="-"/>
            </a:pPr>
            <a:endParaRPr lang="en-US" sz="2000" b="1" dirty="0">
              <a:sym typeface="Wingdings"/>
            </a:endParaRPr>
          </a:p>
          <a:p>
            <a:pPr marL="285750" indent="-285750">
              <a:lnSpc>
                <a:spcPct val="110000"/>
              </a:lnSpc>
              <a:buFontTx/>
              <a:buChar char="-"/>
            </a:pPr>
            <a:r>
              <a:rPr lang="en-US" sz="2000" b="1" dirty="0" smtClean="0">
                <a:sym typeface="Wingdings"/>
              </a:rPr>
              <a:t>TESTS</a:t>
            </a:r>
            <a:r>
              <a:rPr lang="en-US" sz="2000" dirty="0" smtClean="0">
                <a:sym typeface="Wingdings"/>
              </a:rPr>
              <a:t>:</a:t>
            </a:r>
          </a:p>
          <a:p>
            <a:pPr marL="285750" indent="-285750">
              <a:lnSpc>
                <a:spcPct val="110000"/>
              </a:lnSpc>
              <a:buFontTx/>
              <a:buChar char="-"/>
            </a:pPr>
            <a:r>
              <a:rPr lang="en-US" sz="2000" dirty="0" smtClean="0">
                <a:sym typeface="Wingdings"/>
              </a:rPr>
              <a:t> x ray, CT, bronchoscopy (bronchiectasis, pneumonia, lung cancer, </a:t>
            </a:r>
            <a:r>
              <a:rPr lang="en-US" sz="2000" dirty="0" err="1" smtClean="0">
                <a:sym typeface="Wingdings"/>
              </a:rPr>
              <a:t>pul</a:t>
            </a:r>
            <a:r>
              <a:rPr lang="en-US" sz="2000" dirty="0" smtClean="0">
                <a:sym typeface="Wingdings"/>
              </a:rPr>
              <a:t>. </a:t>
            </a:r>
            <a:r>
              <a:rPr lang="en-US" sz="2000" dirty="0">
                <a:sym typeface="Wingdings"/>
              </a:rPr>
              <a:t>e</a:t>
            </a:r>
            <a:r>
              <a:rPr lang="en-US" sz="2000" dirty="0" smtClean="0">
                <a:sym typeface="Wingdings"/>
              </a:rPr>
              <a:t>mbolism) , complete blood test + coagulation studies, renal function + urinalysis, sputum tests (culture, Gram’s stain), </a:t>
            </a:r>
            <a:r>
              <a:rPr lang="en-US" sz="2000" b="1" dirty="0" smtClean="0">
                <a:sym typeface="Wingdings"/>
              </a:rPr>
              <a:t>bronchoscopy </a:t>
            </a:r>
          </a:p>
          <a:p>
            <a:pPr marL="285750" indent="-285750">
              <a:buFontTx/>
              <a:buChar char="-"/>
            </a:pPr>
            <a:endParaRPr lang="en-US" dirty="0">
              <a:sym typeface="Wingdings"/>
            </a:endParaRPr>
          </a:p>
        </p:txBody>
      </p:sp>
    </p:spTree>
    <p:extLst>
      <p:ext uri="{BB962C8B-B14F-4D97-AF65-F5344CB8AC3E}">
        <p14:creationId xmlns:p14="http://schemas.microsoft.com/office/powerpoint/2010/main" val="124526099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9061" y="176550"/>
            <a:ext cx="8345738" cy="3439404"/>
          </a:xfrm>
          <a:prstGeom prst="rect">
            <a:avLst/>
          </a:prstGeom>
        </p:spPr>
        <p:txBody>
          <a:bodyPr wrap="square">
            <a:spAutoFit/>
          </a:bodyPr>
          <a:lstStyle/>
          <a:p>
            <a:pPr marL="285750" indent="-285750">
              <a:lnSpc>
                <a:spcPct val="110000"/>
              </a:lnSpc>
              <a:buFontTx/>
              <a:buChar char="-"/>
            </a:pPr>
            <a:r>
              <a:rPr lang="en-US" b="1" dirty="0">
                <a:sym typeface="Wingdings"/>
              </a:rPr>
              <a:t>TREATMENT: </a:t>
            </a:r>
            <a:endParaRPr lang="en-US" b="1" dirty="0" smtClean="0">
              <a:sym typeface="Wingdings"/>
            </a:endParaRPr>
          </a:p>
          <a:p>
            <a:pPr marL="285750" indent="-285750">
              <a:lnSpc>
                <a:spcPct val="110000"/>
              </a:lnSpc>
              <a:buFontTx/>
              <a:buChar char="-"/>
            </a:pPr>
            <a:endParaRPr lang="en-US" b="1" dirty="0">
              <a:sym typeface="Wingdings"/>
            </a:endParaRPr>
          </a:p>
          <a:p>
            <a:pPr marL="285750" indent="-285750">
              <a:lnSpc>
                <a:spcPct val="110000"/>
              </a:lnSpc>
              <a:buFontTx/>
              <a:buChar char="-"/>
            </a:pPr>
            <a:r>
              <a:rPr lang="en-US" dirty="0">
                <a:sym typeface="Wingdings"/>
              </a:rPr>
              <a:t>Massive h.: may require endotracheal intubation and mechanical ventilation to provide airway stabilization</a:t>
            </a:r>
          </a:p>
          <a:p>
            <a:pPr marL="285750" indent="-285750">
              <a:lnSpc>
                <a:spcPct val="110000"/>
              </a:lnSpc>
              <a:buFontTx/>
              <a:buChar char="-"/>
            </a:pPr>
            <a:r>
              <a:rPr lang="en-US" dirty="0">
                <a:sym typeface="Wingdings"/>
              </a:rPr>
              <a:t>If the source of bleeding is found isolation of bleeding lung with the </a:t>
            </a:r>
            <a:r>
              <a:rPr lang="en-US" dirty="0" err="1">
                <a:sym typeface="Wingdings"/>
              </a:rPr>
              <a:t>endobronchial</a:t>
            </a:r>
            <a:r>
              <a:rPr lang="en-US" dirty="0">
                <a:sym typeface="Wingdings"/>
              </a:rPr>
              <a:t> blocker</a:t>
            </a:r>
          </a:p>
          <a:p>
            <a:pPr marL="285750" indent="-285750">
              <a:lnSpc>
                <a:spcPct val="110000"/>
              </a:lnSpc>
              <a:buFontTx/>
              <a:buChar char="-"/>
            </a:pPr>
            <a:r>
              <a:rPr lang="en-US" dirty="0" err="1">
                <a:sym typeface="Wingdings"/>
              </a:rPr>
              <a:t>Pts</a:t>
            </a:r>
            <a:r>
              <a:rPr lang="en-US" dirty="0">
                <a:sym typeface="Wingdings"/>
              </a:rPr>
              <a:t> need to be positioned with the bleeding side down</a:t>
            </a:r>
          </a:p>
          <a:p>
            <a:pPr marL="285750" indent="-285750">
              <a:lnSpc>
                <a:spcPct val="110000"/>
              </a:lnSpc>
              <a:buFontTx/>
              <a:buChar char="-"/>
            </a:pPr>
            <a:r>
              <a:rPr lang="en-US" dirty="0">
                <a:sym typeface="Wingdings"/>
              </a:rPr>
              <a:t>If bleeding persists: bronchial arterial embolization or angiography may be beneficial</a:t>
            </a:r>
          </a:p>
          <a:p>
            <a:pPr marL="285750" indent="-285750">
              <a:lnSpc>
                <a:spcPct val="110000"/>
              </a:lnSpc>
              <a:buFontTx/>
              <a:buChar char="-"/>
            </a:pPr>
            <a:r>
              <a:rPr lang="en-US" dirty="0">
                <a:sym typeface="Wingdings"/>
              </a:rPr>
              <a:t>Surgical resection to stop bleeding (last option)</a:t>
            </a:r>
          </a:p>
          <a:p>
            <a:pPr marL="285750" indent="-285750">
              <a:lnSpc>
                <a:spcPct val="110000"/>
              </a:lnSpc>
              <a:buFontTx/>
              <a:buChar char="-"/>
            </a:pPr>
            <a:r>
              <a:rPr lang="en-US" dirty="0">
                <a:sym typeface="Wingdings"/>
              </a:rPr>
              <a:t>Cough </a:t>
            </a:r>
            <a:r>
              <a:rPr lang="en-US" dirty="0" err="1">
                <a:sym typeface="Wingdings"/>
              </a:rPr>
              <a:t>supression</a:t>
            </a:r>
            <a:r>
              <a:rPr lang="en-US" dirty="0">
                <a:sym typeface="Wingdings"/>
              </a:rPr>
              <a:t> with narcotics </a:t>
            </a:r>
          </a:p>
        </p:txBody>
      </p:sp>
      <p:pic>
        <p:nvPicPr>
          <p:cNvPr id="5" name="Picture 4"/>
          <p:cNvPicPr>
            <a:picLocks noChangeAspect="1"/>
          </p:cNvPicPr>
          <p:nvPr/>
        </p:nvPicPr>
        <p:blipFill>
          <a:blip r:embed="rId2"/>
          <a:stretch>
            <a:fillRect/>
          </a:stretch>
        </p:blipFill>
        <p:spPr>
          <a:xfrm>
            <a:off x="1613349" y="3798454"/>
            <a:ext cx="5588000" cy="2794000"/>
          </a:xfrm>
          <a:prstGeom prst="rect">
            <a:avLst/>
          </a:prstGeom>
        </p:spPr>
      </p:pic>
    </p:spTree>
    <p:extLst>
      <p:ext uri="{BB962C8B-B14F-4D97-AF65-F5344CB8AC3E}">
        <p14:creationId xmlns:p14="http://schemas.microsoft.com/office/powerpoint/2010/main" val="8597404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BRONCHOSCOPY</a:t>
            </a:r>
            <a:endParaRPr lang="en-US" dirty="0"/>
          </a:p>
        </p:txBody>
      </p:sp>
      <p:pic>
        <p:nvPicPr>
          <p:cNvPr id="3" name="Picture 2"/>
          <p:cNvPicPr>
            <a:picLocks noChangeAspect="1"/>
          </p:cNvPicPr>
          <p:nvPr/>
        </p:nvPicPr>
        <p:blipFill>
          <a:blip r:embed="rId2"/>
          <a:stretch>
            <a:fillRect/>
          </a:stretch>
        </p:blipFill>
        <p:spPr>
          <a:xfrm>
            <a:off x="2403525" y="1777999"/>
            <a:ext cx="4747023" cy="4728765"/>
          </a:xfrm>
          <a:prstGeom prst="rect">
            <a:avLst/>
          </a:prstGeom>
        </p:spPr>
      </p:pic>
    </p:spTree>
    <p:extLst>
      <p:ext uri="{BB962C8B-B14F-4D97-AF65-F5344CB8AC3E}">
        <p14:creationId xmlns:p14="http://schemas.microsoft.com/office/powerpoint/2010/main" val="143535361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36807"/>
            <a:ext cx="8042276" cy="1336956"/>
          </a:xfrm>
        </p:spPr>
        <p:txBody>
          <a:bodyPr/>
          <a:lstStyle/>
          <a:p>
            <a:r>
              <a:rPr lang="en-US" dirty="0" smtClean="0"/>
              <a:t>4) ACUTE PULMONARY EDEMA</a:t>
            </a:r>
            <a:endParaRPr lang="en-US" dirty="0"/>
          </a:p>
        </p:txBody>
      </p:sp>
      <p:sp>
        <p:nvSpPr>
          <p:cNvPr id="3" name="TextBox 2"/>
          <p:cNvSpPr txBox="1"/>
          <p:nvPr/>
        </p:nvSpPr>
        <p:spPr>
          <a:xfrm>
            <a:off x="549275" y="2038367"/>
            <a:ext cx="8250181" cy="4607416"/>
          </a:xfrm>
          <a:prstGeom prst="rect">
            <a:avLst/>
          </a:prstGeom>
          <a:noFill/>
        </p:spPr>
        <p:txBody>
          <a:bodyPr wrap="square" rtlCol="0">
            <a:spAutoFit/>
          </a:bodyPr>
          <a:lstStyle/>
          <a:p>
            <a:pPr>
              <a:lnSpc>
                <a:spcPct val="110000"/>
              </a:lnSpc>
            </a:pPr>
            <a:r>
              <a:rPr lang="en-US" b="1" dirty="0" smtClean="0"/>
              <a:t>Acute pulmonary edema occurs due to one or more of the following: </a:t>
            </a:r>
          </a:p>
          <a:p>
            <a:pPr>
              <a:lnSpc>
                <a:spcPct val="110000"/>
              </a:lnSpc>
            </a:pPr>
            <a:endParaRPr lang="en-US" b="1" dirty="0" smtClean="0"/>
          </a:p>
          <a:p>
            <a:pPr marL="342900" indent="-342900">
              <a:lnSpc>
                <a:spcPct val="110000"/>
              </a:lnSpc>
              <a:buAutoNum type="arabicParenR"/>
            </a:pPr>
            <a:r>
              <a:rPr lang="en-US" b="1" dirty="0" smtClean="0">
                <a:solidFill>
                  <a:srgbClr val="215D77"/>
                </a:solidFill>
              </a:rPr>
              <a:t>Elevation of hydrostatic pressure in pulmonary capillaries (L heart failure, mitral stenosis)</a:t>
            </a:r>
          </a:p>
          <a:p>
            <a:pPr marL="342900" indent="-342900">
              <a:lnSpc>
                <a:spcPct val="110000"/>
              </a:lnSpc>
              <a:buAutoNum type="arabicParenR"/>
            </a:pPr>
            <a:endParaRPr lang="en-US" dirty="0" smtClean="0"/>
          </a:p>
          <a:p>
            <a:pPr marL="342900" indent="-342900">
              <a:lnSpc>
                <a:spcPct val="110000"/>
              </a:lnSpc>
              <a:buAutoNum type="arabicParenR"/>
            </a:pPr>
            <a:r>
              <a:rPr lang="en-US" b="1" dirty="0" smtClean="0">
                <a:solidFill>
                  <a:srgbClr val="215D77"/>
                </a:solidFill>
              </a:rPr>
              <a:t>Increased permeability of pulmonary alveolar- capillary membrane (non-cardiogenic </a:t>
            </a:r>
            <a:r>
              <a:rPr lang="en-US" b="1" dirty="0" err="1" smtClean="0">
                <a:solidFill>
                  <a:srgbClr val="215D77"/>
                </a:solidFill>
              </a:rPr>
              <a:t>pulm</a:t>
            </a:r>
            <a:r>
              <a:rPr lang="en-US" b="1" dirty="0" smtClean="0">
                <a:solidFill>
                  <a:srgbClr val="215D77"/>
                </a:solidFill>
              </a:rPr>
              <a:t>. </a:t>
            </a:r>
            <a:r>
              <a:rPr lang="en-US" b="1" dirty="0">
                <a:solidFill>
                  <a:srgbClr val="215D77"/>
                </a:solidFill>
              </a:rPr>
              <a:t>e</a:t>
            </a:r>
            <a:r>
              <a:rPr lang="en-US" b="1" dirty="0" smtClean="0">
                <a:solidFill>
                  <a:srgbClr val="215D77"/>
                </a:solidFill>
              </a:rPr>
              <a:t>dema)</a:t>
            </a:r>
          </a:p>
          <a:p>
            <a:pPr marL="342900" indent="-342900">
              <a:lnSpc>
                <a:spcPct val="110000"/>
              </a:lnSpc>
              <a:buAutoNum type="arabicParenR"/>
            </a:pPr>
            <a:endParaRPr lang="en-US" b="1" dirty="0" smtClean="0">
              <a:solidFill>
                <a:srgbClr val="215D77"/>
              </a:solidFill>
            </a:endParaRPr>
          </a:p>
          <a:p>
            <a:pPr marL="342900" indent="-342900">
              <a:lnSpc>
                <a:spcPct val="110000"/>
              </a:lnSpc>
              <a:buAutoNum type="alphaUcParenR"/>
            </a:pPr>
            <a:r>
              <a:rPr lang="en-US" dirty="0"/>
              <a:t>D</a:t>
            </a:r>
            <a:r>
              <a:rPr lang="en-US" dirty="0" smtClean="0"/>
              <a:t>irect injury to lung</a:t>
            </a:r>
          </a:p>
          <a:p>
            <a:pPr marL="342900" indent="-342900">
              <a:lnSpc>
                <a:spcPct val="110000"/>
              </a:lnSpc>
              <a:buAutoNum type="alphaUcParenR"/>
            </a:pPr>
            <a:r>
              <a:rPr lang="en-US" dirty="0" err="1" smtClean="0"/>
              <a:t>Hematogenous</a:t>
            </a:r>
            <a:r>
              <a:rPr lang="en-US" dirty="0" smtClean="0"/>
              <a:t> injury to lung </a:t>
            </a:r>
          </a:p>
          <a:p>
            <a:pPr marL="342900" indent="-342900">
              <a:lnSpc>
                <a:spcPct val="110000"/>
              </a:lnSpc>
              <a:buAutoNum type="arabicParenR"/>
            </a:pPr>
            <a:endParaRPr lang="en-US" dirty="0" smtClean="0">
              <a:solidFill>
                <a:srgbClr val="215D77"/>
              </a:solidFill>
            </a:endParaRPr>
          </a:p>
          <a:p>
            <a:pPr>
              <a:lnSpc>
                <a:spcPct val="110000"/>
              </a:lnSpc>
            </a:pPr>
            <a:r>
              <a:rPr lang="en-US" b="1" dirty="0" smtClean="0">
                <a:solidFill>
                  <a:srgbClr val="215D77"/>
                </a:solidFill>
              </a:rPr>
              <a:t>3) Precipitants resulting in cardiogenic </a:t>
            </a:r>
            <a:r>
              <a:rPr lang="en-US" b="1" dirty="0" err="1" smtClean="0">
                <a:solidFill>
                  <a:srgbClr val="215D77"/>
                </a:solidFill>
              </a:rPr>
              <a:t>pulm</a:t>
            </a:r>
            <a:r>
              <a:rPr lang="en-US" b="1" dirty="0" smtClean="0">
                <a:solidFill>
                  <a:srgbClr val="215D77"/>
                </a:solidFill>
              </a:rPr>
              <a:t>. </a:t>
            </a:r>
            <a:r>
              <a:rPr lang="en-US" b="1" dirty="0">
                <a:solidFill>
                  <a:srgbClr val="215D77"/>
                </a:solidFill>
              </a:rPr>
              <a:t>e</a:t>
            </a:r>
            <a:r>
              <a:rPr lang="en-US" b="1" dirty="0" smtClean="0">
                <a:solidFill>
                  <a:srgbClr val="215D77"/>
                </a:solidFill>
              </a:rPr>
              <a:t>dema in </a:t>
            </a:r>
            <a:r>
              <a:rPr lang="en-US" b="1" dirty="0" err="1" smtClean="0">
                <a:solidFill>
                  <a:srgbClr val="215D77"/>
                </a:solidFill>
              </a:rPr>
              <a:t>pts</a:t>
            </a:r>
            <a:r>
              <a:rPr lang="en-US" b="1" dirty="0" smtClean="0">
                <a:solidFill>
                  <a:srgbClr val="215D77"/>
                </a:solidFill>
              </a:rPr>
              <a:t> with previous cardiac history</a:t>
            </a:r>
          </a:p>
          <a:p>
            <a:endParaRPr lang="en-US" dirty="0" smtClean="0"/>
          </a:p>
          <a:p>
            <a:pPr marL="342900" indent="-342900">
              <a:buAutoNum type="alphaUcParenR"/>
            </a:pPr>
            <a:endParaRPr lang="en-US" dirty="0"/>
          </a:p>
        </p:txBody>
      </p:sp>
    </p:spTree>
    <p:extLst>
      <p:ext uri="{BB962C8B-B14F-4D97-AF65-F5344CB8AC3E}">
        <p14:creationId xmlns:p14="http://schemas.microsoft.com/office/powerpoint/2010/main" val="302058479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0755" y="298308"/>
            <a:ext cx="8039958" cy="6398677"/>
          </a:xfrm>
          <a:prstGeom prst="rect">
            <a:avLst/>
          </a:prstGeom>
        </p:spPr>
        <p:txBody>
          <a:bodyPr wrap="square">
            <a:spAutoFit/>
          </a:bodyPr>
          <a:lstStyle/>
          <a:p>
            <a:pPr>
              <a:lnSpc>
                <a:spcPct val="120000"/>
              </a:lnSpc>
            </a:pPr>
            <a:r>
              <a:rPr lang="en-US" u="sng" dirty="0" smtClean="0"/>
              <a:t>PRECIPITANTS</a:t>
            </a:r>
            <a:r>
              <a:rPr lang="en-US" u="sng" dirty="0"/>
              <a:t> </a:t>
            </a:r>
            <a:r>
              <a:rPr lang="en-US" u="sng" dirty="0" smtClean="0"/>
              <a:t>in </a:t>
            </a:r>
            <a:r>
              <a:rPr lang="en-US" u="sng" dirty="0"/>
              <a:t>c</a:t>
            </a:r>
            <a:r>
              <a:rPr lang="en-US" u="sng" dirty="0" smtClean="0"/>
              <a:t>ardiogenic pulmonary edema:</a:t>
            </a:r>
            <a:r>
              <a:rPr lang="en-US" dirty="0" smtClean="0"/>
              <a:t> </a:t>
            </a:r>
          </a:p>
          <a:p>
            <a:pPr>
              <a:lnSpc>
                <a:spcPct val="120000"/>
              </a:lnSpc>
            </a:pPr>
            <a:endParaRPr lang="en-US" dirty="0"/>
          </a:p>
          <a:p>
            <a:pPr marL="342900" indent="-342900">
              <a:lnSpc>
                <a:spcPct val="120000"/>
              </a:lnSpc>
              <a:buAutoNum type="alphaUcParenR"/>
            </a:pPr>
            <a:r>
              <a:rPr lang="en-US" dirty="0"/>
              <a:t>Acute </a:t>
            </a:r>
            <a:r>
              <a:rPr lang="en-US" dirty="0" err="1"/>
              <a:t>tachy</a:t>
            </a:r>
            <a:r>
              <a:rPr lang="en-US" dirty="0"/>
              <a:t> or </a:t>
            </a:r>
            <a:r>
              <a:rPr lang="en-US" dirty="0" err="1"/>
              <a:t>bradyarrhythmia</a:t>
            </a:r>
            <a:r>
              <a:rPr lang="en-US" dirty="0"/>
              <a:t> </a:t>
            </a:r>
          </a:p>
          <a:p>
            <a:pPr marL="342900" indent="-342900">
              <a:lnSpc>
                <a:spcPct val="120000"/>
              </a:lnSpc>
              <a:buAutoNum type="alphaUcParenR"/>
            </a:pPr>
            <a:r>
              <a:rPr lang="en-US" dirty="0"/>
              <a:t>Infection, fever</a:t>
            </a:r>
          </a:p>
          <a:p>
            <a:pPr marL="342900" indent="-342900">
              <a:lnSpc>
                <a:spcPct val="120000"/>
              </a:lnSpc>
              <a:buAutoNum type="alphaUcParenR"/>
            </a:pPr>
            <a:r>
              <a:rPr lang="en-US" dirty="0"/>
              <a:t>Severe hypertension</a:t>
            </a:r>
          </a:p>
          <a:p>
            <a:pPr marL="342900" indent="-342900">
              <a:lnSpc>
                <a:spcPct val="120000"/>
              </a:lnSpc>
              <a:buAutoNum type="alphaUcParenR"/>
            </a:pPr>
            <a:r>
              <a:rPr lang="en-US" dirty="0"/>
              <a:t>Acute mitral or aortic regurgitation </a:t>
            </a:r>
          </a:p>
          <a:p>
            <a:pPr marL="342900" indent="-342900">
              <a:lnSpc>
                <a:spcPct val="120000"/>
              </a:lnSpc>
              <a:buAutoNum type="alphaUcParenR"/>
            </a:pPr>
            <a:r>
              <a:rPr lang="en-US" dirty="0"/>
              <a:t>Increased circulatory volume (Na ingestion, blood transfusion, pregnancy)</a:t>
            </a:r>
          </a:p>
          <a:p>
            <a:pPr marL="342900" indent="-342900">
              <a:lnSpc>
                <a:spcPct val="120000"/>
              </a:lnSpc>
              <a:buAutoNum type="alphaUcParenR"/>
            </a:pPr>
            <a:r>
              <a:rPr lang="en-US" dirty="0"/>
              <a:t>Increased metabolic demands (hyperthyroidism, exercise)</a:t>
            </a:r>
          </a:p>
          <a:p>
            <a:pPr marL="342900" indent="-342900">
              <a:lnSpc>
                <a:spcPct val="120000"/>
              </a:lnSpc>
              <a:buAutoNum type="alphaUcParenR"/>
            </a:pPr>
            <a:r>
              <a:rPr lang="en-US" dirty="0"/>
              <a:t>Pulmonary </a:t>
            </a:r>
            <a:r>
              <a:rPr lang="en-US" dirty="0" smtClean="0"/>
              <a:t>embolism</a:t>
            </a:r>
          </a:p>
          <a:p>
            <a:pPr marL="342900" indent="-342900">
              <a:lnSpc>
                <a:spcPct val="120000"/>
              </a:lnSpc>
              <a:buAutoNum type="alphaUcParenR"/>
            </a:pPr>
            <a:endParaRPr lang="en-US" dirty="0"/>
          </a:p>
          <a:p>
            <a:pPr>
              <a:lnSpc>
                <a:spcPct val="120000"/>
              </a:lnSpc>
            </a:pPr>
            <a:r>
              <a:rPr lang="en-US" dirty="0" smtClean="0"/>
              <a:t>FINDINGS: </a:t>
            </a:r>
            <a:r>
              <a:rPr lang="en-US" dirty="0" err="1" smtClean="0"/>
              <a:t>Pts</a:t>
            </a:r>
            <a:r>
              <a:rPr lang="en-US" dirty="0" smtClean="0"/>
              <a:t> </a:t>
            </a:r>
            <a:r>
              <a:rPr lang="en-US" dirty="0" err="1" smtClean="0"/>
              <a:t>severily</a:t>
            </a:r>
            <a:r>
              <a:rPr lang="en-US" dirty="0" smtClean="0"/>
              <a:t> ill, diaphoretic, sitting bolt upright, </a:t>
            </a:r>
            <a:r>
              <a:rPr lang="en-US" dirty="0" err="1" smtClean="0"/>
              <a:t>tachypneic</a:t>
            </a:r>
            <a:r>
              <a:rPr lang="en-US" dirty="0" smtClean="0"/>
              <a:t>, cyanosis may be present. Third sound heart may be present. Bloody sputum may occur. </a:t>
            </a:r>
          </a:p>
          <a:p>
            <a:pPr>
              <a:lnSpc>
                <a:spcPct val="120000"/>
              </a:lnSpc>
            </a:pPr>
            <a:r>
              <a:rPr lang="en-US" dirty="0" smtClean="0"/>
              <a:t>LAB: At the beginning PaO2 and PaCO2 are decreased. With progressive respiratory failure</a:t>
            </a:r>
            <a:r>
              <a:rPr lang="en-US" dirty="0" smtClean="0">
                <a:sym typeface="Wingdings"/>
              </a:rPr>
              <a:t> PaCO2 increases (</a:t>
            </a:r>
            <a:r>
              <a:rPr lang="en-US" dirty="0" err="1" smtClean="0">
                <a:sym typeface="Wingdings"/>
              </a:rPr>
              <a:t>hypercapnia</a:t>
            </a:r>
            <a:r>
              <a:rPr lang="en-US" dirty="0" smtClean="0">
                <a:sym typeface="Wingdings"/>
              </a:rPr>
              <a:t>) and </a:t>
            </a:r>
            <a:r>
              <a:rPr lang="en-US" dirty="0" err="1" smtClean="0">
                <a:sym typeface="Wingdings"/>
              </a:rPr>
              <a:t>acidemia</a:t>
            </a:r>
            <a:r>
              <a:rPr lang="en-US" dirty="0" smtClean="0">
                <a:sym typeface="Wingdings"/>
              </a:rPr>
              <a:t> appears. </a:t>
            </a:r>
          </a:p>
          <a:p>
            <a:pPr>
              <a:lnSpc>
                <a:spcPct val="120000"/>
              </a:lnSpc>
            </a:pPr>
            <a:r>
              <a:rPr lang="en-US" dirty="0" smtClean="0">
                <a:sym typeface="Wingdings"/>
              </a:rPr>
              <a:t>CHEST X-RAY: pulmonary vascular redistribution and lung fields with butterfly appearance. </a:t>
            </a:r>
            <a:endParaRPr lang="en-US" dirty="0"/>
          </a:p>
        </p:txBody>
      </p:sp>
    </p:spTree>
    <p:extLst>
      <p:ext uri="{BB962C8B-B14F-4D97-AF65-F5344CB8AC3E}">
        <p14:creationId xmlns:p14="http://schemas.microsoft.com/office/powerpoint/2010/main" val="3429821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4" y="705493"/>
            <a:ext cx="8318347" cy="739037"/>
          </a:xfrm>
        </p:spPr>
        <p:txBody>
          <a:bodyPr/>
          <a:lstStyle/>
          <a:p>
            <a:r>
              <a:rPr lang="en-US" sz="4400" dirty="0" smtClean="0"/>
              <a:t>RESPIRATORY EMERGENCIES </a:t>
            </a:r>
            <a:endParaRPr lang="en-US" sz="4400" dirty="0"/>
          </a:p>
        </p:txBody>
      </p:sp>
      <p:sp>
        <p:nvSpPr>
          <p:cNvPr id="3" name="TextBox 2"/>
          <p:cNvSpPr txBox="1"/>
          <p:nvPr/>
        </p:nvSpPr>
        <p:spPr>
          <a:xfrm>
            <a:off x="549274" y="1797606"/>
            <a:ext cx="7620980" cy="4395049"/>
          </a:xfrm>
          <a:prstGeom prst="rect">
            <a:avLst/>
          </a:prstGeom>
          <a:noFill/>
        </p:spPr>
        <p:txBody>
          <a:bodyPr wrap="square" rtlCol="0">
            <a:spAutoFit/>
          </a:bodyPr>
          <a:lstStyle/>
          <a:p>
            <a:pPr marL="342900" indent="-342900">
              <a:lnSpc>
                <a:spcPct val="130000"/>
              </a:lnSpc>
              <a:buAutoNum type="arabicParenR"/>
            </a:pPr>
            <a:r>
              <a:rPr lang="en-US" sz="2400" dirty="0" smtClean="0"/>
              <a:t> Pulmonary embolism</a:t>
            </a:r>
          </a:p>
          <a:p>
            <a:pPr marL="342900" indent="-342900">
              <a:lnSpc>
                <a:spcPct val="130000"/>
              </a:lnSpc>
              <a:buAutoNum type="arabicParenR"/>
            </a:pPr>
            <a:r>
              <a:rPr lang="en-US" sz="2400" dirty="0" smtClean="0"/>
              <a:t> Pneumothorax</a:t>
            </a:r>
          </a:p>
          <a:p>
            <a:pPr marL="342900" indent="-342900">
              <a:lnSpc>
                <a:spcPct val="130000"/>
              </a:lnSpc>
              <a:buAutoNum type="arabicParenR"/>
            </a:pPr>
            <a:r>
              <a:rPr lang="en-US" sz="2400" dirty="0" smtClean="0"/>
              <a:t> </a:t>
            </a:r>
            <a:r>
              <a:rPr lang="en-US" sz="2400" dirty="0" err="1" smtClean="0"/>
              <a:t>Haemoptysis</a:t>
            </a:r>
            <a:r>
              <a:rPr lang="en-US" sz="2400" dirty="0" smtClean="0"/>
              <a:t> (coughing of blood)</a:t>
            </a:r>
          </a:p>
          <a:p>
            <a:pPr marL="342900" indent="-342900">
              <a:lnSpc>
                <a:spcPct val="130000"/>
              </a:lnSpc>
              <a:buAutoNum type="arabicParenR"/>
            </a:pPr>
            <a:r>
              <a:rPr lang="en-US" sz="2400" dirty="0" smtClean="0"/>
              <a:t> Acute pulmonary edema</a:t>
            </a:r>
          </a:p>
          <a:p>
            <a:pPr marL="342900" indent="-342900">
              <a:lnSpc>
                <a:spcPct val="130000"/>
              </a:lnSpc>
              <a:buAutoNum type="arabicParenR"/>
            </a:pPr>
            <a:r>
              <a:rPr lang="en-US" sz="2400" dirty="0" smtClean="0"/>
              <a:t> Pleural effusion</a:t>
            </a:r>
          </a:p>
          <a:p>
            <a:pPr marL="342900" indent="-342900">
              <a:lnSpc>
                <a:spcPct val="130000"/>
              </a:lnSpc>
              <a:buAutoNum type="arabicParenR"/>
            </a:pPr>
            <a:r>
              <a:rPr lang="en-US" sz="2400" dirty="0" smtClean="0"/>
              <a:t> ARDS</a:t>
            </a:r>
          </a:p>
          <a:p>
            <a:pPr marL="342900" indent="-342900">
              <a:lnSpc>
                <a:spcPct val="130000"/>
              </a:lnSpc>
              <a:buAutoNum type="arabicParenR"/>
            </a:pPr>
            <a:r>
              <a:rPr lang="en-US" sz="2400" dirty="0" smtClean="0"/>
              <a:t> Respiratory failure </a:t>
            </a:r>
          </a:p>
          <a:p>
            <a:pPr marL="342900" indent="-342900">
              <a:lnSpc>
                <a:spcPct val="130000"/>
              </a:lnSpc>
              <a:buAutoNum type="arabicParenR"/>
            </a:pPr>
            <a:r>
              <a:rPr lang="en-US" sz="2400" dirty="0" smtClean="0"/>
              <a:t> Drowning</a:t>
            </a:r>
          </a:p>
          <a:p>
            <a:pPr marL="342900" indent="-342900">
              <a:lnSpc>
                <a:spcPct val="130000"/>
              </a:lnSpc>
              <a:buAutoNum type="arabicParenR"/>
            </a:pPr>
            <a:r>
              <a:rPr lang="en-US" sz="2400" dirty="0" smtClean="0"/>
              <a:t> Foreign body in respiratory tract </a:t>
            </a:r>
          </a:p>
        </p:txBody>
      </p:sp>
    </p:spTree>
    <p:extLst>
      <p:ext uri="{BB962C8B-B14F-4D97-AF65-F5344CB8AC3E}">
        <p14:creationId xmlns:p14="http://schemas.microsoft.com/office/powerpoint/2010/main" val="24370648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600" y="266700"/>
            <a:ext cx="6400800" cy="6311900"/>
          </a:xfrm>
          <a:prstGeom prst="rect">
            <a:avLst/>
          </a:prstGeom>
        </p:spPr>
      </p:pic>
    </p:spTree>
    <p:extLst>
      <p:ext uri="{BB962C8B-B14F-4D97-AF65-F5344CB8AC3E}">
        <p14:creationId xmlns:p14="http://schemas.microsoft.com/office/powerpoint/2010/main" val="52228539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8736" y="470330"/>
            <a:ext cx="8279584" cy="6906508"/>
          </a:xfrm>
          <a:prstGeom prst="rect">
            <a:avLst/>
          </a:prstGeom>
          <a:noFill/>
        </p:spPr>
        <p:txBody>
          <a:bodyPr wrap="square" rtlCol="0">
            <a:spAutoFit/>
          </a:bodyPr>
          <a:lstStyle/>
          <a:p>
            <a:pPr>
              <a:lnSpc>
                <a:spcPct val="120000"/>
              </a:lnSpc>
            </a:pPr>
            <a:r>
              <a:rPr lang="en-US" b="1" dirty="0" smtClean="0"/>
              <a:t>TREATMENT: </a:t>
            </a:r>
          </a:p>
          <a:p>
            <a:pPr>
              <a:lnSpc>
                <a:spcPct val="120000"/>
              </a:lnSpc>
            </a:pPr>
            <a:endParaRPr lang="en-US" dirty="0"/>
          </a:p>
          <a:p>
            <a:pPr marL="285750" indent="-285750">
              <a:lnSpc>
                <a:spcPct val="120000"/>
              </a:lnSpc>
              <a:buFont typeface="Wingdings" charset="0"/>
              <a:buChar char="à"/>
            </a:pPr>
            <a:r>
              <a:rPr lang="en-US" dirty="0" smtClean="0">
                <a:sym typeface="Wingdings"/>
              </a:rPr>
              <a:t>Acute aggressive therapy is needed for survival</a:t>
            </a:r>
          </a:p>
          <a:p>
            <a:pPr marL="285750" indent="-285750">
              <a:lnSpc>
                <a:spcPct val="120000"/>
              </a:lnSpc>
              <a:buFontTx/>
              <a:buChar char="-"/>
            </a:pPr>
            <a:r>
              <a:rPr lang="en-US" dirty="0" smtClean="0">
                <a:sym typeface="Wingdings"/>
              </a:rPr>
              <a:t>Administer 100% </a:t>
            </a:r>
            <a:r>
              <a:rPr lang="en-US" b="1" dirty="0" smtClean="0">
                <a:solidFill>
                  <a:srgbClr val="215D77"/>
                </a:solidFill>
                <a:sym typeface="Wingdings"/>
              </a:rPr>
              <a:t>OXYGEN</a:t>
            </a:r>
            <a:r>
              <a:rPr lang="en-US" dirty="0" smtClean="0">
                <a:sym typeface="Wingdings"/>
              </a:rPr>
              <a:t> by mask</a:t>
            </a:r>
          </a:p>
          <a:p>
            <a:pPr marL="285750" indent="-285750">
              <a:lnSpc>
                <a:spcPct val="120000"/>
              </a:lnSpc>
              <a:buFontTx/>
              <a:buChar char="-"/>
            </a:pPr>
            <a:r>
              <a:rPr lang="en-US" b="1" dirty="0" smtClean="0">
                <a:solidFill>
                  <a:srgbClr val="215D77"/>
                </a:solidFill>
                <a:sym typeface="Wingdings"/>
              </a:rPr>
              <a:t>Reduce preload </a:t>
            </a:r>
          </a:p>
          <a:p>
            <a:pPr>
              <a:lnSpc>
                <a:spcPct val="120000"/>
              </a:lnSpc>
            </a:pPr>
            <a:r>
              <a:rPr lang="en-US" dirty="0" smtClean="0">
                <a:sym typeface="Wingdings"/>
              </a:rPr>
              <a:t>1) seat </a:t>
            </a:r>
            <a:r>
              <a:rPr lang="en-US" dirty="0" err="1" smtClean="0">
                <a:sym typeface="Wingdings"/>
              </a:rPr>
              <a:t>pt</a:t>
            </a:r>
            <a:r>
              <a:rPr lang="en-US" dirty="0" smtClean="0">
                <a:sym typeface="Wingdings"/>
              </a:rPr>
              <a:t> upright</a:t>
            </a:r>
          </a:p>
          <a:p>
            <a:pPr>
              <a:lnSpc>
                <a:spcPct val="120000"/>
              </a:lnSpc>
            </a:pPr>
            <a:r>
              <a:rPr lang="en-US" dirty="0" smtClean="0">
                <a:sym typeface="Wingdings"/>
              </a:rPr>
              <a:t>2) </a:t>
            </a:r>
            <a:r>
              <a:rPr lang="en-US" dirty="0">
                <a:sym typeface="Wingdings"/>
              </a:rPr>
              <a:t>I</a:t>
            </a:r>
            <a:r>
              <a:rPr lang="en-US" dirty="0" smtClean="0">
                <a:sym typeface="Wingdings"/>
              </a:rPr>
              <a:t>V </a:t>
            </a:r>
            <a:r>
              <a:rPr lang="en-US" b="1" dirty="0" smtClean="0">
                <a:sym typeface="Wingdings"/>
              </a:rPr>
              <a:t>loop diuretics </a:t>
            </a:r>
            <a:r>
              <a:rPr lang="en-US" dirty="0" smtClean="0">
                <a:sym typeface="Wingdings"/>
              </a:rPr>
              <a:t>(furosemide)</a:t>
            </a:r>
          </a:p>
          <a:p>
            <a:pPr>
              <a:lnSpc>
                <a:spcPct val="120000"/>
              </a:lnSpc>
            </a:pPr>
            <a:r>
              <a:rPr lang="en-US" dirty="0" smtClean="0">
                <a:sym typeface="Wingdings"/>
              </a:rPr>
              <a:t>3) </a:t>
            </a:r>
            <a:r>
              <a:rPr lang="en-US" b="1" dirty="0" smtClean="0">
                <a:sym typeface="Wingdings"/>
              </a:rPr>
              <a:t>NITROGLYCERIN</a:t>
            </a:r>
            <a:r>
              <a:rPr lang="en-US" dirty="0" smtClean="0">
                <a:sym typeface="Wingdings"/>
              </a:rPr>
              <a:t> (vasodilator- sublingually) </a:t>
            </a:r>
          </a:p>
          <a:p>
            <a:pPr>
              <a:lnSpc>
                <a:spcPct val="120000"/>
              </a:lnSpc>
            </a:pPr>
            <a:r>
              <a:rPr lang="en-US" dirty="0" smtClean="0">
                <a:sym typeface="Wingdings"/>
              </a:rPr>
              <a:t>4)</a:t>
            </a:r>
            <a:r>
              <a:rPr lang="en-US" b="1" dirty="0" smtClean="0">
                <a:sym typeface="Wingdings"/>
              </a:rPr>
              <a:t> MORPHINE </a:t>
            </a:r>
          </a:p>
          <a:p>
            <a:pPr>
              <a:lnSpc>
                <a:spcPct val="120000"/>
              </a:lnSpc>
            </a:pPr>
            <a:r>
              <a:rPr lang="en-US" dirty="0" smtClean="0">
                <a:sym typeface="Wingdings"/>
              </a:rPr>
              <a:t>5) If patient is hypertensive give </a:t>
            </a:r>
            <a:r>
              <a:rPr lang="en-US" b="1" dirty="0" smtClean="0">
                <a:sym typeface="Wingdings"/>
              </a:rPr>
              <a:t>ACE INHIBITORS</a:t>
            </a:r>
          </a:p>
          <a:p>
            <a:pPr>
              <a:lnSpc>
                <a:spcPct val="120000"/>
              </a:lnSpc>
            </a:pPr>
            <a:r>
              <a:rPr lang="en-US" dirty="0" smtClean="0">
                <a:sym typeface="Wingdings"/>
              </a:rPr>
              <a:t>6) </a:t>
            </a:r>
            <a:r>
              <a:rPr lang="en-US" b="1" dirty="0" smtClean="0">
                <a:sym typeface="Wingdings"/>
              </a:rPr>
              <a:t>NESIRITIDE</a:t>
            </a:r>
            <a:r>
              <a:rPr lang="en-US" dirty="0" smtClean="0">
                <a:sym typeface="Wingdings"/>
              </a:rPr>
              <a:t> (</a:t>
            </a:r>
            <a:r>
              <a:rPr lang="en-US" u="sng" dirty="0" smtClean="0">
                <a:sym typeface="Wingdings"/>
              </a:rPr>
              <a:t>don</a:t>
            </a:r>
            <a:r>
              <a:rPr lang="fr-FR" u="sng" dirty="0" smtClean="0">
                <a:sym typeface="Wingdings"/>
              </a:rPr>
              <a:t>’</a:t>
            </a:r>
            <a:r>
              <a:rPr lang="en-US" u="sng" dirty="0" smtClean="0">
                <a:sym typeface="Wingdings"/>
              </a:rPr>
              <a:t>t </a:t>
            </a:r>
            <a:r>
              <a:rPr lang="en-US" dirty="0" smtClean="0">
                <a:sym typeface="Wingdings"/>
              </a:rPr>
              <a:t>use it in acute MI or cardiogenic shock)</a:t>
            </a:r>
          </a:p>
          <a:p>
            <a:pPr marL="285750" indent="-285750">
              <a:lnSpc>
                <a:spcPct val="120000"/>
              </a:lnSpc>
              <a:buFontTx/>
              <a:buChar char="-"/>
            </a:pPr>
            <a:r>
              <a:rPr lang="en-US" b="1" dirty="0" smtClean="0">
                <a:sym typeface="Wingdings"/>
              </a:rPr>
              <a:t>INOTROPIC AGENTS </a:t>
            </a:r>
            <a:r>
              <a:rPr lang="en-US" dirty="0" smtClean="0">
                <a:sym typeface="Wingdings"/>
              </a:rPr>
              <a:t>are indicated in cardiogenic </a:t>
            </a:r>
            <a:r>
              <a:rPr lang="en-US" dirty="0" err="1" smtClean="0">
                <a:sym typeface="Wingdings"/>
              </a:rPr>
              <a:t>pulm</a:t>
            </a:r>
            <a:r>
              <a:rPr lang="en-US" dirty="0" smtClean="0">
                <a:sym typeface="Wingdings"/>
              </a:rPr>
              <a:t>. Edema and severe LV dysfunction (dopamine, </a:t>
            </a:r>
            <a:r>
              <a:rPr lang="en-US" dirty="0" err="1" smtClean="0">
                <a:sym typeface="Wingdings"/>
              </a:rPr>
              <a:t>dobutamine</a:t>
            </a:r>
            <a:r>
              <a:rPr lang="en-US" dirty="0" smtClean="0">
                <a:sym typeface="Wingdings"/>
              </a:rPr>
              <a:t>)</a:t>
            </a:r>
          </a:p>
          <a:p>
            <a:pPr marL="285750" indent="-285750">
              <a:lnSpc>
                <a:spcPct val="120000"/>
              </a:lnSpc>
              <a:buFontTx/>
              <a:buChar char="-"/>
            </a:pPr>
            <a:r>
              <a:rPr lang="en-US" b="1" dirty="0" smtClean="0">
                <a:solidFill>
                  <a:srgbClr val="215D77"/>
                </a:solidFill>
                <a:sym typeface="Wingdings"/>
              </a:rPr>
              <a:t>Treat precipitating factors </a:t>
            </a:r>
            <a:r>
              <a:rPr lang="en-US" dirty="0" smtClean="0">
                <a:sym typeface="Wingdings"/>
              </a:rPr>
              <a:t>of cardiogenic </a:t>
            </a:r>
            <a:r>
              <a:rPr lang="en-US" dirty="0" err="1" smtClean="0">
                <a:sym typeface="Wingdings"/>
              </a:rPr>
              <a:t>pulm</a:t>
            </a:r>
            <a:r>
              <a:rPr lang="en-US" dirty="0" smtClean="0">
                <a:sym typeface="Wingdings"/>
              </a:rPr>
              <a:t>. edema (infections, arrhythmias…)</a:t>
            </a:r>
          </a:p>
          <a:p>
            <a:pPr marL="285750" indent="-285750">
              <a:lnSpc>
                <a:spcPct val="120000"/>
              </a:lnSpc>
              <a:buFontTx/>
              <a:buChar char="-"/>
            </a:pPr>
            <a:r>
              <a:rPr lang="en-US" dirty="0" smtClean="0">
                <a:sym typeface="Wingdings"/>
              </a:rPr>
              <a:t>For refractory </a:t>
            </a:r>
            <a:r>
              <a:rPr lang="en-US" dirty="0" err="1" smtClean="0">
                <a:sym typeface="Wingdings"/>
              </a:rPr>
              <a:t>pulm.edema</a:t>
            </a:r>
            <a:r>
              <a:rPr lang="en-US" dirty="0" smtClean="0">
                <a:sym typeface="Wingdings"/>
              </a:rPr>
              <a:t> associated with cardiac ischemia coronary revascularization</a:t>
            </a:r>
          </a:p>
          <a:p>
            <a:pPr marL="285750" indent="-285750">
              <a:lnSpc>
                <a:spcPct val="120000"/>
              </a:lnSpc>
              <a:buFontTx/>
              <a:buChar char="-"/>
            </a:pPr>
            <a:r>
              <a:rPr lang="en-US" dirty="0" smtClean="0">
                <a:sym typeface="Wingdings"/>
              </a:rPr>
              <a:t>For </a:t>
            </a:r>
            <a:r>
              <a:rPr lang="en-US" dirty="0" err="1" smtClean="0">
                <a:sym typeface="Wingdings"/>
              </a:rPr>
              <a:t>noncardiac</a:t>
            </a:r>
            <a:r>
              <a:rPr lang="en-US" dirty="0" smtClean="0">
                <a:sym typeface="Wingdings"/>
              </a:rPr>
              <a:t> </a:t>
            </a:r>
            <a:r>
              <a:rPr lang="en-US" dirty="0" err="1" smtClean="0">
                <a:sym typeface="Wingdings"/>
              </a:rPr>
              <a:t>pulm</a:t>
            </a:r>
            <a:r>
              <a:rPr lang="en-US" dirty="0" smtClean="0">
                <a:sym typeface="Wingdings"/>
              </a:rPr>
              <a:t>-edema- identify and treat/remove the cause</a:t>
            </a:r>
          </a:p>
          <a:p>
            <a:pPr marL="285750" indent="-285750">
              <a:buFontTx/>
              <a:buChar char="-"/>
            </a:pPr>
            <a:endParaRPr lang="en-US" dirty="0" smtClean="0">
              <a:sym typeface="Wingdings"/>
            </a:endParaRPr>
          </a:p>
          <a:p>
            <a:endParaRPr lang="en-US" dirty="0" smtClean="0">
              <a:sym typeface="Wingdings"/>
            </a:endParaRPr>
          </a:p>
          <a:p>
            <a:pPr marL="285750" indent="-285750">
              <a:buFontTx/>
              <a:buChar char="-"/>
            </a:pPr>
            <a:endParaRPr lang="en-US" dirty="0"/>
          </a:p>
        </p:txBody>
      </p:sp>
    </p:spTree>
    <p:extLst>
      <p:ext uri="{BB962C8B-B14F-4D97-AF65-F5344CB8AC3E}">
        <p14:creationId xmlns:p14="http://schemas.microsoft.com/office/powerpoint/2010/main" val="105279126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62886"/>
            <a:ext cx="8042276" cy="769945"/>
          </a:xfrm>
        </p:spPr>
        <p:txBody>
          <a:bodyPr/>
          <a:lstStyle/>
          <a:p>
            <a:r>
              <a:rPr lang="en-US" dirty="0" smtClean="0"/>
              <a:t>5) PLEURAL EFFUSION</a:t>
            </a:r>
            <a:endParaRPr lang="en-US" dirty="0"/>
          </a:p>
        </p:txBody>
      </p:sp>
      <p:sp>
        <p:nvSpPr>
          <p:cNvPr id="5" name="TextBox 4"/>
          <p:cNvSpPr txBox="1"/>
          <p:nvPr/>
        </p:nvSpPr>
        <p:spPr>
          <a:xfrm>
            <a:off x="308532" y="1359637"/>
            <a:ext cx="8591551"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smtClean="0"/>
              <a:t>What is a difference between pulmonary edema and pleural effusion? </a:t>
            </a:r>
            <a:endParaRPr lang="en-US" dirty="0"/>
          </a:p>
        </p:txBody>
      </p:sp>
      <p:pic>
        <p:nvPicPr>
          <p:cNvPr id="6" name="Picture 5"/>
          <p:cNvPicPr>
            <a:picLocks noChangeAspect="1"/>
          </p:cNvPicPr>
          <p:nvPr/>
        </p:nvPicPr>
        <p:blipFill>
          <a:blip r:embed="rId2"/>
          <a:stretch>
            <a:fillRect/>
          </a:stretch>
        </p:blipFill>
        <p:spPr>
          <a:xfrm>
            <a:off x="0" y="3096979"/>
            <a:ext cx="3514274" cy="3761021"/>
          </a:xfrm>
          <a:prstGeom prst="rect">
            <a:avLst/>
          </a:prstGeom>
        </p:spPr>
      </p:pic>
      <p:pic>
        <p:nvPicPr>
          <p:cNvPr id="7" name="Picture 6"/>
          <p:cNvPicPr>
            <a:picLocks noChangeAspect="1"/>
          </p:cNvPicPr>
          <p:nvPr/>
        </p:nvPicPr>
        <p:blipFill>
          <a:blip r:embed="rId3"/>
          <a:stretch>
            <a:fillRect/>
          </a:stretch>
        </p:blipFill>
        <p:spPr>
          <a:xfrm>
            <a:off x="4969266" y="3096979"/>
            <a:ext cx="4174734" cy="3761021"/>
          </a:xfrm>
          <a:prstGeom prst="rect">
            <a:avLst/>
          </a:prstGeom>
        </p:spPr>
      </p:pic>
      <p:sp>
        <p:nvSpPr>
          <p:cNvPr id="8" name="Rectangle 7"/>
          <p:cNvSpPr/>
          <p:nvPr/>
        </p:nvSpPr>
        <p:spPr>
          <a:xfrm>
            <a:off x="308532" y="1993107"/>
            <a:ext cx="3205742" cy="92333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marL="285750" indent="-285750">
              <a:buFontTx/>
              <a:buChar char="-"/>
            </a:pPr>
            <a:r>
              <a:rPr lang="en-US" dirty="0"/>
              <a:t>Pleural effusion: excess quantity of fluid in pleural space</a:t>
            </a:r>
          </a:p>
        </p:txBody>
      </p:sp>
      <p:sp>
        <p:nvSpPr>
          <p:cNvPr id="9" name="Rectangle 8"/>
          <p:cNvSpPr/>
          <p:nvPr/>
        </p:nvSpPr>
        <p:spPr>
          <a:xfrm>
            <a:off x="5396831" y="2005545"/>
            <a:ext cx="3110831" cy="92333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marL="285750" indent="-285750">
              <a:buFontTx/>
              <a:buChar char="-"/>
            </a:pPr>
            <a:r>
              <a:rPr lang="en-US" dirty="0"/>
              <a:t>Lung edema:  fluid in lung airspaces and parenchyma</a:t>
            </a:r>
          </a:p>
        </p:txBody>
      </p:sp>
    </p:spTree>
    <p:extLst>
      <p:ext uri="{BB962C8B-B14F-4D97-AF65-F5344CB8AC3E}">
        <p14:creationId xmlns:p14="http://schemas.microsoft.com/office/powerpoint/2010/main" val="46867955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86051"/>
          </a:xfrm>
        </p:spPr>
        <p:txBody>
          <a:bodyPr/>
          <a:lstStyle/>
          <a:p>
            <a:r>
              <a:rPr lang="en-US" dirty="0" smtClean="0"/>
              <a:t>Pleural effusion</a:t>
            </a:r>
            <a:endParaRPr lang="en-US" dirty="0"/>
          </a:p>
        </p:txBody>
      </p:sp>
      <p:sp>
        <p:nvSpPr>
          <p:cNvPr id="3" name="Rectangle 2"/>
          <p:cNvSpPr/>
          <p:nvPr/>
        </p:nvSpPr>
        <p:spPr>
          <a:xfrm>
            <a:off x="239625" y="1152663"/>
            <a:ext cx="8351926" cy="5401481"/>
          </a:xfrm>
          <a:prstGeom prst="rect">
            <a:avLst/>
          </a:prstGeom>
        </p:spPr>
        <p:txBody>
          <a:bodyPr wrap="square">
            <a:spAutoFit/>
          </a:bodyPr>
          <a:lstStyle/>
          <a:p>
            <a:pPr marL="285750" indent="-285750">
              <a:lnSpc>
                <a:spcPct val="120000"/>
              </a:lnSpc>
              <a:buFontTx/>
              <a:buChar char="-"/>
            </a:pPr>
            <a:r>
              <a:rPr lang="en-US" dirty="0" smtClean="0"/>
              <a:t>May </a:t>
            </a:r>
            <a:r>
              <a:rPr lang="en-US" dirty="0"/>
              <a:t>develop when there is excess pleural fluid formation or decreased fluid removal by </a:t>
            </a:r>
            <a:r>
              <a:rPr lang="en-US" dirty="0" err="1"/>
              <a:t>lymphatics</a:t>
            </a:r>
            <a:r>
              <a:rPr lang="en-US" dirty="0"/>
              <a:t>.</a:t>
            </a:r>
          </a:p>
          <a:p>
            <a:pPr marL="285750" indent="-285750">
              <a:lnSpc>
                <a:spcPct val="120000"/>
              </a:lnSpc>
              <a:buFontTx/>
              <a:buChar char="-"/>
            </a:pPr>
            <a:r>
              <a:rPr lang="en-US" dirty="0"/>
              <a:t>Main thing is to determinate if effusion is </a:t>
            </a:r>
            <a:r>
              <a:rPr lang="en-US" b="1" dirty="0"/>
              <a:t>TRANSUDATE or EXUDATE</a:t>
            </a:r>
          </a:p>
          <a:p>
            <a:pPr>
              <a:lnSpc>
                <a:spcPct val="120000"/>
              </a:lnSpc>
            </a:pPr>
            <a:r>
              <a:rPr lang="en-US" dirty="0"/>
              <a:t>	1) TRANSUDATE</a:t>
            </a:r>
            <a:r>
              <a:rPr lang="en-US" dirty="0">
                <a:sym typeface="Wingdings"/>
              </a:rPr>
              <a:t> occurs when systemic factors that 	influence the formation and absorption of pleural fluid </a:t>
            </a:r>
            <a:r>
              <a:rPr lang="en-US" dirty="0" smtClean="0">
                <a:sym typeface="Wingdings"/>
              </a:rPr>
              <a:t>are 	altered </a:t>
            </a:r>
            <a:r>
              <a:rPr lang="en-US" dirty="0">
                <a:sym typeface="Wingdings"/>
              </a:rPr>
              <a:t>(LV heart failure, cirrhosis, </a:t>
            </a:r>
            <a:r>
              <a:rPr lang="en-US" dirty="0" err="1">
                <a:sym typeface="Wingdings"/>
              </a:rPr>
              <a:t>nephrotic</a:t>
            </a:r>
            <a:r>
              <a:rPr lang="en-US" dirty="0">
                <a:sym typeface="Wingdings"/>
              </a:rPr>
              <a:t> syndrome)</a:t>
            </a:r>
          </a:p>
          <a:p>
            <a:pPr>
              <a:lnSpc>
                <a:spcPct val="120000"/>
              </a:lnSpc>
            </a:pPr>
            <a:r>
              <a:rPr lang="en-US" dirty="0">
                <a:sym typeface="Wingdings"/>
              </a:rPr>
              <a:t>	2) EXUDATE  occurs when local factors are altered 	(bacterial pneumonia, malignancy, viral infections, 	pulmonary embolism</a:t>
            </a:r>
            <a:r>
              <a:rPr lang="en-US" dirty="0" smtClean="0">
                <a:sym typeface="Wingdings"/>
              </a:rPr>
              <a:t>)</a:t>
            </a:r>
          </a:p>
          <a:p>
            <a:pPr>
              <a:lnSpc>
                <a:spcPct val="120000"/>
              </a:lnSpc>
            </a:pPr>
            <a:endParaRPr lang="en-US" b="1" dirty="0">
              <a:sym typeface="Wingdings"/>
            </a:endParaRPr>
          </a:p>
          <a:p>
            <a:pPr marL="342900" indent="-342900">
              <a:lnSpc>
                <a:spcPct val="120000"/>
              </a:lnSpc>
              <a:buFontTx/>
              <a:buChar char="-"/>
            </a:pPr>
            <a:r>
              <a:rPr lang="en-US" b="1" dirty="0" smtClean="0">
                <a:sym typeface="Wingdings"/>
              </a:rPr>
              <a:t>DIAGNOSIS</a:t>
            </a:r>
            <a:r>
              <a:rPr lang="en-US" dirty="0" smtClean="0">
                <a:sym typeface="Wingdings"/>
              </a:rPr>
              <a:t>: Exudates fulfill at least one of the following criteria (transudates typically do NOT)   high fluid protein ration (&gt; 0.5), pleural fluid LDH greater than 2/3 of the normal upper limit for serum LDH, pleural LDH ratio &gt; 0.6</a:t>
            </a:r>
          </a:p>
          <a:p>
            <a:pPr>
              <a:lnSpc>
                <a:spcPct val="120000"/>
              </a:lnSpc>
            </a:pPr>
            <a:r>
              <a:rPr lang="en-US" dirty="0" smtClean="0">
                <a:sym typeface="Wingdings"/>
              </a:rPr>
              <a:t> If a person has a exudative pleural effusion description of fluid, glucose level, differential cell count, microbiologic studies &amp; cytology. </a:t>
            </a:r>
            <a:endParaRPr lang="en-US" dirty="0"/>
          </a:p>
        </p:txBody>
      </p:sp>
    </p:spTree>
    <p:extLst>
      <p:ext uri="{BB962C8B-B14F-4D97-AF65-F5344CB8AC3E}">
        <p14:creationId xmlns:p14="http://schemas.microsoft.com/office/powerpoint/2010/main" val="269344799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2823" y="329231"/>
            <a:ext cx="8445372" cy="6463309"/>
          </a:xfrm>
          <a:prstGeom prst="rect">
            <a:avLst/>
          </a:prstGeom>
          <a:noFill/>
        </p:spPr>
        <p:txBody>
          <a:bodyPr wrap="square" rtlCol="0">
            <a:spAutoFit/>
          </a:bodyPr>
          <a:lstStyle/>
          <a:p>
            <a:r>
              <a:rPr lang="en-US" b="1" dirty="0"/>
              <a:t>E</a:t>
            </a:r>
            <a:r>
              <a:rPr lang="en-US" b="1" dirty="0" smtClean="0"/>
              <a:t>FFUSION DUE TO HEART FAILURE</a:t>
            </a:r>
            <a:r>
              <a:rPr lang="en-US" dirty="0" smtClean="0">
                <a:sym typeface="Wingdings"/>
              </a:rPr>
              <a:t> LV failure, </a:t>
            </a:r>
            <a:r>
              <a:rPr lang="en-US" dirty="0" err="1" smtClean="0">
                <a:sym typeface="Wingdings"/>
              </a:rPr>
              <a:t>transudative</a:t>
            </a:r>
            <a:r>
              <a:rPr lang="en-US" dirty="0" smtClean="0">
                <a:sym typeface="Wingdings"/>
              </a:rPr>
              <a:t> pleural effusion, usually bilateral, if unilateral: mostly on R side.   </a:t>
            </a:r>
            <a:r>
              <a:rPr lang="en-US" dirty="0" err="1" smtClean="0">
                <a:sym typeface="Wingdings"/>
              </a:rPr>
              <a:t>thoracentesis</a:t>
            </a:r>
            <a:r>
              <a:rPr lang="en-US" dirty="0" smtClean="0">
                <a:sym typeface="Wingdings"/>
              </a:rPr>
              <a:t> needs to be performed if effusion is unilateral, if </a:t>
            </a:r>
            <a:r>
              <a:rPr lang="en-US" dirty="0" err="1" smtClean="0">
                <a:sym typeface="Wingdings"/>
              </a:rPr>
              <a:t>pt</a:t>
            </a:r>
            <a:r>
              <a:rPr lang="en-US" dirty="0" smtClean="0">
                <a:sym typeface="Wingdings"/>
              </a:rPr>
              <a:t> is febrile or if the </a:t>
            </a:r>
            <a:r>
              <a:rPr lang="en-US" dirty="0" err="1" smtClean="0">
                <a:sym typeface="Wingdings"/>
              </a:rPr>
              <a:t>pt</a:t>
            </a:r>
            <a:r>
              <a:rPr lang="en-US" dirty="0" smtClean="0">
                <a:sym typeface="Wingdings"/>
              </a:rPr>
              <a:t> has </a:t>
            </a:r>
            <a:r>
              <a:rPr lang="en-US" dirty="0" err="1" smtClean="0">
                <a:sym typeface="Wingdings"/>
              </a:rPr>
              <a:t>pleuritic</a:t>
            </a:r>
            <a:r>
              <a:rPr lang="en-US" dirty="0" smtClean="0">
                <a:sym typeface="Wingdings"/>
              </a:rPr>
              <a:t> chest pain – otherwise the </a:t>
            </a:r>
            <a:r>
              <a:rPr lang="en-US" dirty="0" err="1" smtClean="0">
                <a:sym typeface="Wingdings"/>
              </a:rPr>
              <a:t>pt’s</a:t>
            </a:r>
            <a:r>
              <a:rPr lang="en-US" dirty="0" smtClean="0">
                <a:sym typeface="Wingdings"/>
              </a:rPr>
              <a:t> heart failure is treated.</a:t>
            </a:r>
          </a:p>
          <a:p>
            <a:endParaRPr lang="en-US" dirty="0">
              <a:sym typeface="Wingdings"/>
            </a:endParaRPr>
          </a:p>
          <a:p>
            <a:r>
              <a:rPr lang="en-US" b="1" dirty="0" smtClean="0">
                <a:sym typeface="Wingdings"/>
              </a:rPr>
              <a:t>MALIGNANT PLEURAL EFFUSION</a:t>
            </a:r>
            <a:r>
              <a:rPr lang="en-US" dirty="0" smtClean="0">
                <a:sym typeface="Wingdings"/>
              </a:rPr>
              <a:t> mostly lung carcinoma, breast carcinoma and lymphoma, exudative pleural effusion, diagnosis is made via cytology of pleural fluid or </a:t>
            </a:r>
            <a:r>
              <a:rPr lang="en-US" dirty="0" err="1" smtClean="0">
                <a:sym typeface="Wingdings"/>
              </a:rPr>
              <a:t>thoracoscopy</a:t>
            </a:r>
            <a:r>
              <a:rPr lang="en-US" dirty="0" smtClean="0">
                <a:sym typeface="Wingdings"/>
              </a:rPr>
              <a:t>. </a:t>
            </a:r>
          </a:p>
          <a:p>
            <a:endParaRPr lang="en-US" dirty="0">
              <a:sym typeface="Wingdings"/>
            </a:endParaRPr>
          </a:p>
          <a:p>
            <a:r>
              <a:rPr lang="en-US" b="1" dirty="0" smtClean="0">
                <a:sym typeface="Wingdings"/>
              </a:rPr>
              <a:t>PARAPNEUMONIC EFFUSION/EMPYSEMA</a:t>
            </a:r>
            <a:r>
              <a:rPr lang="en-US" dirty="0" smtClean="0">
                <a:sym typeface="Wingdings"/>
              </a:rPr>
              <a:t> Exudates associated with contiguous bacterial lung infections, including pneumonia and lung abscess. If the pleural fluid is grossly purulent, its referred to as an empyema. </a:t>
            </a:r>
          </a:p>
          <a:p>
            <a:r>
              <a:rPr lang="en-US" dirty="0" smtClean="0">
                <a:sym typeface="Wingdings"/>
              </a:rPr>
              <a:t>T: Chest tube drainage or surgery. </a:t>
            </a:r>
          </a:p>
          <a:p>
            <a:endParaRPr lang="en-US" dirty="0">
              <a:sym typeface="Wingdings"/>
            </a:endParaRPr>
          </a:p>
          <a:p>
            <a:r>
              <a:rPr lang="en-US" b="1" dirty="0" smtClean="0">
                <a:sym typeface="Wingdings"/>
              </a:rPr>
              <a:t>EFFUSIONS RELATED TO PULMONARY TE</a:t>
            </a:r>
            <a:r>
              <a:rPr lang="en-US" dirty="0" smtClean="0">
                <a:sym typeface="Wingdings"/>
              </a:rPr>
              <a:t> Usually exudative, but can be </a:t>
            </a:r>
            <a:r>
              <a:rPr lang="en-US" dirty="0" err="1" smtClean="0">
                <a:sym typeface="Wingdings"/>
              </a:rPr>
              <a:t>transudative</a:t>
            </a:r>
            <a:r>
              <a:rPr lang="en-US" dirty="0" smtClean="0">
                <a:sym typeface="Wingdings"/>
              </a:rPr>
              <a:t>, Pleural effusion does not change the treatment of PE. </a:t>
            </a:r>
          </a:p>
          <a:p>
            <a:endParaRPr lang="en-US" dirty="0" smtClean="0">
              <a:sym typeface="Wingdings"/>
            </a:endParaRPr>
          </a:p>
          <a:p>
            <a:r>
              <a:rPr lang="en-US" b="1" dirty="0" smtClean="0">
                <a:sym typeface="Wingdings"/>
              </a:rPr>
              <a:t>TUBERLULUS PLEURITIS</a:t>
            </a:r>
            <a:r>
              <a:rPr lang="en-US" dirty="0" smtClean="0">
                <a:sym typeface="Wingdings"/>
              </a:rPr>
              <a:t> usually associated with primary tuberculosis (Tb) infection. Effusion is exudative with predominant lymphocytosis. Tb markers are found. Cultures from fluid or pleural biopsy confirm the diagnosis. </a:t>
            </a:r>
          </a:p>
          <a:p>
            <a:r>
              <a:rPr lang="en-US" dirty="0" smtClean="0">
                <a:sym typeface="Wingdings"/>
              </a:rPr>
              <a:t> </a:t>
            </a:r>
            <a:endParaRPr lang="en-US" dirty="0"/>
          </a:p>
        </p:txBody>
      </p:sp>
    </p:spTree>
    <p:extLst>
      <p:ext uri="{BB962C8B-B14F-4D97-AF65-F5344CB8AC3E}">
        <p14:creationId xmlns:p14="http://schemas.microsoft.com/office/powerpoint/2010/main" val="365852792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0324220"/>
              </p:ext>
            </p:extLst>
          </p:nvPr>
        </p:nvGraphicFramePr>
        <p:xfrm>
          <a:off x="1610112" y="1117191"/>
          <a:ext cx="6096000" cy="5161279"/>
        </p:xfrm>
        <a:graphic>
          <a:graphicData uri="http://schemas.openxmlformats.org/drawingml/2006/table">
            <a:tbl>
              <a:tblPr firstRow="1" bandRow="1">
                <a:tableStyleId>{3C2FFA5D-87B4-456A-9821-1D502468CF0F}</a:tableStyleId>
              </a:tblPr>
              <a:tblGrid>
                <a:gridCol w="3048000"/>
                <a:gridCol w="3048000"/>
              </a:tblGrid>
              <a:tr h="370840">
                <a:tc>
                  <a:txBody>
                    <a:bodyPr/>
                    <a:lstStyle/>
                    <a:p>
                      <a:r>
                        <a:rPr lang="en-US" dirty="0" smtClean="0"/>
                        <a:t>TRANSUDATIVE PLEURAL</a:t>
                      </a:r>
                      <a:r>
                        <a:rPr lang="en-US" baseline="0" dirty="0" smtClean="0"/>
                        <a:t> EFFUSIONS</a:t>
                      </a:r>
                    </a:p>
                    <a:p>
                      <a:endParaRPr lang="en-US" dirty="0"/>
                    </a:p>
                  </a:txBody>
                  <a:tcPr/>
                </a:tc>
                <a:tc>
                  <a:txBody>
                    <a:bodyPr/>
                    <a:lstStyle/>
                    <a:p>
                      <a:r>
                        <a:rPr lang="en-US" dirty="0" smtClean="0"/>
                        <a:t>EXUDATIVE PLEURAL EFFUSIONS</a:t>
                      </a:r>
                      <a:endParaRPr lang="en-US" dirty="0"/>
                    </a:p>
                  </a:txBody>
                  <a:tcPr/>
                </a:tc>
              </a:tr>
              <a:tr h="370840">
                <a:tc>
                  <a:txBody>
                    <a:bodyPr/>
                    <a:lstStyle/>
                    <a:p>
                      <a:r>
                        <a:rPr lang="en-US" b="1" dirty="0" smtClean="0"/>
                        <a:t>1) </a:t>
                      </a:r>
                      <a:r>
                        <a:rPr lang="en-US" b="1" baseline="0" dirty="0" smtClean="0"/>
                        <a:t>LV heart failure</a:t>
                      </a:r>
                      <a:endParaRPr lang="en-US" b="1" dirty="0"/>
                    </a:p>
                  </a:txBody>
                  <a:tcPr/>
                </a:tc>
                <a:tc>
                  <a:txBody>
                    <a:bodyPr/>
                    <a:lstStyle/>
                    <a:p>
                      <a:r>
                        <a:rPr lang="en-US" b="1" dirty="0" smtClean="0"/>
                        <a:t>1) Malignancy</a:t>
                      </a:r>
                      <a:endParaRPr lang="en-US" b="1" dirty="0"/>
                    </a:p>
                  </a:txBody>
                  <a:tcPr/>
                </a:tc>
              </a:tr>
              <a:tr h="370840">
                <a:tc>
                  <a:txBody>
                    <a:bodyPr/>
                    <a:lstStyle/>
                    <a:p>
                      <a:r>
                        <a:rPr lang="en-US" b="1" dirty="0" smtClean="0"/>
                        <a:t>2) Cirrhosis</a:t>
                      </a:r>
                    </a:p>
                  </a:txBody>
                  <a:tcPr/>
                </a:tc>
                <a:tc>
                  <a:txBody>
                    <a:bodyPr/>
                    <a:lstStyle/>
                    <a:p>
                      <a:r>
                        <a:rPr lang="en-US" b="1" dirty="0" smtClean="0"/>
                        <a:t>2) Bacterial pneumonia</a:t>
                      </a:r>
                      <a:endParaRPr lang="en-US" b="1" dirty="0"/>
                    </a:p>
                  </a:txBody>
                  <a:tcPr/>
                </a:tc>
              </a:tr>
              <a:tr h="370840">
                <a:tc>
                  <a:txBody>
                    <a:bodyPr/>
                    <a:lstStyle/>
                    <a:p>
                      <a:r>
                        <a:rPr lang="en-US" b="1" dirty="0" smtClean="0"/>
                        <a:t>3) </a:t>
                      </a:r>
                      <a:r>
                        <a:rPr lang="en-US" b="1" dirty="0" err="1" smtClean="0"/>
                        <a:t>Nephrotic</a:t>
                      </a:r>
                      <a:r>
                        <a:rPr lang="en-US" b="1" baseline="0" dirty="0" smtClean="0"/>
                        <a:t> syndrome</a:t>
                      </a:r>
                      <a:endParaRPr lang="en-US" b="1" dirty="0"/>
                    </a:p>
                  </a:txBody>
                  <a:tcPr/>
                </a:tc>
                <a:tc>
                  <a:txBody>
                    <a:bodyPr/>
                    <a:lstStyle/>
                    <a:p>
                      <a:r>
                        <a:rPr lang="en-US" b="1" dirty="0" smtClean="0"/>
                        <a:t>3) PE </a:t>
                      </a:r>
                      <a:endParaRPr lang="en-US" b="1" dirty="0"/>
                    </a:p>
                  </a:txBody>
                  <a:tcPr/>
                </a:tc>
              </a:tr>
              <a:tr h="370840">
                <a:tc>
                  <a:txBody>
                    <a:bodyPr/>
                    <a:lstStyle/>
                    <a:p>
                      <a:r>
                        <a:rPr lang="en-US" b="0" dirty="0" smtClean="0"/>
                        <a:t>4)</a:t>
                      </a:r>
                      <a:r>
                        <a:rPr lang="en-US" b="0" baseline="0" dirty="0" smtClean="0"/>
                        <a:t> PE</a:t>
                      </a:r>
                      <a:endParaRPr lang="en-US" b="0" dirty="0"/>
                    </a:p>
                  </a:txBody>
                  <a:tcPr/>
                </a:tc>
                <a:tc>
                  <a:txBody>
                    <a:bodyPr/>
                    <a:lstStyle/>
                    <a:p>
                      <a:r>
                        <a:rPr lang="en-US" b="1" dirty="0" smtClean="0"/>
                        <a:t>4) Viral</a:t>
                      </a:r>
                      <a:r>
                        <a:rPr lang="en-US" b="1" baseline="0" dirty="0" smtClean="0"/>
                        <a:t> infections</a:t>
                      </a:r>
                      <a:endParaRPr lang="en-US" b="1" dirty="0"/>
                    </a:p>
                  </a:txBody>
                  <a:tcPr/>
                </a:tc>
              </a:tr>
              <a:tr h="370840">
                <a:tc>
                  <a:txBody>
                    <a:bodyPr/>
                    <a:lstStyle/>
                    <a:p>
                      <a:r>
                        <a:rPr lang="en-US" dirty="0" smtClean="0"/>
                        <a:t>5)</a:t>
                      </a:r>
                      <a:r>
                        <a:rPr lang="en-US" baseline="0" dirty="0" smtClean="0"/>
                        <a:t> Peritoneal dialysis</a:t>
                      </a:r>
                      <a:endParaRPr lang="en-US" dirty="0"/>
                    </a:p>
                  </a:txBody>
                  <a:tcPr/>
                </a:tc>
                <a:tc>
                  <a:txBody>
                    <a:bodyPr/>
                    <a:lstStyle/>
                    <a:p>
                      <a:r>
                        <a:rPr lang="en-US" dirty="0" smtClean="0"/>
                        <a:t>5) GI diseases</a:t>
                      </a:r>
                      <a:endParaRPr lang="en-US" dirty="0"/>
                    </a:p>
                  </a:txBody>
                  <a:tcPr/>
                </a:tc>
              </a:tr>
              <a:tr h="370840">
                <a:tc>
                  <a:txBody>
                    <a:bodyPr/>
                    <a:lstStyle/>
                    <a:p>
                      <a:r>
                        <a:rPr lang="en-US" dirty="0" smtClean="0"/>
                        <a:t>6) SVC obstruction</a:t>
                      </a:r>
                      <a:endParaRPr lang="en-US" dirty="0"/>
                    </a:p>
                  </a:txBody>
                  <a:tcPr/>
                </a:tc>
                <a:tc>
                  <a:txBody>
                    <a:bodyPr/>
                    <a:lstStyle/>
                    <a:p>
                      <a:r>
                        <a:rPr lang="en-US" dirty="0" smtClean="0"/>
                        <a:t>6) </a:t>
                      </a:r>
                      <a:r>
                        <a:rPr lang="en-US" dirty="0" err="1" smtClean="0"/>
                        <a:t>Hemothorax</a:t>
                      </a:r>
                      <a:r>
                        <a:rPr lang="en-US" dirty="0" smtClean="0"/>
                        <a:t> </a:t>
                      </a:r>
                      <a:endParaRPr lang="en-US" dirty="0"/>
                    </a:p>
                  </a:txBody>
                  <a:tcPr/>
                </a:tc>
              </a:tr>
              <a:tr h="370840">
                <a:tc>
                  <a:txBody>
                    <a:bodyPr/>
                    <a:lstStyle/>
                    <a:p>
                      <a:r>
                        <a:rPr lang="en-US" dirty="0" smtClean="0"/>
                        <a:t>7) Myxedema</a:t>
                      </a:r>
                      <a:endParaRPr lang="en-US" dirty="0"/>
                    </a:p>
                  </a:txBody>
                  <a:tcPr/>
                </a:tc>
                <a:tc>
                  <a:txBody>
                    <a:bodyPr/>
                    <a:lstStyle/>
                    <a:p>
                      <a:r>
                        <a:rPr lang="en-US" dirty="0" smtClean="0"/>
                        <a:t>7) Drug- induced plural</a:t>
                      </a:r>
                      <a:r>
                        <a:rPr lang="en-US" baseline="0" dirty="0" smtClean="0"/>
                        <a:t> disease</a:t>
                      </a:r>
                      <a:endParaRPr lang="en-US" dirty="0"/>
                    </a:p>
                  </a:txBody>
                  <a:tcPr/>
                </a:tc>
              </a:tr>
              <a:tr h="370840">
                <a:tc>
                  <a:txBody>
                    <a:bodyPr/>
                    <a:lstStyle/>
                    <a:p>
                      <a:r>
                        <a:rPr lang="en-US" dirty="0" smtClean="0"/>
                        <a:t>8) </a:t>
                      </a:r>
                      <a:r>
                        <a:rPr lang="en-US" dirty="0" err="1" smtClean="0"/>
                        <a:t>Urinothorax</a:t>
                      </a:r>
                      <a:endParaRPr lang="en-US" dirty="0"/>
                    </a:p>
                  </a:txBody>
                  <a:tcPr/>
                </a:tc>
                <a:tc>
                  <a:txBody>
                    <a:bodyPr/>
                    <a:lstStyle/>
                    <a:p>
                      <a:r>
                        <a:rPr lang="en-US" dirty="0" smtClean="0"/>
                        <a:t>8) </a:t>
                      </a:r>
                      <a:r>
                        <a:rPr lang="en-US" dirty="0" err="1" smtClean="0"/>
                        <a:t>Sarcoidosis</a:t>
                      </a:r>
                      <a:endParaRPr lang="en-US" dirty="0"/>
                    </a:p>
                  </a:txBody>
                  <a:tcPr/>
                </a:tc>
              </a:tr>
              <a:tr h="370840">
                <a:tc>
                  <a:txBody>
                    <a:bodyPr/>
                    <a:lstStyle/>
                    <a:p>
                      <a:endParaRPr lang="en-US"/>
                    </a:p>
                  </a:txBody>
                  <a:tcPr/>
                </a:tc>
                <a:tc>
                  <a:txBody>
                    <a:bodyPr/>
                    <a:lstStyle/>
                    <a:p>
                      <a:r>
                        <a:rPr lang="en-US" dirty="0" smtClean="0"/>
                        <a:t>9) Asbestos</a:t>
                      </a:r>
                      <a:r>
                        <a:rPr lang="en-US" baseline="0" dirty="0" smtClean="0"/>
                        <a:t> exposure</a:t>
                      </a:r>
                      <a:endParaRPr lang="en-US" dirty="0"/>
                    </a:p>
                  </a:txBody>
                  <a:tcPr/>
                </a:tc>
              </a:tr>
              <a:tr h="370840">
                <a:tc>
                  <a:txBody>
                    <a:bodyPr/>
                    <a:lstStyle/>
                    <a:p>
                      <a:endParaRPr lang="en-US"/>
                    </a:p>
                  </a:txBody>
                  <a:tcPr/>
                </a:tc>
                <a:tc>
                  <a:txBody>
                    <a:bodyPr/>
                    <a:lstStyle/>
                    <a:p>
                      <a:r>
                        <a:rPr lang="en-US" dirty="0" smtClean="0"/>
                        <a:t>10) Collagen-</a:t>
                      </a:r>
                      <a:r>
                        <a:rPr lang="en-US" baseline="0" dirty="0" smtClean="0"/>
                        <a:t> vascular diseases</a:t>
                      </a:r>
                      <a:endParaRPr lang="en-US" dirty="0"/>
                    </a:p>
                  </a:txBody>
                  <a:tcPr/>
                </a:tc>
              </a:tr>
            </a:tbl>
          </a:graphicData>
        </a:graphic>
      </p:graphicFrame>
      <p:sp>
        <p:nvSpPr>
          <p:cNvPr id="4" name="TextBox 3"/>
          <p:cNvSpPr txBox="1"/>
          <p:nvPr/>
        </p:nvSpPr>
        <p:spPr>
          <a:xfrm>
            <a:off x="301391" y="301332"/>
            <a:ext cx="8675767"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smtClean="0"/>
              <a:t>COMMON CAUSES OF TRANSUDATIVE AND EXUDATIVE PLEURAL EFFUSION: </a:t>
            </a:r>
            <a:endParaRPr lang="en-US" dirty="0"/>
          </a:p>
        </p:txBody>
      </p:sp>
    </p:spTree>
    <p:extLst>
      <p:ext uri="{BB962C8B-B14F-4D97-AF65-F5344CB8AC3E}">
        <p14:creationId xmlns:p14="http://schemas.microsoft.com/office/powerpoint/2010/main" val="41196343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2805" y="741348"/>
            <a:ext cx="3839907" cy="1100152"/>
          </a:xfrm>
        </p:spPr>
        <p:txBody>
          <a:bodyPr/>
          <a:lstStyle/>
          <a:p>
            <a:r>
              <a:rPr lang="en-US" sz="2800" dirty="0" smtClean="0"/>
              <a:t>DIAGNOSTIC ALGORITHM FOR PLEURAL EFFUSION</a:t>
            </a:r>
            <a:endParaRPr lang="en-US" sz="2800" dirty="0"/>
          </a:p>
        </p:txBody>
      </p:sp>
      <p:pic>
        <p:nvPicPr>
          <p:cNvPr id="3" name="Picture 2" descr="8d25e50d49022a9ce0907160d72e0cd9b39db7dc054b23fe44eb0d7ee945055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751" y="205696"/>
            <a:ext cx="3985336" cy="6556668"/>
          </a:xfrm>
          <a:prstGeom prst="rect">
            <a:avLst/>
          </a:prstGeom>
        </p:spPr>
      </p:pic>
      <p:pic>
        <p:nvPicPr>
          <p:cNvPr id="4" name="Picture 3"/>
          <p:cNvPicPr>
            <a:picLocks noChangeAspect="1"/>
          </p:cNvPicPr>
          <p:nvPr/>
        </p:nvPicPr>
        <p:blipFill>
          <a:blip r:embed="rId3"/>
          <a:stretch>
            <a:fillRect/>
          </a:stretch>
        </p:blipFill>
        <p:spPr>
          <a:xfrm>
            <a:off x="5029655" y="2501646"/>
            <a:ext cx="3175000" cy="2832100"/>
          </a:xfrm>
          <a:prstGeom prst="rect">
            <a:avLst/>
          </a:prstGeom>
        </p:spPr>
      </p:pic>
    </p:spTree>
    <p:extLst>
      <p:ext uri="{BB962C8B-B14F-4D97-AF65-F5344CB8AC3E}">
        <p14:creationId xmlns:p14="http://schemas.microsoft.com/office/powerpoint/2010/main" val="276454066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3829"/>
            <a:ext cx="8042276" cy="750244"/>
          </a:xfrm>
        </p:spPr>
        <p:txBody>
          <a:bodyPr/>
          <a:lstStyle/>
          <a:p>
            <a:r>
              <a:rPr lang="en-US" sz="3200" b="1" dirty="0" smtClean="0"/>
              <a:t>6) ARDS</a:t>
            </a:r>
            <a:endParaRPr lang="en-US" sz="3200" b="1" dirty="0"/>
          </a:p>
        </p:txBody>
      </p:sp>
      <p:sp>
        <p:nvSpPr>
          <p:cNvPr id="3" name="TextBox 2"/>
          <p:cNvSpPr txBox="1"/>
          <p:nvPr/>
        </p:nvSpPr>
        <p:spPr>
          <a:xfrm>
            <a:off x="344448" y="812087"/>
            <a:ext cx="7448673" cy="6740308"/>
          </a:xfrm>
          <a:prstGeom prst="rect">
            <a:avLst/>
          </a:prstGeom>
          <a:noFill/>
        </p:spPr>
        <p:txBody>
          <a:bodyPr wrap="square" rtlCol="0">
            <a:spAutoFit/>
          </a:bodyPr>
          <a:lstStyle/>
          <a:p>
            <a:pPr>
              <a:lnSpc>
                <a:spcPct val="110000"/>
              </a:lnSpc>
            </a:pPr>
            <a:endParaRPr lang="en-US" dirty="0" smtClean="0"/>
          </a:p>
          <a:p>
            <a:pPr marL="285750" indent="-285750">
              <a:lnSpc>
                <a:spcPct val="110000"/>
              </a:lnSpc>
              <a:buFont typeface="Arial"/>
              <a:buChar char="•"/>
            </a:pPr>
            <a:r>
              <a:rPr lang="en-US" b="1" dirty="0" smtClean="0">
                <a:solidFill>
                  <a:srgbClr val="215D77"/>
                </a:solidFill>
              </a:rPr>
              <a:t>SYMPTOMES</a:t>
            </a:r>
          </a:p>
          <a:p>
            <a:pPr marL="285750" indent="-285750">
              <a:lnSpc>
                <a:spcPct val="110000"/>
              </a:lnSpc>
              <a:buFontTx/>
              <a:buChar char="-"/>
            </a:pPr>
            <a:r>
              <a:rPr lang="en-US" b="1" dirty="0" smtClean="0"/>
              <a:t>Severe dyspnea</a:t>
            </a:r>
          </a:p>
          <a:p>
            <a:pPr marL="285750" indent="-285750">
              <a:lnSpc>
                <a:spcPct val="110000"/>
              </a:lnSpc>
              <a:buFontTx/>
              <a:buChar char="-"/>
            </a:pPr>
            <a:r>
              <a:rPr lang="en-US" b="1" dirty="0" smtClean="0"/>
              <a:t>Diffuse pulmonary infiltrates</a:t>
            </a:r>
          </a:p>
          <a:p>
            <a:pPr marL="285750" indent="-285750">
              <a:lnSpc>
                <a:spcPct val="110000"/>
              </a:lnSpc>
              <a:buFontTx/>
              <a:buChar char="-"/>
            </a:pPr>
            <a:r>
              <a:rPr lang="en-US" b="1" dirty="0" smtClean="0"/>
              <a:t>Hypoxemia</a:t>
            </a:r>
          </a:p>
          <a:p>
            <a:pPr>
              <a:lnSpc>
                <a:spcPct val="110000"/>
              </a:lnSpc>
            </a:pPr>
            <a:endParaRPr lang="en-US" dirty="0"/>
          </a:p>
          <a:p>
            <a:pPr marL="285750" indent="-285750">
              <a:lnSpc>
                <a:spcPct val="110000"/>
              </a:lnSpc>
              <a:buFont typeface="Arial"/>
              <a:buChar char="•"/>
            </a:pPr>
            <a:r>
              <a:rPr lang="en-US" b="1" dirty="0" smtClean="0">
                <a:solidFill>
                  <a:srgbClr val="215D77"/>
                </a:solidFill>
              </a:rPr>
              <a:t>CAUSES</a:t>
            </a:r>
          </a:p>
          <a:p>
            <a:pPr>
              <a:lnSpc>
                <a:spcPct val="110000"/>
              </a:lnSpc>
            </a:pPr>
            <a:r>
              <a:rPr lang="en-US" dirty="0" smtClean="0">
                <a:sym typeface="Wingdings"/>
              </a:rPr>
              <a:t> </a:t>
            </a:r>
            <a:r>
              <a:rPr lang="en-US" dirty="0" smtClean="0"/>
              <a:t>Most common cause is sepsis (more than 80%)</a:t>
            </a:r>
          </a:p>
          <a:p>
            <a:pPr>
              <a:lnSpc>
                <a:spcPct val="110000"/>
              </a:lnSpc>
            </a:pPr>
            <a:r>
              <a:rPr lang="en-US" dirty="0" smtClean="0">
                <a:sym typeface="Wingdings"/>
              </a:rPr>
              <a:t> </a:t>
            </a:r>
            <a:r>
              <a:rPr lang="en-US" dirty="0" smtClean="0"/>
              <a:t>Bacterial pneumonia</a:t>
            </a:r>
          </a:p>
          <a:p>
            <a:pPr>
              <a:lnSpc>
                <a:spcPct val="110000"/>
              </a:lnSpc>
            </a:pPr>
            <a:r>
              <a:rPr lang="en-US" dirty="0" smtClean="0">
                <a:sym typeface="Wingdings"/>
              </a:rPr>
              <a:t> </a:t>
            </a:r>
            <a:r>
              <a:rPr lang="en-US" dirty="0" smtClean="0"/>
              <a:t>Multiple transfusions</a:t>
            </a:r>
            <a:endParaRPr lang="en-US" dirty="0"/>
          </a:p>
          <a:p>
            <a:pPr>
              <a:lnSpc>
                <a:spcPct val="110000"/>
              </a:lnSpc>
            </a:pPr>
            <a:r>
              <a:rPr lang="en-US" dirty="0" smtClean="0">
                <a:sym typeface="Wingdings"/>
              </a:rPr>
              <a:t> </a:t>
            </a:r>
            <a:r>
              <a:rPr lang="en-US" dirty="0" smtClean="0"/>
              <a:t>Acute lung injury (trauma) can lead to ARSD</a:t>
            </a:r>
          </a:p>
          <a:p>
            <a:pPr>
              <a:lnSpc>
                <a:spcPct val="110000"/>
              </a:lnSpc>
            </a:pPr>
            <a:r>
              <a:rPr lang="en-US" dirty="0" smtClean="0">
                <a:sym typeface="Wingdings"/>
              </a:rPr>
              <a:t> </a:t>
            </a:r>
            <a:r>
              <a:rPr lang="en-US" dirty="0" smtClean="0"/>
              <a:t>Gastric acid aspiration,</a:t>
            </a:r>
          </a:p>
          <a:p>
            <a:pPr marL="285750" indent="-285750">
              <a:lnSpc>
                <a:spcPct val="110000"/>
              </a:lnSpc>
              <a:buFont typeface="Wingdings" charset="0"/>
              <a:buChar char="à"/>
            </a:pPr>
            <a:r>
              <a:rPr lang="en-US" dirty="0" smtClean="0"/>
              <a:t>Drug overdose</a:t>
            </a:r>
          </a:p>
          <a:p>
            <a:pPr marL="285750" indent="-285750">
              <a:lnSpc>
                <a:spcPct val="110000"/>
              </a:lnSpc>
              <a:buFont typeface="Wingdings" charset="0"/>
              <a:buChar char="à"/>
            </a:pPr>
            <a:r>
              <a:rPr lang="en-US" dirty="0" smtClean="0"/>
              <a:t>Older age</a:t>
            </a:r>
          </a:p>
          <a:p>
            <a:pPr marL="285750" indent="-285750">
              <a:lnSpc>
                <a:spcPct val="110000"/>
              </a:lnSpc>
              <a:buFont typeface="Wingdings" charset="0"/>
              <a:buChar char="à"/>
            </a:pPr>
            <a:r>
              <a:rPr lang="en-US" dirty="0" smtClean="0"/>
              <a:t>Chronic alcohol abuse</a:t>
            </a:r>
          </a:p>
          <a:p>
            <a:pPr marL="285750" indent="-285750">
              <a:lnSpc>
                <a:spcPct val="110000"/>
              </a:lnSpc>
              <a:buFont typeface="Wingdings" charset="0"/>
              <a:buChar char="à"/>
            </a:pPr>
            <a:r>
              <a:rPr lang="en-US" dirty="0" smtClean="0"/>
              <a:t>Metabolic acidosis</a:t>
            </a:r>
          </a:p>
          <a:p>
            <a:pPr marL="285750" indent="-285750">
              <a:lnSpc>
                <a:spcPct val="110000"/>
              </a:lnSpc>
              <a:buFont typeface="Wingdings" charset="0"/>
              <a:buChar char="à"/>
            </a:pPr>
            <a:r>
              <a:rPr lang="en-US" dirty="0" smtClean="0"/>
              <a:t>Surgery</a:t>
            </a:r>
          </a:p>
          <a:p>
            <a:pPr marL="285750" indent="-285750">
              <a:lnSpc>
                <a:spcPct val="110000"/>
              </a:lnSpc>
              <a:buFont typeface="Wingdings" charset="0"/>
              <a:buChar char="à"/>
            </a:pPr>
            <a:r>
              <a:rPr lang="en-US" dirty="0" smtClean="0"/>
              <a:t>People with more risk factor have a greater risk for developing ARDS </a:t>
            </a:r>
          </a:p>
          <a:p>
            <a:pPr marL="285750" indent="-285750">
              <a:lnSpc>
                <a:spcPct val="110000"/>
              </a:lnSpc>
              <a:buFont typeface="Wingdings" charset="0"/>
              <a:buChar char="à"/>
            </a:pPr>
            <a:endParaRPr lang="en-US" dirty="0" smtClean="0"/>
          </a:p>
          <a:p>
            <a:endParaRPr lang="en-US" dirty="0"/>
          </a:p>
          <a:p>
            <a:endParaRPr lang="en-US" dirty="0" smtClean="0"/>
          </a:p>
        </p:txBody>
      </p:sp>
      <p:sp>
        <p:nvSpPr>
          <p:cNvPr id="7" name="Cloud 6"/>
          <p:cNvSpPr/>
          <p:nvPr/>
        </p:nvSpPr>
        <p:spPr>
          <a:xfrm>
            <a:off x="4910271" y="1061153"/>
            <a:ext cx="4025728" cy="2079409"/>
          </a:xfrm>
          <a:prstGeom prst="cloud">
            <a:avLst/>
          </a:prstGeom>
        </p:spPr>
        <p:style>
          <a:lnRef idx="3">
            <a:schemeClr val="lt1"/>
          </a:lnRef>
          <a:fillRef idx="1">
            <a:schemeClr val="accent1"/>
          </a:fillRef>
          <a:effectRef idx="1">
            <a:schemeClr val="accent1"/>
          </a:effectRef>
          <a:fontRef idx="minor">
            <a:schemeClr val="lt1"/>
          </a:fontRef>
        </p:style>
        <p:txBody>
          <a:bodyPr rtlCol="0" anchor="ctr"/>
          <a:lstStyle/>
          <a:p>
            <a:pPr algn="ctr">
              <a:lnSpc>
                <a:spcPct val="110000"/>
              </a:lnSpc>
            </a:pPr>
            <a:r>
              <a:rPr lang="en-US" b="1" dirty="0" smtClean="0">
                <a:solidFill>
                  <a:srgbClr val="FFFFFF"/>
                </a:solidFill>
              </a:rPr>
              <a:t>	It </a:t>
            </a:r>
            <a:r>
              <a:rPr lang="en-US" b="1" dirty="0">
                <a:solidFill>
                  <a:srgbClr val="FFFFFF"/>
                </a:solidFill>
              </a:rPr>
              <a:t>d</a:t>
            </a:r>
            <a:r>
              <a:rPr lang="en-US" b="1" dirty="0" smtClean="0">
                <a:solidFill>
                  <a:srgbClr val="FFFFFF"/>
                </a:solidFill>
              </a:rPr>
              <a:t>evelops </a:t>
            </a:r>
            <a:r>
              <a:rPr lang="en-US" b="1" u="sng" dirty="0">
                <a:solidFill>
                  <a:srgbClr val="FFFFFF"/>
                </a:solidFill>
              </a:rPr>
              <a:t>rapidly</a:t>
            </a:r>
            <a:r>
              <a:rPr lang="en-US" b="1" dirty="0">
                <a:solidFill>
                  <a:srgbClr val="FFFFFF"/>
                </a:solidFill>
              </a:rPr>
              <a:t> and typically causes </a:t>
            </a:r>
            <a:r>
              <a:rPr lang="en-US" b="1" u="sng" dirty="0">
                <a:solidFill>
                  <a:srgbClr val="FFFFFF"/>
                </a:solidFill>
              </a:rPr>
              <a:t>respiratory failure</a:t>
            </a:r>
          </a:p>
        </p:txBody>
      </p:sp>
    </p:spTree>
    <p:extLst>
      <p:ext uri="{BB962C8B-B14F-4D97-AF65-F5344CB8AC3E}">
        <p14:creationId xmlns:p14="http://schemas.microsoft.com/office/powerpoint/2010/main" val="218130143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4629" y="-170821"/>
            <a:ext cx="8773989" cy="6723895"/>
          </a:xfrm>
          <a:prstGeom prst="rect">
            <a:avLst/>
          </a:prstGeom>
        </p:spPr>
        <p:txBody>
          <a:bodyPr wrap="square">
            <a:spAutoFit/>
          </a:bodyPr>
          <a:lstStyle/>
          <a:p>
            <a:pPr>
              <a:lnSpc>
                <a:spcPct val="110000"/>
              </a:lnSpc>
            </a:pPr>
            <a:endParaRPr lang="en-US" sz="2000" b="1" dirty="0">
              <a:solidFill>
                <a:srgbClr val="215D77"/>
              </a:solidFill>
            </a:endParaRPr>
          </a:p>
          <a:p>
            <a:pPr>
              <a:lnSpc>
                <a:spcPct val="110000"/>
              </a:lnSpc>
            </a:pPr>
            <a:r>
              <a:rPr lang="en-US" sz="2000" b="1" dirty="0" smtClean="0">
                <a:solidFill>
                  <a:srgbClr val="215D77"/>
                </a:solidFill>
              </a:rPr>
              <a:t>3 PHASES OF ARDS:</a:t>
            </a:r>
          </a:p>
          <a:p>
            <a:pPr>
              <a:lnSpc>
                <a:spcPct val="110000"/>
              </a:lnSpc>
            </a:pPr>
            <a:endParaRPr lang="en-US" sz="1600" dirty="0" smtClean="0"/>
          </a:p>
          <a:p>
            <a:pPr marL="342900" indent="-342900">
              <a:lnSpc>
                <a:spcPct val="110000"/>
              </a:lnSpc>
              <a:buAutoNum type="arabicParenR"/>
            </a:pPr>
            <a:r>
              <a:rPr lang="en-US" sz="1600" b="1" dirty="0" smtClean="0">
                <a:solidFill>
                  <a:srgbClr val="215D77"/>
                </a:solidFill>
              </a:rPr>
              <a:t>EXUDATIVE PHASE</a:t>
            </a:r>
            <a:r>
              <a:rPr lang="en-US" sz="1600" dirty="0" smtClean="0">
                <a:sym typeface="Wingdings"/>
              </a:rPr>
              <a:t> </a:t>
            </a:r>
            <a:r>
              <a:rPr lang="en-US" sz="1600" u="sng" dirty="0" smtClean="0">
                <a:sym typeface="Wingdings"/>
              </a:rPr>
              <a:t>alveolar edema (due to increased pulmonary vascular permeability) and </a:t>
            </a:r>
            <a:r>
              <a:rPr lang="en-US" sz="1600" u="sng" dirty="0" err="1" smtClean="0">
                <a:sym typeface="Wingdings"/>
              </a:rPr>
              <a:t>leukocytic</a:t>
            </a:r>
            <a:r>
              <a:rPr lang="en-US" sz="1600" u="sng" dirty="0" smtClean="0">
                <a:sym typeface="Wingdings"/>
              </a:rPr>
              <a:t> inflammation</a:t>
            </a:r>
          </a:p>
          <a:p>
            <a:pPr marL="285750" indent="-285750">
              <a:lnSpc>
                <a:spcPct val="110000"/>
              </a:lnSpc>
              <a:buFont typeface="Arial"/>
              <a:buChar char="•"/>
            </a:pPr>
            <a:r>
              <a:rPr lang="en-US" sz="1600" dirty="0" smtClean="0">
                <a:sym typeface="Wingdings"/>
              </a:rPr>
              <a:t>Diffuse alveolar damage, atelectasis and reduced lung compliance from </a:t>
            </a:r>
            <a:r>
              <a:rPr lang="en-US" sz="1600" dirty="0" err="1" smtClean="0">
                <a:sym typeface="Wingdings"/>
              </a:rPr>
              <a:t>pulm.edema</a:t>
            </a:r>
            <a:r>
              <a:rPr lang="en-US" sz="1600" dirty="0" smtClean="0">
                <a:sym typeface="Wingdings"/>
              </a:rPr>
              <a:t>. Alveolar collapse can occur due to fluid accumulation and loss of surfactant.</a:t>
            </a:r>
            <a:endParaRPr lang="en-US" sz="1600" dirty="0">
              <a:sym typeface="Wingdings"/>
            </a:endParaRPr>
          </a:p>
          <a:p>
            <a:pPr marL="285750" indent="-285750">
              <a:lnSpc>
                <a:spcPct val="110000"/>
              </a:lnSpc>
              <a:buFont typeface="Arial"/>
              <a:buChar char="•"/>
            </a:pPr>
            <a:r>
              <a:rPr lang="en-US" sz="1600" dirty="0" smtClean="0">
                <a:sym typeface="Wingdings"/>
              </a:rPr>
              <a:t>Hypoxemia, tachypnea, progressive dyspnea</a:t>
            </a:r>
          </a:p>
          <a:p>
            <a:pPr marL="285750" indent="-285750">
              <a:lnSpc>
                <a:spcPct val="110000"/>
              </a:lnSpc>
              <a:buFont typeface="Arial"/>
              <a:buChar char="•"/>
            </a:pPr>
            <a:r>
              <a:rPr lang="en-US" sz="1600" u="sng" dirty="0" smtClean="0">
                <a:sym typeface="Wingdings"/>
              </a:rPr>
              <a:t>Chest X-RAY: bilateral pulmonary opacity</a:t>
            </a:r>
          </a:p>
          <a:p>
            <a:pPr marL="285750" indent="-285750">
              <a:lnSpc>
                <a:spcPct val="110000"/>
              </a:lnSpc>
              <a:buFont typeface="Arial"/>
              <a:buChar char="•"/>
            </a:pPr>
            <a:r>
              <a:rPr lang="en-US" sz="1600" dirty="0" smtClean="0">
                <a:sym typeface="Wingdings"/>
              </a:rPr>
              <a:t>Differential diagnosis: cardiogenic pulmonary edema, pneumonia and alveolar hemorrhage </a:t>
            </a:r>
          </a:p>
          <a:p>
            <a:pPr marL="285750" indent="-285750">
              <a:lnSpc>
                <a:spcPct val="110000"/>
              </a:lnSpc>
              <a:buFont typeface="Arial"/>
              <a:buChar char="•"/>
            </a:pPr>
            <a:r>
              <a:rPr lang="en-US" sz="1600" dirty="0" smtClean="0">
                <a:sym typeface="Wingdings"/>
              </a:rPr>
              <a:t>Unlike cardiogenic pulmonary edema, the chest X-RAY in ARDS rarely shown cardiomegaly, pleural effusions or pulmonary vascular redistribution!!!</a:t>
            </a:r>
          </a:p>
          <a:p>
            <a:pPr marL="285750" indent="-285750">
              <a:lnSpc>
                <a:spcPct val="110000"/>
              </a:lnSpc>
              <a:buFont typeface="Arial"/>
              <a:buChar char="•"/>
            </a:pPr>
            <a:r>
              <a:rPr lang="en-US" sz="1600" dirty="0" smtClean="0">
                <a:sym typeface="Wingdings"/>
              </a:rPr>
              <a:t>Lasts up to 7 days</a:t>
            </a:r>
          </a:p>
          <a:p>
            <a:pPr>
              <a:lnSpc>
                <a:spcPct val="110000"/>
              </a:lnSpc>
            </a:pPr>
            <a:r>
              <a:rPr lang="en-US" sz="1600" b="1" dirty="0" smtClean="0">
                <a:solidFill>
                  <a:srgbClr val="215D77"/>
                </a:solidFill>
                <a:sym typeface="Wingdings"/>
              </a:rPr>
              <a:t>2) </a:t>
            </a:r>
            <a:r>
              <a:rPr lang="en-US" sz="1600" b="1" dirty="0" smtClean="0">
                <a:solidFill>
                  <a:schemeClr val="accent1">
                    <a:lumMod val="75000"/>
                  </a:schemeClr>
                </a:solidFill>
                <a:sym typeface="Wingdings"/>
              </a:rPr>
              <a:t>PROLIFERATIVE PHASE</a:t>
            </a:r>
          </a:p>
          <a:p>
            <a:pPr marL="285750" indent="-285750">
              <a:lnSpc>
                <a:spcPct val="110000"/>
              </a:lnSpc>
              <a:buFont typeface="Arial"/>
              <a:buChar char="•"/>
            </a:pPr>
            <a:r>
              <a:rPr lang="en-US" sz="1600" dirty="0" smtClean="0">
                <a:sym typeface="Wingdings"/>
              </a:rPr>
              <a:t>During this phase most </a:t>
            </a:r>
            <a:r>
              <a:rPr lang="en-US" sz="1600" dirty="0" err="1" smtClean="0">
                <a:sym typeface="Wingdings"/>
              </a:rPr>
              <a:t>pts</a:t>
            </a:r>
            <a:r>
              <a:rPr lang="en-US" sz="1600" dirty="0" smtClean="0">
                <a:sym typeface="Wingdings"/>
              </a:rPr>
              <a:t> will recover, but some will develop progressive lung injury and evidence of pulmonary fibrosis. Dyspnea and hypoxemia are usually still present.</a:t>
            </a:r>
          </a:p>
          <a:p>
            <a:pPr marL="285750" indent="-285750">
              <a:lnSpc>
                <a:spcPct val="110000"/>
              </a:lnSpc>
              <a:buFont typeface="Arial"/>
              <a:buChar char="•"/>
            </a:pPr>
            <a:r>
              <a:rPr lang="en-US" sz="1600" dirty="0" smtClean="0">
                <a:sym typeface="Wingdings"/>
              </a:rPr>
              <a:t>Lasts from 7-21 days from the onset</a:t>
            </a:r>
          </a:p>
          <a:p>
            <a:pPr>
              <a:lnSpc>
                <a:spcPct val="110000"/>
              </a:lnSpc>
            </a:pPr>
            <a:r>
              <a:rPr lang="en-US" sz="1600" b="1" dirty="0" smtClean="0">
                <a:solidFill>
                  <a:srgbClr val="215D77"/>
                </a:solidFill>
                <a:sym typeface="Wingdings"/>
              </a:rPr>
              <a:t>3) FIBROTIC PHASE</a:t>
            </a:r>
          </a:p>
          <a:p>
            <a:pPr marL="285750" indent="-285750">
              <a:lnSpc>
                <a:spcPct val="110000"/>
              </a:lnSpc>
              <a:buFont typeface="Arial"/>
              <a:buChar char="•"/>
            </a:pPr>
            <a:r>
              <a:rPr lang="en-US" sz="1600" dirty="0" smtClean="0">
                <a:sym typeface="Wingdings"/>
              </a:rPr>
              <a:t>Most people recover within 3-4 weeks of the initial pulmonary injury, but some of them develop progressive pulmonary fibrosis. </a:t>
            </a:r>
          </a:p>
          <a:p>
            <a:pPr marL="285750" indent="-285750">
              <a:lnSpc>
                <a:spcPct val="110000"/>
              </a:lnSpc>
              <a:buFont typeface="Arial"/>
              <a:buChar char="•"/>
            </a:pPr>
            <a:r>
              <a:rPr lang="en-US" sz="1600" dirty="0" smtClean="0">
                <a:sym typeface="Wingdings"/>
              </a:rPr>
              <a:t>Ventilation support and supplemental oxygen are needed for those patients. </a:t>
            </a:r>
          </a:p>
          <a:p>
            <a:pPr marL="285750" indent="-285750">
              <a:lnSpc>
                <a:spcPct val="110000"/>
              </a:lnSpc>
              <a:buFont typeface="Arial"/>
              <a:buChar char="•"/>
            </a:pPr>
            <a:r>
              <a:rPr lang="en-US" sz="1600" dirty="0" smtClean="0">
                <a:sym typeface="Wingdings"/>
              </a:rPr>
              <a:t>They also have increased risk for pneumothorax, reductions in lung compliance and increased pulmonary dead space.</a:t>
            </a:r>
          </a:p>
        </p:txBody>
      </p:sp>
    </p:spTree>
    <p:extLst>
      <p:ext uri="{BB962C8B-B14F-4D97-AF65-F5344CB8AC3E}">
        <p14:creationId xmlns:p14="http://schemas.microsoft.com/office/powerpoint/2010/main" val="391399909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4732" y="255784"/>
            <a:ext cx="8757842" cy="1633268"/>
          </a:xfrm>
          <a:prstGeom prst="rect">
            <a:avLst/>
          </a:prstGeom>
        </p:spPr>
        <p:txBody>
          <a:bodyPr wrap="square">
            <a:spAutoFit/>
          </a:bodyPr>
          <a:lstStyle/>
          <a:p>
            <a:pPr>
              <a:lnSpc>
                <a:spcPct val="120000"/>
              </a:lnSpc>
            </a:pPr>
            <a:r>
              <a:rPr lang="en-US" sz="2400" b="1" dirty="0">
                <a:solidFill>
                  <a:srgbClr val="215D77"/>
                </a:solidFill>
              </a:rPr>
              <a:t>DIAGOSIS of </a:t>
            </a:r>
            <a:r>
              <a:rPr lang="en-US" sz="2400" b="1" dirty="0" smtClean="0">
                <a:solidFill>
                  <a:srgbClr val="215D77"/>
                </a:solidFill>
              </a:rPr>
              <a:t>ARDS</a:t>
            </a:r>
            <a:endParaRPr lang="en-US" sz="2000" b="1" dirty="0">
              <a:solidFill>
                <a:srgbClr val="215D77"/>
              </a:solidFill>
            </a:endParaRPr>
          </a:p>
          <a:p>
            <a:pPr>
              <a:lnSpc>
                <a:spcPct val="120000"/>
              </a:lnSpc>
            </a:pPr>
            <a:r>
              <a:rPr lang="en-US" sz="2000" dirty="0">
                <a:sym typeface="Wingdings"/>
              </a:rPr>
              <a:t> </a:t>
            </a:r>
            <a:r>
              <a:rPr lang="en-US" sz="2000" dirty="0"/>
              <a:t>Chest X-RAY</a:t>
            </a:r>
            <a:r>
              <a:rPr lang="en-US" sz="2000" dirty="0">
                <a:sym typeface="Wingdings"/>
              </a:rPr>
              <a:t> diffuse </a:t>
            </a:r>
            <a:r>
              <a:rPr lang="en-US" sz="2000" u="sng" dirty="0">
                <a:sym typeface="Wingdings"/>
              </a:rPr>
              <a:t>BILATERAL</a:t>
            </a:r>
            <a:r>
              <a:rPr lang="en-US" sz="2000" dirty="0">
                <a:sym typeface="Wingdings"/>
              </a:rPr>
              <a:t> pulmonary infiltrates (</a:t>
            </a:r>
            <a:r>
              <a:rPr lang="en-US" sz="2000" u="sng" dirty="0">
                <a:sym typeface="Wingdings"/>
              </a:rPr>
              <a:t>opacity</a:t>
            </a:r>
            <a:r>
              <a:rPr lang="en-US" sz="2000" dirty="0">
                <a:sym typeface="Wingdings"/>
              </a:rPr>
              <a:t>)</a:t>
            </a:r>
          </a:p>
          <a:p>
            <a:pPr>
              <a:lnSpc>
                <a:spcPct val="120000"/>
              </a:lnSpc>
            </a:pPr>
            <a:r>
              <a:rPr lang="en-US" sz="2000" dirty="0">
                <a:sym typeface="Wingdings"/>
              </a:rPr>
              <a:t> PaO2/Fi02 </a:t>
            </a:r>
            <a:r>
              <a:rPr lang="en-US" sz="2000" dirty="0"/>
              <a:t>≤ 200 mmHg </a:t>
            </a:r>
          </a:p>
          <a:p>
            <a:pPr marL="285750" indent="-285750">
              <a:lnSpc>
                <a:spcPct val="120000"/>
              </a:lnSpc>
              <a:buFont typeface="Wingdings" charset="0"/>
              <a:buChar char="à"/>
            </a:pPr>
            <a:r>
              <a:rPr lang="en-US" sz="2000" dirty="0"/>
              <a:t>Absence or elevated LA pressure </a:t>
            </a:r>
          </a:p>
        </p:txBody>
      </p:sp>
      <p:pic>
        <p:nvPicPr>
          <p:cNvPr id="4" name="Picture 3"/>
          <p:cNvPicPr>
            <a:picLocks noChangeAspect="1"/>
          </p:cNvPicPr>
          <p:nvPr/>
        </p:nvPicPr>
        <p:blipFill>
          <a:blip r:embed="rId2"/>
          <a:stretch>
            <a:fillRect/>
          </a:stretch>
        </p:blipFill>
        <p:spPr>
          <a:xfrm>
            <a:off x="1397000" y="2198426"/>
            <a:ext cx="6350000" cy="4229100"/>
          </a:xfrm>
          <a:prstGeom prst="rect">
            <a:avLst/>
          </a:prstGeom>
        </p:spPr>
      </p:pic>
    </p:spTree>
    <p:extLst>
      <p:ext uri="{BB962C8B-B14F-4D97-AF65-F5344CB8AC3E}">
        <p14:creationId xmlns:p14="http://schemas.microsoft.com/office/powerpoint/2010/main" val="4806196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77186"/>
            <a:ext cx="8042276" cy="903652"/>
          </a:xfrm>
        </p:spPr>
        <p:txBody>
          <a:bodyPr/>
          <a:lstStyle/>
          <a:p>
            <a:r>
              <a:rPr lang="en-US" dirty="0" smtClean="0"/>
              <a:t>1) PULMONARY EMBOLISM</a:t>
            </a:r>
            <a:endParaRPr lang="en-US" dirty="0"/>
          </a:p>
        </p:txBody>
      </p:sp>
      <p:pic>
        <p:nvPicPr>
          <p:cNvPr id="4" name="Picture 3"/>
          <p:cNvPicPr>
            <a:picLocks noChangeAspect="1"/>
          </p:cNvPicPr>
          <p:nvPr/>
        </p:nvPicPr>
        <p:blipFill>
          <a:blip r:embed="rId2"/>
          <a:stretch>
            <a:fillRect/>
          </a:stretch>
        </p:blipFill>
        <p:spPr>
          <a:xfrm>
            <a:off x="1905019" y="1451258"/>
            <a:ext cx="5339615" cy="5163881"/>
          </a:xfrm>
          <a:prstGeom prst="rect">
            <a:avLst/>
          </a:prstGeom>
        </p:spPr>
      </p:pic>
    </p:spTree>
    <p:extLst>
      <p:ext uri="{BB962C8B-B14F-4D97-AF65-F5344CB8AC3E}">
        <p14:creationId xmlns:p14="http://schemas.microsoft.com/office/powerpoint/2010/main" val="230752898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5144" y="817902"/>
            <a:ext cx="7922288" cy="4810549"/>
          </a:xfrm>
          <a:prstGeom prst="rect">
            <a:avLst/>
          </a:prstGeom>
          <a:noFill/>
        </p:spPr>
        <p:txBody>
          <a:bodyPr wrap="square" rtlCol="0">
            <a:spAutoFit/>
          </a:bodyPr>
          <a:lstStyle/>
          <a:p>
            <a:r>
              <a:rPr lang="en-US" sz="2400" b="1" dirty="0" smtClean="0">
                <a:solidFill>
                  <a:srgbClr val="215D77"/>
                </a:solidFill>
              </a:rPr>
              <a:t>TREATMENT</a:t>
            </a:r>
          </a:p>
          <a:p>
            <a:endParaRPr lang="en-US" sz="2400" b="1" dirty="0" smtClean="0">
              <a:solidFill>
                <a:srgbClr val="215D77"/>
              </a:solidFill>
            </a:endParaRPr>
          </a:p>
          <a:p>
            <a:pPr marL="285750" indent="-285750">
              <a:lnSpc>
                <a:spcPct val="120000"/>
              </a:lnSpc>
              <a:buFont typeface="Arial"/>
              <a:buChar char="•"/>
            </a:pPr>
            <a:r>
              <a:rPr lang="en-US" dirty="0" smtClean="0"/>
              <a:t>No drug has proved beneficial in the prevention and management  of APDS. </a:t>
            </a:r>
          </a:p>
          <a:p>
            <a:pPr marL="285750" indent="-285750">
              <a:lnSpc>
                <a:spcPct val="120000"/>
              </a:lnSpc>
              <a:buFont typeface="Arial"/>
              <a:buChar char="•"/>
            </a:pPr>
            <a:r>
              <a:rPr lang="en-US" dirty="0" smtClean="0"/>
              <a:t>Treatment of UNDERLYING DISEASE or SURGICAL problem that caused lung injury</a:t>
            </a:r>
          </a:p>
          <a:p>
            <a:pPr marL="285750" indent="-285750">
              <a:lnSpc>
                <a:spcPct val="120000"/>
              </a:lnSpc>
              <a:buFont typeface="Arial"/>
              <a:buChar char="•"/>
            </a:pPr>
            <a:r>
              <a:rPr lang="en-US" dirty="0" smtClean="0"/>
              <a:t>MECHANICAL VENTILATORY SUPPORT (</a:t>
            </a:r>
            <a:r>
              <a:rPr lang="en-US" u="sng" dirty="0" smtClean="0"/>
              <a:t>low tidal volume ventilation!</a:t>
            </a:r>
            <a:r>
              <a:rPr lang="en-US" dirty="0" smtClean="0"/>
              <a:t>)</a:t>
            </a:r>
          </a:p>
          <a:p>
            <a:pPr marL="285750" indent="-285750">
              <a:lnSpc>
                <a:spcPct val="120000"/>
              </a:lnSpc>
              <a:buFont typeface="Arial"/>
              <a:buChar char="•"/>
            </a:pPr>
            <a:r>
              <a:rPr lang="en-US" dirty="0" smtClean="0"/>
              <a:t>Patients need </a:t>
            </a:r>
            <a:r>
              <a:rPr lang="en-US" dirty="0" err="1" smtClean="0"/>
              <a:t>ventilatory</a:t>
            </a:r>
            <a:r>
              <a:rPr lang="en-US" dirty="0"/>
              <a:t> </a:t>
            </a:r>
            <a:r>
              <a:rPr lang="en-US" dirty="0" smtClean="0"/>
              <a:t>support due to hypoxemia and increased work of breathing.</a:t>
            </a:r>
          </a:p>
          <a:p>
            <a:pPr marL="285750" indent="-285750">
              <a:lnSpc>
                <a:spcPct val="120000"/>
              </a:lnSpc>
              <a:buFont typeface="Arial"/>
              <a:buChar char="•"/>
            </a:pPr>
            <a:r>
              <a:rPr lang="en-US" dirty="0" smtClean="0"/>
              <a:t>IV FLUIDS </a:t>
            </a:r>
            <a:r>
              <a:rPr lang="en-US" dirty="0" smtClean="0">
                <a:sym typeface="Wingdings"/>
              </a:rPr>
              <a:t> to achieve adequate CO and tissue 02 delivery as assessed by urine output, acid-base status and arterial pressure.</a:t>
            </a:r>
          </a:p>
          <a:p>
            <a:pPr marL="285750" indent="-285750">
              <a:lnSpc>
                <a:spcPct val="120000"/>
              </a:lnSpc>
              <a:buFont typeface="Arial"/>
              <a:buChar char="•"/>
            </a:pPr>
            <a:r>
              <a:rPr lang="en-US" dirty="0" smtClean="0">
                <a:sym typeface="Wingdings"/>
              </a:rPr>
              <a:t>Minimize acidosis (diuresis but avoid </a:t>
            </a:r>
            <a:r>
              <a:rPr lang="en-US" dirty="0" err="1" smtClean="0">
                <a:sym typeface="Wingdings"/>
              </a:rPr>
              <a:t>hypoperfusion</a:t>
            </a:r>
            <a:r>
              <a:rPr lang="en-US" dirty="0" smtClean="0">
                <a:sym typeface="Wingdings"/>
              </a:rPr>
              <a:t>!)</a:t>
            </a:r>
          </a:p>
          <a:p>
            <a:pPr marL="285750" indent="-285750">
              <a:lnSpc>
                <a:spcPct val="120000"/>
              </a:lnSpc>
              <a:buFont typeface="Arial"/>
              <a:buChar char="•"/>
            </a:pPr>
            <a:r>
              <a:rPr lang="en-US" dirty="0" smtClean="0">
                <a:sym typeface="Wingdings"/>
              </a:rPr>
              <a:t>No evidence to support the use of glucocorticoids!!!</a:t>
            </a:r>
            <a:endParaRPr lang="en-US" dirty="0"/>
          </a:p>
        </p:txBody>
      </p:sp>
    </p:spTree>
    <p:extLst>
      <p:ext uri="{BB962C8B-B14F-4D97-AF65-F5344CB8AC3E}">
        <p14:creationId xmlns:p14="http://schemas.microsoft.com/office/powerpoint/2010/main" val="154189397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2920" y="479425"/>
            <a:ext cx="8245207" cy="3388620"/>
          </a:xfrm>
          <a:prstGeom prst="rect">
            <a:avLst/>
          </a:prstGeom>
          <a:noFill/>
        </p:spPr>
        <p:txBody>
          <a:bodyPr wrap="square" rtlCol="0">
            <a:spAutoFit/>
          </a:bodyPr>
          <a:lstStyle/>
          <a:p>
            <a:r>
              <a:rPr lang="en-US" sz="2400" b="1" dirty="0" smtClean="0">
                <a:solidFill>
                  <a:srgbClr val="215D77"/>
                </a:solidFill>
              </a:rPr>
              <a:t>OUTCOMES</a:t>
            </a:r>
          </a:p>
          <a:p>
            <a:endParaRPr lang="en-US" dirty="0"/>
          </a:p>
          <a:p>
            <a:pPr marL="285750" indent="-285750">
              <a:lnSpc>
                <a:spcPct val="120000"/>
              </a:lnSpc>
              <a:buFontTx/>
              <a:buChar char="-"/>
            </a:pPr>
            <a:r>
              <a:rPr lang="en-US" b="1" dirty="0" smtClean="0">
                <a:solidFill>
                  <a:srgbClr val="215D77"/>
                </a:solidFill>
              </a:rPr>
              <a:t>mortality: 26-44%</a:t>
            </a:r>
          </a:p>
          <a:p>
            <a:pPr marL="285750" indent="-285750">
              <a:lnSpc>
                <a:spcPct val="120000"/>
              </a:lnSpc>
              <a:buFontTx/>
              <a:buChar char="-"/>
            </a:pPr>
            <a:r>
              <a:rPr lang="en-US" b="1" dirty="0" smtClean="0">
                <a:solidFill>
                  <a:srgbClr val="215D77"/>
                </a:solidFill>
              </a:rPr>
              <a:t>Most deaths due to sepsis and </a:t>
            </a:r>
            <a:r>
              <a:rPr lang="en-US" b="1" dirty="0" err="1" smtClean="0">
                <a:solidFill>
                  <a:srgbClr val="215D77"/>
                </a:solidFill>
              </a:rPr>
              <a:t>nonpulomonary</a:t>
            </a:r>
            <a:r>
              <a:rPr lang="en-US" b="1" dirty="0" smtClean="0">
                <a:solidFill>
                  <a:srgbClr val="215D77"/>
                </a:solidFill>
              </a:rPr>
              <a:t> organ failure</a:t>
            </a:r>
          </a:p>
          <a:p>
            <a:pPr marL="285750" indent="-285750">
              <a:lnSpc>
                <a:spcPct val="120000"/>
              </a:lnSpc>
              <a:buFontTx/>
              <a:buChar char="-"/>
            </a:pPr>
            <a:r>
              <a:rPr lang="en-US" dirty="0" smtClean="0"/>
              <a:t>Increased risk for mortality is associated with advanced age, preexisting organ dysfunction (renal, liver diseases, immunosuppression)</a:t>
            </a:r>
          </a:p>
          <a:p>
            <a:pPr marL="285750" indent="-285750">
              <a:lnSpc>
                <a:spcPct val="120000"/>
              </a:lnSpc>
              <a:buFontTx/>
              <a:buChar char="-"/>
            </a:pPr>
            <a:r>
              <a:rPr lang="en-US" dirty="0" smtClean="0"/>
              <a:t>Most surviving </a:t>
            </a:r>
            <a:r>
              <a:rPr lang="en-US" dirty="0" err="1" smtClean="0"/>
              <a:t>pts</a:t>
            </a:r>
            <a:r>
              <a:rPr lang="en-US" dirty="0" smtClean="0"/>
              <a:t> do not have significant long-term pulmonary disability </a:t>
            </a:r>
          </a:p>
          <a:p>
            <a:pPr marL="285750" indent="-285750">
              <a:buFontTx/>
              <a:buChar char="-"/>
            </a:pPr>
            <a:endParaRPr lang="en-US" dirty="0"/>
          </a:p>
        </p:txBody>
      </p:sp>
      <p:pic>
        <p:nvPicPr>
          <p:cNvPr id="4" name="Picture 3"/>
          <p:cNvPicPr>
            <a:picLocks noChangeAspect="1"/>
          </p:cNvPicPr>
          <p:nvPr/>
        </p:nvPicPr>
        <p:blipFill>
          <a:blip r:embed="rId2"/>
          <a:stretch>
            <a:fillRect/>
          </a:stretch>
        </p:blipFill>
        <p:spPr>
          <a:xfrm>
            <a:off x="1816721" y="3693808"/>
            <a:ext cx="4641666" cy="2819812"/>
          </a:xfrm>
          <a:prstGeom prst="rect">
            <a:avLst/>
          </a:prstGeom>
        </p:spPr>
      </p:pic>
    </p:spTree>
    <p:extLst>
      <p:ext uri="{BB962C8B-B14F-4D97-AF65-F5344CB8AC3E}">
        <p14:creationId xmlns:p14="http://schemas.microsoft.com/office/powerpoint/2010/main" val="348435388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RESPIRATORY FAILURE</a:t>
            </a:r>
            <a:endParaRPr lang="en-US" dirty="0"/>
          </a:p>
        </p:txBody>
      </p:sp>
      <p:sp>
        <p:nvSpPr>
          <p:cNvPr id="3" name="TextBox 2"/>
          <p:cNvSpPr txBox="1"/>
          <p:nvPr/>
        </p:nvSpPr>
        <p:spPr>
          <a:xfrm>
            <a:off x="818062" y="1657327"/>
            <a:ext cx="7405618" cy="92333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dirty="0" smtClean="0"/>
              <a:t>DIFINITION: inadequate gas exchange due to malfunction of one or more components of the respiratory system.</a:t>
            </a:r>
          </a:p>
          <a:p>
            <a:endParaRPr lang="en-US" dirty="0"/>
          </a:p>
        </p:txBody>
      </p:sp>
      <p:sp>
        <p:nvSpPr>
          <p:cNvPr id="4" name="TextBox 3"/>
          <p:cNvSpPr txBox="1"/>
          <p:nvPr/>
        </p:nvSpPr>
        <p:spPr>
          <a:xfrm>
            <a:off x="549275" y="3163989"/>
            <a:ext cx="7082698" cy="2308324"/>
          </a:xfrm>
          <a:prstGeom prst="rect">
            <a:avLst/>
          </a:prstGeom>
          <a:noFill/>
        </p:spPr>
        <p:txBody>
          <a:bodyPr wrap="square" rtlCol="0">
            <a:spAutoFit/>
          </a:bodyPr>
          <a:lstStyle/>
          <a:p>
            <a:r>
              <a:rPr lang="en-US" dirty="0" smtClean="0">
                <a:sym typeface="Wingdings"/>
              </a:rPr>
              <a:t> </a:t>
            </a:r>
            <a:r>
              <a:rPr lang="en-US" dirty="0" smtClean="0"/>
              <a:t>Respiratory failure can be</a:t>
            </a:r>
            <a:r>
              <a:rPr lang="en-US" b="1" dirty="0" smtClean="0">
                <a:solidFill>
                  <a:srgbClr val="215D77"/>
                </a:solidFill>
              </a:rPr>
              <a:t> ACUTE </a:t>
            </a:r>
            <a:r>
              <a:rPr lang="en-US" dirty="0" smtClean="0"/>
              <a:t>or </a:t>
            </a:r>
            <a:r>
              <a:rPr lang="en-US" b="1" dirty="0" smtClean="0">
                <a:solidFill>
                  <a:srgbClr val="215D77"/>
                </a:solidFill>
              </a:rPr>
              <a:t>CHRONIC</a:t>
            </a:r>
          </a:p>
          <a:p>
            <a:endParaRPr lang="en-US" dirty="0"/>
          </a:p>
          <a:p>
            <a:r>
              <a:rPr lang="en-US" dirty="0" smtClean="0">
                <a:sym typeface="Wingdings"/>
              </a:rPr>
              <a:t> </a:t>
            </a:r>
            <a:r>
              <a:rPr lang="en-US" dirty="0" smtClean="0"/>
              <a:t>Two main types of </a:t>
            </a:r>
            <a:r>
              <a:rPr lang="en-US" u="sng" dirty="0" smtClean="0"/>
              <a:t>acute </a:t>
            </a:r>
            <a:r>
              <a:rPr lang="en-US" dirty="0" smtClean="0"/>
              <a:t>respiratory failure:</a:t>
            </a:r>
          </a:p>
          <a:p>
            <a:endParaRPr lang="en-US" b="1" dirty="0" smtClean="0"/>
          </a:p>
          <a:p>
            <a:pPr marL="342900" indent="-342900">
              <a:buAutoNum type="arabicParenR"/>
            </a:pPr>
            <a:r>
              <a:rPr lang="en-US" b="1" dirty="0" smtClean="0"/>
              <a:t>HYPOXEMIC </a:t>
            </a:r>
          </a:p>
          <a:p>
            <a:pPr marL="342900" indent="-342900">
              <a:buAutoNum type="arabicParenR"/>
            </a:pPr>
            <a:endParaRPr lang="en-US" b="1" dirty="0" smtClean="0"/>
          </a:p>
          <a:p>
            <a:pPr marL="342900" indent="-342900">
              <a:buAutoNum type="arabicParenR"/>
            </a:pPr>
            <a:r>
              <a:rPr lang="en-US" b="1" dirty="0" smtClean="0"/>
              <a:t>HYPERCARBONIC </a:t>
            </a:r>
          </a:p>
          <a:p>
            <a:endParaRPr lang="en-US" dirty="0"/>
          </a:p>
        </p:txBody>
      </p:sp>
    </p:spTree>
    <p:extLst>
      <p:ext uri="{BB962C8B-B14F-4D97-AF65-F5344CB8AC3E}">
        <p14:creationId xmlns:p14="http://schemas.microsoft.com/office/powerpoint/2010/main" val="366080735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523" y="301332"/>
            <a:ext cx="8400973" cy="6740308"/>
          </a:xfrm>
          <a:prstGeom prst="rect">
            <a:avLst/>
          </a:prstGeom>
          <a:noFill/>
        </p:spPr>
        <p:txBody>
          <a:bodyPr wrap="square" rtlCol="0">
            <a:spAutoFit/>
          </a:bodyPr>
          <a:lstStyle/>
          <a:p>
            <a:pPr>
              <a:lnSpc>
                <a:spcPct val="110000"/>
              </a:lnSpc>
            </a:pPr>
            <a:r>
              <a:rPr lang="en-US" sz="2400" b="1" dirty="0" smtClean="0"/>
              <a:t>Two main types of acute respiratory failure:</a:t>
            </a:r>
          </a:p>
          <a:p>
            <a:pPr>
              <a:lnSpc>
                <a:spcPct val="110000"/>
              </a:lnSpc>
            </a:pPr>
            <a:endParaRPr lang="en-US" b="1" dirty="0" smtClean="0"/>
          </a:p>
          <a:p>
            <a:pPr marL="342900" indent="-342900">
              <a:lnSpc>
                <a:spcPct val="110000"/>
              </a:lnSpc>
              <a:buAutoNum type="arabicParenR"/>
            </a:pPr>
            <a:r>
              <a:rPr lang="en-US" sz="2400" b="1" dirty="0" smtClean="0"/>
              <a:t> HYPOXEMIC</a:t>
            </a:r>
            <a:r>
              <a:rPr lang="en-US" sz="2400" dirty="0" smtClean="0"/>
              <a:t> </a:t>
            </a:r>
            <a:r>
              <a:rPr lang="en-US" b="1" dirty="0" smtClean="0">
                <a:solidFill>
                  <a:srgbClr val="215D77"/>
                </a:solidFill>
              </a:rPr>
              <a:t>(= arterial O2 saturation &lt;90% while receiving an inspired 02)</a:t>
            </a:r>
          </a:p>
          <a:p>
            <a:pPr marL="285750" indent="-285750">
              <a:lnSpc>
                <a:spcPct val="110000"/>
              </a:lnSpc>
              <a:buFont typeface="Wingdings" charset="0"/>
              <a:buChar char="à"/>
            </a:pPr>
            <a:r>
              <a:rPr lang="en-US" dirty="0" smtClean="0">
                <a:sym typeface="Wingdings"/>
              </a:rPr>
              <a:t>Can result from pneumonia, pulmonary edema (cardiogenic or non-cardiogenic) and alveolar hemorrhage</a:t>
            </a:r>
          </a:p>
          <a:p>
            <a:pPr marL="285750" indent="-285750">
              <a:lnSpc>
                <a:spcPct val="110000"/>
              </a:lnSpc>
              <a:buFont typeface="Wingdings" charset="0"/>
              <a:buChar char="à"/>
            </a:pPr>
            <a:r>
              <a:rPr lang="en-US" dirty="0" smtClean="0">
                <a:sym typeface="Wingdings"/>
              </a:rPr>
              <a:t>Hypoxemia results from ventilation-perfusion mismatch and intrapulmonary shunting</a:t>
            </a:r>
          </a:p>
          <a:p>
            <a:pPr marL="285750" indent="-285750">
              <a:lnSpc>
                <a:spcPct val="110000"/>
              </a:lnSpc>
              <a:buFont typeface="Wingdings" charset="0"/>
              <a:buChar char="à"/>
            </a:pPr>
            <a:endParaRPr lang="en-US" dirty="0" smtClean="0"/>
          </a:p>
          <a:p>
            <a:pPr>
              <a:lnSpc>
                <a:spcPct val="110000"/>
              </a:lnSpc>
            </a:pPr>
            <a:r>
              <a:rPr lang="en-US" sz="2400" b="1" dirty="0" smtClean="0"/>
              <a:t>2) HYPERCARBONIC</a:t>
            </a:r>
            <a:r>
              <a:rPr lang="en-US" dirty="0" smtClean="0"/>
              <a:t> </a:t>
            </a:r>
            <a:r>
              <a:rPr lang="en-US" b="1" dirty="0" smtClean="0">
                <a:solidFill>
                  <a:schemeClr val="accent1">
                    <a:lumMod val="75000"/>
                  </a:schemeClr>
                </a:solidFill>
              </a:rPr>
              <a:t>(= respiratory acidosis with pH &lt; 7.30)</a:t>
            </a:r>
          </a:p>
          <a:p>
            <a:pPr marL="285750" indent="-285750">
              <a:lnSpc>
                <a:spcPct val="110000"/>
              </a:lnSpc>
              <a:buFont typeface="Wingdings" charset="0"/>
              <a:buChar char="à"/>
            </a:pPr>
            <a:r>
              <a:rPr lang="en-US" dirty="0" smtClean="0">
                <a:sym typeface="Wingdings"/>
              </a:rPr>
              <a:t>Results from decreased minute ventilation or increased anatomical dead space. </a:t>
            </a:r>
            <a:endParaRPr lang="en-US" dirty="0" smtClean="0"/>
          </a:p>
          <a:p>
            <a:pPr marL="342900" indent="-342900">
              <a:lnSpc>
                <a:spcPct val="110000"/>
              </a:lnSpc>
              <a:buFont typeface="Wingdings" charset="0"/>
              <a:buChar char="à"/>
            </a:pPr>
            <a:r>
              <a:rPr lang="en-US" dirty="0" smtClean="0">
                <a:sym typeface="Wingdings"/>
              </a:rPr>
              <a:t>Usually results from neuromuscular diseases (myasthenia gravis) or respiratory diseases such as asthma and COPD. </a:t>
            </a:r>
          </a:p>
          <a:p>
            <a:pPr marL="342900" indent="-342900">
              <a:lnSpc>
                <a:spcPct val="110000"/>
              </a:lnSpc>
              <a:buFont typeface="Wingdings" charset="0"/>
              <a:buChar char="à"/>
            </a:pPr>
            <a:r>
              <a:rPr lang="en-US" dirty="0" smtClean="0">
                <a:sym typeface="Wingdings"/>
              </a:rPr>
              <a:t>Usually PaCO2 is &gt;50mmHg</a:t>
            </a:r>
          </a:p>
          <a:p>
            <a:pPr marL="342900" indent="-342900">
              <a:lnSpc>
                <a:spcPct val="110000"/>
              </a:lnSpc>
              <a:buFont typeface="Wingdings" charset="0"/>
              <a:buChar char="à"/>
            </a:pPr>
            <a:endParaRPr lang="en-US" dirty="0" smtClean="0">
              <a:sym typeface="Wingdings"/>
            </a:endParaRPr>
          </a:p>
          <a:p>
            <a:pPr>
              <a:lnSpc>
                <a:spcPct val="110000"/>
              </a:lnSpc>
            </a:pPr>
            <a:r>
              <a:rPr lang="en-US" dirty="0" smtClean="0">
                <a:sym typeface="Wingdings"/>
              </a:rPr>
              <a:t>Two other types of resp. failure are: </a:t>
            </a:r>
          </a:p>
          <a:p>
            <a:pPr>
              <a:lnSpc>
                <a:spcPct val="110000"/>
              </a:lnSpc>
            </a:pPr>
            <a:r>
              <a:rPr lang="en-US" dirty="0" smtClean="0">
                <a:sym typeface="Wingdings"/>
              </a:rPr>
              <a:t>1) Perioperative respiratory failure related to atelectasis</a:t>
            </a:r>
          </a:p>
          <a:p>
            <a:pPr>
              <a:lnSpc>
                <a:spcPct val="110000"/>
              </a:lnSpc>
            </a:pPr>
            <a:r>
              <a:rPr lang="en-US" dirty="0" smtClean="0">
                <a:sym typeface="Wingdings"/>
              </a:rPr>
              <a:t>2) </a:t>
            </a:r>
            <a:r>
              <a:rPr lang="en-US" dirty="0" err="1" smtClean="0">
                <a:sym typeface="Wingdings"/>
              </a:rPr>
              <a:t>Hypoperfusion</a:t>
            </a:r>
            <a:r>
              <a:rPr lang="en-US" dirty="0" smtClean="0">
                <a:sym typeface="Wingdings"/>
              </a:rPr>
              <a:t> of respiratory muscles related to shock</a:t>
            </a:r>
          </a:p>
          <a:p>
            <a:pPr marL="342900" indent="-342900">
              <a:buFont typeface="Wingdings" charset="0"/>
              <a:buChar char="à"/>
            </a:pPr>
            <a:endParaRPr lang="en-US" dirty="0" smtClean="0"/>
          </a:p>
          <a:p>
            <a:endParaRPr lang="en-US" dirty="0"/>
          </a:p>
        </p:txBody>
      </p:sp>
    </p:spTree>
    <p:extLst>
      <p:ext uri="{BB962C8B-B14F-4D97-AF65-F5344CB8AC3E}">
        <p14:creationId xmlns:p14="http://schemas.microsoft.com/office/powerpoint/2010/main" val="390471501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4492" y="791272"/>
            <a:ext cx="8499508" cy="5401481"/>
          </a:xfrm>
          <a:prstGeom prst="rect">
            <a:avLst/>
          </a:prstGeom>
        </p:spPr>
        <p:txBody>
          <a:bodyPr wrap="square">
            <a:spAutoFit/>
          </a:bodyPr>
          <a:lstStyle/>
          <a:p>
            <a:pPr>
              <a:lnSpc>
                <a:spcPct val="120000"/>
              </a:lnSpc>
            </a:pPr>
            <a:r>
              <a:rPr lang="en-US" b="1" dirty="0" smtClean="0"/>
              <a:t>SIGNS AND SYMPTOMS:</a:t>
            </a:r>
          </a:p>
          <a:p>
            <a:pPr>
              <a:lnSpc>
                <a:spcPct val="120000"/>
              </a:lnSpc>
            </a:pPr>
            <a:endParaRPr lang="en-US" dirty="0"/>
          </a:p>
          <a:p>
            <a:pPr marL="285750" indent="-285750">
              <a:lnSpc>
                <a:spcPct val="120000"/>
              </a:lnSpc>
              <a:buFontTx/>
              <a:buChar char="-"/>
            </a:pPr>
            <a:r>
              <a:rPr lang="en-US" dirty="0"/>
              <a:t>S</a:t>
            </a:r>
            <a:r>
              <a:rPr lang="en-US" dirty="0" smtClean="0"/>
              <a:t>hortness </a:t>
            </a:r>
            <a:r>
              <a:rPr lang="en-US" dirty="0"/>
              <a:t>of </a:t>
            </a:r>
            <a:r>
              <a:rPr lang="en-US" dirty="0" smtClean="0"/>
              <a:t>breath (dyspnea)</a:t>
            </a:r>
          </a:p>
          <a:p>
            <a:pPr marL="285750" indent="-285750">
              <a:lnSpc>
                <a:spcPct val="120000"/>
              </a:lnSpc>
              <a:buFontTx/>
              <a:buChar char="-"/>
            </a:pPr>
            <a:r>
              <a:rPr lang="en-US" dirty="0" smtClean="0"/>
              <a:t> Rapid breathing</a:t>
            </a:r>
            <a:r>
              <a:rPr lang="en-US" dirty="0"/>
              <a:t> </a:t>
            </a:r>
            <a:r>
              <a:rPr lang="en-US" dirty="0" smtClean="0"/>
              <a:t>(tachypnea) </a:t>
            </a:r>
          </a:p>
          <a:p>
            <a:pPr marL="285750" indent="-285750">
              <a:lnSpc>
                <a:spcPct val="120000"/>
              </a:lnSpc>
              <a:buFontTx/>
              <a:buChar char="-"/>
            </a:pPr>
            <a:r>
              <a:rPr lang="en-US" dirty="0" smtClean="0"/>
              <a:t>“Air hunger” </a:t>
            </a:r>
            <a:r>
              <a:rPr lang="en-US" dirty="0"/>
              <a:t>(feeling like you can't breathe in enough air</a:t>
            </a:r>
            <a:r>
              <a:rPr lang="en-US" dirty="0" smtClean="0"/>
              <a:t>)</a:t>
            </a:r>
            <a:endParaRPr lang="en-US" dirty="0"/>
          </a:p>
          <a:p>
            <a:pPr marL="285750" indent="-285750">
              <a:lnSpc>
                <a:spcPct val="120000"/>
              </a:lnSpc>
              <a:buFontTx/>
              <a:buChar char="-"/>
            </a:pPr>
            <a:r>
              <a:rPr lang="en-US" dirty="0"/>
              <a:t>A</a:t>
            </a:r>
            <a:r>
              <a:rPr lang="en-US" dirty="0" smtClean="0"/>
              <a:t>rrhythmia (because of decreased O2) </a:t>
            </a:r>
          </a:p>
          <a:p>
            <a:pPr marL="285750" indent="-285750">
              <a:lnSpc>
                <a:spcPct val="120000"/>
              </a:lnSpc>
              <a:buFontTx/>
              <a:buChar char="-"/>
            </a:pPr>
            <a:r>
              <a:rPr lang="en-US" dirty="0" smtClean="0"/>
              <a:t>Cyanosis can appear</a:t>
            </a:r>
          </a:p>
          <a:p>
            <a:pPr marL="285750" indent="-285750">
              <a:lnSpc>
                <a:spcPct val="120000"/>
              </a:lnSpc>
              <a:buFontTx/>
              <a:buChar char="-"/>
            </a:pPr>
            <a:r>
              <a:rPr lang="en-US" dirty="0"/>
              <a:t>E</a:t>
            </a:r>
            <a:r>
              <a:rPr lang="en-US" dirty="0" smtClean="0"/>
              <a:t>xtreme </a:t>
            </a:r>
            <a:r>
              <a:rPr lang="en-US" dirty="0"/>
              <a:t>sleepiness and </a:t>
            </a:r>
            <a:r>
              <a:rPr lang="en-US" dirty="0" smtClean="0"/>
              <a:t>confusion</a:t>
            </a:r>
            <a:r>
              <a:rPr lang="en-US" dirty="0"/>
              <a:t> </a:t>
            </a:r>
            <a:r>
              <a:rPr lang="en-US" dirty="0" smtClean="0"/>
              <a:t>(because of increased CO2)</a:t>
            </a:r>
          </a:p>
          <a:p>
            <a:pPr marL="285750" indent="-285750">
              <a:lnSpc>
                <a:spcPct val="120000"/>
              </a:lnSpc>
              <a:buFontTx/>
              <a:buChar char="-"/>
            </a:pPr>
            <a:endParaRPr lang="en-US" dirty="0"/>
          </a:p>
          <a:p>
            <a:pPr>
              <a:lnSpc>
                <a:spcPct val="120000"/>
              </a:lnSpc>
            </a:pPr>
            <a:r>
              <a:rPr lang="en-US" b="1" dirty="0"/>
              <a:t>TESTS:  </a:t>
            </a:r>
            <a:endParaRPr lang="en-US" b="1" dirty="0" smtClean="0"/>
          </a:p>
          <a:p>
            <a:pPr>
              <a:lnSpc>
                <a:spcPct val="120000"/>
              </a:lnSpc>
            </a:pPr>
            <a:endParaRPr lang="en-US" b="1" dirty="0"/>
          </a:p>
          <a:p>
            <a:pPr marL="285750" indent="-285750">
              <a:lnSpc>
                <a:spcPct val="120000"/>
              </a:lnSpc>
              <a:buFont typeface="Arial"/>
              <a:buChar char="•"/>
            </a:pPr>
            <a:r>
              <a:rPr lang="en-US" dirty="0"/>
              <a:t>Pulse </a:t>
            </a:r>
            <a:r>
              <a:rPr lang="en-US" dirty="0" err="1"/>
              <a:t>oximetry</a:t>
            </a:r>
            <a:r>
              <a:rPr lang="en-US" dirty="0"/>
              <a:t> to check oxygen saturation</a:t>
            </a:r>
          </a:p>
          <a:p>
            <a:pPr marL="285750" indent="-285750">
              <a:lnSpc>
                <a:spcPct val="120000"/>
              </a:lnSpc>
              <a:buFont typeface="Arial"/>
              <a:buChar char="•"/>
            </a:pPr>
            <a:r>
              <a:rPr lang="en-US" dirty="0"/>
              <a:t>Arterial blood gas test</a:t>
            </a:r>
          </a:p>
          <a:p>
            <a:pPr marL="285750" indent="-285750">
              <a:lnSpc>
                <a:spcPct val="120000"/>
              </a:lnSpc>
              <a:buFont typeface="Arial"/>
              <a:buChar char="•"/>
            </a:pPr>
            <a:r>
              <a:rPr lang="en-US" dirty="0"/>
              <a:t>Chest x ray, to help find the underlying cause of respiratory failure</a:t>
            </a:r>
          </a:p>
          <a:p>
            <a:pPr marL="285750" indent="-285750">
              <a:lnSpc>
                <a:spcPct val="120000"/>
              </a:lnSpc>
              <a:buFont typeface="Arial"/>
              <a:buChar char="•"/>
            </a:pPr>
            <a:r>
              <a:rPr lang="en-US" dirty="0"/>
              <a:t>EKG (check for arrhythmias)</a:t>
            </a:r>
          </a:p>
          <a:p>
            <a:pPr marL="285750" indent="-285750">
              <a:buFontTx/>
              <a:buChar char="-"/>
            </a:pPr>
            <a:endParaRPr lang="en-US" dirty="0"/>
          </a:p>
        </p:txBody>
      </p:sp>
    </p:spTree>
    <p:extLst>
      <p:ext uri="{BB962C8B-B14F-4D97-AF65-F5344CB8AC3E}">
        <p14:creationId xmlns:p14="http://schemas.microsoft.com/office/powerpoint/2010/main" val="312255680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1540" y="331866"/>
            <a:ext cx="9016177" cy="6494087"/>
          </a:xfrm>
          <a:prstGeom prst="rect">
            <a:avLst/>
          </a:prstGeom>
        </p:spPr>
        <p:txBody>
          <a:bodyPr wrap="square">
            <a:spAutoFit/>
          </a:bodyPr>
          <a:lstStyle/>
          <a:p>
            <a:r>
              <a:rPr lang="en-US" sz="2000" b="1" dirty="0" smtClean="0">
                <a:solidFill>
                  <a:srgbClr val="215D77"/>
                </a:solidFill>
              </a:rPr>
              <a:t>TREATMENT: </a:t>
            </a:r>
            <a:r>
              <a:rPr lang="en-US" dirty="0" smtClean="0"/>
              <a:t>One </a:t>
            </a:r>
            <a:r>
              <a:rPr lang="en-US" dirty="0"/>
              <a:t>of the main goals of treating respiratory failure is to get oxygen to your lungs and other organs and remove carbon dioxide from your body. Another goal is to treat the underlying cause of the condition</a:t>
            </a:r>
            <a:r>
              <a:rPr lang="en-US" dirty="0" smtClean="0"/>
              <a:t>.</a:t>
            </a:r>
          </a:p>
          <a:p>
            <a:endParaRPr lang="en-US" dirty="0"/>
          </a:p>
          <a:p>
            <a:r>
              <a:rPr lang="en-US" b="1" dirty="0" smtClean="0"/>
              <a:t>MECHANICAL VENTILATION:</a:t>
            </a:r>
          </a:p>
          <a:p>
            <a:r>
              <a:rPr lang="en-US" dirty="0" smtClean="0"/>
              <a:t>2 general classes: </a:t>
            </a:r>
          </a:p>
          <a:p>
            <a:endParaRPr lang="en-US" dirty="0" smtClean="0"/>
          </a:p>
          <a:p>
            <a:pPr marL="342900" indent="-342900">
              <a:buAutoNum type="arabicParenR"/>
            </a:pPr>
            <a:r>
              <a:rPr lang="en-US" b="1" dirty="0" smtClean="0"/>
              <a:t>Noninvasive ventilation </a:t>
            </a:r>
          </a:p>
          <a:p>
            <a:r>
              <a:rPr lang="en-US" dirty="0" smtClean="0"/>
              <a:t>(nasal or full face mask)</a:t>
            </a:r>
          </a:p>
          <a:p>
            <a:pPr marL="285750" indent="-285750">
              <a:buFont typeface="Arial"/>
              <a:buChar char="•"/>
            </a:pPr>
            <a:r>
              <a:rPr lang="en-US" dirty="0" smtClean="0"/>
              <a:t>Widely used on chronic patients</a:t>
            </a:r>
          </a:p>
          <a:p>
            <a:r>
              <a:rPr lang="en-US" dirty="0" smtClean="0"/>
              <a:t> (COPD, severe asthma)</a:t>
            </a:r>
          </a:p>
          <a:p>
            <a:pPr marL="285750" indent="-285750">
              <a:buFont typeface="Arial"/>
              <a:buChar char="•"/>
            </a:pPr>
            <a:r>
              <a:rPr lang="en-US" dirty="0" smtClean="0"/>
              <a:t>Less complications</a:t>
            </a:r>
          </a:p>
          <a:p>
            <a:r>
              <a:rPr lang="en-US" dirty="0" smtClean="0"/>
              <a:t> (for example ventilator associated pneumonia)</a:t>
            </a:r>
          </a:p>
          <a:p>
            <a:endParaRPr lang="en-US" dirty="0" smtClean="0"/>
          </a:p>
          <a:p>
            <a:r>
              <a:rPr lang="en-US" b="1" dirty="0" smtClean="0"/>
              <a:t>2) Conventional mechanical ventilation</a:t>
            </a:r>
          </a:p>
          <a:p>
            <a:pPr marL="285750" indent="-285750">
              <a:buFont typeface="Arial"/>
              <a:buChar char="•"/>
            </a:pPr>
            <a:r>
              <a:rPr lang="en-US" dirty="0" smtClean="0"/>
              <a:t>Most people with acute respiratory failure require conventional mechanical ventilation (ENDOTRACHEAL TUBE)</a:t>
            </a:r>
          </a:p>
          <a:p>
            <a:pPr marL="285750" indent="-285750">
              <a:buFont typeface="Arial"/>
              <a:buChar char="•"/>
            </a:pPr>
            <a:r>
              <a:rPr lang="en-US" dirty="0" smtClean="0"/>
              <a:t>More risk factors</a:t>
            </a:r>
          </a:p>
          <a:p>
            <a:pPr marL="285750" indent="-285750">
              <a:buFont typeface="Arial"/>
              <a:buChar char="•"/>
            </a:pPr>
            <a:r>
              <a:rPr lang="en-US" dirty="0" smtClean="0"/>
              <a:t>Three modes of mechanical ventilation</a:t>
            </a:r>
          </a:p>
          <a:p>
            <a:r>
              <a:rPr lang="en-US" dirty="0" smtClean="0"/>
              <a:t>	A) Assist control ventilation</a:t>
            </a:r>
          </a:p>
          <a:p>
            <a:r>
              <a:rPr lang="en-US" dirty="0" smtClean="0"/>
              <a:t>	B) Synchronized intermittent mandatory ventilation</a:t>
            </a:r>
          </a:p>
          <a:p>
            <a:r>
              <a:rPr lang="en-US" dirty="0" smtClean="0"/>
              <a:t>	C) Pressure support ventilation</a:t>
            </a:r>
          </a:p>
          <a:p>
            <a:pPr marL="342900" indent="-342900">
              <a:buAutoNum type="arabicParenR"/>
            </a:pPr>
            <a:endParaRPr lang="en-US" dirty="0"/>
          </a:p>
        </p:txBody>
      </p:sp>
      <p:pic>
        <p:nvPicPr>
          <p:cNvPr id="4" name="Picture 3"/>
          <p:cNvPicPr>
            <a:picLocks noChangeAspect="1"/>
          </p:cNvPicPr>
          <p:nvPr/>
        </p:nvPicPr>
        <p:blipFill>
          <a:blip r:embed="rId2"/>
          <a:stretch>
            <a:fillRect/>
          </a:stretch>
        </p:blipFill>
        <p:spPr>
          <a:xfrm>
            <a:off x="6592979" y="1377518"/>
            <a:ext cx="2050832" cy="2890697"/>
          </a:xfrm>
          <a:prstGeom prst="rect">
            <a:avLst/>
          </a:prstGeom>
        </p:spPr>
      </p:pic>
    </p:spTree>
    <p:extLst>
      <p:ext uri="{BB962C8B-B14F-4D97-AF65-F5344CB8AC3E}">
        <p14:creationId xmlns:p14="http://schemas.microsoft.com/office/powerpoint/2010/main" val="61011039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3616" y="475668"/>
            <a:ext cx="8307513" cy="6033878"/>
          </a:xfrm>
          <a:prstGeom prst="rect">
            <a:avLst/>
          </a:prstGeom>
        </p:spPr>
      </p:pic>
    </p:spTree>
    <p:extLst>
      <p:ext uri="{BB962C8B-B14F-4D97-AF65-F5344CB8AC3E}">
        <p14:creationId xmlns:p14="http://schemas.microsoft.com/office/powerpoint/2010/main" val="170091196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5145182" y="258285"/>
            <a:ext cx="3638225" cy="584776"/>
          </a:xfrm>
          <a:prstGeom prst="rect">
            <a:avLst/>
          </a:prstGeom>
          <a:noFill/>
        </p:spPr>
        <p:txBody>
          <a:bodyPr wrap="square" rtlCol="0">
            <a:spAutoFit/>
          </a:bodyPr>
          <a:lstStyle/>
          <a:p>
            <a:r>
              <a:rPr lang="en-US" sz="3200" b="1" dirty="0" smtClean="0"/>
              <a:t>8) DROWNING</a:t>
            </a:r>
            <a:endParaRPr lang="en-US" sz="3200" b="1" dirty="0"/>
          </a:p>
        </p:txBody>
      </p:sp>
      <p:sp>
        <p:nvSpPr>
          <p:cNvPr id="7" name="Rectangle 6"/>
          <p:cNvSpPr/>
          <p:nvPr/>
        </p:nvSpPr>
        <p:spPr>
          <a:xfrm>
            <a:off x="4691747" y="1851040"/>
            <a:ext cx="4452253" cy="2077492"/>
          </a:xfrm>
          <a:prstGeom prst="rect">
            <a:avLst/>
          </a:prstGeom>
        </p:spPr>
        <p:txBody>
          <a:bodyPr wrap="square">
            <a:spAutoFit/>
          </a:bodyPr>
          <a:lstStyle/>
          <a:p>
            <a:pPr marL="342900" indent="-342900">
              <a:lnSpc>
                <a:spcPct val="120000"/>
              </a:lnSpc>
              <a:buAutoNum type="arabicPeriod"/>
            </a:pPr>
            <a:r>
              <a:rPr lang="en-US" dirty="0"/>
              <a:t>Call for a help. </a:t>
            </a:r>
          </a:p>
          <a:p>
            <a:pPr marL="342900" indent="-342900">
              <a:lnSpc>
                <a:spcPct val="120000"/>
              </a:lnSpc>
              <a:buAutoNum type="arabicPeriod"/>
            </a:pPr>
            <a:r>
              <a:rPr lang="en-US" dirty="0"/>
              <a:t>Take the person out of the water.</a:t>
            </a:r>
          </a:p>
          <a:p>
            <a:pPr>
              <a:lnSpc>
                <a:spcPct val="120000"/>
              </a:lnSpc>
            </a:pPr>
            <a:r>
              <a:rPr lang="en-US" dirty="0"/>
              <a:t>3. Check for </a:t>
            </a:r>
            <a:r>
              <a:rPr lang="en-US" dirty="0" smtClean="0"/>
              <a:t>breathing</a:t>
            </a:r>
            <a:endParaRPr lang="en-US" dirty="0"/>
          </a:p>
          <a:p>
            <a:pPr>
              <a:lnSpc>
                <a:spcPct val="120000"/>
              </a:lnSpc>
            </a:pPr>
            <a:r>
              <a:rPr lang="en-US" dirty="0"/>
              <a:t>4. If the </a:t>
            </a:r>
            <a:r>
              <a:rPr lang="en-US" dirty="0" smtClean="0"/>
              <a:t>person </a:t>
            </a:r>
            <a:r>
              <a:rPr lang="en-US" dirty="0"/>
              <a:t>is Not Breathing, c</a:t>
            </a:r>
            <a:r>
              <a:rPr lang="en-US" dirty="0" smtClean="0"/>
              <a:t>heck pulse</a:t>
            </a:r>
            <a:endParaRPr lang="en-US" dirty="0"/>
          </a:p>
          <a:p>
            <a:pPr>
              <a:lnSpc>
                <a:spcPct val="120000"/>
              </a:lnSpc>
            </a:pPr>
            <a:r>
              <a:rPr lang="en-US" dirty="0"/>
              <a:t>5. If </a:t>
            </a:r>
            <a:r>
              <a:rPr lang="en-US" dirty="0" smtClean="0"/>
              <a:t>there </a:t>
            </a:r>
            <a:r>
              <a:rPr lang="en-US" dirty="0"/>
              <a:t>is </a:t>
            </a:r>
            <a:r>
              <a:rPr lang="en-US" dirty="0" smtClean="0"/>
              <a:t>no pulse</a:t>
            </a:r>
            <a:r>
              <a:rPr lang="en-US" dirty="0"/>
              <a:t>, </a:t>
            </a:r>
            <a:r>
              <a:rPr lang="en-US" dirty="0" smtClean="0"/>
              <a:t>start </a:t>
            </a:r>
            <a:r>
              <a:rPr lang="en-US" dirty="0"/>
              <a:t>CPR</a:t>
            </a:r>
            <a:endParaRPr lang="en-US" dirty="0"/>
          </a:p>
        </p:txBody>
      </p:sp>
    </p:spTree>
    <p:extLst>
      <p:ext uri="{BB962C8B-B14F-4D97-AF65-F5344CB8AC3E}">
        <p14:creationId xmlns:p14="http://schemas.microsoft.com/office/powerpoint/2010/main" val="26113800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169" y="0"/>
            <a:ext cx="9418169" cy="1336956"/>
          </a:xfrm>
        </p:spPr>
        <p:txBody>
          <a:bodyPr/>
          <a:lstStyle/>
          <a:p>
            <a:r>
              <a:rPr lang="en-US" dirty="0" smtClean="0"/>
              <a:t>9) FOREIGN BODY ASPIRATION</a:t>
            </a:r>
            <a:endParaRPr lang="en-US" dirty="0"/>
          </a:p>
        </p:txBody>
      </p:sp>
      <p:pic>
        <p:nvPicPr>
          <p:cNvPr id="3" name="Picture 2"/>
          <p:cNvPicPr>
            <a:picLocks noChangeAspect="1"/>
          </p:cNvPicPr>
          <p:nvPr/>
        </p:nvPicPr>
        <p:blipFill>
          <a:blip r:embed="rId2"/>
          <a:stretch>
            <a:fillRect/>
          </a:stretch>
        </p:blipFill>
        <p:spPr>
          <a:xfrm>
            <a:off x="206368" y="2066278"/>
            <a:ext cx="8684678" cy="3931490"/>
          </a:xfrm>
          <a:prstGeom prst="rect">
            <a:avLst/>
          </a:prstGeom>
        </p:spPr>
      </p:pic>
    </p:spTree>
    <p:extLst>
      <p:ext uri="{BB962C8B-B14F-4D97-AF65-F5344CB8AC3E}">
        <p14:creationId xmlns:p14="http://schemas.microsoft.com/office/powerpoint/2010/main" val="36744804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4596" y="347752"/>
            <a:ext cx="7789084" cy="7017307"/>
          </a:xfrm>
          <a:prstGeom prst="rect">
            <a:avLst/>
          </a:prstGeom>
        </p:spPr>
        <p:txBody>
          <a:bodyPr wrap="square">
            <a:spAutoFit/>
          </a:bodyPr>
          <a:lstStyle/>
          <a:p>
            <a:pPr marL="285750" indent="-285750">
              <a:buFont typeface="Arial"/>
              <a:buChar char="•"/>
            </a:pPr>
            <a:r>
              <a:rPr lang="en-US" dirty="0"/>
              <a:t>CHILDREN mostly</a:t>
            </a:r>
          </a:p>
          <a:p>
            <a:pPr marL="285750" indent="-285750">
              <a:buFont typeface="Arial"/>
              <a:buChar char="•"/>
            </a:pPr>
            <a:r>
              <a:rPr lang="en-US" dirty="0"/>
              <a:t>A foreign body may become lodged in the larynx, trachea, or bronchus. The right bronchus is more commonly affected than the left (lesser angle and greater diameter).</a:t>
            </a:r>
          </a:p>
          <a:p>
            <a:pPr marL="285750" indent="-285750">
              <a:buFont typeface="Arial"/>
              <a:buChar char="•"/>
            </a:pPr>
            <a:r>
              <a:rPr lang="en-US" dirty="0"/>
              <a:t>Larger foreign bodies may become lodged in the larynx.</a:t>
            </a:r>
          </a:p>
          <a:p>
            <a:pPr marL="285750" indent="-285750">
              <a:buFont typeface="Arial"/>
              <a:buChar char="•"/>
            </a:pPr>
            <a:r>
              <a:rPr lang="en-US" dirty="0" err="1"/>
              <a:t>Laryngotracheal</a:t>
            </a:r>
            <a:r>
              <a:rPr lang="en-US" dirty="0"/>
              <a:t> foreign bodies are associated with increased morbidity and mortality</a:t>
            </a:r>
            <a:r>
              <a:rPr lang="en-US" dirty="0" smtClean="0"/>
              <a:t>.</a:t>
            </a:r>
            <a:endParaRPr lang="en-US" dirty="0"/>
          </a:p>
          <a:p>
            <a:endParaRPr lang="en-US" dirty="0" smtClean="0"/>
          </a:p>
          <a:p>
            <a:r>
              <a:rPr lang="en-US" b="1" dirty="0" smtClean="0">
                <a:solidFill>
                  <a:srgbClr val="215D77"/>
                </a:solidFill>
              </a:rPr>
              <a:t>SYMPTOMS: </a:t>
            </a:r>
          </a:p>
          <a:p>
            <a:pPr marL="285750" indent="-285750">
              <a:buFont typeface="Wingdings" charset="0"/>
              <a:buChar char="à"/>
            </a:pPr>
            <a:r>
              <a:rPr lang="en-US" dirty="0" smtClean="0"/>
              <a:t>The </a:t>
            </a:r>
            <a:r>
              <a:rPr lang="en-US" dirty="0"/>
              <a:t>most common symptoms of foreign-body aspiration are coughing, choking, and wheezing</a:t>
            </a:r>
          </a:p>
          <a:p>
            <a:pPr marL="285750" indent="-285750">
              <a:buFont typeface="Wingdings" charset="0"/>
              <a:buChar char="à"/>
            </a:pPr>
            <a:endParaRPr lang="en-US" dirty="0"/>
          </a:p>
          <a:p>
            <a:r>
              <a:rPr lang="en-US" b="1" dirty="0" smtClean="0">
                <a:solidFill>
                  <a:srgbClr val="215D77"/>
                </a:solidFill>
              </a:rPr>
              <a:t>DIAGNOSIS: </a:t>
            </a:r>
          </a:p>
          <a:p>
            <a:pPr marL="285750" indent="-285750">
              <a:buFont typeface="Wingdings" charset="0"/>
              <a:buChar char="à"/>
            </a:pPr>
            <a:r>
              <a:rPr lang="en-US" dirty="0" smtClean="0"/>
              <a:t>Because many </a:t>
            </a:r>
            <a:r>
              <a:rPr lang="en-US" dirty="0"/>
              <a:t>children are asymptomatic at the </a:t>
            </a:r>
            <a:r>
              <a:rPr lang="en-US" dirty="0" smtClean="0"/>
              <a:t>beginning, history and a high index of suspicion are crucial to an early diagnosis of foreign body aspiration.</a:t>
            </a:r>
          </a:p>
          <a:p>
            <a:pPr marL="285750" indent="-285750">
              <a:buFont typeface="Wingdings" charset="0"/>
              <a:buChar char="à"/>
            </a:pPr>
            <a:r>
              <a:rPr lang="en-US" dirty="0" smtClean="0"/>
              <a:t>CHEST X-RAY</a:t>
            </a:r>
          </a:p>
          <a:p>
            <a:pPr marL="285750" indent="-285750">
              <a:buFont typeface="Wingdings" charset="0"/>
              <a:buChar char="à"/>
            </a:pPr>
            <a:r>
              <a:rPr lang="en-US" dirty="0" smtClean="0"/>
              <a:t>CT</a:t>
            </a:r>
          </a:p>
          <a:p>
            <a:pPr marL="285750" indent="-285750">
              <a:buFont typeface="Wingdings" charset="0"/>
              <a:buChar char="à"/>
            </a:pPr>
            <a:r>
              <a:rPr lang="en-US" dirty="0" smtClean="0"/>
              <a:t>Bronchoscopy (diagnostic and therapeutic procedure) </a:t>
            </a:r>
          </a:p>
          <a:p>
            <a:pPr marL="285750" indent="-285750">
              <a:buFont typeface="Wingdings" charset="0"/>
              <a:buChar char="à"/>
            </a:pPr>
            <a:endParaRPr lang="en-US" dirty="0" smtClean="0"/>
          </a:p>
          <a:p>
            <a:pPr marL="285750" indent="-285750">
              <a:buFont typeface="Wingdings" charset="0"/>
              <a:buChar char="à"/>
            </a:pPr>
            <a:r>
              <a:rPr lang="en-US" dirty="0" smtClean="0"/>
              <a:t>TREATMENT: </a:t>
            </a:r>
          </a:p>
          <a:p>
            <a:pPr marL="285750" indent="-285750">
              <a:buFont typeface="Wingdings" charset="0"/>
              <a:buChar char="à"/>
            </a:pPr>
            <a:r>
              <a:rPr lang="en-US" dirty="0" smtClean="0"/>
              <a:t>Bronchoscopy is used to remove the subject + give antibiotics for possible secondary infections </a:t>
            </a:r>
            <a:endParaRPr lang="en-US" dirty="0"/>
          </a:p>
          <a:p>
            <a:pPr marL="285750" indent="-285750">
              <a:buFont typeface="Arial"/>
              <a:buChar char="•"/>
            </a:pPr>
            <a:endParaRPr lang="en-US" dirty="0" smtClean="0"/>
          </a:p>
          <a:p>
            <a:pPr marL="285750" indent="-285750">
              <a:buFont typeface="Arial"/>
              <a:buChar char="•"/>
            </a:pPr>
            <a:endParaRPr lang="en-US" dirty="0"/>
          </a:p>
        </p:txBody>
      </p:sp>
    </p:spTree>
    <p:extLst>
      <p:ext uri="{BB962C8B-B14F-4D97-AF65-F5344CB8AC3E}">
        <p14:creationId xmlns:p14="http://schemas.microsoft.com/office/powerpoint/2010/main" val="3987415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5215" y="317033"/>
            <a:ext cx="8908785" cy="6832639"/>
          </a:xfrm>
          <a:prstGeom prst="rect">
            <a:avLst/>
          </a:prstGeom>
          <a:noFill/>
        </p:spPr>
        <p:txBody>
          <a:bodyPr wrap="square" rtlCol="0">
            <a:spAutoFit/>
          </a:bodyPr>
          <a:lstStyle/>
          <a:p>
            <a:pPr marL="285750" indent="-285750">
              <a:lnSpc>
                <a:spcPct val="110000"/>
              </a:lnSpc>
              <a:buFont typeface="Arial"/>
              <a:buChar char="•"/>
            </a:pPr>
            <a:r>
              <a:rPr lang="en-US" sz="2000" dirty="0" smtClean="0"/>
              <a:t>It results from </a:t>
            </a:r>
            <a:r>
              <a:rPr lang="en-US" sz="2000" b="1" dirty="0" smtClean="0"/>
              <a:t>DVTs </a:t>
            </a:r>
            <a:r>
              <a:rPr lang="en-US" sz="2000" dirty="0" smtClean="0"/>
              <a:t>that have broken off and traveled to the pulmonary arterial circulation</a:t>
            </a:r>
          </a:p>
          <a:p>
            <a:pPr marL="285750" indent="-285750">
              <a:lnSpc>
                <a:spcPct val="110000"/>
              </a:lnSpc>
              <a:buFont typeface="Arial"/>
              <a:buChar char="•"/>
            </a:pPr>
            <a:r>
              <a:rPr lang="en-US" sz="2000" dirty="0" smtClean="0"/>
              <a:t>About half patients with DVT develops PE, which is often asymptomatic</a:t>
            </a:r>
          </a:p>
          <a:p>
            <a:pPr marL="285750" indent="-285750">
              <a:lnSpc>
                <a:spcPct val="110000"/>
              </a:lnSpc>
              <a:buFont typeface="Arial"/>
              <a:buChar char="•"/>
            </a:pPr>
            <a:r>
              <a:rPr lang="en-US" sz="2000" dirty="0" smtClean="0"/>
              <a:t>PE  is often fetal usually due to progressive </a:t>
            </a:r>
            <a:r>
              <a:rPr lang="en-US" sz="2000" b="1" dirty="0" smtClean="0"/>
              <a:t>RV failure</a:t>
            </a:r>
          </a:p>
          <a:p>
            <a:pPr marL="285750" indent="-285750">
              <a:lnSpc>
                <a:spcPct val="120000"/>
              </a:lnSpc>
              <a:buFont typeface="Arial"/>
              <a:buChar char="•"/>
            </a:pPr>
            <a:r>
              <a:rPr lang="en-US" sz="2000" dirty="0" smtClean="0"/>
              <a:t>Chronic thromboembolic </a:t>
            </a:r>
            <a:r>
              <a:rPr lang="en-US" sz="2000" b="1" dirty="0" smtClean="0"/>
              <a:t>pulmonary hypertension </a:t>
            </a:r>
            <a:r>
              <a:rPr lang="en-US" sz="2000" dirty="0" smtClean="0"/>
              <a:t>is another complication of PE</a:t>
            </a:r>
          </a:p>
          <a:p>
            <a:pPr marL="285750" indent="-285750">
              <a:lnSpc>
                <a:spcPct val="120000"/>
              </a:lnSpc>
              <a:buFont typeface="Arial"/>
              <a:buChar char="•"/>
            </a:pPr>
            <a:r>
              <a:rPr lang="en-US" sz="2000" b="1" dirty="0" smtClean="0">
                <a:solidFill>
                  <a:schemeClr val="accent1">
                    <a:lumMod val="75000"/>
                  </a:schemeClr>
                </a:solidFill>
              </a:rPr>
              <a:t>RISK FACTORS:</a:t>
            </a:r>
          </a:p>
          <a:p>
            <a:pPr>
              <a:lnSpc>
                <a:spcPct val="110000"/>
              </a:lnSpc>
            </a:pPr>
            <a:r>
              <a:rPr lang="en-US" sz="2000" dirty="0" smtClean="0">
                <a:sym typeface="Wingdings"/>
              </a:rPr>
              <a:t> DVTs</a:t>
            </a:r>
            <a:endParaRPr lang="en-US" sz="2000" dirty="0" smtClean="0"/>
          </a:p>
          <a:p>
            <a:pPr marL="285750" indent="-285750">
              <a:lnSpc>
                <a:spcPct val="110000"/>
              </a:lnSpc>
              <a:buFont typeface="Wingdings" charset="0"/>
              <a:buChar char="à"/>
            </a:pPr>
            <a:r>
              <a:rPr lang="en-US" sz="2000" dirty="0" smtClean="0">
                <a:sym typeface="Wingdings"/>
              </a:rPr>
              <a:t>Genetic risk factors (Leiden V mutation, </a:t>
            </a:r>
            <a:r>
              <a:rPr lang="en-US" sz="2000" dirty="0" err="1" smtClean="0">
                <a:sym typeface="Wingdings"/>
              </a:rPr>
              <a:t>prothrombin</a:t>
            </a:r>
            <a:r>
              <a:rPr lang="en-US" sz="2000" dirty="0" smtClean="0">
                <a:sym typeface="Wingdings"/>
              </a:rPr>
              <a:t> mutations)</a:t>
            </a:r>
          </a:p>
          <a:p>
            <a:pPr marL="285750" indent="-285750">
              <a:lnSpc>
                <a:spcPct val="110000"/>
              </a:lnSpc>
              <a:buFont typeface="Wingdings" charset="0"/>
              <a:buChar char="à"/>
            </a:pPr>
            <a:r>
              <a:rPr lang="en-US" sz="2000" dirty="0" smtClean="0">
                <a:sym typeface="Wingdings"/>
              </a:rPr>
              <a:t>Immobilization during prolonged travel</a:t>
            </a:r>
          </a:p>
          <a:p>
            <a:pPr marL="285750" indent="-285750">
              <a:lnSpc>
                <a:spcPct val="110000"/>
              </a:lnSpc>
              <a:buFont typeface="Wingdings" charset="0"/>
              <a:buChar char="à"/>
            </a:pPr>
            <a:r>
              <a:rPr lang="en-US" sz="2000" dirty="0" smtClean="0">
                <a:sym typeface="Wingdings"/>
              </a:rPr>
              <a:t>Cancer</a:t>
            </a:r>
          </a:p>
          <a:p>
            <a:pPr marL="285750" indent="-285750">
              <a:lnSpc>
                <a:spcPct val="110000"/>
              </a:lnSpc>
              <a:buFont typeface="Wingdings" charset="0"/>
              <a:buChar char="à"/>
            </a:pPr>
            <a:r>
              <a:rPr lang="en-US" sz="2000" dirty="0" smtClean="0">
                <a:sym typeface="Wingdings"/>
              </a:rPr>
              <a:t>Obesity</a:t>
            </a:r>
          </a:p>
          <a:p>
            <a:pPr marL="285750" indent="-285750">
              <a:lnSpc>
                <a:spcPct val="110000"/>
              </a:lnSpc>
              <a:buFont typeface="Wingdings" charset="0"/>
              <a:buChar char="à"/>
            </a:pPr>
            <a:r>
              <a:rPr lang="en-US" sz="2000" dirty="0" smtClean="0">
                <a:sym typeface="Wingdings"/>
              </a:rPr>
              <a:t>Surgery</a:t>
            </a:r>
          </a:p>
          <a:p>
            <a:pPr marL="285750" indent="-285750">
              <a:lnSpc>
                <a:spcPct val="110000"/>
              </a:lnSpc>
              <a:buFont typeface="Wingdings" charset="0"/>
              <a:buChar char="à"/>
            </a:pPr>
            <a:r>
              <a:rPr lang="en-US" sz="2000" dirty="0" smtClean="0">
                <a:sym typeface="Wingdings"/>
              </a:rPr>
              <a:t>Trauma</a:t>
            </a:r>
          </a:p>
          <a:p>
            <a:pPr marL="285750" indent="-285750">
              <a:lnSpc>
                <a:spcPct val="110000"/>
              </a:lnSpc>
              <a:buFont typeface="Wingdings" charset="0"/>
              <a:buChar char="à"/>
            </a:pPr>
            <a:r>
              <a:rPr lang="en-US" sz="2000" dirty="0" smtClean="0">
                <a:sym typeface="Wingdings"/>
              </a:rPr>
              <a:t>Pregnancy</a:t>
            </a:r>
          </a:p>
          <a:p>
            <a:pPr marL="285750" indent="-285750">
              <a:lnSpc>
                <a:spcPct val="110000"/>
              </a:lnSpc>
              <a:buFont typeface="Wingdings" charset="0"/>
              <a:buChar char="à"/>
            </a:pPr>
            <a:r>
              <a:rPr lang="en-US" sz="2000" dirty="0" smtClean="0">
                <a:sym typeface="Wingdings"/>
              </a:rPr>
              <a:t>Oral contraceptives</a:t>
            </a:r>
          </a:p>
          <a:p>
            <a:pPr marL="285750" indent="-285750">
              <a:lnSpc>
                <a:spcPct val="110000"/>
              </a:lnSpc>
              <a:buFont typeface="Wingdings" charset="0"/>
              <a:buChar char="à"/>
            </a:pPr>
            <a:r>
              <a:rPr lang="en-US" sz="2000" dirty="0" smtClean="0">
                <a:sym typeface="Wingdings"/>
              </a:rPr>
              <a:t>Postmenstrual hormone replacement</a:t>
            </a:r>
            <a:endParaRPr lang="en-US" sz="2000" dirty="0" smtClean="0"/>
          </a:p>
          <a:p>
            <a:pPr marL="285750" indent="-285750">
              <a:buFont typeface="Arial"/>
              <a:buChar char="•"/>
            </a:pPr>
            <a:endParaRPr lang="en-US" dirty="0" smtClean="0"/>
          </a:p>
          <a:p>
            <a:endParaRPr lang="en-US" dirty="0" smtClean="0"/>
          </a:p>
        </p:txBody>
      </p:sp>
    </p:spTree>
    <p:extLst>
      <p:ext uri="{BB962C8B-B14F-4D97-AF65-F5344CB8AC3E}">
        <p14:creationId xmlns:p14="http://schemas.microsoft.com/office/powerpoint/2010/main" val="143234862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2236" y="289035"/>
            <a:ext cx="7702972" cy="646331"/>
          </a:xfrm>
          <a:prstGeom prst="rect">
            <a:avLst/>
          </a:prstGeom>
        </p:spPr>
        <p:txBody>
          <a:bodyPr wrap="square">
            <a:spAutoFit/>
          </a:bodyPr>
          <a:lstStyle/>
          <a:p>
            <a:r>
              <a:rPr lang="en-US" b="1" dirty="0">
                <a:solidFill>
                  <a:srgbClr val="215D77"/>
                </a:solidFill>
              </a:rPr>
              <a:t>Heimlich Maneuver </a:t>
            </a:r>
            <a:r>
              <a:rPr lang="en-US" b="1" dirty="0" smtClean="0">
                <a:solidFill>
                  <a:srgbClr val="215D77"/>
                </a:solidFill>
                <a:sym typeface="Wingdings"/>
              </a:rPr>
              <a:t> </a:t>
            </a:r>
            <a:r>
              <a:rPr lang="en-US" dirty="0" smtClean="0"/>
              <a:t>only </a:t>
            </a:r>
            <a:r>
              <a:rPr lang="en-US" dirty="0"/>
              <a:t>when a person is choking and his or her life is endangered by </a:t>
            </a:r>
            <a:r>
              <a:rPr lang="en-US" dirty="0" smtClean="0"/>
              <a:t>an </a:t>
            </a:r>
            <a:r>
              <a:rPr lang="en-US" dirty="0"/>
              <a:t>obstruction. </a:t>
            </a:r>
          </a:p>
        </p:txBody>
      </p:sp>
      <p:pic>
        <p:nvPicPr>
          <p:cNvPr id="3" name="Picture 2"/>
          <p:cNvPicPr>
            <a:picLocks noChangeAspect="1"/>
          </p:cNvPicPr>
          <p:nvPr/>
        </p:nvPicPr>
        <p:blipFill>
          <a:blip r:embed="rId2"/>
          <a:stretch>
            <a:fillRect/>
          </a:stretch>
        </p:blipFill>
        <p:spPr>
          <a:xfrm>
            <a:off x="542236" y="1091362"/>
            <a:ext cx="8072984" cy="5235052"/>
          </a:xfrm>
          <a:prstGeom prst="rect">
            <a:avLst/>
          </a:prstGeom>
        </p:spPr>
      </p:pic>
    </p:spTree>
    <p:extLst>
      <p:ext uri="{BB962C8B-B14F-4D97-AF65-F5344CB8AC3E}">
        <p14:creationId xmlns:p14="http://schemas.microsoft.com/office/powerpoint/2010/main" val="13567271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59775" y="609190"/>
            <a:ext cx="5653481" cy="5653481"/>
          </a:xfrm>
          <a:prstGeom prst="rect">
            <a:avLst/>
          </a:prstGeom>
        </p:spPr>
      </p:pic>
    </p:spTree>
    <p:extLst>
      <p:ext uri="{BB962C8B-B14F-4D97-AF65-F5344CB8AC3E}">
        <p14:creationId xmlns:p14="http://schemas.microsoft.com/office/powerpoint/2010/main" val="42071888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2258" y="362314"/>
            <a:ext cx="8861742" cy="8125301"/>
          </a:xfrm>
          <a:prstGeom prst="rect">
            <a:avLst/>
          </a:prstGeom>
          <a:noFill/>
        </p:spPr>
        <p:txBody>
          <a:bodyPr wrap="square" rtlCol="0">
            <a:spAutoFit/>
          </a:bodyPr>
          <a:lstStyle/>
          <a:p>
            <a:pPr marL="285750" indent="-285750">
              <a:lnSpc>
                <a:spcPct val="110000"/>
              </a:lnSpc>
              <a:buFont typeface="Arial"/>
              <a:buChar char="•"/>
            </a:pPr>
            <a:r>
              <a:rPr lang="en-US" b="1" dirty="0" smtClean="0">
                <a:solidFill>
                  <a:srgbClr val="215D77"/>
                </a:solidFill>
              </a:rPr>
              <a:t>PHYSICAL EXAMINATION</a:t>
            </a:r>
          </a:p>
          <a:p>
            <a:pPr marL="285750" indent="-285750">
              <a:lnSpc>
                <a:spcPct val="110000"/>
              </a:lnSpc>
              <a:buFontTx/>
              <a:buChar char="-"/>
            </a:pPr>
            <a:r>
              <a:rPr lang="en-US" dirty="0" smtClean="0"/>
              <a:t>Tachypnea </a:t>
            </a:r>
          </a:p>
          <a:p>
            <a:pPr marL="285750" indent="-285750">
              <a:lnSpc>
                <a:spcPct val="110000"/>
              </a:lnSpc>
              <a:buFontTx/>
              <a:buChar char="-"/>
            </a:pPr>
            <a:r>
              <a:rPr lang="en-US" dirty="0" smtClean="0"/>
              <a:t>Tachycardia</a:t>
            </a:r>
          </a:p>
          <a:p>
            <a:pPr marL="285750" indent="-285750">
              <a:lnSpc>
                <a:spcPct val="110000"/>
              </a:lnSpc>
              <a:buFontTx/>
              <a:buChar char="-"/>
            </a:pPr>
            <a:r>
              <a:rPr lang="en-US" b="1" dirty="0" smtClean="0"/>
              <a:t>DYSPNEA</a:t>
            </a:r>
          </a:p>
          <a:p>
            <a:pPr marL="285750" indent="-285750">
              <a:lnSpc>
                <a:spcPct val="110000"/>
              </a:lnSpc>
              <a:buFontTx/>
              <a:buChar char="-"/>
            </a:pPr>
            <a:r>
              <a:rPr lang="en-US" dirty="0" smtClean="0"/>
              <a:t>Hypotension,  cyanosis, shock, syncope </a:t>
            </a:r>
            <a:r>
              <a:rPr lang="en-US" dirty="0" smtClean="0"/>
              <a:t>suggest massive PE</a:t>
            </a:r>
          </a:p>
          <a:p>
            <a:pPr marL="285750" indent="-285750">
              <a:lnSpc>
                <a:spcPct val="110000"/>
              </a:lnSpc>
              <a:buFontTx/>
              <a:buChar char="-"/>
            </a:pPr>
            <a:r>
              <a:rPr lang="en-US" dirty="0" smtClean="0"/>
              <a:t>Decreased blood O2 level may be present (hypoxemia)</a:t>
            </a:r>
          </a:p>
          <a:p>
            <a:pPr marL="285750" indent="-285750">
              <a:lnSpc>
                <a:spcPct val="110000"/>
              </a:lnSpc>
              <a:buFontTx/>
              <a:buChar char="-"/>
            </a:pPr>
            <a:r>
              <a:rPr lang="en-US" dirty="0" smtClean="0"/>
              <a:t>Chest pain during inspiration</a:t>
            </a:r>
          </a:p>
          <a:p>
            <a:pPr>
              <a:lnSpc>
                <a:spcPct val="110000"/>
              </a:lnSpc>
            </a:pPr>
            <a:endParaRPr lang="en-US" dirty="0"/>
          </a:p>
          <a:p>
            <a:pPr marL="285750" indent="-285750">
              <a:lnSpc>
                <a:spcPct val="110000"/>
              </a:lnSpc>
              <a:buFont typeface="Arial"/>
              <a:buChar char="•"/>
            </a:pPr>
            <a:r>
              <a:rPr lang="en-US" b="1" dirty="0" smtClean="0">
                <a:solidFill>
                  <a:srgbClr val="215D77"/>
                </a:solidFill>
              </a:rPr>
              <a:t>DIAGNOSIS:</a:t>
            </a:r>
          </a:p>
          <a:p>
            <a:pPr marL="285750" indent="-285750">
              <a:lnSpc>
                <a:spcPct val="110000"/>
              </a:lnSpc>
              <a:buFontTx/>
              <a:buChar char="-"/>
            </a:pPr>
            <a:r>
              <a:rPr lang="en-US" b="1" dirty="0" smtClean="0"/>
              <a:t>D-dimer blood tests</a:t>
            </a:r>
          </a:p>
          <a:p>
            <a:pPr marL="285750" indent="-285750">
              <a:lnSpc>
                <a:spcPct val="110000"/>
              </a:lnSpc>
              <a:buFont typeface="Wingdings" charset="0"/>
              <a:buChar char="à"/>
            </a:pPr>
            <a:r>
              <a:rPr lang="en-US" dirty="0" smtClean="0">
                <a:sym typeface="Wingdings"/>
              </a:rPr>
              <a:t>it its normal in the patients with low to moderate risk of PE, you can exclude the possibility of thrombotic PE.</a:t>
            </a:r>
          </a:p>
          <a:p>
            <a:pPr marL="285750" indent="-285750">
              <a:lnSpc>
                <a:spcPct val="110000"/>
              </a:lnSpc>
              <a:buFont typeface="Wingdings" charset="0"/>
              <a:buChar char="à"/>
            </a:pPr>
            <a:r>
              <a:rPr lang="en-US" dirty="0"/>
              <a:t>D-dimer is highly sensitive but not very </a:t>
            </a:r>
            <a:r>
              <a:rPr lang="en-US" dirty="0" smtClean="0"/>
              <a:t>specific</a:t>
            </a:r>
            <a:r>
              <a:rPr lang="en-US" dirty="0" smtClean="0">
                <a:sym typeface="Wingdings"/>
              </a:rPr>
              <a:t> </a:t>
            </a:r>
            <a:r>
              <a:rPr lang="en-US" dirty="0" smtClean="0"/>
              <a:t>a </a:t>
            </a:r>
            <a:r>
              <a:rPr lang="en-US" dirty="0"/>
              <a:t>positive D-dimer is not synonymous with PE, but a negative D-dimer </a:t>
            </a:r>
            <a:r>
              <a:rPr lang="en-US" dirty="0" smtClean="0"/>
              <a:t>is</a:t>
            </a:r>
            <a:r>
              <a:rPr lang="en-US" dirty="0"/>
              <a:t> </a:t>
            </a:r>
            <a:r>
              <a:rPr lang="en-US" dirty="0" smtClean="0"/>
              <a:t>an </a:t>
            </a:r>
            <a:r>
              <a:rPr lang="en-US" dirty="0"/>
              <a:t>indication of absence of a </a:t>
            </a:r>
            <a:r>
              <a:rPr lang="en-US" dirty="0" smtClean="0"/>
              <a:t>PE  (many hospitalized patients have increased D-dimer due to other disease processes)</a:t>
            </a:r>
          </a:p>
          <a:p>
            <a:pPr marL="285750" indent="-285750">
              <a:lnSpc>
                <a:spcPct val="110000"/>
              </a:lnSpc>
              <a:buFontTx/>
              <a:buChar char="-"/>
            </a:pPr>
            <a:r>
              <a:rPr lang="en-US" dirty="0" smtClean="0"/>
              <a:t>Arterial blood gases (hypoxemia can be seen)</a:t>
            </a:r>
            <a:endParaRPr lang="en-US" dirty="0"/>
          </a:p>
          <a:p>
            <a:pPr marL="285750" indent="-285750">
              <a:lnSpc>
                <a:spcPct val="110000"/>
              </a:lnSpc>
              <a:buFontTx/>
              <a:buChar char="-"/>
            </a:pPr>
            <a:r>
              <a:rPr lang="en-US" dirty="0" smtClean="0"/>
              <a:t>Chest CT with IV contrast (</a:t>
            </a:r>
            <a:r>
              <a:rPr lang="en-US" b="1" dirty="0" smtClean="0"/>
              <a:t>PRIMARY DIAGNOSTIC STUDYING</a:t>
            </a:r>
            <a:r>
              <a:rPr lang="en-US" dirty="0" smtClean="0"/>
              <a:t>)</a:t>
            </a:r>
          </a:p>
          <a:p>
            <a:pPr marL="285750" indent="-285750">
              <a:lnSpc>
                <a:spcPct val="110000"/>
              </a:lnSpc>
              <a:buFontTx/>
              <a:buChar char="-"/>
            </a:pPr>
            <a:r>
              <a:rPr lang="en-US" dirty="0" smtClean="0"/>
              <a:t>ECG </a:t>
            </a:r>
          </a:p>
          <a:p>
            <a:pPr marL="285750" indent="-285750">
              <a:lnSpc>
                <a:spcPct val="110000"/>
              </a:lnSpc>
              <a:buFontTx/>
              <a:buChar char="-"/>
            </a:pPr>
            <a:r>
              <a:rPr lang="en-US" dirty="0" smtClean="0"/>
              <a:t>Echocardiography </a:t>
            </a:r>
          </a:p>
          <a:p>
            <a:endParaRPr lang="en-US" dirty="0" smtClean="0">
              <a:sym typeface="Wingdings"/>
            </a:endParaRPr>
          </a:p>
          <a:p>
            <a:pPr marL="285750" indent="-285750">
              <a:buFontTx/>
              <a:buChar char="-"/>
            </a:pPr>
            <a:endParaRPr lang="en-US" dirty="0" smtClean="0">
              <a:sym typeface="Wingdings"/>
            </a:endParaRPr>
          </a:p>
          <a:p>
            <a:pPr marL="285750" indent="-285750">
              <a:buFontTx/>
              <a:buChar char="-"/>
            </a:pPr>
            <a:endParaRPr lang="en-US" dirty="0" smtClean="0">
              <a:sym typeface="Wingdings"/>
            </a:endParaRPr>
          </a:p>
          <a:p>
            <a:pPr marL="285750" indent="-285750">
              <a:buFontTx/>
              <a:buChar char="-"/>
            </a:pPr>
            <a:endParaRPr lang="en-US" dirty="0" smtClean="0"/>
          </a:p>
          <a:p>
            <a:pPr marL="285750" indent="-285750">
              <a:buFontTx/>
              <a:buChar char="-"/>
            </a:pPr>
            <a:endParaRPr lang="en-US" dirty="0" smtClean="0"/>
          </a:p>
          <a:p>
            <a:pPr marL="285750" indent="-285750">
              <a:buFontTx/>
              <a:buChar char="-"/>
            </a:pPr>
            <a:endParaRPr lang="en-US" dirty="0" smtClean="0"/>
          </a:p>
          <a:p>
            <a:pPr marL="285750" indent="-285750">
              <a:buFontTx/>
              <a:buChar char="-"/>
            </a:pPr>
            <a:endParaRPr lang="en-US" dirty="0"/>
          </a:p>
        </p:txBody>
      </p:sp>
    </p:spTree>
    <p:extLst>
      <p:ext uri="{BB962C8B-B14F-4D97-AF65-F5344CB8AC3E}">
        <p14:creationId xmlns:p14="http://schemas.microsoft.com/office/powerpoint/2010/main" val="23686206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1699"/>
            <a:ext cx="8956925" cy="867683"/>
          </a:xfrm>
        </p:spPr>
        <p:txBody>
          <a:bodyPr/>
          <a:lstStyle/>
          <a:p>
            <a:r>
              <a:rPr lang="en-US" sz="4400" dirty="0" smtClean="0"/>
              <a:t>ALGORITHM FOR PE DIAGNOSIS</a:t>
            </a:r>
            <a:endParaRPr lang="en-US" sz="4400" dirty="0"/>
          </a:p>
        </p:txBody>
      </p:sp>
      <p:pic>
        <p:nvPicPr>
          <p:cNvPr id="3" name="Picture 2" descr="b45df8dd180bc5f33936badae37758d3f191b15bc8b57aa23234fc1b3e77ccd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068" y="1444532"/>
            <a:ext cx="5176406" cy="5087437"/>
          </a:xfrm>
          <a:prstGeom prst="rect">
            <a:avLst/>
          </a:prstGeom>
        </p:spPr>
      </p:pic>
    </p:spTree>
    <p:extLst>
      <p:ext uri="{BB962C8B-B14F-4D97-AF65-F5344CB8AC3E}">
        <p14:creationId xmlns:p14="http://schemas.microsoft.com/office/powerpoint/2010/main" val="28040297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109" y="544330"/>
            <a:ext cx="8441051" cy="5139870"/>
          </a:xfrm>
          <a:prstGeom prst="rect">
            <a:avLst/>
          </a:prstGeom>
          <a:noFill/>
        </p:spPr>
        <p:txBody>
          <a:bodyPr wrap="square" rtlCol="0">
            <a:spAutoFit/>
          </a:bodyPr>
          <a:lstStyle/>
          <a:p>
            <a:r>
              <a:rPr lang="en-US" sz="2000" b="1" dirty="0" smtClean="0">
                <a:solidFill>
                  <a:srgbClr val="215D77"/>
                </a:solidFill>
              </a:rPr>
              <a:t>TREATMENT</a:t>
            </a:r>
          </a:p>
          <a:p>
            <a:endParaRPr lang="en-US" sz="2000" b="1" dirty="0" smtClean="0">
              <a:solidFill>
                <a:srgbClr val="215D77"/>
              </a:solidFill>
            </a:endParaRPr>
          </a:p>
          <a:p>
            <a:r>
              <a:rPr lang="en-US" b="1" dirty="0" smtClean="0"/>
              <a:t>1) ANTICOAGULANTS</a:t>
            </a:r>
            <a:r>
              <a:rPr lang="en-US" dirty="0" smtClean="0"/>
              <a:t> </a:t>
            </a:r>
            <a:r>
              <a:rPr lang="en-US" dirty="0" smtClean="0"/>
              <a:t>– MAINSTAY OF THERAPY FOR PE!</a:t>
            </a:r>
          </a:p>
          <a:p>
            <a:pPr marL="285750" indent="-285750">
              <a:buFontTx/>
              <a:buChar char="-"/>
            </a:pPr>
            <a:r>
              <a:rPr lang="en-US" dirty="0" smtClean="0"/>
              <a:t>they don</a:t>
            </a:r>
            <a:r>
              <a:rPr lang="fr-FR" dirty="0" smtClean="0"/>
              <a:t>’</a:t>
            </a:r>
            <a:r>
              <a:rPr lang="en-US" dirty="0" smtClean="0"/>
              <a:t>t resolve existing clot directly, but they limit further thrombus formation (</a:t>
            </a:r>
            <a:r>
              <a:rPr lang="en-US" u="sng" dirty="0" smtClean="0"/>
              <a:t>secondary prevention treatment</a:t>
            </a:r>
            <a:r>
              <a:rPr lang="en-US" dirty="0" smtClean="0"/>
              <a:t>) </a:t>
            </a:r>
          </a:p>
          <a:p>
            <a:pPr marL="285750" indent="-285750">
              <a:buFont typeface="Wingdings" charset="0"/>
              <a:buChar char="à"/>
            </a:pPr>
            <a:r>
              <a:rPr lang="en-US" b="1" dirty="0" smtClean="0">
                <a:sym typeface="Wingdings"/>
              </a:rPr>
              <a:t>UFH, LMWH </a:t>
            </a:r>
            <a:r>
              <a:rPr lang="en-US" dirty="0" smtClean="0">
                <a:sym typeface="Wingdings"/>
              </a:rPr>
              <a:t>(parenteral)</a:t>
            </a:r>
          </a:p>
          <a:p>
            <a:pPr marL="285750" indent="-285750">
              <a:buFont typeface="Wingdings" charset="0"/>
              <a:buChar char="à"/>
            </a:pPr>
            <a:r>
              <a:rPr lang="en-US" b="1" dirty="0" smtClean="0">
                <a:sym typeface="Wingdings"/>
              </a:rPr>
              <a:t>Warfarin</a:t>
            </a:r>
            <a:r>
              <a:rPr lang="en-US" dirty="0" smtClean="0">
                <a:sym typeface="Wingdings"/>
              </a:rPr>
              <a:t> (long term oral anticoagulant, can be given soon after the parenteral agent is given, 5-7 days are needed for warfarin to achieve therapeutic anticoagulation)</a:t>
            </a:r>
          </a:p>
          <a:p>
            <a:pPr marL="285750" indent="-285750">
              <a:buFont typeface="Wingdings" charset="0"/>
              <a:buChar char="à"/>
            </a:pPr>
            <a:endParaRPr lang="en-US" dirty="0" smtClean="0">
              <a:sym typeface="Wingdings"/>
            </a:endParaRPr>
          </a:p>
          <a:p>
            <a:r>
              <a:rPr lang="en-US" u="sng" dirty="0" smtClean="0">
                <a:sym typeface="Wingdings"/>
              </a:rPr>
              <a:t>2) Primary treatment:</a:t>
            </a:r>
            <a:endParaRPr lang="en-US" u="sng" dirty="0" smtClean="0">
              <a:sym typeface="Wingdings"/>
            </a:endParaRPr>
          </a:p>
          <a:p>
            <a:pPr marL="285750" indent="-285750">
              <a:buFont typeface="Arial"/>
              <a:buChar char="•"/>
            </a:pPr>
            <a:r>
              <a:rPr lang="en-US" b="1" dirty="0" smtClean="0"/>
              <a:t>FIBRINOLYTIC THERAPY (streptokinase)</a:t>
            </a:r>
          </a:p>
          <a:p>
            <a:pPr marL="285750" indent="-285750">
              <a:buFontTx/>
              <a:buChar char="-"/>
            </a:pPr>
            <a:r>
              <a:rPr lang="en-US" dirty="0" smtClean="0"/>
              <a:t>For PE causing R heart failure</a:t>
            </a:r>
          </a:p>
          <a:p>
            <a:pPr marL="285750" indent="-285750">
              <a:buFontTx/>
              <a:buChar char="-"/>
            </a:pPr>
            <a:r>
              <a:rPr lang="en-US" dirty="0" smtClean="0"/>
              <a:t>Risk for hemorrhage is significant</a:t>
            </a:r>
          </a:p>
          <a:p>
            <a:pPr marL="285750" indent="-285750">
              <a:buFontTx/>
              <a:buChar char="-"/>
            </a:pPr>
            <a:endParaRPr lang="en-US" dirty="0"/>
          </a:p>
          <a:p>
            <a:pPr marL="285750" indent="-285750">
              <a:buFont typeface="Arial"/>
              <a:buChar char="•"/>
            </a:pPr>
            <a:r>
              <a:rPr lang="en-US" b="1" dirty="0" smtClean="0"/>
              <a:t>SURGERY</a:t>
            </a:r>
            <a:r>
              <a:rPr lang="en-US" dirty="0" smtClean="0"/>
              <a:t> </a:t>
            </a:r>
            <a:r>
              <a:rPr lang="en-US" dirty="0" smtClean="0">
                <a:sym typeface="Wingdings"/>
              </a:rPr>
              <a:t> </a:t>
            </a:r>
            <a:r>
              <a:rPr lang="en-US" b="1" dirty="0" smtClean="0"/>
              <a:t>CATHETER EMBOLECTOMY</a:t>
            </a:r>
          </a:p>
          <a:p>
            <a:endParaRPr lang="en-US" b="1" dirty="0" smtClean="0"/>
          </a:p>
          <a:p>
            <a:pPr marL="285750" indent="-285750">
              <a:buFontTx/>
              <a:buChar char="-"/>
            </a:pPr>
            <a:endParaRPr lang="en-US" dirty="0" smtClean="0"/>
          </a:p>
        </p:txBody>
      </p:sp>
      <p:pic>
        <p:nvPicPr>
          <p:cNvPr id="3" name="Picture 2"/>
          <p:cNvPicPr>
            <a:picLocks noChangeAspect="1"/>
          </p:cNvPicPr>
          <p:nvPr/>
        </p:nvPicPr>
        <p:blipFill>
          <a:blip r:embed="rId2"/>
          <a:stretch>
            <a:fillRect/>
          </a:stretch>
        </p:blipFill>
        <p:spPr>
          <a:xfrm>
            <a:off x="6009077" y="3039181"/>
            <a:ext cx="2143648" cy="1855596"/>
          </a:xfrm>
          <a:prstGeom prst="rect">
            <a:avLst/>
          </a:prstGeom>
        </p:spPr>
      </p:pic>
    </p:spTree>
    <p:extLst>
      <p:ext uri="{BB962C8B-B14F-4D97-AF65-F5344CB8AC3E}">
        <p14:creationId xmlns:p14="http://schemas.microsoft.com/office/powerpoint/2010/main" val="35492931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34380"/>
            <a:ext cx="8042276" cy="1336956"/>
          </a:xfrm>
        </p:spPr>
        <p:txBody>
          <a:bodyPr/>
          <a:lstStyle/>
          <a:p>
            <a:r>
              <a:rPr lang="en-US" dirty="0" smtClean="0"/>
              <a:t>ALGORITHM FOR PE MANAGEMENT</a:t>
            </a:r>
            <a:endParaRPr lang="en-US" dirty="0"/>
          </a:p>
        </p:txBody>
      </p:sp>
      <p:pic>
        <p:nvPicPr>
          <p:cNvPr id="3" name="Picture 2" descr="31e8d23610e35ccbdc40d517a45caf5414e83d5f18da50a05bbe22841670d36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154847" y="821896"/>
            <a:ext cx="4805958" cy="6858000"/>
          </a:xfrm>
          <a:prstGeom prst="rect">
            <a:avLst/>
          </a:prstGeom>
        </p:spPr>
      </p:pic>
    </p:spTree>
    <p:extLst>
      <p:ext uri="{BB962C8B-B14F-4D97-AF65-F5344CB8AC3E}">
        <p14:creationId xmlns:p14="http://schemas.microsoft.com/office/powerpoint/2010/main" val="17256598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95689"/>
            <a:ext cx="8042276" cy="574421"/>
          </a:xfrm>
        </p:spPr>
        <p:txBody>
          <a:bodyPr/>
          <a:lstStyle/>
          <a:p>
            <a:r>
              <a:rPr lang="en-US" dirty="0" smtClean="0"/>
              <a:t>2) PNEUMOTHORAX</a:t>
            </a:r>
            <a:endParaRPr lang="en-US" dirty="0"/>
          </a:p>
        </p:txBody>
      </p:sp>
      <p:sp>
        <p:nvSpPr>
          <p:cNvPr id="3" name="TextBox 2"/>
          <p:cNvSpPr txBox="1"/>
          <p:nvPr/>
        </p:nvSpPr>
        <p:spPr>
          <a:xfrm>
            <a:off x="549275" y="1068268"/>
            <a:ext cx="7565657" cy="6906508"/>
          </a:xfrm>
          <a:prstGeom prst="rect">
            <a:avLst/>
          </a:prstGeom>
          <a:noFill/>
        </p:spPr>
        <p:txBody>
          <a:bodyPr wrap="square" rtlCol="0">
            <a:spAutoFit/>
          </a:bodyPr>
          <a:lstStyle/>
          <a:p>
            <a:r>
              <a:rPr lang="en-US" b="1" dirty="0" smtClean="0">
                <a:solidFill>
                  <a:schemeClr val="accent1">
                    <a:lumMod val="75000"/>
                  </a:schemeClr>
                </a:solidFill>
              </a:rPr>
              <a:t>= GAS IN THE PLEURAL SPACE</a:t>
            </a:r>
          </a:p>
          <a:p>
            <a:pPr>
              <a:lnSpc>
                <a:spcPct val="110000"/>
              </a:lnSpc>
            </a:pPr>
            <a:endParaRPr lang="en-US" b="1" dirty="0" smtClean="0">
              <a:solidFill>
                <a:schemeClr val="accent1">
                  <a:lumMod val="75000"/>
                </a:schemeClr>
              </a:solidFill>
            </a:endParaRPr>
          </a:p>
          <a:p>
            <a:pPr>
              <a:lnSpc>
                <a:spcPct val="110000"/>
              </a:lnSpc>
            </a:pPr>
            <a:endParaRPr lang="en-US" dirty="0" smtClean="0"/>
          </a:p>
          <a:p>
            <a:pPr>
              <a:lnSpc>
                <a:spcPct val="110000"/>
              </a:lnSpc>
            </a:pPr>
            <a:r>
              <a:rPr lang="en-US" b="1" dirty="0"/>
              <a:t>1</a:t>
            </a:r>
            <a:r>
              <a:rPr lang="en-US" b="1" dirty="0" smtClean="0"/>
              <a:t>) Primary spontaneous </a:t>
            </a:r>
            <a:r>
              <a:rPr lang="en-US" b="1" dirty="0" err="1" smtClean="0"/>
              <a:t>Ptx</a:t>
            </a:r>
            <a:r>
              <a:rPr lang="en-US" b="1" dirty="0" smtClean="0"/>
              <a:t> occurs in the absence of underlying lung disease</a:t>
            </a:r>
          </a:p>
          <a:p>
            <a:pPr marL="285750" indent="-285750">
              <a:lnSpc>
                <a:spcPct val="110000"/>
              </a:lnSpc>
              <a:buFontTx/>
              <a:buChar char="-"/>
            </a:pPr>
            <a:r>
              <a:rPr lang="en-US" dirty="0" smtClean="0"/>
              <a:t>Usually due to rupture of apical pleural blebs (small cystic spaces that lie in or under visceral pleura)</a:t>
            </a:r>
          </a:p>
          <a:p>
            <a:pPr marL="285750" indent="-285750">
              <a:lnSpc>
                <a:spcPct val="110000"/>
              </a:lnSpc>
              <a:buFontTx/>
              <a:buChar char="-"/>
            </a:pPr>
            <a:r>
              <a:rPr lang="en-US" dirty="0" smtClean="0"/>
              <a:t>Mostly it occurs in </a:t>
            </a:r>
            <a:r>
              <a:rPr lang="en-US" b="1" dirty="0" smtClean="0"/>
              <a:t>smokers</a:t>
            </a:r>
            <a:r>
              <a:rPr lang="en-US" dirty="0" smtClean="0"/>
              <a:t>!!!</a:t>
            </a:r>
          </a:p>
          <a:p>
            <a:pPr marL="285750" indent="-285750">
              <a:lnSpc>
                <a:spcPct val="110000"/>
              </a:lnSpc>
              <a:buFontTx/>
              <a:buChar char="-"/>
            </a:pPr>
            <a:r>
              <a:rPr lang="en-US" dirty="0" smtClean="0"/>
              <a:t>T:  aspiration</a:t>
            </a:r>
          </a:p>
          <a:p>
            <a:pPr marL="285750" indent="-285750">
              <a:lnSpc>
                <a:spcPct val="110000"/>
              </a:lnSpc>
              <a:buFontTx/>
              <a:buChar char="-"/>
            </a:pPr>
            <a:r>
              <a:rPr lang="en-US" dirty="0" smtClean="0"/>
              <a:t>If aspiration </a:t>
            </a:r>
            <a:r>
              <a:rPr lang="en-US" dirty="0" err="1" smtClean="0"/>
              <a:t>doenst</a:t>
            </a:r>
            <a:r>
              <a:rPr lang="en-US" dirty="0" smtClean="0"/>
              <a:t> help or in </a:t>
            </a:r>
            <a:r>
              <a:rPr lang="en-US" dirty="0" err="1" smtClean="0"/>
              <a:t>pts</a:t>
            </a:r>
            <a:r>
              <a:rPr lang="en-US" dirty="0" smtClean="0"/>
              <a:t> with recurrences: </a:t>
            </a:r>
            <a:r>
              <a:rPr lang="en-US" dirty="0" err="1" smtClean="0"/>
              <a:t>thoracoscopy</a:t>
            </a:r>
            <a:r>
              <a:rPr lang="en-US" dirty="0" smtClean="0"/>
              <a:t> with stapling of blebs and pleural abrasion</a:t>
            </a:r>
          </a:p>
          <a:p>
            <a:pPr marL="285750" indent="-285750">
              <a:lnSpc>
                <a:spcPct val="110000"/>
              </a:lnSpc>
              <a:buFontTx/>
              <a:buChar char="-"/>
            </a:pPr>
            <a:endParaRPr lang="en-US" dirty="0" smtClean="0"/>
          </a:p>
          <a:p>
            <a:pPr>
              <a:lnSpc>
                <a:spcPct val="110000"/>
              </a:lnSpc>
            </a:pPr>
            <a:r>
              <a:rPr lang="en-US" b="1" dirty="0"/>
              <a:t>2</a:t>
            </a:r>
            <a:r>
              <a:rPr lang="en-US" b="1" dirty="0" smtClean="0"/>
              <a:t>) Secondary </a:t>
            </a:r>
            <a:r>
              <a:rPr lang="en-US" b="1" dirty="0" err="1"/>
              <a:t>P</a:t>
            </a:r>
            <a:r>
              <a:rPr lang="en-US" b="1" dirty="0" err="1" smtClean="0"/>
              <a:t>tx</a:t>
            </a:r>
            <a:r>
              <a:rPr lang="en-US" b="1" dirty="0" smtClean="0"/>
              <a:t>- presence of underlying lung disease</a:t>
            </a:r>
          </a:p>
          <a:p>
            <a:pPr marL="285750" indent="-285750">
              <a:lnSpc>
                <a:spcPct val="110000"/>
              </a:lnSpc>
              <a:buFontTx/>
              <a:buChar char="-"/>
            </a:pPr>
            <a:r>
              <a:rPr lang="en-US" b="1" dirty="0" smtClean="0"/>
              <a:t>Most commonly COPD is the cause</a:t>
            </a:r>
          </a:p>
          <a:p>
            <a:pPr marL="285750" indent="-285750">
              <a:lnSpc>
                <a:spcPct val="110000"/>
              </a:lnSpc>
              <a:buFontTx/>
              <a:buChar char="-"/>
            </a:pPr>
            <a:r>
              <a:rPr lang="en-US" dirty="0" smtClean="0"/>
              <a:t>More dangerous </a:t>
            </a:r>
            <a:r>
              <a:rPr lang="en-US" dirty="0" smtClean="0"/>
              <a:t>than </a:t>
            </a:r>
            <a:r>
              <a:rPr lang="en-US" dirty="0" smtClean="0"/>
              <a:t>primary </a:t>
            </a:r>
            <a:r>
              <a:rPr lang="en-US" dirty="0" err="1" smtClean="0"/>
              <a:t>Ptx</a:t>
            </a:r>
            <a:endParaRPr lang="en-US" dirty="0" smtClean="0"/>
          </a:p>
          <a:p>
            <a:pPr marL="285750" indent="-285750">
              <a:lnSpc>
                <a:spcPct val="110000"/>
              </a:lnSpc>
              <a:buFontTx/>
              <a:buChar char="-"/>
            </a:pPr>
            <a:r>
              <a:rPr lang="en-US" dirty="0" smtClean="0"/>
              <a:t>T: tube thoracotomy or </a:t>
            </a:r>
            <a:r>
              <a:rPr lang="en-US" dirty="0" err="1" smtClean="0"/>
              <a:t>thoracoscopy</a:t>
            </a:r>
            <a:r>
              <a:rPr lang="en-US" dirty="0" smtClean="0"/>
              <a:t> with </a:t>
            </a:r>
            <a:r>
              <a:rPr lang="en-US" dirty="0"/>
              <a:t>stapling of blebs and pleural abrasion</a:t>
            </a:r>
          </a:p>
          <a:p>
            <a:pPr marL="285750" indent="-285750">
              <a:buFontTx/>
              <a:buChar char="-"/>
            </a:pPr>
            <a:endParaRPr lang="en-US" dirty="0"/>
          </a:p>
          <a:p>
            <a:endParaRPr lang="en-US" dirty="0" smtClean="0"/>
          </a:p>
          <a:p>
            <a:endParaRPr lang="en-US" dirty="0" smtClean="0"/>
          </a:p>
          <a:p>
            <a:pPr marL="285750" indent="-285750">
              <a:buFontTx/>
              <a:buChar char="-"/>
            </a:pPr>
            <a:endParaRPr lang="en-US" dirty="0"/>
          </a:p>
          <a:p>
            <a:pPr marL="285750" indent="-285750">
              <a:buFontTx/>
              <a:buChar char="-"/>
            </a:pPr>
            <a:endParaRPr lang="en-US" dirty="0" smtClean="0"/>
          </a:p>
          <a:p>
            <a:pPr marL="285750" indent="-285750">
              <a:buFontTx/>
              <a:buChar char="-"/>
            </a:pPr>
            <a:endParaRPr lang="en-US" dirty="0"/>
          </a:p>
        </p:txBody>
      </p:sp>
      <p:sp>
        <p:nvSpPr>
          <p:cNvPr id="4" name="Rectangle 3"/>
          <p:cNvSpPr/>
          <p:nvPr/>
        </p:nvSpPr>
        <p:spPr>
          <a:xfrm>
            <a:off x="549275" y="1515707"/>
            <a:ext cx="7565657" cy="39241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nSpc>
                <a:spcPct val="110000"/>
              </a:lnSpc>
            </a:pPr>
            <a:r>
              <a:rPr lang="en-US" dirty="0"/>
              <a:t>Spontaneous </a:t>
            </a:r>
            <a:r>
              <a:rPr lang="en-US" dirty="0" err="1"/>
              <a:t>Ptx</a:t>
            </a:r>
            <a:r>
              <a:rPr lang="en-US" dirty="0"/>
              <a:t> occurs without trauma to the thorax</a:t>
            </a:r>
          </a:p>
        </p:txBody>
      </p:sp>
    </p:spTree>
    <p:extLst>
      <p:ext uri="{BB962C8B-B14F-4D97-AF65-F5344CB8AC3E}">
        <p14:creationId xmlns:p14="http://schemas.microsoft.com/office/powerpoint/2010/main" val="4228946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1336</TotalTime>
  <Words>2529</Words>
  <Application>Microsoft Macintosh PowerPoint</Application>
  <PresentationFormat>On-screen Show (4:3)</PresentationFormat>
  <Paragraphs>368</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Breeze</vt:lpstr>
      <vt:lpstr>RESPIRATORY EMERGENCIES </vt:lpstr>
      <vt:lpstr>RESPIRATORY EMERGENCIES </vt:lpstr>
      <vt:lpstr>1) PULMONARY EMBOLISM</vt:lpstr>
      <vt:lpstr>PowerPoint Presentation</vt:lpstr>
      <vt:lpstr>PowerPoint Presentation</vt:lpstr>
      <vt:lpstr>ALGORITHM FOR PE DIAGNOSIS</vt:lpstr>
      <vt:lpstr>PowerPoint Presentation</vt:lpstr>
      <vt:lpstr>ALGORITHM FOR PE MANAGEMENT</vt:lpstr>
      <vt:lpstr>2) PNEUMOTHORAX</vt:lpstr>
      <vt:lpstr>PowerPoint Presentation</vt:lpstr>
      <vt:lpstr>PowerPoint Presentation</vt:lpstr>
      <vt:lpstr>PowerPoint Presentation</vt:lpstr>
      <vt:lpstr>PowerPoint Presentation</vt:lpstr>
      <vt:lpstr>3) HAEMOPTYSIS </vt:lpstr>
      <vt:lpstr>PowerPoint Presentation</vt:lpstr>
      <vt:lpstr>PowerPoint Presentation</vt:lpstr>
      <vt:lpstr>BRONCHOSCOPY</vt:lpstr>
      <vt:lpstr>4) ACUTE PULMONARY EDEMA</vt:lpstr>
      <vt:lpstr>PowerPoint Presentation</vt:lpstr>
      <vt:lpstr>PowerPoint Presentation</vt:lpstr>
      <vt:lpstr>PowerPoint Presentation</vt:lpstr>
      <vt:lpstr>5) PLEURAL EFFUSION</vt:lpstr>
      <vt:lpstr>Pleural effusion</vt:lpstr>
      <vt:lpstr>PowerPoint Presentation</vt:lpstr>
      <vt:lpstr>PowerPoint Presentation</vt:lpstr>
      <vt:lpstr>DIAGNOSTIC ALGORITHM FOR PLEURAL EFFUSION</vt:lpstr>
      <vt:lpstr>6) ARDS</vt:lpstr>
      <vt:lpstr>PowerPoint Presentation</vt:lpstr>
      <vt:lpstr>PowerPoint Presentation</vt:lpstr>
      <vt:lpstr>PowerPoint Presentation</vt:lpstr>
      <vt:lpstr>PowerPoint Presentation</vt:lpstr>
      <vt:lpstr>7) RESPIRATORY FAILURE</vt:lpstr>
      <vt:lpstr>PowerPoint Presentation</vt:lpstr>
      <vt:lpstr>PowerPoint Presentation</vt:lpstr>
      <vt:lpstr>PowerPoint Presentation</vt:lpstr>
      <vt:lpstr>PowerPoint Presentation</vt:lpstr>
      <vt:lpstr>PowerPoint Presentation</vt:lpstr>
      <vt:lpstr>9) FOREIGN BODY ASPIRATION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EMERGENCIES </dc:title>
  <dc:creator>Alja Stefelin</dc:creator>
  <cp:lastModifiedBy>Alja Stefelin</cp:lastModifiedBy>
  <cp:revision>63</cp:revision>
  <dcterms:created xsi:type="dcterms:W3CDTF">2015-03-07T12:05:16Z</dcterms:created>
  <dcterms:modified xsi:type="dcterms:W3CDTF">2015-03-18T23:14:04Z</dcterms:modified>
</cp:coreProperties>
</file>