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0" r:id="rId5"/>
  </p:sldMasterIdLst>
  <p:notesMasterIdLst>
    <p:notesMasterId r:id="rId28"/>
  </p:notesMasterIdLst>
  <p:sldIdLst>
    <p:sldId id="584" r:id="rId6"/>
    <p:sldId id="585" r:id="rId7"/>
    <p:sldId id="762" r:id="rId8"/>
    <p:sldId id="586" r:id="rId9"/>
    <p:sldId id="587" r:id="rId10"/>
    <p:sldId id="588" r:id="rId11"/>
    <p:sldId id="590" r:id="rId12"/>
    <p:sldId id="589" r:id="rId13"/>
    <p:sldId id="740" r:id="rId14"/>
    <p:sldId id="758" r:id="rId15"/>
    <p:sldId id="756" r:id="rId16"/>
    <p:sldId id="759" r:id="rId17"/>
    <p:sldId id="760" r:id="rId18"/>
    <p:sldId id="761" r:id="rId19"/>
    <p:sldId id="256" r:id="rId20"/>
    <p:sldId id="763" r:id="rId21"/>
    <p:sldId id="263" r:id="rId22"/>
    <p:sldId id="257" r:id="rId23"/>
    <p:sldId id="764" r:id="rId24"/>
    <p:sldId id="260" r:id="rId25"/>
    <p:sldId id="275" r:id="rId26"/>
    <p:sldId id="265" r:id="rId27"/>
  </p:sldIdLst>
  <p:sldSz cx="9144000" cy="6858000" type="screen4x3"/>
  <p:notesSz cx="9601200" cy="7315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orthcut, Mark - NRCS, Temple, TX" initials="NM-NTT" lastIdx="36" clrIdx="0">
    <p:extLst>
      <p:ext uri="{19B8F6BF-5375-455C-9EA6-DF929625EA0E}">
        <p15:presenceInfo xmlns:p15="http://schemas.microsoft.com/office/powerpoint/2012/main" userId="S::mark.northcut@usda.gov::91916795-b92e-47dd-af9d-ef48e36812cd" providerId="AD"/>
      </p:ext>
    </p:extLst>
  </p:cmAuthor>
  <p:cmAuthor id="2" name="Bates, Brandon - NRCS, Stockton, CA" initials="BB-NSC" lastIdx="5" clrIdx="1">
    <p:extLst>
      <p:ext uri="{19B8F6BF-5375-455C-9EA6-DF929625EA0E}">
        <p15:presenceInfo xmlns:p15="http://schemas.microsoft.com/office/powerpoint/2012/main" userId="S::brandon.bates@usda.gov::1fe02431-4abf-463e-b06f-474a24c0ad5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68216" autoAdjust="0"/>
  </p:normalViewPr>
  <p:slideViewPr>
    <p:cSldViewPr snapToGrid="0">
      <p:cViewPr varScale="1">
        <p:scale>
          <a:sx n="47" d="100"/>
          <a:sy n="47" d="100"/>
        </p:scale>
        <p:origin x="1716"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Standard </a:t>
            </a:r>
            <a:r>
              <a:rPr lang="en-US" sz="1800" b="1" baseline="0" dirty="0"/>
              <a:t>Cost Share = NRCS up to 75%</a:t>
            </a:r>
            <a:endParaRPr lang="en-US" sz="18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04C9-4193-B3C4-DAB9A5E63EB5}"/>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04C9-4193-B3C4-DAB9A5E63EB5}"/>
              </c:ext>
            </c:extLst>
          </c:dPt>
          <c:cat>
            <c:strRef>
              <c:f>Sheet1!$B$2:$B$3</c:f>
              <c:strCache>
                <c:ptCount val="2"/>
                <c:pt idx="0">
                  <c:v>NRCS 75%</c:v>
                </c:pt>
                <c:pt idx="1">
                  <c:v>Sponsor 25%</c:v>
                </c:pt>
              </c:strCache>
            </c:strRef>
          </c:cat>
          <c:val>
            <c:numRef>
              <c:f>Sheet1!$C$2:$C$3</c:f>
              <c:numCache>
                <c:formatCode>General</c:formatCode>
                <c:ptCount val="2"/>
                <c:pt idx="0">
                  <c:v>75</c:v>
                </c:pt>
                <c:pt idx="1">
                  <c:v>25</c:v>
                </c:pt>
              </c:numCache>
            </c:numRef>
          </c:val>
          <c:extLst>
            <c:ext xmlns:c16="http://schemas.microsoft.com/office/drawing/2014/chart" uri="{C3380CC4-5D6E-409C-BE32-E72D297353CC}">
              <c16:uniqueId val="{00000004-04C9-4193-B3C4-DAB9A5E63EB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dirty="0"/>
              <a:t>Limited Resource</a:t>
            </a:r>
            <a:r>
              <a:rPr lang="en-US" sz="1800" b="1" baseline="0" dirty="0"/>
              <a:t> Area =</a:t>
            </a:r>
          </a:p>
          <a:p>
            <a:pPr>
              <a:defRPr/>
            </a:pPr>
            <a:r>
              <a:rPr lang="en-US" sz="1800" b="1" baseline="0" dirty="0"/>
              <a:t>NRCS up to 90%</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D644-4C99-A9B2-D755B9F2A0EF}"/>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D644-4C99-A9B2-D755B9F2A0EF}"/>
              </c:ext>
            </c:extLst>
          </c:dPt>
          <c:cat>
            <c:numRef>
              <c:f>Sheet1!$B$2:$B$3</c:f>
              <c:numCache>
                <c:formatCode>General</c:formatCode>
                <c:ptCount val="2"/>
              </c:numCache>
            </c:numRef>
          </c:cat>
          <c:val>
            <c:numRef>
              <c:f>Sheet1!$C$2:$C$3</c:f>
              <c:numCache>
                <c:formatCode>General</c:formatCode>
                <c:ptCount val="2"/>
                <c:pt idx="0">
                  <c:v>90</c:v>
                </c:pt>
                <c:pt idx="1">
                  <c:v>10</c:v>
                </c:pt>
              </c:numCache>
            </c:numRef>
          </c:val>
          <c:extLst>
            <c:ext xmlns:c16="http://schemas.microsoft.com/office/drawing/2014/chart" uri="{C3380CC4-5D6E-409C-BE32-E72D297353CC}">
              <c16:uniqueId val="{00000004-D644-4C99-A9B2-D755B9F2A0E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F5B349-7CFA-4477-933C-AA2AC4203311}" type="doc">
      <dgm:prSet loTypeId="urn:microsoft.com/office/officeart/2005/8/layout/list1" loCatId="list" qsTypeId="urn:microsoft.com/office/officeart/2005/8/quickstyle/simple1" qsCatId="simple" csTypeId="urn:microsoft.com/office/officeart/2005/8/colors/accent6_1" csCatId="accent6" phldr="1"/>
      <dgm:spPr/>
      <dgm:t>
        <a:bodyPr/>
        <a:lstStyle/>
        <a:p>
          <a:endParaRPr lang="en-US"/>
        </a:p>
      </dgm:t>
    </dgm:pt>
    <dgm:pt modelId="{C915B8F5-2930-4BA4-B87B-21D02E68DC59}">
      <dgm:prSet phldrT="[Text]"/>
      <dgm:spPr/>
      <dgm:t>
        <a:bodyPr/>
        <a:lstStyle/>
        <a:p>
          <a:r>
            <a:rPr lang="en-US" dirty="0"/>
            <a:t>Floods</a:t>
          </a:r>
        </a:p>
      </dgm:t>
    </dgm:pt>
    <dgm:pt modelId="{0D72517A-45CB-407D-9757-7A7CC385807C}" type="parTrans" cxnId="{E30E722C-AB20-4324-9BE9-4DC0C404C339}">
      <dgm:prSet/>
      <dgm:spPr/>
      <dgm:t>
        <a:bodyPr/>
        <a:lstStyle/>
        <a:p>
          <a:endParaRPr lang="en-US"/>
        </a:p>
      </dgm:t>
    </dgm:pt>
    <dgm:pt modelId="{4E705A99-DFA1-4D13-A830-5B67038479CA}" type="sibTrans" cxnId="{E30E722C-AB20-4324-9BE9-4DC0C404C339}">
      <dgm:prSet/>
      <dgm:spPr/>
      <dgm:t>
        <a:bodyPr/>
        <a:lstStyle/>
        <a:p>
          <a:endParaRPr lang="en-US"/>
        </a:p>
      </dgm:t>
    </dgm:pt>
    <dgm:pt modelId="{47D8D6BB-2537-45F1-AB83-10B077F0DCA1}">
      <dgm:prSet phldrT="[Text]"/>
      <dgm:spPr/>
      <dgm:t>
        <a:bodyPr/>
        <a:lstStyle/>
        <a:p>
          <a:r>
            <a:rPr lang="en-US" dirty="0"/>
            <a:t>Fires</a:t>
          </a:r>
        </a:p>
      </dgm:t>
    </dgm:pt>
    <dgm:pt modelId="{524EEB35-CD98-42AB-A5FB-6B1504413D39}" type="parTrans" cxnId="{F381D342-B799-4FD0-8D98-6ADFF3C9D30A}">
      <dgm:prSet/>
      <dgm:spPr/>
      <dgm:t>
        <a:bodyPr/>
        <a:lstStyle/>
        <a:p>
          <a:endParaRPr lang="en-US"/>
        </a:p>
      </dgm:t>
    </dgm:pt>
    <dgm:pt modelId="{55C9A0DD-1923-4D7B-9E7E-DD0306624664}" type="sibTrans" cxnId="{F381D342-B799-4FD0-8D98-6ADFF3C9D30A}">
      <dgm:prSet/>
      <dgm:spPr/>
      <dgm:t>
        <a:bodyPr/>
        <a:lstStyle/>
        <a:p>
          <a:endParaRPr lang="en-US"/>
        </a:p>
      </dgm:t>
    </dgm:pt>
    <dgm:pt modelId="{D7BB5EA7-44F2-4F7B-AD03-F5B0EA5D3D6B}">
      <dgm:prSet phldrT="[Text]"/>
      <dgm:spPr/>
      <dgm:t>
        <a:bodyPr/>
        <a:lstStyle/>
        <a:p>
          <a:r>
            <a:rPr lang="en-US" dirty="0"/>
            <a:t>Windstorms</a:t>
          </a:r>
        </a:p>
      </dgm:t>
    </dgm:pt>
    <dgm:pt modelId="{EA044203-7343-449B-80E6-E91BCEE2EBA0}" type="parTrans" cxnId="{B9D52F36-7BD6-42B5-9056-A26398668705}">
      <dgm:prSet/>
      <dgm:spPr/>
      <dgm:t>
        <a:bodyPr/>
        <a:lstStyle/>
        <a:p>
          <a:endParaRPr lang="en-US"/>
        </a:p>
      </dgm:t>
    </dgm:pt>
    <dgm:pt modelId="{5F7B4E32-5DD4-498A-B159-6CFFBFC174A9}" type="sibTrans" cxnId="{B9D52F36-7BD6-42B5-9056-A26398668705}">
      <dgm:prSet/>
      <dgm:spPr/>
      <dgm:t>
        <a:bodyPr/>
        <a:lstStyle/>
        <a:p>
          <a:endParaRPr lang="en-US"/>
        </a:p>
      </dgm:t>
    </dgm:pt>
    <dgm:pt modelId="{7CA93546-8540-4742-9883-4B195CF061D3}">
      <dgm:prSet phldrT="[Text]"/>
      <dgm:spPr/>
      <dgm:t>
        <a:bodyPr/>
        <a:lstStyle/>
        <a:p>
          <a:r>
            <a:rPr lang="en-US" dirty="0"/>
            <a:t>Ice storms</a:t>
          </a:r>
        </a:p>
      </dgm:t>
    </dgm:pt>
    <dgm:pt modelId="{6C6581EC-367F-4BC1-985A-890B94A4DF17}" type="parTrans" cxnId="{9D937177-EFB6-46E7-ABDE-E92F0469BA43}">
      <dgm:prSet/>
      <dgm:spPr/>
      <dgm:t>
        <a:bodyPr/>
        <a:lstStyle/>
        <a:p>
          <a:endParaRPr lang="en-US"/>
        </a:p>
      </dgm:t>
    </dgm:pt>
    <dgm:pt modelId="{8911C9E6-510E-47B5-A069-BB716F1AF061}" type="sibTrans" cxnId="{9D937177-EFB6-46E7-ABDE-E92F0469BA43}">
      <dgm:prSet/>
      <dgm:spPr/>
      <dgm:t>
        <a:bodyPr/>
        <a:lstStyle/>
        <a:p>
          <a:endParaRPr lang="en-US"/>
        </a:p>
      </dgm:t>
    </dgm:pt>
    <dgm:pt modelId="{34B63112-942B-438F-8DA2-9705E1614971}">
      <dgm:prSet phldrT="[Text]"/>
      <dgm:spPr/>
      <dgm:t>
        <a:bodyPr/>
        <a:lstStyle/>
        <a:p>
          <a:r>
            <a:rPr lang="en-US" dirty="0"/>
            <a:t>Hurricanes/ Typhoons</a:t>
          </a:r>
        </a:p>
      </dgm:t>
    </dgm:pt>
    <dgm:pt modelId="{52AAD09F-306C-4365-902C-07167E167D0E}" type="parTrans" cxnId="{C72E1427-B6D3-46AF-93C5-8587FA044AA5}">
      <dgm:prSet/>
      <dgm:spPr/>
      <dgm:t>
        <a:bodyPr/>
        <a:lstStyle/>
        <a:p>
          <a:endParaRPr lang="en-US"/>
        </a:p>
      </dgm:t>
    </dgm:pt>
    <dgm:pt modelId="{F83ADCBE-B66C-449E-A709-0F787098BDE8}" type="sibTrans" cxnId="{C72E1427-B6D3-46AF-93C5-8587FA044AA5}">
      <dgm:prSet/>
      <dgm:spPr/>
      <dgm:t>
        <a:bodyPr/>
        <a:lstStyle/>
        <a:p>
          <a:endParaRPr lang="en-US"/>
        </a:p>
      </dgm:t>
    </dgm:pt>
    <dgm:pt modelId="{44D54E3C-C912-4542-99B9-E128773E9919}">
      <dgm:prSet phldrT="[Text]"/>
      <dgm:spPr/>
      <dgm:t>
        <a:bodyPr/>
        <a:lstStyle/>
        <a:p>
          <a:r>
            <a:rPr lang="en-US" dirty="0"/>
            <a:t>Volcanic actions</a:t>
          </a:r>
        </a:p>
      </dgm:t>
    </dgm:pt>
    <dgm:pt modelId="{D73BFC32-1467-4529-A62A-AE45B57F613D}" type="parTrans" cxnId="{73A30841-EC82-4184-8837-4758571240F9}">
      <dgm:prSet/>
      <dgm:spPr/>
      <dgm:t>
        <a:bodyPr/>
        <a:lstStyle/>
        <a:p>
          <a:endParaRPr lang="en-US"/>
        </a:p>
      </dgm:t>
    </dgm:pt>
    <dgm:pt modelId="{1B69A8F8-B2FD-48A5-8D28-27740BF23A33}" type="sibTrans" cxnId="{73A30841-EC82-4184-8837-4758571240F9}">
      <dgm:prSet/>
      <dgm:spPr/>
      <dgm:t>
        <a:bodyPr/>
        <a:lstStyle/>
        <a:p>
          <a:endParaRPr lang="en-US"/>
        </a:p>
      </dgm:t>
    </dgm:pt>
    <dgm:pt modelId="{C053B492-3F5A-4785-A769-B72363AFA0C3}">
      <dgm:prSet phldrT="[Text]"/>
      <dgm:spPr/>
      <dgm:t>
        <a:bodyPr/>
        <a:lstStyle/>
        <a:p>
          <a:r>
            <a:rPr lang="en-US" dirty="0"/>
            <a:t>Slides</a:t>
          </a:r>
        </a:p>
      </dgm:t>
    </dgm:pt>
    <dgm:pt modelId="{A0CD2D5D-2D6E-4533-BACE-1C8E9B008A68}" type="parTrans" cxnId="{6651CAA3-0FF5-42EC-89DA-084541684A4B}">
      <dgm:prSet/>
      <dgm:spPr/>
      <dgm:t>
        <a:bodyPr/>
        <a:lstStyle/>
        <a:p>
          <a:endParaRPr lang="en-US"/>
        </a:p>
      </dgm:t>
    </dgm:pt>
    <dgm:pt modelId="{A4CCDB9F-658A-4D52-90D4-7D6EBEBB1A3B}" type="sibTrans" cxnId="{6651CAA3-0FF5-42EC-89DA-084541684A4B}">
      <dgm:prSet/>
      <dgm:spPr/>
      <dgm:t>
        <a:bodyPr/>
        <a:lstStyle/>
        <a:p>
          <a:endParaRPr lang="en-US"/>
        </a:p>
      </dgm:t>
    </dgm:pt>
    <dgm:pt modelId="{2440A8CE-B7E0-4AFA-A985-9369D5C7CF8A}">
      <dgm:prSet phldrT="[Text]"/>
      <dgm:spPr/>
      <dgm:t>
        <a:bodyPr/>
        <a:lstStyle/>
        <a:p>
          <a:r>
            <a:rPr lang="en-US" dirty="0"/>
            <a:t>Drought</a:t>
          </a:r>
        </a:p>
      </dgm:t>
    </dgm:pt>
    <dgm:pt modelId="{D1ABC49E-48D4-4038-985D-630F74C6E7C9}" type="parTrans" cxnId="{E98671B9-5475-4EED-9542-B858EC62FCBF}">
      <dgm:prSet/>
      <dgm:spPr/>
      <dgm:t>
        <a:bodyPr/>
        <a:lstStyle/>
        <a:p>
          <a:endParaRPr lang="en-US"/>
        </a:p>
      </dgm:t>
    </dgm:pt>
    <dgm:pt modelId="{F3E08F49-FB6D-4DA9-8441-746F82F17DDD}" type="sibTrans" cxnId="{E98671B9-5475-4EED-9542-B858EC62FCBF}">
      <dgm:prSet/>
      <dgm:spPr/>
      <dgm:t>
        <a:bodyPr/>
        <a:lstStyle/>
        <a:p>
          <a:endParaRPr lang="en-US"/>
        </a:p>
      </dgm:t>
    </dgm:pt>
    <dgm:pt modelId="{94A420DE-8FD3-4EAA-84AA-DD7A13B9A559}">
      <dgm:prSet phldrT="[Text]"/>
      <dgm:spPr/>
      <dgm:t>
        <a:bodyPr/>
        <a:lstStyle/>
        <a:p>
          <a:r>
            <a:rPr lang="en-US" dirty="0"/>
            <a:t>Tornadoes</a:t>
          </a:r>
        </a:p>
      </dgm:t>
    </dgm:pt>
    <dgm:pt modelId="{8C48A604-80FC-4DC3-9D61-F1914C8B0604}" type="parTrans" cxnId="{6A948FF2-FD13-4D39-AEE1-1AF214584777}">
      <dgm:prSet/>
      <dgm:spPr/>
      <dgm:t>
        <a:bodyPr/>
        <a:lstStyle/>
        <a:p>
          <a:endParaRPr lang="en-US"/>
        </a:p>
      </dgm:t>
    </dgm:pt>
    <dgm:pt modelId="{6A0C46D9-0B8F-4C58-9DD3-802E35364DE8}" type="sibTrans" cxnId="{6A948FF2-FD13-4D39-AEE1-1AF214584777}">
      <dgm:prSet/>
      <dgm:spPr/>
      <dgm:t>
        <a:bodyPr/>
        <a:lstStyle/>
        <a:p>
          <a:endParaRPr lang="en-US"/>
        </a:p>
      </dgm:t>
    </dgm:pt>
    <dgm:pt modelId="{AE20E50D-43D1-493E-BE07-9E9BE60D7852}">
      <dgm:prSet phldrT="[Text]"/>
      <dgm:spPr/>
      <dgm:t>
        <a:bodyPr/>
        <a:lstStyle/>
        <a:p>
          <a:r>
            <a:rPr lang="en-US" dirty="0"/>
            <a:t>Earthquakes</a:t>
          </a:r>
        </a:p>
      </dgm:t>
    </dgm:pt>
    <dgm:pt modelId="{1C16B051-789F-48DE-BDB5-9FD4FB806AF7}" type="parTrans" cxnId="{B19D67AB-DA3D-43A4-BE89-8B60D94E8D58}">
      <dgm:prSet/>
      <dgm:spPr/>
      <dgm:t>
        <a:bodyPr/>
        <a:lstStyle/>
        <a:p>
          <a:endParaRPr lang="en-US"/>
        </a:p>
      </dgm:t>
    </dgm:pt>
    <dgm:pt modelId="{6A26175F-03D2-41AC-A250-A37A44C461E0}" type="sibTrans" cxnId="{B19D67AB-DA3D-43A4-BE89-8B60D94E8D58}">
      <dgm:prSet/>
      <dgm:spPr/>
      <dgm:t>
        <a:bodyPr/>
        <a:lstStyle/>
        <a:p>
          <a:endParaRPr lang="en-US"/>
        </a:p>
      </dgm:t>
    </dgm:pt>
    <dgm:pt modelId="{B76D04DE-D595-430C-A75C-3FFBADE57CB5}">
      <dgm:prSet phldrT="[Text]"/>
      <dgm:spPr/>
      <dgm:t>
        <a:bodyPr/>
        <a:lstStyle/>
        <a:p>
          <a:r>
            <a:rPr lang="en-US" dirty="0"/>
            <a:t>Natural Occurrences</a:t>
          </a:r>
        </a:p>
      </dgm:t>
    </dgm:pt>
    <dgm:pt modelId="{CA6F40D2-56E6-4B88-8C95-6DCA226AE1F3}" type="parTrans" cxnId="{BC8125E7-F175-4F49-9A08-1D6B0128BAF8}">
      <dgm:prSet/>
      <dgm:spPr/>
      <dgm:t>
        <a:bodyPr/>
        <a:lstStyle/>
        <a:p>
          <a:endParaRPr lang="en-US"/>
        </a:p>
      </dgm:t>
    </dgm:pt>
    <dgm:pt modelId="{C611326D-386C-4331-9033-133BBCD6A9BA}" type="sibTrans" cxnId="{BC8125E7-F175-4F49-9A08-1D6B0128BAF8}">
      <dgm:prSet/>
      <dgm:spPr/>
      <dgm:t>
        <a:bodyPr/>
        <a:lstStyle/>
        <a:p>
          <a:endParaRPr lang="en-US"/>
        </a:p>
      </dgm:t>
    </dgm:pt>
    <dgm:pt modelId="{62112024-06C4-4EB0-BF05-224957AA83C7}" type="pres">
      <dgm:prSet presAssocID="{89F5B349-7CFA-4477-933C-AA2AC4203311}" presName="linear" presStyleCnt="0">
        <dgm:presLayoutVars>
          <dgm:dir/>
          <dgm:animLvl val="lvl"/>
          <dgm:resizeHandles val="exact"/>
        </dgm:presLayoutVars>
      </dgm:prSet>
      <dgm:spPr/>
    </dgm:pt>
    <dgm:pt modelId="{4DDC42B0-A829-4385-9DEA-56375949A108}" type="pres">
      <dgm:prSet presAssocID="{B76D04DE-D595-430C-A75C-3FFBADE57CB5}" presName="parentLin" presStyleCnt="0"/>
      <dgm:spPr/>
    </dgm:pt>
    <dgm:pt modelId="{76BB450F-D98E-4D42-A7AB-4FACFEA55FE3}" type="pres">
      <dgm:prSet presAssocID="{B76D04DE-D595-430C-A75C-3FFBADE57CB5}" presName="parentLeftMargin" presStyleLbl="node1" presStyleIdx="0" presStyleCnt="1"/>
      <dgm:spPr/>
    </dgm:pt>
    <dgm:pt modelId="{2D865D39-D4EC-4210-80FE-BD3E42AC7338}" type="pres">
      <dgm:prSet presAssocID="{B76D04DE-D595-430C-A75C-3FFBADE57CB5}" presName="parentText" presStyleLbl="node1" presStyleIdx="0" presStyleCnt="1">
        <dgm:presLayoutVars>
          <dgm:chMax val="0"/>
          <dgm:bulletEnabled val="1"/>
        </dgm:presLayoutVars>
      </dgm:prSet>
      <dgm:spPr/>
    </dgm:pt>
    <dgm:pt modelId="{DAD6E65D-781E-4420-B425-0194DE3950A7}" type="pres">
      <dgm:prSet presAssocID="{B76D04DE-D595-430C-A75C-3FFBADE57CB5}" presName="negativeSpace" presStyleCnt="0"/>
      <dgm:spPr/>
    </dgm:pt>
    <dgm:pt modelId="{389AA70A-BDD1-4046-9735-407FF01EB32B}" type="pres">
      <dgm:prSet presAssocID="{B76D04DE-D595-430C-A75C-3FFBADE57CB5}" presName="childText" presStyleLbl="conFgAcc1" presStyleIdx="0" presStyleCnt="1">
        <dgm:presLayoutVars>
          <dgm:bulletEnabled val="1"/>
        </dgm:presLayoutVars>
      </dgm:prSet>
      <dgm:spPr/>
    </dgm:pt>
  </dgm:ptLst>
  <dgm:cxnLst>
    <dgm:cxn modelId="{40A5060E-1B41-4088-820D-4DC853D99EAA}" type="presOf" srcId="{B76D04DE-D595-430C-A75C-3FFBADE57CB5}" destId="{76BB450F-D98E-4D42-A7AB-4FACFEA55FE3}" srcOrd="0" destOrd="0" presId="urn:microsoft.com/office/officeart/2005/8/layout/list1"/>
    <dgm:cxn modelId="{DD228921-9832-415F-BC18-C648B790418C}" type="presOf" srcId="{47D8D6BB-2537-45F1-AB83-10B077F0DCA1}" destId="{389AA70A-BDD1-4046-9735-407FF01EB32B}" srcOrd="0" destOrd="1" presId="urn:microsoft.com/office/officeart/2005/8/layout/list1"/>
    <dgm:cxn modelId="{C72E1427-B6D3-46AF-93C5-8587FA044AA5}" srcId="{B76D04DE-D595-430C-A75C-3FFBADE57CB5}" destId="{34B63112-942B-438F-8DA2-9705E1614971}" srcOrd="4" destOrd="0" parTransId="{52AAD09F-306C-4365-902C-07167E167D0E}" sibTransId="{F83ADCBE-B66C-449E-A709-0F787098BDE8}"/>
    <dgm:cxn modelId="{E30E722C-AB20-4324-9BE9-4DC0C404C339}" srcId="{B76D04DE-D595-430C-A75C-3FFBADE57CB5}" destId="{C915B8F5-2930-4BA4-B87B-21D02E68DC59}" srcOrd="0" destOrd="0" parTransId="{0D72517A-45CB-407D-9757-7A7CC385807C}" sibTransId="{4E705A99-DFA1-4D13-A830-5B67038479CA}"/>
    <dgm:cxn modelId="{015FD234-CD41-4666-84A2-AE7B69FFC3AA}" type="presOf" srcId="{7CA93546-8540-4742-9883-4B195CF061D3}" destId="{389AA70A-BDD1-4046-9735-407FF01EB32B}" srcOrd="0" destOrd="3" presId="urn:microsoft.com/office/officeart/2005/8/layout/list1"/>
    <dgm:cxn modelId="{B9D52F36-7BD6-42B5-9056-A26398668705}" srcId="{B76D04DE-D595-430C-A75C-3FFBADE57CB5}" destId="{D7BB5EA7-44F2-4F7B-AD03-F5B0EA5D3D6B}" srcOrd="2" destOrd="0" parTransId="{EA044203-7343-449B-80E6-E91BCEE2EBA0}" sibTransId="{5F7B4E32-5DD4-498A-B159-6CFFBFC174A9}"/>
    <dgm:cxn modelId="{FD45215E-9B7F-434D-BA8C-460B8B6C4C64}" type="presOf" srcId="{D7BB5EA7-44F2-4F7B-AD03-F5B0EA5D3D6B}" destId="{389AA70A-BDD1-4046-9735-407FF01EB32B}" srcOrd="0" destOrd="2" presId="urn:microsoft.com/office/officeart/2005/8/layout/list1"/>
    <dgm:cxn modelId="{73A30841-EC82-4184-8837-4758571240F9}" srcId="{B76D04DE-D595-430C-A75C-3FFBADE57CB5}" destId="{44D54E3C-C912-4542-99B9-E128773E9919}" srcOrd="7" destOrd="0" parTransId="{D73BFC32-1467-4529-A62A-AE45B57F613D}" sibTransId="{1B69A8F8-B2FD-48A5-8D28-27740BF23A33}"/>
    <dgm:cxn modelId="{DBB7EA61-CAAD-4DF2-99DC-9DE977C1BCB9}" type="presOf" srcId="{2440A8CE-B7E0-4AFA-A985-9369D5C7CF8A}" destId="{389AA70A-BDD1-4046-9735-407FF01EB32B}" srcOrd="0" destOrd="9" presId="urn:microsoft.com/office/officeart/2005/8/layout/list1"/>
    <dgm:cxn modelId="{F381D342-B799-4FD0-8D98-6ADFF3C9D30A}" srcId="{B76D04DE-D595-430C-A75C-3FFBADE57CB5}" destId="{47D8D6BB-2537-45F1-AB83-10B077F0DCA1}" srcOrd="1" destOrd="0" parTransId="{524EEB35-CD98-42AB-A5FB-6B1504413D39}" sibTransId="{55C9A0DD-1923-4D7B-9E7E-DD0306624664}"/>
    <dgm:cxn modelId="{08C89F63-D051-415E-9BC9-B2F0E1C10FBF}" type="presOf" srcId="{44D54E3C-C912-4542-99B9-E128773E9919}" destId="{389AA70A-BDD1-4046-9735-407FF01EB32B}" srcOrd="0" destOrd="7" presId="urn:microsoft.com/office/officeart/2005/8/layout/list1"/>
    <dgm:cxn modelId="{66BD5644-4E8D-4F3A-9A07-2F2C55DE78CB}" type="presOf" srcId="{C915B8F5-2930-4BA4-B87B-21D02E68DC59}" destId="{389AA70A-BDD1-4046-9735-407FF01EB32B}" srcOrd="0" destOrd="0" presId="urn:microsoft.com/office/officeart/2005/8/layout/list1"/>
    <dgm:cxn modelId="{BCABA367-7B56-4222-A10F-4EEF2D410D03}" type="presOf" srcId="{94A420DE-8FD3-4EAA-84AA-DD7A13B9A559}" destId="{389AA70A-BDD1-4046-9735-407FF01EB32B}" srcOrd="0" destOrd="5" presId="urn:microsoft.com/office/officeart/2005/8/layout/list1"/>
    <dgm:cxn modelId="{9D937177-EFB6-46E7-ABDE-E92F0469BA43}" srcId="{B76D04DE-D595-430C-A75C-3FFBADE57CB5}" destId="{7CA93546-8540-4742-9883-4B195CF061D3}" srcOrd="3" destOrd="0" parTransId="{6C6581EC-367F-4BC1-985A-890B94A4DF17}" sibTransId="{8911C9E6-510E-47B5-A069-BB716F1AF061}"/>
    <dgm:cxn modelId="{6651CAA3-0FF5-42EC-89DA-084541684A4B}" srcId="{B76D04DE-D595-430C-A75C-3FFBADE57CB5}" destId="{C053B492-3F5A-4785-A769-B72363AFA0C3}" srcOrd="8" destOrd="0" parTransId="{A0CD2D5D-2D6E-4533-BACE-1C8E9B008A68}" sibTransId="{A4CCDB9F-658A-4D52-90D4-7D6EBEBB1A3B}"/>
    <dgm:cxn modelId="{B19D67AB-DA3D-43A4-BE89-8B60D94E8D58}" srcId="{B76D04DE-D595-430C-A75C-3FFBADE57CB5}" destId="{AE20E50D-43D1-493E-BE07-9E9BE60D7852}" srcOrd="6" destOrd="0" parTransId="{1C16B051-789F-48DE-BDB5-9FD4FB806AF7}" sibTransId="{6A26175F-03D2-41AC-A250-A37A44C461E0}"/>
    <dgm:cxn modelId="{A62481B5-60B0-4347-8177-B5815F2B9BBF}" type="presOf" srcId="{34B63112-942B-438F-8DA2-9705E1614971}" destId="{389AA70A-BDD1-4046-9735-407FF01EB32B}" srcOrd="0" destOrd="4" presId="urn:microsoft.com/office/officeart/2005/8/layout/list1"/>
    <dgm:cxn modelId="{E98671B9-5475-4EED-9542-B858EC62FCBF}" srcId="{B76D04DE-D595-430C-A75C-3FFBADE57CB5}" destId="{2440A8CE-B7E0-4AFA-A985-9369D5C7CF8A}" srcOrd="9" destOrd="0" parTransId="{D1ABC49E-48D4-4038-985D-630F74C6E7C9}" sibTransId="{F3E08F49-FB6D-4DA9-8441-746F82F17DDD}"/>
    <dgm:cxn modelId="{2681A2B9-548A-4AB2-AAA4-C3021F6049FD}" type="presOf" srcId="{89F5B349-7CFA-4477-933C-AA2AC4203311}" destId="{62112024-06C4-4EB0-BF05-224957AA83C7}" srcOrd="0" destOrd="0" presId="urn:microsoft.com/office/officeart/2005/8/layout/list1"/>
    <dgm:cxn modelId="{DD0E92D3-5D54-4F1A-BB17-6986F7C8CB2A}" type="presOf" srcId="{AE20E50D-43D1-493E-BE07-9E9BE60D7852}" destId="{389AA70A-BDD1-4046-9735-407FF01EB32B}" srcOrd="0" destOrd="6" presId="urn:microsoft.com/office/officeart/2005/8/layout/list1"/>
    <dgm:cxn modelId="{2AA0B0DB-82BC-471D-9A28-34DD38A4F481}" type="presOf" srcId="{B76D04DE-D595-430C-A75C-3FFBADE57CB5}" destId="{2D865D39-D4EC-4210-80FE-BD3E42AC7338}" srcOrd="1" destOrd="0" presId="urn:microsoft.com/office/officeart/2005/8/layout/list1"/>
    <dgm:cxn modelId="{BC8125E7-F175-4F49-9A08-1D6B0128BAF8}" srcId="{89F5B349-7CFA-4477-933C-AA2AC4203311}" destId="{B76D04DE-D595-430C-A75C-3FFBADE57CB5}" srcOrd="0" destOrd="0" parTransId="{CA6F40D2-56E6-4B88-8C95-6DCA226AE1F3}" sibTransId="{C611326D-386C-4331-9033-133BBCD6A9BA}"/>
    <dgm:cxn modelId="{1CD396E7-9A91-4A89-973D-2BBEB43E0EB7}" type="presOf" srcId="{C053B492-3F5A-4785-A769-B72363AFA0C3}" destId="{389AA70A-BDD1-4046-9735-407FF01EB32B}" srcOrd="0" destOrd="8" presId="urn:microsoft.com/office/officeart/2005/8/layout/list1"/>
    <dgm:cxn modelId="{6A948FF2-FD13-4D39-AEE1-1AF214584777}" srcId="{B76D04DE-D595-430C-A75C-3FFBADE57CB5}" destId="{94A420DE-8FD3-4EAA-84AA-DD7A13B9A559}" srcOrd="5" destOrd="0" parTransId="{8C48A604-80FC-4DC3-9D61-F1914C8B0604}" sibTransId="{6A0C46D9-0B8F-4C58-9DD3-802E35364DE8}"/>
    <dgm:cxn modelId="{99B29124-8A0B-4556-8D8D-64122D67AB08}" type="presParOf" srcId="{62112024-06C4-4EB0-BF05-224957AA83C7}" destId="{4DDC42B0-A829-4385-9DEA-56375949A108}" srcOrd="0" destOrd="0" presId="urn:microsoft.com/office/officeart/2005/8/layout/list1"/>
    <dgm:cxn modelId="{0AFE0CB5-ADD1-4DE7-8026-C8E2B3E5F4FA}" type="presParOf" srcId="{4DDC42B0-A829-4385-9DEA-56375949A108}" destId="{76BB450F-D98E-4D42-A7AB-4FACFEA55FE3}" srcOrd="0" destOrd="0" presId="urn:microsoft.com/office/officeart/2005/8/layout/list1"/>
    <dgm:cxn modelId="{A433CDB6-4086-40F3-ACB5-7797D1A01A3B}" type="presParOf" srcId="{4DDC42B0-A829-4385-9DEA-56375949A108}" destId="{2D865D39-D4EC-4210-80FE-BD3E42AC7338}" srcOrd="1" destOrd="0" presId="urn:microsoft.com/office/officeart/2005/8/layout/list1"/>
    <dgm:cxn modelId="{5BB25CFC-DFDC-4BBA-B2A8-5EDA283CCCDA}" type="presParOf" srcId="{62112024-06C4-4EB0-BF05-224957AA83C7}" destId="{DAD6E65D-781E-4420-B425-0194DE3950A7}" srcOrd="1" destOrd="0" presId="urn:microsoft.com/office/officeart/2005/8/layout/list1"/>
    <dgm:cxn modelId="{53D4791D-F951-44FD-8C98-6A293B404993}" type="presParOf" srcId="{62112024-06C4-4EB0-BF05-224957AA83C7}" destId="{389AA70A-BDD1-4046-9735-407FF01EB32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2489D4-AF7E-4B25-A034-1897E5EC17DD}" type="doc">
      <dgm:prSet loTypeId="urn:microsoft.com/office/officeart/2005/8/layout/process2" loCatId="process" qsTypeId="urn:microsoft.com/office/officeart/2005/8/quickstyle/simple1" qsCatId="simple" csTypeId="urn:microsoft.com/office/officeart/2005/8/colors/accent6_1" csCatId="accent6" phldr="1"/>
      <dgm:spPr/>
      <dgm:t>
        <a:bodyPr/>
        <a:lstStyle/>
        <a:p>
          <a:endParaRPr lang="en-US"/>
        </a:p>
      </dgm:t>
    </dgm:pt>
    <dgm:pt modelId="{E47DD19A-0419-45BD-B6C9-CB48982050F3}">
      <dgm:prSet phldrT="[Text]"/>
      <dgm:spPr/>
      <dgm:t>
        <a:bodyPr/>
        <a:lstStyle/>
        <a:p>
          <a:endParaRPr lang="en-US" dirty="0"/>
        </a:p>
      </dgm:t>
    </dgm:pt>
    <dgm:pt modelId="{B27A8DD6-5589-4427-8DA2-D91D7097BBE4}" type="parTrans" cxnId="{E26441B0-4A82-42A2-9102-C3DCF8FC368C}">
      <dgm:prSet/>
      <dgm:spPr/>
      <dgm:t>
        <a:bodyPr/>
        <a:lstStyle/>
        <a:p>
          <a:endParaRPr lang="en-US"/>
        </a:p>
      </dgm:t>
    </dgm:pt>
    <dgm:pt modelId="{11C997D1-3D6E-4943-A1AF-D45A1A72EA53}" type="sibTrans" cxnId="{E26441B0-4A82-42A2-9102-C3DCF8FC368C}">
      <dgm:prSet/>
      <dgm:spPr/>
      <dgm:t>
        <a:bodyPr/>
        <a:lstStyle/>
        <a:p>
          <a:endParaRPr lang="en-US"/>
        </a:p>
      </dgm:t>
    </dgm:pt>
    <dgm:pt modelId="{12599556-608D-4876-9E46-AE226C311ADF}">
      <dgm:prSet phldrT="[Text]"/>
      <dgm:spPr/>
      <dgm:t>
        <a:bodyPr/>
        <a:lstStyle/>
        <a:p>
          <a:endParaRPr lang="en-US" dirty="0"/>
        </a:p>
      </dgm:t>
    </dgm:pt>
    <dgm:pt modelId="{8B0C533A-CFA0-4CB0-90F4-2B86C10324CF}" type="parTrans" cxnId="{316FBBAB-2C4D-4E09-B9A3-4A3E86263574}">
      <dgm:prSet/>
      <dgm:spPr/>
      <dgm:t>
        <a:bodyPr/>
        <a:lstStyle/>
        <a:p>
          <a:endParaRPr lang="en-US"/>
        </a:p>
      </dgm:t>
    </dgm:pt>
    <dgm:pt modelId="{7E157B2B-3940-4043-AB83-052627317277}" type="sibTrans" cxnId="{316FBBAB-2C4D-4E09-B9A3-4A3E86263574}">
      <dgm:prSet/>
      <dgm:spPr/>
      <dgm:t>
        <a:bodyPr/>
        <a:lstStyle/>
        <a:p>
          <a:endParaRPr lang="en-US"/>
        </a:p>
      </dgm:t>
    </dgm:pt>
    <dgm:pt modelId="{2C146BF6-44DB-47D6-B8AB-1699C1585D25}">
      <dgm:prSet phldrT="[Text]"/>
      <dgm:spPr/>
      <dgm:t>
        <a:bodyPr/>
        <a:lstStyle/>
        <a:p>
          <a:r>
            <a:rPr lang="en-US" dirty="0"/>
            <a:t>EWP Program</a:t>
          </a:r>
        </a:p>
      </dgm:t>
    </dgm:pt>
    <dgm:pt modelId="{16C5DC0E-4B07-4642-A918-DF4D8C15BC56}" type="parTrans" cxnId="{E4C91F6B-C765-4539-AE77-F8BF92C01242}">
      <dgm:prSet/>
      <dgm:spPr/>
      <dgm:t>
        <a:bodyPr/>
        <a:lstStyle/>
        <a:p>
          <a:endParaRPr lang="en-US"/>
        </a:p>
      </dgm:t>
    </dgm:pt>
    <dgm:pt modelId="{017D9956-A0CB-4051-B7F6-4BC8FA0E1BFB}" type="sibTrans" cxnId="{E4C91F6B-C765-4539-AE77-F8BF92C01242}">
      <dgm:prSet/>
      <dgm:spPr/>
      <dgm:t>
        <a:bodyPr/>
        <a:lstStyle/>
        <a:p>
          <a:endParaRPr lang="en-US"/>
        </a:p>
      </dgm:t>
    </dgm:pt>
    <dgm:pt modelId="{B26C3156-B7E2-4A47-B65B-A6D5CD319A56}">
      <dgm:prSet phldrT="[Text]"/>
      <dgm:spPr/>
      <dgm:t>
        <a:bodyPr/>
        <a:lstStyle/>
        <a:p>
          <a:r>
            <a:rPr lang="en-US" i="1" dirty="0"/>
            <a:t>Flooding and Erosion Protection</a:t>
          </a:r>
        </a:p>
      </dgm:t>
    </dgm:pt>
    <dgm:pt modelId="{724F6924-4441-4100-AAD5-7A01D151CE44}" type="parTrans" cxnId="{CE6BEB88-747E-4F25-BBF9-0B65ABABFF4F}">
      <dgm:prSet/>
      <dgm:spPr/>
      <dgm:t>
        <a:bodyPr/>
        <a:lstStyle/>
        <a:p>
          <a:endParaRPr lang="en-US"/>
        </a:p>
      </dgm:t>
    </dgm:pt>
    <dgm:pt modelId="{3B206E12-2557-4C5D-BB36-FD8325289514}" type="sibTrans" cxnId="{CE6BEB88-747E-4F25-BBF9-0B65ABABFF4F}">
      <dgm:prSet/>
      <dgm:spPr/>
      <dgm:t>
        <a:bodyPr/>
        <a:lstStyle/>
        <a:p>
          <a:endParaRPr lang="en-US"/>
        </a:p>
      </dgm:t>
    </dgm:pt>
    <dgm:pt modelId="{F73762E6-E620-4833-9DCB-16FC99A5AF37}" type="pres">
      <dgm:prSet presAssocID="{C92489D4-AF7E-4B25-A034-1897E5EC17DD}" presName="linearFlow" presStyleCnt="0">
        <dgm:presLayoutVars>
          <dgm:resizeHandles val="exact"/>
        </dgm:presLayoutVars>
      </dgm:prSet>
      <dgm:spPr/>
    </dgm:pt>
    <dgm:pt modelId="{B0223986-F1BE-4A86-9EF5-83866CDFFE7C}" type="pres">
      <dgm:prSet presAssocID="{E47DD19A-0419-45BD-B6C9-CB48982050F3}" presName="node" presStyleLbl="node1" presStyleIdx="0" presStyleCnt="4">
        <dgm:presLayoutVars>
          <dgm:bulletEnabled val="1"/>
        </dgm:presLayoutVars>
      </dgm:prSet>
      <dgm:spPr/>
    </dgm:pt>
    <dgm:pt modelId="{DF8B8153-B416-47EE-A185-704C515769DB}" type="pres">
      <dgm:prSet presAssocID="{11C997D1-3D6E-4943-A1AF-D45A1A72EA53}" presName="sibTrans" presStyleLbl="sibTrans2D1" presStyleIdx="0" presStyleCnt="3"/>
      <dgm:spPr/>
    </dgm:pt>
    <dgm:pt modelId="{C1619528-4F40-4EB8-B81D-4763A3DBB30B}" type="pres">
      <dgm:prSet presAssocID="{11C997D1-3D6E-4943-A1AF-D45A1A72EA53}" presName="connectorText" presStyleLbl="sibTrans2D1" presStyleIdx="0" presStyleCnt="3"/>
      <dgm:spPr/>
    </dgm:pt>
    <dgm:pt modelId="{45A33CFB-5C4D-4886-98D3-E79DA8578BE3}" type="pres">
      <dgm:prSet presAssocID="{12599556-608D-4876-9E46-AE226C311ADF}" presName="node" presStyleLbl="node1" presStyleIdx="1" presStyleCnt="4">
        <dgm:presLayoutVars>
          <dgm:bulletEnabled val="1"/>
        </dgm:presLayoutVars>
      </dgm:prSet>
      <dgm:spPr/>
    </dgm:pt>
    <dgm:pt modelId="{9D75118C-592F-4FA7-9614-F53BB26505AE}" type="pres">
      <dgm:prSet presAssocID="{7E157B2B-3940-4043-AB83-052627317277}" presName="sibTrans" presStyleLbl="sibTrans2D1" presStyleIdx="1" presStyleCnt="3"/>
      <dgm:spPr/>
    </dgm:pt>
    <dgm:pt modelId="{69F91795-5641-4D0D-8592-FFE43A04E506}" type="pres">
      <dgm:prSet presAssocID="{7E157B2B-3940-4043-AB83-052627317277}" presName="connectorText" presStyleLbl="sibTrans2D1" presStyleIdx="1" presStyleCnt="3"/>
      <dgm:spPr/>
    </dgm:pt>
    <dgm:pt modelId="{031BE684-DB74-41D1-9EB2-AD0ECBE1FD3D}" type="pres">
      <dgm:prSet presAssocID="{2C146BF6-44DB-47D6-B8AB-1699C1585D25}" presName="node" presStyleLbl="node1" presStyleIdx="2" presStyleCnt="4">
        <dgm:presLayoutVars>
          <dgm:bulletEnabled val="1"/>
        </dgm:presLayoutVars>
      </dgm:prSet>
      <dgm:spPr/>
    </dgm:pt>
    <dgm:pt modelId="{D0451DD2-A705-46A7-B39D-29FE57FAB744}" type="pres">
      <dgm:prSet presAssocID="{017D9956-A0CB-4051-B7F6-4BC8FA0E1BFB}" presName="sibTrans" presStyleLbl="sibTrans2D1" presStyleIdx="2" presStyleCnt="3"/>
      <dgm:spPr/>
    </dgm:pt>
    <dgm:pt modelId="{24BFC342-C72D-4D60-B678-1C2F4940C0D0}" type="pres">
      <dgm:prSet presAssocID="{017D9956-A0CB-4051-B7F6-4BC8FA0E1BFB}" presName="connectorText" presStyleLbl="sibTrans2D1" presStyleIdx="2" presStyleCnt="3"/>
      <dgm:spPr/>
    </dgm:pt>
    <dgm:pt modelId="{0DC68EBA-0883-4250-BAAA-AE2066DA0479}" type="pres">
      <dgm:prSet presAssocID="{B26C3156-B7E2-4A47-B65B-A6D5CD319A56}" presName="node" presStyleLbl="node1" presStyleIdx="3" presStyleCnt="4">
        <dgm:presLayoutVars>
          <dgm:bulletEnabled val="1"/>
        </dgm:presLayoutVars>
      </dgm:prSet>
      <dgm:spPr/>
    </dgm:pt>
  </dgm:ptLst>
  <dgm:cxnLst>
    <dgm:cxn modelId="{A94D5A01-0F6E-406D-B893-51D8523F728C}" type="presOf" srcId="{E47DD19A-0419-45BD-B6C9-CB48982050F3}" destId="{B0223986-F1BE-4A86-9EF5-83866CDFFE7C}" srcOrd="0" destOrd="0" presId="urn:microsoft.com/office/officeart/2005/8/layout/process2"/>
    <dgm:cxn modelId="{579EB806-09B7-413A-BF8F-E089BF338C88}" type="presOf" srcId="{017D9956-A0CB-4051-B7F6-4BC8FA0E1BFB}" destId="{D0451DD2-A705-46A7-B39D-29FE57FAB744}" srcOrd="0" destOrd="0" presId="urn:microsoft.com/office/officeart/2005/8/layout/process2"/>
    <dgm:cxn modelId="{03080268-DAF6-4A65-B6D7-CB92904E7D39}" type="presOf" srcId="{C92489D4-AF7E-4B25-A034-1897E5EC17DD}" destId="{F73762E6-E620-4833-9DCB-16FC99A5AF37}" srcOrd="0" destOrd="0" presId="urn:microsoft.com/office/officeart/2005/8/layout/process2"/>
    <dgm:cxn modelId="{E4C91F6B-C765-4539-AE77-F8BF92C01242}" srcId="{C92489D4-AF7E-4B25-A034-1897E5EC17DD}" destId="{2C146BF6-44DB-47D6-B8AB-1699C1585D25}" srcOrd="2" destOrd="0" parTransId="{16C5DC0E-4B07-4642-A918-DF4D8C15BC56}" sibTransId="{017D9956-A0CB-4051-B7F6-4BC8FA0E1BFB}"/>
    <dgm:cxn modelId="{529EB46E-5376-45E7-B466-19BA3DB0C91E}" type="presOf" srcId="{017D9956-A0CB-4051-B7F6-4BC8FA0E1BFB}" destId="{24BFC342-C72D-4D60-B678-1C2F4940C0D0}" srcOrd="1" destOrd="0" presId="urn:microsoft.com/office/officeart/2005/8/layout/process2"/>
    <dgm:cxn modelId="{D6DD8971-3FEE-4545-9D7B-C4E437BDDF7C}" type="presOf" srcId="{11C997D1-3D6E-4943-A1AF-D45A1A72EA53}" destId="{C1619528-4F40-4EB8-B81D-4763A3DBB30B}" srcOrd="1" destOrd="0" presId="urn:microsoft.com/office/officeart/2005/8/layout/process2"/>
    <dgm:cxn modelId="{84E18575-055A-4B52-A973-C896BD036805}" type="presOf" srcId="{11C997D1-3D6E-4943-A1AF-D45A1A72EA53}" destId="{DF8B8153-B416-47EE-A185-704C515769DB}" srcOrd="0" destOrd="0" presId="urn:microsoft.com/office/officeart/2005/8/layout/process2"/>
    <dgm:cxn modelId="{CE6BEB88-747E-4F25-BBF9-0B65ABABFF4F}" srcId="{C92489D4-AF7E-4B25-A034-1897E5EC17DD}" destId="{B26C3156-B7E2-4A47-B65B-A6D5CD319A56}" srcOrd="3" destOrd="0" parTransId="{724F6924-4441-4100-AAD5-7A01D151CE44}" sibTransId="{3B206E12-2557-4C5D-BB36-FD8325289514}"/>
    <dgm:cxn modelId="{D11AE6A5-04CE-493D-AB09-5DF837825E7B}" type="presOf" srcId="{B26C3156-B7E2-4A47-B65B-A6D5CD319A56}" destId="{0DC68EBA-0883-4250-BAAA-AE2066DA0479}" srcOrd="0" destOrd="0" presId="urn:microsoft.com/office/officeart/2005/8/layout/process2"/>
    <dgm:cxn modelId="{316FBBAB-2C4D-4E09-B9A3-4A3E86263574}" srcId="{C92489D4-AF7E-4B25-A034-1897E5EC17DD}" destId="{12599556-608D-4876-9E46-AE226C311ADF}" srcOrd="1" destOrd="0" parTransId="{8B0C533A-CFA0-4CB0-90F4-2B86C10324CF}" sibTransId="{7E157B2B-3940-4043-AB83-052627317277}"/>
    <dgm:cxn modelId="{E26441B0-4A82-42A2-9102-C3DCF8FC368C}" srcId="{C92489D4-AF7E-4B25-A034-1897E5EC17DD}" destId="{E47DD19A-0419-45BD-B6C9-CB48982050F3}" srcOrd="0" destOrd="0" parTransId="{B27A8DD6-5589-4427-8DA2-D91D7097BBE4}" sibTransId="{11C997D1-3D6E-4943-A1AF-D45A1A72EA53}"/>
    <dgm:cxn modelId="{8ED0E8EB-F3CC-4B2A-886E-2034037E010D}" type="presOf" srcId="{2C146BF6-44DB-47D6-B8AB-1699C1585D25}" destId="{031BE684-DB74-41D1-9EB2-AD0ECBE1FD3D}" srcOrd="0" destOrd="0" presId="urn:microsoft.com/office/officeart/2005/8/layout/process2"/>
    <dgm:cxn modelId="{07A62DED-81A6-4C66-893D-6CFEB0A3D0FF}" type="presOf" srcId="{7E157B2B-3940-4043-AB83-052627317277}" destId="{69F91795-5641-4D0D-8592-FFE43A04E506}" srcOrd="1" destOrd="0" presId="urn:microsoft.com/office/officeart/2005/8/layout/process2"/>
    <dgm:cxn modelId="{0B74BCEF-92A0-41F6-B72B-D9CD2D98305B}" type="presOf" srcId="{12599556-608D-4876-9E46-AE226C311ADF}" destId="{45A33CFB-5C4D-4886-98D3-E79DA8578BE3}" srcOrd="0" destOrd="0" presId="urn:microsoft.com/office/officeart/2005/8/layout/process2"/>
    <dgm:cxn modelId="{65652FFC-BCFF-42CA-A07A-28A9E57A6C50}" type="presOf" srcId="{7E157B2B-3940-4043-AB83-052627317277}" destId="{9D75118C-592F-4FA7-9614-F53BB26505AE}" srcOrd="0" destOrd="0" presId="urn:microsoft.com/office/officeart/2005/8/layout/process2"/>
    <dgm:cxn modelId="{35FBAFA6-D8EA-470E-B8C7-6E0EF0A03EBE}" type="presParOf" srcId="{F73762E6-E620-4833-9DCB-16FC99A5AF37}" destId="{B0223986-F1BE-4A86-9EF5-83866CDFFE7C}" srcOrd="0" destOrd="0" presId="urn:microsoft.com/office/officeart/2005/8/layout/process2"/>
    <dgm:cxn modelId="{3ABF2725-B371-4735-BFD0-A348A5814E9B}" type="presParOf" srcId="{F73762E6-E620-4833-9DCB-16FC99A5AF37}" destId="{DF8B8153-B416-47EE-A185-704C515769DB}" srcOrd="1" destOrd="0" presId="urn:microsoft.com/office/officeart/2005/8/layout/process2"/>
    <dgm:cxn modelId="{10E0F638-AE11-4083-865A-0C68154FE377}" type="presParOf" srcId="{DF8B8153-B416-47EE-A185-704C515769DB}" destId="{C1619528-4F40-4EB8-B81D-4763A3DBB30B}" srcOrd="0" destOrd="0" presId="urn:microsoft.com/office/officeart/2005/8/layout/process2"/>
    <dgm:cxn modelId="{C5AE45CF-3C27-4033-882D-8E423ED8B5FC}" type="presParOf" srcId="{F73762E6-E620-4833-9DCB-16FC99A5AF37}" destId="{45A33CFB-5C4D-4886-98D3-E79DA8578BE3}" srcOrd="2" destOrd="0" presId="urn:microsoft.com/office/officeart/2005/8/layout/process2"/>
    <dgm:cxn modelId="{0BDC1E52-E5B7-439F-A70F-698700AC35DB}" type="presParOf" srcId="{F73762E6-E620-4833-9DCB-16FC99A5AF37}" destId="{9D75118C-592F-4FA7-9614-F53BB26505AE}" srcOrd="3" destOrd="0" presId="urn:microsoft.com/office/officeart/2005/8/layout/process2"/>
    <dgm:cxn modelId="{AE8691C0-607B-4F23-BA04-33DCEAA9A738}" type="presParOf" srcId="{9D75118C-592F-4FA7-9614-F53BB26505AE}" destId="{69F91795-5641-4D0D-8592-FFE43A04E506}" srcOrd="0" destOrd="0" presId="urn:microsoft.com/office/officeart/2005/8/layout/process2"/>
    <dgm:cxn modelId="{62F27462-1D1E-459A-ADE1-B2EE31E3EED2}" type="presParOf" srcId="{F73762E6-E620-4833-9DCB-16FC99A5AF37}" destId="{031BE684-DB74-41D1-9EB2-AD0ECBE1FD3D}" srcOrd="4" destOrd="0" presId="urn:microsoft.com/office/officeart/2005/8/layout/process2"/>
    <dgm:cxn modelId="{AD67CE95-F3AD-476B-9299-EC75747740D5}" type="presParOf" srcId="{F73762E6-E620-4833-9DCB-16FC99A5AF37}" destId="{D0451DD2-A705-46A7-B39D-29FE57FAB744}" srcOrd="5" destOrd="0" presId="urn:microsoft.com/office/officeart/2005/8/layout/process2"/>
    <dgm:cxn modelId="{E791B835-E4B5-4BFD-B98B-9D9BE0BC18C1}" type="presParOf" srcId="{D0451DD2-A705-46A7-B39D-29FE57FAB744}" destId="{24BFC342-C72D-4D60-B678-1C2F4940C0D0}" srcOrd="0" destOrd="0" presId="urn:microsoft.com/office/officeart/2005/8/layout/process2"/>
    <dgm:cxn modelId="{220E04CA-FD6E-4B97-859E-9E453FD905A0}" type="presParOf" srcId="{F73762E6-E620-4833-9DCB-16FC99A5AF37}" destId="{0DC68EBA-0883-4250-BAAA-AE2066DA0479}" srcOrd="6"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FC355A-3F43-4EBC-94C8-42EBAF8C0703}" type="doc">
      <dgm:prSet loTypeId="urn:microsoft.com/office/officeart/2005/8/layout/equation1" loCatId="process" qsTypeId="urn:microsoft.com/office/officeart/2005/8/quickstyle/simple1" qsCatId="simple" csTypeId="urn:microsoft.com/office/officeart/2005/8/colors/accent6_1" csCatId="accent6" phldr="1"/>
      <dgm:spPr/>
      <dgm:t>
        <a:bodyPr/>
        <a:lstStyle/>
        <a:p>
          <a:endParaRPr lang="en-US"/>
        </a:p>
      </dgm:t>
    </dgm:pt>
    <dgm:pt modelId="{E1706DE1-E8AF-41CB-B095-CD9E5AA167E3}">
      <dgm:prSet phldrT="[Text]" custT="1"/>
      <dgm:spPr/>
      <dgm:t>
        <a:bodyPr/>
        <a:lstStyle/>
        <a:p>
          <a:r>
            <a:rPr lang="en-US" sz="1400" b="1" dirty="0"/>
            <a:t>Natural Event</a:t>
          </a:r>
        </a:p>
      </dgm:t>
    </dgm:pt>
    <dgm:pt modelId="{8373ECD2-ECA7-46AB-845E-7D06AE9DE3AF}" type="parTrans" cxnId="{9B94C81F-958A-42D2-94A9-D990DD23AC27}">
      <dgm:prSet/>
      <dgm:spPr/>
      <dgm:t>
        <a:bodyPr/>
        <a:lstStyle/>
        <a:p>
          <a:endParaRPr lang="en-US" b="1"/>
        </a:p>
      </dgm:t>
    </dgm:pt>
    <dgm:pt modelId="{BA9B2D25-A103-44E6-9D00-9BA66BDC5BAE}" type="sibTrans" cxnId="{9B94C81F-958A-42D2-94A9-D990DD23AC27}">
      <dgm:prSet/>
      <dgm:spPr/>
      <dgm:t>
        <a:bodyPr/>
        <a:lstStyle/>
        <a:p>
          <a:endParaRPr lang="en-US" b="1"/>
        </a:p>
      </dgm:t>
    </dgm:pt>
    <dgm:pt modelId="{25822F9E-D69B-424E-88F3-88B5278EC46D}">
      <dgm:prSet phldrT="[Text]" custT="1"/>
      <dgm:spPr/>
      <dgm:t>
        <a:bodyPr/>
        <a:lstStyle/>
        <a:p>
          <a:r>
            <a:rPr lang="en-US" sz="1400" b="1" dirty="0"/>
            <a:t>Watershed Impairment</a:t>
          </a:r>
        </a:p>
      </dgm:t>
    </dgm:pt>
    <dgm:pt modelId="{2DD4A60B-0ED7-4F29-B1BC-2128D9909C77}" type="parTrans" cxnId="{A0C5B678-F147-47B9-9B97-D801DD88633B}">
      <dgm:prSet/>
      <dgm:spPr/>
      <dgm:t>
        <a:bodyPr/>
        <a:lstStyle/>
        <a:p>
          <a:endParaRPr lang="en-US" b="1"/>
        </a:p>
      </dgm:t>
    </dgm:pt>
    <dgm:pt modelId="{58FBF618-A864-47CB-A49C-BFCF167DEAF9}" type="sibTrans" cxnId="{A0C5B678-F147-47B9-9B97-D801DD88633B}">
      <dgm:prSet/>
      <dgm:spPr/>
      <dgm:t>
        <a:bodyPr/>
        <a:lstStyle/>
        <a:p>
          <a:endParaRPr lang="en-US" b="1"/>
        </a:p>
      </dgm:t>
    </dgm:pt>
    <dgm:pt modelId="{CF8CE022-59C7-4C18-9081-5190BC3540B8}">
      <dgm:prSet phldrT="[Text]" custT="1"/>
      <dgm:spPr/>
      <dgm:t>
        <a:bodyPr/>
        <a:lstStyle/>
        <a:p>
          <a:r>
            <a:rPr lang="en-US" sz="1400" b="1" dirty="0"/>
            <a:t>Watershed Emergency</a:t>
          </a:r>
        </a:p>
      </dgm:t>
    </dgm:pt>
    <dgm:pt modelId="{02ECBCCD-08E7-43ED-950B-68EF885DBA86}" type="parTrans" cxnId="{52B36D4D-E5FF-47B6-AE76-4CA31521F2D5}">
      <dgm:prSet/>
      <dgm:spPr/>
      <dgm:t>
        <a:bodyPr/>
        <a:lstStyle/>
        <a:p>
          <a:endParaRPr lang="en-US" b="1"/>
        </a:p>
      </dgm:t>
    </dgm:pt>
    <dgm:pt modelId="{2AF39A1C-9A34-4250-AF13-C5A56D9CD436}" type="sibTrans" cxnId="{52B36D4D-E5FF-47B6-AE76-4CA31521F2D5}">
      <dgm:prSet/>
      <dgm:spPr/>
      <dgm:t>
        <a:bodyPr/>
        <a:lstStyle/>
        <a:p>
          <a:endParaRPr lang="en-US" b="1"/>
        </a:p>
      </dgm:t>
    </dgm:pt>
    <dgm:pt modelId="{1B6BFAB9-3CCF-4FB1-9574-958D35CA17FA}">
      <dgm:prSet phldrT="[Text]" custT="1"/>
      <dgm:spPr/>
      <dgm:t>
        <a:bodyPr/>
        <a:lstStyle/>
        <a:p>
          <a:r>
            <a:rPr lang="en-US" sz="1400" b="1" dirty="0"/>
            <a:t>Imminent Threat</a:t>
          </a:r>
        </a:p>
      </dgm:t>
    </dgm:pt>
    <dgm:pt modelId="{84F9827D-E749-497D-B69E-F2B76EEB0EF4}" type="parTrans" cxnId="{CEED5B72-4B1A-4BEF-8867-C2988DC3A659}">
      <dgm:prSet/>
      <dgm:spPr/>
      <dgm:t>
        <a:bodyPr/>
        <a:lstStyle/>
        <a:p>
          <a:endParaRPr lang="en-US" b="1"/>
        </a:p>
      </dgm:t>
    </dgm:pt>
    <dgm:pt modelId="{7A5359C8-1F79-4BCB-901C-6768B993B7BE}" type="sibTrans" cxnId="{CEED5B72-4B1A-4BEF-8867-C2988DC3A659}">
      <dgm:prSet/>
      <dgm:spPr/>
      <dgm:t>
        <a:bodyPr/>
        <a:lstStyle/>
        <a:p>
          <a:endParaRPr lang="en-US" b="1"/>
        </a:p>
      </dgm:t>
    </dgm:pt>
    <dgm:pt modelId="{9735CA40-CBA2-4CDF-827F-4E2556A63C1D}" type="pres">
      <dgm:prSet presAssocID="{FCFC355A-3F43-4EBC-94C8-42EBAF8C0703}" presName="linearFlow" presStyleCnt="0">
        <dgm:presLayoutVars>
          <dgm:dir/>
          <dgm:resizeHandles val="exact"/>
        </dgm:presLayoutVars>
      </dgm:prSet>
      <dgm:spPr/>
    </dgm:pt>
    <dgm:pt modelId="{54F4FC46-1FD0-4FC7-AD46-68D8B024D9F2}" type="pres">
      <dgm:prSet presAssocID="{E1706DE1-E8AF-41CB-B095-CD9E5AA167E3}" presName="node" presStyleLbl="node1" presStyleIdx="0" presStyleCnt="4" custScaleX="149939" custScaleY="142925">
        <dgm:presLayoutVars>
          <dgm:bulletEnabled val="1"/>
        </dgm:presLayoutVars>
      </dgm:prSet>
      <dgm:spPr/>
    </dgm:pt>
    <dgm:pt modelId="{E1C0A4EB-52AD-4482-94EC-41E5185C7653}" type="pres">
      <dgm:prSet presAssocID="{BA9B2D25-A103-44E6-9D00-9BA66BDC5BAE}" presName="spacerL" presStyleCnt="0"/>
      <dgm:spPr/>
    </dgm:pt>
    <dgm:pt modelId="{5FB62501-A9D5-43D0-A7D1-1371E25E7F5D}" type="pres">
      <dgm:prSet presAssocID="{BA9B2D25-A103-44E6-9D00-9BA66BDC5BAE}" presName="sibTrans" presStyleLbl="sibTrans2D1" presStyleIdx="0" presStyleCnt="3"/>
      <dgm:spPr/>
    </dgm:pt>
    <dgm:pt modelId="{876ADE85-83EF-45C5-950F-A4807B92175C}" type="pres">
      <dgm:prSet presAssocID="{BA9B2D25-A103-44E6-9D00-9BA66BDC5BAE}" presName="spacerR" presStyleCnt="0"/>
      <dgm:spPr/>
    </dgm:pt>
    <dgm:pt modelId="{0171CBE7-CAE2-489B-82BB-0438EBC537CB}" type="pres">
      <dgm:prSet presAssocID="{25822F9E-D69B-424E-88F3-88B5278EC46D}" presName="node" presStyleLbl="node1" presStyleIdx="1" presStyleCnt="4" custScaleX="149939" custScaleY="142925">
        <dgm:presLayoutVars>
          <dgm:bulletEnabled val="1"/>
        </dgm:presLayoutVars>
      </dgm:prSet>
      <dgm:spPr/>
    </dgm:pt>
    <dgm:pt modelId="{EC77FAB4-34FE-4418-9C75-6CEAD1584915}" type="pres">
      <dgm:prSet presAssocID="{58FBF618-A864-47CB-A49C-BFCF167DEAF9}" presName="spacerL" presStyleCnt="0"/>
      <dgm:spPr/>
    </dgm:pt>
    <dgm:pt modelId="{0A701BBE-FAA7-4862-BA67-EDD6D8F6B552}" type="pres">
      <dgm:prSet presAssocID="{58FBF618-A864-47CB-A49C-BFCF167DEAF9}" presName="sibTrans" presStyleLbl="sibTrans2D1" presStyleIdx="1" presStyleCnt="3"/>
      <dgm:spPr/>
    </dgm:pt>
    <dgm:pt modelId="{5F50FE99-904F-496E-B7DD-4A428D8FC67D}" type="pres">
      <dgm:prSet presAssocID="{58FBF618-A864-47CB-A49C-BFCF167DEAF9}" presName="spacerR" presStyleCnt="0"/>
      <dgm:spPr/>
    </dgm:pt>
    <dgm:pt modelId="{3FA94350-BA7B-4BFE-A0E3-16ABFD391F97}" type="pres">
      <dgm:prSet presAssocID="{1B6BFAB9-3CCF-4FB1-9574-958D35CA17FA}" presName="node" presStyleLbl="node1" presStyleIdx="2" presStyleCnt="4" custScaleX="149939" custScaleY="142925">
        <dgm:presLayoutVars>
          <dgm:bulletEnabled val="1"/>
        </dgm:presLayoutVars>
      </dgm:prSet>
      <dgm:spPr/>
    </dgm:pt>
    <dgm:pt modelId="{5A8AA59F-6C19-4DA7-AE13-1FBDD7D31C6A}" type="pres">
      <dgm:prSet presAssocID="{7A5359C8-1F79-4BCB-901C-6768B993B7BE}" presName="spacerL" presStyleCnt="0"/>
      <dgm:spPr/>
    </dgm:pt>
    <dgm:pt modelId="{F279AD0C-D5B2-45FB-94DF-BC05AF41D0E3}" type="pres">
      <dgm:prSet presAssocID="{7A5359C8-1F79-4BCB-901C-6768B993B7BE}" presName="sibTrans" presStyleLbl="sibTrans2D1" presStyleIdx="2" presStyleCnt="3"/>
      <dgm:spPr/>
    </dgm:pt>
    <dgm:pt modelId="{0A8D376A-AD82-492D-B5E6-5BA882496B19}" type="pres">
      <dgm:prSet presAssocID="{7A5359C8-1F79-4BCB-901C-6768B993B7BE}" presName="spacerR" presStyleCnt="0"/>
      <dgm:spPr/>
    </dgm:pt>
    <dgm:pt modelId="{75E80AEA-DF49-4F76-B0C5-2E411AF1936D}" type="pres">
      <dgm:prSet presAssocID="{CF8CE022-59C7-4C18-9081-5190BC3540B8}" presName="node" presStyleLbl="node1" presStyleIdx="3" presStyleCnt="4" custScaleX="158955" custScaleY="152657">
        <dgm:presLayoutVars>
          <dgm:bulletEnabled val="1"/>
        </dgm:presLayoutVars>
      </dgm:prSet>
      <dgm:spPr/>
    </dgm:pt>
  </dgm:ptLst>
  <dgm:cxnLst>
    <dgm:cxn modelId="{9B94C81F-958A-42D2-94A9-D990DD23AC27}" srcId="{FCFC355A-3F43-4EBC-94C8-42EBAF8C0703}" destId="{E1706DE1-E8AF-41CB-B095-CD9E5AA167E3}" srcOrd="0" destOrd="0" parTransId="{8373ECD2-ECA7-46AB-845E-7D06AE9DE3AF}" sibTransId="{BA9B2D25-A103-44E6-9D00-9BA66BDC5BAE}"/>
    <dgm:cxn modelId="{5A4D6129-9E3A-4683-84FE-7A8F5C76482F}" type="presOf" srcId="{BA9B2D25-A103-44E6-9D00-9BA66BDC5BAE}" destId="{5FB62501-A9D5-43D0-A7D1-1371E25E7F5D}" srcOrd="0" destOrd="0" presId="urn:microsoft.com/office/officeart/2005/8/layout/equation1"/>
    <dgm:cxn modelId="{BF523743-75A3-4D41-A867-1DD96154643E}" type="presOf" srcId="{25822F9E-D69B-424E-88F3-88B5278EC46D}" destId="{0171CBE7-CAE2-489B-82BB-0438EBC537CB}" srcOrd="0" destOrd="0" presId="urn:microsoft.com/office/officeart/2005/8/layout/equation1"/>
    <dgm:cxn modelId="{F0699E64-2A55-4348-85DF-744AD1EBCAE3}" type="presOf" srcId="{FCFC355A-3F43-4EBC-94C8-42EBAF8C0703}" destId="{9735CA40-CBA2-4CDF-827F-4E2556A63C1D}" srcOrd="0" destOrd="0" presId="urn:microsoft.com/office/officeart/2005/8/layout/equation1"/>
    <dgm:cxn modelId="{25893F45-530E-419E-B9D5-E508F798895A}" type="presOf" srcId="{CF8CE022-59C7-4C18-9081-5190BC3540B8}" destId="{75E80AEA-DF49-4F76-B0C5-2E411AF1936D}" srcOrd="0" destOrd="0" presId="urn:microsoft.com/office/officeart/2005/8/layout/equation1"/>
    <dgm:cxn modelId="{06B16B6C-F2EB-49B8-AF18-F15CFEE17B68}" type="presOf" srcId="{58FBF618-A864-47CB-A49C-BFCF167DEAF9}" destId="{0A701BBE-FAA7-4862-BA67-EDD6D8F6B552}" srcOrd="0" destOrd="0" presId="urn:microsoft.com/office/officeart/2005/8/layout/equation1"/>
    <dgm:cxn modelId="{52B36D4D-E5FF-47B6-AE76-4CA31521F2D5}" srcId="{FCFC355A-3F43-4EBC-94C8-42EBAF8C0703}" destId="{CF8CE022-59C7-4C18-9081-5190BC3540B8}" srcOrd="3" destOrd="0" parTransId="{02ECBCCD-08E7-43ED-950B-68EF885DBA86}" sibTransId="{2AF39A1C-9A34-4250-AF13-C5A56D9CD436}"/>
    <dgm:cxn modelId="{CEED5B72-4B1A-4BEF-8867-C2988DC3A659}" srcId="{FCFC355A-3F43-4EBC-94C8-42EBAF8C0703}" destId="{1B6BFAB9-3CCF-4FB1-9574-958D35CA17FA}" srcOrd="2" destOrd="0" parTransId="{84F9827D-E749-497D-B69E-F2B76EEB0EF4}" sibTransId="{7A5359C8-1F79-4BCB-901C-6768B993B7BE}"/>
    <dgm:cxn modelId="{A0C5B678-F147-47B9-9B97-D801DD88633B}" srcId="{FCFC355A-3F43-4EBC-94C8-42EBAF8C0703}" destId="{25822F9E-D69B-424E-88F3-88B5278EC46D}" srcOrd="1" destOrd="0" parTransId="{2DD4A60B-0ED7-4F29-B1BC-2128D9909C77}" sibTransId="{58FBF618-A864-47CB-A49C-BFCF167DEAF9}"/>
    <dgm:cxn modelId="{B42A15A4-1761-48E7-B9BF-DF71E6E3EBC9}" type="presOf" srcId="{E1706DE1-E8AF-41CB-B095-CD9E5AA167E3}" destId="{54F4FC46-1FD0-4FC7-AD46-68D8B024D9F2}" srcOrd="0" destOrd="0" presId="urn:microsoft.com/office/officeart/2005/8/layout/equation1"/>
    <dgm:cxn modelId="{BDA5D2B1-92DD-461A-819E-A94CFEAF2F19}" type="presOf" srcId="{1B6BFAB9-3CCF-4FB1-9574-958D35CA17FA}" destId="{3FA94350-BA7B-4BFE-A0E3-16ABFD391F97}" srcOrd="0" destOrd="0" presId="urn:microsoft.com/office/officeart/2005/8/layout/equation1"/>
    <dgm:cxn modelId="{0306E0C9-13BD-4C94-95AC-94E366FE08FF}" type="presOf" srcId="{7A5359C8-1F79-4BCB-901C-6768B993B7BE}" destId="{F279AD0C-D5B2-45FB-94DF-BC05AF41D0E3}" srcOrd="0" destOrd="0" presId="urn:microsoft.com/office/officeart/2005/8/layout/equation1"/>
    <dgm:cxn modelId="{0CE61619-EDA5-48BF-81D7-0AEFE6681FB3}" type="presParOf" srcId="{9735CA40-CBA2-4CDF-827F-4E2556A63C1D}" destId="{54F4FC46-1FD0-4FC7-AD46-68D8B024D9F2}" srcOrd="0" destOrd="0" presId="urn:microsoft.com/office/officeart/2005/8/layout/equation1"/>
    <dgm:cxn modelId="{0EDE4167-794B-4B09-9FCB-C31B588980CB}" type="presParOf" srcId="{9735CA40-CBA2-4CDF-827F-4E2556A63C1D}" destId="{E1C0A4EB-52AD-4482-94EC-41E5185C7653}" srcOrd="1" destOrd="0" presId="urn:microsoft.com/office/officeart/2005/8/layout/equation1"/>
    <dgm:cxn modelId="{7823286B-912B-44E9-9214-C6F3BF3ECF5B}" type="presParOf" srcId="{9735CA40-CBA2-4CDF-827F-4E2556A63C1D}" destId="{5FB62501-A9D5-43D0-A7D1-1371E25E7F5D}" srcOrd="2" destOrd="0" presId="urn:microsoft.com/office/officeart/2005/8/layout/equation1"/>
    <dgm:cxn modelId="{55E5B51D-6E1D-4601-B6E8-75BD958F2D7B}" type="presParOf" srcId="{9735CA40-CBA2-4CDF-827F-4E2556A63C1D}" destId="{876ADE85-83EF-45C5-950F-A4807B92175C}" srcOrd="3" destOrd="0" presId="urn:microsoft.com/office/officeart/2005/8/layout/equation1"/>
    <dgm:cxn modelId="{75CE970F-186F-42ED-A465-191155358F59}" type="presParOf" srcId="{9735CA40-CBA2-4CDF-827F-4E2556A63C1D}" destId="{0171CBE7-CAE2-489B-82BB-0438EBC537CB}" srcOrd="4" destOrd="0" presId="urn:microsoft.com/office/officeart/2005/8/layout/equation1"/>
    <dgm:cxn modelId="{9242C5D8-2393-4383-AF3C-2D17ED65DE75}" type="presParOf" srcId="{9735CA40-CBA2-4CDF-827F-4E2556A63C1D}" destId="{EC77FAB4-34FE-4418-9C75-6CEAD1584915}" srcOrd="5" destOrd="0" presId="urn:microsoft.com/office/officeart/2005/8/layout/equation1"/>
    <dgm:cxn modelId="{9F383AF2-69BF-4DE5-BFDE-C0B220AB4124}" type="presParOf" srcId="{9735CA40-CBA2-4CDF-827F-4E2556A63C1D}" destId="{0A701BBE-FAA7-4862-BA67-EDD6D8F6B552}" srcOrd="6" destOrd="0" presId="urn:microsoft.com/office/officeart/2005/8/layout/equation1"/>
    <dgm:cxn modelId="{190817D8-6193-4542-A53D-AB1A52C08848}" type="presParOf" srcId="{9735CA40-CBA2-4CDF-827F-4E2556A63C1D}" destId="{5F50FE99-904F-496E-B7DD-4A428D8FC67D}" srcOrd="7" destOrd="0" presId="urn:microsoft.com/office/officeart/2005/8/layout/equation1"/>
    <dgm:cxn modelId="{47157200-ECF2-4003-AED7-7D686FA9262C}" type="presParOf" srcId="{9735CA40-CBA2-4CDF-827F-4E2556A63C1D}" destId="{3FA94350-BA7B-4BFE-A0E3-16ABFD391F97}" srcOrd="8" destOrd="0" presId="urn:microsoft.com/office/officeart/2005/8/layout/equation1"/>
    <dgm:cxn modelId="{60961BCC-E197-42E6-8FC8-5038643BBB11}" type="presParOf" srcId="{9735CA40-CBA2-4CDF-827F-4E2556A63C1D}" destId="{5A8AA59F-6C19-4DA7-AE13-1FBDD7D31C6A}" srcOrd="9" destOrd="0" presId="urn:microsoft.com/office/officeart/2005/8/layout/equation1"/>
    <dgm:cxn modelId="{446A8B62-0873-406F-8F7E-F57BC92A0905}" type="presParOf" srcId="{9735CA40-CBA2-4CDF-827F-4E2556A63C1D}" destId="{F279AD0C-D5B2-45FB-94DF-BC05AF41D0E3}" srcOrd="10" destOrd="0" presId="urn:microsoft.com/office/officeart/2005/8/layout/equation1"/>
    <dgm:cxn modelId="{DA4EFC60-4A81-4B26-8C79-3A0EC3475A20}" type="presParOf" srcId="{9735CA40-CBA2-4CDF-827F-4E2556A63C1D}" destId="{0A8D376A-AD82-492D-B5E6-5BA882496B19}" srcOrd="11" destOrd="0" presId="urn:microsoft.com/office/officeart/2005/8/layout/equation1"/>
    <dgm:cxn modelId="{65ECE7AE-B7D1-443F-A963-D6517A996ADD}" type="presParOf" srcId="{9735CA40-CBA2-4CDF-827F-4E2556A63C1D}" destId="{75E80AEA-DF49-4F76-B0C5-2E411AF1936D}" srcOrd="12" destOrd="0" presId="urn:microsoft.com/office/officeart/2005/8/layout/equation1"/>
  </dgm:cxnLst>
  <dgm:bg>
    <a:solidFill>
      <a:schemeClr val="bg1">
        <a:lumMod val="9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388FA1-402D-4D09-A216-6C5F367848E6}" type="doc">
      <dgm:prSet loTypeId="urn:diagrams.loki3.com/BracketList" loCatId="list" qsTypeId="urn:microsoft.com/office/officeart/2005/8/quickstyle/simple1" qsCatId="simple" csTypeId="urn:microsoft.com/office/officeart/2005/8/colors/colorful5" csCatId="colorful" phldr="1"/>
      <dgm:spPr/>
      <dgm:t>
        <a:bodyPr/>
        <a:lstStyle/>
        <a:p>
          <a:endParaRPr lang="en-US"/>
        </a:p>
      </dgm:t>
    </dgm:pt>
    <dgm:pt modelId="{4B405E75-32FB-4518-A076-787201C2F5B6}">
      <dgm:prSet phldrT="[Text]"/>
      <dgm:spPr/>
      <dgm:t>
        <a:bodyPr/>
        <a:lstStyle/>
        <a:p>
          <a:r>
            <a:rPr lang="en-US" dirty="0"/>
            <a:t>Property EWP Program Can Be Used to Protect:</a:t>
          </a:r>
        </a:p>
      </dgm:t>
    </dgm:pt>
    <dgm:pt modelId="{3ED63AF3-0D4A-4E49-B7F7-745F4313357A}" type="parTrans" cxnId="{596FD9D8-A76B-441E-8AA5-D72A02C863AC}">
      <dgm:prSet/>
      <dgm:spPr/>
      <dgm:t>
        <a:bodyPr/>
        <a:lstStyle/>
        <a:p>
          <a:endParaRPr lang="en-US"/>
        </a:p>
      </dgm:t>
    </dgm:pt>
    <dgm:pt modelId="{A8651530-B5FF-4C80-9588-CEFB1E18BD43}" type="sibTrans" cxnId="{596FD9D8-A76B-441E-8AA5-D72A02C863AC}">
      <dgm:prSet/>
      <dgm:spPr/>
      <dgm:t>
        <a:bodyPr/>
        <a:lstStyle/>
        <a:p>
          <a:endParaRPr lang="en-US"/>
        </a:p>
      </dgm:t>
    </dgm:pt>
    <dgm:pt modelId="{9247BA4D-DA6C-42FB-AD3B-23A37E818411}">
      <dgm:prSet phldrT="[Text]"/>
      <dgm:spPr/>
      <dgm:t>
        <a:bodyPr/>
        <a:lstStyle/>
        <a:p>
          <a:r>
            <a:rPr lang="en-US" dirty="0"/>
            <a:t>EWP Program Cannot Be Used to Protect Only:</a:t>
          </a:r>
        </a:p>
      </dgm:t>
    </dgm:pt>
    <dgm:pt modelId="{56AD0EB1-DD3C-429B-8783-014E5E3A1DAD}" type="parTrans" cxnId="{B8B78691-DF74-4696-96CF-1611B1C0ABEC}">
      <dgm:prSet/>
      <dgm:spPr/>
      <dgm:t>
        <a:bodyPr/>
        <a:lstStyle/>
        <a:p>
          <a:endParaRPr lang="en-US"/>
        </a:p>
      </dgm:t>
    </dgm:pt>
    <dgm:pt modelId="{E9AA3169-55FB-4822-AC4D-C41DE18F509A}" type="sibTrans" cxnId="{B8B78691-DF74-4696-96CF-1611B1C0ABEC}">
      <dgm:prSet/>
      <dgm:spPr/>
      <dgm:t>
        <a:bodyPr/>
        <a:lstStyle/>
        <a:p>
          <a:endParaRPr lang="en-US"/>
        </a:p>
      </dgm:t>
    </dgm:pt>
    <dgm:pt modelId="{C6DC3595-DC8E-400F-AB71-0E8C896BEC2D}">
      <dgm:prSet phldrT="[Text]"/>
      <dgm:spPr>
        <a:solidFill>
          <a:schemeClr val="accent4">
            <a:lumMod val="50000"/>
          </a:schemeClr>
        </a:solidFill>
      </dgm:spPr>
      <dgm:t>
        <a:bodyPr/>
        <a:lstStyle/>
        <a:p>
          <a:r>
            <a:rPr lang="en-US" dirty="0"/>
            <a:t>Standing Timber</a:t>
          </a:r>
        </a:p>
      </dgm:t>
    </dgm:pt>
    <dgm:pt modelId="{04013A8D-0BA6-49AD-933E-A31B273063E9}" type="parTrans" cxnId="{356CBBA2-D049-4F29-A875-24BDCEBBDF1E}">
      <dgm:prSet/>
      <dgm:spPr/>
      <dgm:t>
        <a:bodyPr/>
        <a:lstStyle/>
        <a:p>
          <a:endParaRPr lang="en-US"/>
        </a:p>
      </dgm:t>
    </dgm:pt>
    <dgm:pt modelId="{8B8F4ED5-E4FE-4B24-805A-E48966F78D78}" type="sibTrans" cxnId="{356CBBA2-D049-4F29-A875-24BDCEBBDF1E}">
      <dgm:prSet/>
      <dgm:spPr/>
      <dgm:t>
        <a:bodyPr/>
        <a:lstStyle/>
        <a:p>
          <a:endParaRPr lang="en-US"/>
        </a:p>
      </dgm:t>
    </dgm:pt>
    <dgm:pt modelId="{D0BB3A48-4681-4A6F-BDC9-7DBE57E7CC4D}">
      <dgm:prSet phldrT="[Text]"/>
      <dgm:spPr>
        <a:solidFill>
          <a:schemeClr val="accent6"/>
        </a:solidFill>
      </dgm:spPr>
      <dgm:t>
        <a:bodyPr/>
        <a:lstStyle/>
        <a:p>
          <a:r>
            <a:rPr lang="en-US" dirty="0"/>
            <a:t>Permanent structures</a:t>
          </a:r>
        </a:p>
      </dgm:t>
    </dgm:pt>
    <dgm:pt modelId="{5E994DFA-D9E1-41AF-962A-8F323B4FF446}" type="sibTrans" cxnId="{71C71B9A-836E-4A63-B089-2F5C5A534C36}">
      <dgm:prSet/>
      <dgm:spPr/>
      <dgm:t>
        <a:bodyPr/>
        <a:lstStyle/>
        <a:p>
          <a:endParaRPr lang="en-US"/>
        </a:p>
      </dgm:t>
    </dgm:pt>
    <dgm:pt modelId="{EE9C5934-E654-40A2-9582-C9918472FDED}" type="parTrans" cxnId="{71C71B9A-836E-4A63-B089-2F5C5A534C36}">
      <dgm:prSet/>
      <dgm:spPr/>
      <dgm:t>
        <a:bodyPr/>
        <a:lstStyle/>
        <a:p>
          <a:endParaRPr lang="en-US"/>
        </a:p>
      </dgm:t>
    </dgm:pt>
    <dgm:pt modelId="{213B3EB6-384F-498B-8D9A-077A1800EDFF}">
      <dgm:prSet phldrT="[Text]"/>
      <dgm:spPr>
        <a:solidFill>
          <a:schemeClr val="accent6"/>
        </a:solidFill>
      </dgm:spPr>
      <dgm:t>
        <a:bodyPr/>
        <a:lstStyle/>
        <a:p>
          <a:r>
            <a:rPr lang="en-US" dirty="0"/>
            <a:t>Dams &amp; Flood Control</a:t>
          </a:r>
        </a:p>
      </dgm:t>
    </dgm:pt>
    <dgm:pt modelId="{85F9D3D0-8766-4C23-A6D8-82BBE1F58E8D}" type="sibTrans" cxnId="{CE912DBB-2B2D-441F-9BC5-DCE40FDA23EC}">
      <dgm:prSet/>
      <dgm:spPr/>
      <dgm:t>
        <a:bodyPr/>
        <a:lstStyle/>
        <a:p>
          <a:endParaRPr lang="en-US"/>
        </a:p>
      </dgm:t>
    </dgm:pt>
    <dgm:pt modelId="{4193D9C7-F9EA-420A-8F86-C6B1A624DDE6}" type="parTrans" cxnId="{CE912DBB-2B2D-441F-9BC5-DCE40FDA23EC}">
      <dgm:prSet/>
      <dgm:spPr/>
      <dgm:t>
        <a:bodyPr/>
        <a:lstStyle/>
        <a:p>
          <a:endParaRPr lang="en-US"/>
        </a:p>
      </dgm:t>
    </dgm:pt>
    <dgm:pt modelId="{B39D76CA-3CA8-46E0-B478-43CD4F6F0629}">
      <dgm:prSet phldrT="[Text]"/>
      <dgm:spPr>
        <a:solidFill>
          <a:schemeClr val="accent6"/>
        </a:solidFill>
      </dgm:spPr>
      <dgm:t>
        <a:bodyPr/>
        <a:lstStyle/>
        <a:p>
          <a:r>
            <a:rPr lang="en-US" dirty="0"/>
            <a:t>Houses &amp; Buildings</a:t>
          </a:r>
        </a:p>
      </dgm:t>
    </dgm:pt>
    <dgm:pt modelId="{29938AE9-01C7-41F6-944B-568E8903BEBA}" type="parTrans" cxnId="{84C97352-484B-4A89-8E6B-F430FEF84020}">
      <dgm:prSet/>
      <dgm:spPr/>
      <dgm:t>
        <a:bodyPr/>
        <a:lstStyle/>
        <a:p>
          <a:endParaRPr lang="en-US"/>
        </a:p>
      </dgm:t>
    </dgm:pt>
    <dgm:pt modelId="{A2E39CBF-5BD7-42A4-8823-B76C93F9B89A}" type="sibTrans" cxnId="{84C97352-484B-4A89-8E6B-F430FEF84020}">
      <dgm:prSet/>
      <dgm:spPr/>
      <dgm:t>
        <a:bodyPr/>
        <a:lstStyle/>
        <a:p>
          <a:endParaRPr lang="en-US"/>
        </a:p>
      </dgm:t>
    </dgm:pt>
    <dgm:pt modelId="{7C900F10-33CF-4B33-8AE7-2ED2D9A02214}">
      <dgm:prSet phldrT="[Text]"/>
      <dgm:spPr>
        <a:solidFill>
          <a:schemeClr val="accent4">
            <a:lumMod val="50000"/>
          </a:schemeClr>
        </a:solidFill>
      </dgm:spPr>
      <dgm:t>
        <a:bodyPr/>
        <a:lstStyle/>
        <a:p>
          <a:r>
            <a:rPr lang="en-US" dirty="0"/>
            <a:t>Orchards</a:t>
          </a:r>
        </a:p>
      </dgm:t>
    </dgm:pt>
    <dgm:pt modelId="{8F1DA5F5-1F50-4A76-A78E-F0FAD0758248}" type="parTrans" cxnId="{361648E7-D793-4257-BF3D-747BBE2022C7}">
      <dgm:prSet/>
      <dgm:spPr/>
      <dgm:t>
        <a:bodyPr/>
        <a:lstStyle/>
        <a:p>
          <a:endParaRPr lang="en-US"/>
        </a:p>
      </dgm:t>
    </dgm:pt>
    <dgm:pt modelId="{CD299B3A-0EB7-420B-A433-DBDA6C21039C}" type="sibTrans" cxnId="{361648E7-D793-4257-BF3D-747BBE2022C7}">
      <dgm:prSet/>
      <dgm:spPr/>
      <dgm:t>
        <a:bodyPr/>
        <a:lstStyle/>
        <a:p>
          <a:endParaRPr lang="en-US"/>
        </a:p>
      </dgm:t>
    </dgm:pt>
    <dgm:pt modelId="{FDE09A4D-E597-4973-B60B-62AE61C328E8}">
      <dgm:prSet phldrT="[Text]"/>
      <dgm:spPr>
        <a:solidFill>
          <a:schemeClr val="accent4">
            <a:lumMod val="50000"/>
          </a:schemeClr>
        </a:solidFill>
      </dgm:spPr>
      <dgm:t>
        <a:bodyPr/>
        <a:lstStyle/>
        <a:p>
          <a:r>
            <a:rPr lang="en-US" dirty="0"/>
            <a:t>Agronomic crops</a:t>
          </a:r>
          <a:br>
            <a:rPr lang="en-US" dirty="0"/>
          </a:br>
          <a:r>
            <a:rPr lang="en-US" dirty="0"/>
            <a:t>(other USDA programs are available for Ag Land)</a:t>
          </a:r>
        </a:p>
      </dgm:t>
    </dgm:pt>
    <dgm:pt modelId="{1CD47E08-8C49-47CA-91A6-0665042B8F14}" type="parTrans" cxnId="{225654A4-82C1-45EB-BBD6-AC5200ABE7DE}">
      <dgm:prSet/>
      <dgm:spPr/>
      <dgm:t>
        <a:bodyPr/>
        <a:lstStyle/>
        <a:p>
          <a:endParaRPr lang="en-US"/>
        </a:p>
      </dgm:t>
    </dgm:pt>
    <dgm:pt modelId="{C5480DB8-ECB4-4B2C-BD6A-E13393052887}" type="sibTrans" cxnId="{225654A4-82C1-45EB-BBD6-AC5200ABE7DE}">
      <dgm:prSet/>
      <dgm:spPr/>
      <dgm:t>
        <a:bodyPr/>
        <a:lstStyle/>
        <a:p>
          <a:endParaRPr lang="en-US"/>
        </a:p>
      </dgm:t>
    </dgm:pt>
    <dgm:pt modelId="{065C1048-7D0A-421F-B7CC-CE30380C71B9}">
      <dgm:prSet phldrT="[Text]"/>
      <dgm:spPr>
        <a:solidFill>
          <a:schemeClr val="accent6"/>
        </a:solidFill>
      </dgm:spPr>
      <dgm:t>
        <a:bodyPr/>
        <a:lstStyle/>
        <a:p>
          <a:r>
            <a:rPr lang="en-US" dirty="0"/>
            <a:t>Roads &amp; Utilities</a:t>
          </a:r>
        </a:p>
      </dgm:t>
    </dgm:pt>
    <dgm:pt modelId="{854E0B37-460F-4F71-9705-4B7DD9FBB881}" type="parTrans" cxnId="{BA594F20-342A-4A97-B107-32BE64774FCE}">
      <dgm:prSet/>
      <dgm:spPr/>
      <dgm:t>
        <a:bodyPr/>
        <a:lstStyle/>
        <a:p>
          <a:endParaRPr lang="en-US"/>
        </a:p>
      </dgm:t>
    </dgm:pt>
    <dgm:pt modelId="{74B34CC7-1813-403D-93AA-6217A5D92DF3}" type="sibTrans" cxnId="{BA594F20-342A-4A97-B107-32BE64774FCE}">
      <dgm:prSet/>
      <dgm:spPr/>
      <dgm:t>
        <a:bodyPr/>
        <a:lstStyle/>
        <a:p>
          <a:endParaRPr lang="en-US"/>
        </a:p>
      </dgm:t>
    </dgm:pt>
    <dgm:pt modelId="{1BC09426-CFCF-4BD1-B230-B8649757503B}" type="pres">
      <dgm:prSet presAssocID="{A7388FA1-402D-4D09-A216-6C5F367848E6}" presName="Name0" presStyleCnt="0">
        <dgm:presLayoutVars>
          <dgm:dir/>
          <dgm:animLvl val="lvl"/>
          <dgm:resizeHandles val="exact"/>
        </dgm:presLayoutVars>
      </dgm:prSet>
      <dgm:spPr/>
    </dgm:pt>
    <dgm:pt modelId="{14C14F99-6A62-44CD-9CD6-B6C073881880}" type="pres">
      <dgm:prSet presAssocID="{4B405E75-32FB-4518-A076-787201C2F5B6}" presName="linNode" presStyleCnt="0"/>
      <dgm:spPr/>
    </dgm:pt>
    <dgm:pt modelId="{E2E316C2-3F0F-4836-8694-0D38262599B4}" type="pres">
      <dgm:prSet presAssocID="{4B405E75-32FB-4518-A076-787201C2F5B6}" presName="parTx" presStyleLbl="revTx" presStyleIdx="0" presStyleCnt="2">
        <dgm:presLayoutVars>
          <dgm:chMax val="1"/>
          <dgm:bulletEnabled val="1"/>
        </dgm:presLayoutVars>
      </dgm:prSet>
      <dgm:spPr/>
    </dgm:pt>
    <dgm:pt modelId="{78C92016-1D8E-4648-BAF2-2C5B7964D0A4}" type="pres">
      <dgm:prSet presAssocID="{4B405E75-32FB-4518-A076-787201C2F5B6}" presName="bracket" presStyleLbl="parChTrans1D1" presStyleIdx="0" presStyleCnt="2"/>
      <dgm:spPr/>
    </dgm:pt>
    <dgm:pt modelId="{53A2107E-18E1-4DB9-9C33-DF02F6EDDF65}" type="pres">
      <dgm:prSet presAssocID="{4B405E75-32FB-4518-A076-787201C2F5B6}" presName="spH" presStyleCnt="0"/>
      <dgm:spPr/>
    </dgm:pt>
    <dgm:pt modelId="{53EC2759-37A4-4D16-A6E8-067911AB5819}" type="pres">
      <dgm:prSet presAssocID="{4B405E75-32FB-4518-A076-787201C2F5B6}" presName="desTx" presStyleLbl="node1" presStyleIdx="0" presStyleCnt="2">
        <dgm:presLayoutVars>
          <dgm:bulletEnabled val="1"/>
        </dgm:presLayoutVars>
      </dgm:prSet>
      <dgm:spPr/>
    </dgm:pt>
    <dgm:pt modelId="{E96CE367-DDE5-4E4B-8BC0-05AB5CFE0093}" type="pres">
      <dgm:prSet presAssocID="{A8651530-B5FF-4C80-9588-CEFB1E18BD43}" presName="spV" presStyleCnt="0"/>
      <dgm:spPr/>
    </dgm:pt>
    <dgm:pt modelId="{00517E1C-8323-4540-904E-8853864991D8}" type="pres">
      <dgm:prSet presAssocID="{9247BA4D-DA6C-42FB-AD3B-23A37E818411}" presName="linNode" presStyleCnt="0"/>
      <dgm:spPr/>
    </dgm:pt>
    <dgm:pt modelId="{4E22224C-67F8-4A45-A064-F15A50D00CE7}" type="pres">
      <dgm:prSet presAssocID="{9247BA4D-DA6C-42FB-AD3B-23A37E818411}" presName="parTx" presStyleLbl="revTx" presStyleIdx="1" presStyleCnt="2">
        <dgm:presLayoutVars>
          <dgm:chMax val="1"/>
          <dgm:bulletEnabled val="1"/>
        </dgm:presLayoutVars>
      </dgm:prSet>
      <dgm:spPr/>
    </dgm:pt>
    <dgm:pt modelId="{4F4BDE1C-35D5-41F1-93D4-0919CCDA4374}" type="pres">
      <dgm:prSet presAssocID="{9247BA4D-DA6C-42FB-AD3B-23A37E818411}" presName="bracket" presStyleLbl="parChTrans1D1" presStyleIdx="1" presStyleCnt="2"/>
      <dgm:spPr/>
    </dgm:pt>
    <dgm:pt modelId="{5AAC887F-C6F9-4FB4-A589-DDA63C393571}" type="pres">
      <dgm:prSet presAssocID="{9247BA4D-DA6C-42FB-AD3B-23A37E818411}" presName="spH" presStyleCnt="0"/>
      <dgm:spPr/>
    </dgm:pt>
    <dgm:pt modelId="{A693AF11-BA2E-4FDC-8679-9C4AECA10A98}" type="pres">
      <dgm:prSet presAssocID="{9247BA4D-DA6C-42FB-AD3B-23A37E818411}" presName="desTx" presStyleLbl="node1" presStyleIdx="1" presStyleCnt="2" custScaleY="98166">
        <dgm:presLayoutVars>
          <dgm:bulletEnabled val="1"/>
        </dgm:presLayoutVars>
      </dgm:prSet>
      <dgm:spPr/>
    </dgm:pt>
  </dgm:ptLst>
  <dgm:cxnLst>
    <dgm:cxn modelId="{52F9A608-12B1-4C24-A507-DF5A3CF52044}" type="presOf" srcId="{D0BB3A48-4681-4A6F-BDC9-7DBE57E7CC4D}" destId="{53EC2759-37A4-4D16-A6E8-067911AB5819}" srcOrd="0" destOrd="0" presId="urn:diagrams.loki3.com/BracketList"/>
    <dgm:cxn modelId="{16FAC81C-8F26-40B9-97F1-0373C98FF72F}" type="presOf" srcId="{C6DC3595-DC8E-400F-AB71-0E8C896BEC2D}" destId="{A693AF11-BA2E-4FDC-8679-9C4AECA10A98}" srcOrd="0" destOrd="0" presId="urn:diagrams.loki3.com/BracketList"/>
    <dgm:cxn modelId="{BA594F20-342A-4A97-B107-32BE64774FCE}" srcId="{D0BB3A48-4681-4A6F-BDC9-7DBE57E7CC4D}" destId="{065C1048-7D0A-421F-B7CC-CE30380C71B9}" srcOrd="1" destOrd="0" parTransId="{854E0B37-460F-4F71-9705-4B7DD9FBB881}" sibTransId="{74B34CC7-1813-403D-93AA-6217A5D92DF3}"/>
    <dgm:cxn modelId="{391E0633-DE83-4D76-8A36-D345E3050F0E}" type="presOf" srcId="{A7388FA1-402D-4D09-A216-6C5F367848E6}" destId="{1BC09426-CFCF-4BD1-B230-B8649757503B}" srcOrd="0" destOrd="0" presId="urn:diagrams.loki3.com/BracketList"/>
    <dgm:cxn modelId="{EA4EB44C-5F04-4315-B070-4FB535A67E4B}" type="presOf" srcId="{4B405E75-32FB-4518-A076-787201C2F5B6}" destId="{E2E316C2-3F0F-4836-8694-0D38262599B4}" srcOrd="0" destOrd="0" presId="urn:diagrams.loki3.com/BracketList"/>
    <dgm:cxn modelId="{84C97352-484B-4A89-8E6B-F430FEF84020}" srcId="{D0BB3A48-4681-4A6F-BDC9-7DBE57E7CC4D}" destId="{B39D76CA-3CA8-46E0-B478-43CD4F6F0629}" srcOrd="0" destOrd="0" parTransId="{29938AE9-01C7-41F6-944B-568E8903BEBA}" sibTransId="{A2E39CBF-5BD7-42A4-8823-B76C93F9B89A}"/>
    <dgm:cxn modelId="{B693C487-361E-43C0-9AF6-D907B2D828BD}" type="presOf" srcId="{B39D76CA-3CA8-46E0-B478-43CD4F6F0629}" destId="{53EC2759-37A4-4D16-A6E8-067911AB5819}" srcOrd="0" destOrd="1" presId="urn:diagrams.loki3.com/BracketList"/>
    <dgm:cxn modelId="{B8B78691-DF74-4696-96CF-1611B1C0ABEC}" srcId="{A7388FA1-402D-4D09-A216-6C5F367848E6}" destId="{9247BA4D-DA6C-42FB-AD3B-23A37E818411}" srcOrd="1" destOrd="0" parTransId="{56AD0EB1-DD3C-429B-8783-014E5E3A1DAD}" sibTransId="{E9AA3169-55FB-4822-AC4D-C41DE18F509A}"/>
    <dgm:cxn modelId="{71C71B9A-836E-4A63-B089-2F5C5A534C36}" srcId="{4B405E75-32FB-4518-A076-787201C2F5B6}" destId="{D0BB3A48-4681-4A6F-BDC9-7DBE57E7CC4D}" srcOrd="0" destOrd="0" parTransId="{EE9C5934-E654-40A2-9582-C9918472FDED}" sibTransId="{5E994DFA-D9E1-41AF-962A-8F323B4FF446}"/>
    <dgm:cxn modelId="{8D285F9B-C950-4066-9842-28104C4655C0}" type="presOf" srcId="{9247BA4D-DA6C-42FB-AD3B-23A37E818411}" destId="{4E22224C-67F8-4A45-A064-F15A50D00CE7}" srcOrd="0" destOrd="0" presId="urn:diagrams.loki3.com/BracketList"/>
    <dgm:cxn modelId="{356CBBA2-D049-4F29-A875-24BDCEBBDF1E}" srcId="{9247BA4D-DA6C-42FB-AD3B-23A37E818411}" destId="{C6DC3595-DC8E-400F-AB71-0E8C896BEC2D}" srcOrd="0" destOrd="0" parTransId="{04013A8D-0BA6-49AD-933E-A31B273063E9}" sibTransId="{8B8F4ED5-E4FE-4B24-805A-E48966F78D78}"/>
    <dgm:cxn modelId="{225654A4-82C1-45EB-BBD6-AC5200ABE7DE}" srcId="{9247BA4D-DA6C-42FB-AD3B-23A37E818411}" destId="{FDE09A4D-E597-4973-B60B-62AE61C328E8}" srcOrd="2" destOrd="0" parTransId="{1CD47E08-8C49-47CA-91A6-0665042B8F14}" sibTransId="{C5480DB8-ECB4-4B2C-BD6A-E13393052887}"/>
    <dgm:cxn modelId="{CE912DBB-2B2D-441F-9BC5-DCE40FDA23EC}" srcId="{D0BB3A48-4681-4A6F-BDC9-7DBE57E7CC4D}" destId="{213B3EB6-384F-498B-8D9A-077A1800EDFF}" srcOrd="2" destOrd="0" parTransId="{4193D9C7-F9EA-420A-8F86-C6B1A624DDE6}" sibTransId="{85F9D3D0-8766-4C23-A6D8-82BBE1F58E8D}"/>
    <dgm:cxn modelId="{BABA0FC3-96B7-4CBF-AF4B-CA37FA933C91}" type="presOf" srcId="{065C1048-7D0A-421F-B7CC-CE30380C71B9}" destId="{53EC2759-37A4-4D16-A6E8-067911AB5819}" srcOrd="0" destOrd="2" presId="urn:diagrams.loki3.com/BracketList"/>
    <dgm:cxn modelId="{A92198CD-0232-4010-8B66-B0C52AE10023}" type="presOf" srcId="{FDE09A4D-E597-4973-B60B-62AE61C328E8}" destId="{A693AF11-BA2E-4FDC-8679-9C4AECA10A98}" srcOrd="0" destOrd="2" presId="urn:diagrams.loki3.com/BracketList"/>
    <dgm:cxn modelId="{596FD9D8-A76B-441E-8AA5-D72A02C863AC}" srcId="{A7388FA1-402D-4D09-A216-6C5F367848E6}" destId="{4B405E75-32FB-4518-A076-787201C2F5B6}" srcOrd="0" destOrd="0" parTransId="{3ED63AF3-0D4A-4E49-B7F7-745F4313357A}" sibTransId="{A8651530-B5FF-4C80-9588-CEFB1E18BD43}"/>
    <dgm:cxn modelId="{361648E7-D793-4257-BF3D-747BBE2022C7}" srcId="{9247BA4D-DA6C-42FB-AD3B-23A37E818411}" destId="{7C900F10-33CF-4B33-8AE7-2ED2D9A02214}" srcOrd="1" destOrd="0" parTransId="{8F1DA5F5-1F50-4A76-A78E-F0FAD0758248}" sibTransId="{CD299B3A-0EB7-420B-A433-DBDA6C21039C}"/>
    <dgm:cxn modelId="{68D338F0-F89C-40A7-B6C4-310CE0B9302E}" type="presOf" srcId="{7C900F10-33CF-4B33-8AE7-2ED2D9A02214}" destId="{A693AF11-BA2E-4FDC-8679-9C4AECA10A98}" srcOrd="0" destOrd="1" presId="urn:diagrams.loki3.com/BracketList"/>
    <dgm:cxn modelId="{A3002BF7-94B7-487A-94B5-204C9D60E1D0}" type="presOf" srcId="{213B3EB6-384F-498B-8D9A-077A1800EDFF}" destId="{53EC2759-37A4-4D16-A6E8-067911AB5819}" srcOrd="0" destOrd="3" presId="urn:diagrams.loki3.com/BracketList"/>
    <dgm:cxn modelId="{9D8EAF9D-3D3B-4E08-9C97-FC79D79B4286}" type="presParOf" srcId="{1BC09426-CFCF-4BD1-B230-B8649757503B}" destId="{14C14F99-6A62-44CD-9CD6-B6C073881880}" srcOrd="0" destOrd="0" presId="urn:diagrams.loki3.com/BracketList"/>
    <dgm:cxn modelId="{70C625EA-E57F-4D52-8065-D7D0DFC883F0}" type="presParOf" srcId="{14C14F99-6A62-44CD-9CD6-B6C073881880}" destId="{E2E316C2-3F0F-4836-8694-0D38262599B4}" srcOrd="0" destOrd="0" presId="urn:diagrams.loki3.com/BracketList"/>
    <dgm:cxn modelId="{882A5B38-73FA-4111-8E0F-7F3D461BFCB6}" type="presParOf" srcId="{14C14F99-6A62-44CD-9CD6-B6C073881880}" destId="{78C92016-1D8E-4648-BAF2-2C5B7964D0A4}" srcOrd="1" destOrd="0" presId="urn:diagrams.loki3.com/BracketList"/>
    <dgm:cxn modelId="{620968B7-CC8E-4817-8D91-418E8DCFBFE1}" type="presParOf" srcId="{14C14F99-6A62-44CD-9CD6-B6C073881880}" destId="{53A2107E-18E1-4DB9-9C33-DF02F6EDDF65}" srcOrd="2" destOrd="0" presId="urn:diagrams.loki3.com/BracketList"/>
    <dgm:cxn modelId="{97AF616A-EB79-43BC-8166-9EEF0B546D4C}" type="presParOf" srcId="{14C14F99-6A62-44CD-9CD6-B6C073881880}" destId="{53EC2759-37A4-4D16-A6E8-067911AB5819}" srcOrd="3" destOrd="0" presId="urn:diagrams.loki3.com/BracketList"/>
    <dgm:cxn modelId="{02C79218-2C13-4A0B-AC42-C64420B84D80}" type="presParOf" srcId="{1BC09426-CFCF-4BD1-B230-B8649757503B}" destId="{E96CE367-DDE5-4E4B-8BC0-05AB5CFE0093}" srcOrd="1" destOrd="0" presId="urn:diagrams.loki3.com/BracketList"/>
    <dgm:cxn modelId="{B82BB38D-EC34-4473-82E1-C5B80617F901}" type="presParOf" srcId="{1BC09426-CFCF-4BD1-B230-B8649757503B}" destId="{00517E1C-8323-4540-904E-8853864991D8}" srcOrd="2" destOrd="0" presId="urn:diagrams.loki3.com/BracketList"/>
    <dgm:cxn modelId="{4638B302-9E28-4062-A0D2-68B5D713FAEF}" type="presParOf" srcId="{00517E1C-8323-4540-904E-8853864991D8}" destId="{4E22224C-67F8-4A45-A064-F15A50D00CE7}" srcOrd="0" destOrd="0" presId="urn:diagrams.loki3.com/BracketList"/>
    <dgm:cxn modelId="{86D7B95B-5148-44CA-8275-FA08FA4D03C8}" type="presParOf" srcId="{00517E1C-8323-4540-904E-8853864991D8}" destId="{4F4BDE1C-35D5-41F1-93D4-0919CCDA4374}" srcOrd="1" destOrd="0" presId="urn:diagrams.loki3.com/BracketList"/>
    <dgm:cxn modelId="{E8CDC676-31C7-4FF4-BADB-8AF3F52EEAB2}" type="presParOf" srcId="{00517E1C-8323-4540-904E-8853864991D8}" destId="{5AAC887F-C6F9-4FB4-A589-DDA63C393571}" srcOrd="2" destOrd="0" presId="urn:diagrams.loki3.com/BracketList"/>
    <dgm:cxn modelId="{24E84B61-5C57-4109-BD18-7A7AD2541AFB}" type="presParOf" srcId="{00517E1C-8323-4540-904E-8853864991D8}" destId="{A693AF11-BA2E-4FDC-8679-9C4AECA10A98}" srcOrd="3" destOrd="0" presId="urn:diagrams.loki3.com/BracketList"/>
  </dgm:cxnLst>
  <dgm:bg>
    <a:solidFill>
      <a:schemeClr val="bg1">
        <a:lumMod val="95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3642FB-8D29-4519-968F-EC430A1A863E}" type="doc">
      <dgm:prSet loTypeId="urn:microsoft.com/office/officeart/2005/8/layout/process1" loCatId="process" qsTypeId="urn:microsoft.com/office/officeart/2005/8/quickstyle/simple1" qsCatId="simple" csTypeId="urn:microsoft.com/office/officeart/2005/8/colors/accent6_1" csCatId="accent6" phldr="1"/>
      <dgm:spPr/>
      <dgm:t>
        <a:bodyPr/>
        <a:lstStyle/>
        <a:p>
          <a:endParaRPr lang="en-US"/>
        </a:p>
      </dgm:t>
    </dgm:pt>
    <dgm:pt modelId="{C6355179-7220-4838-B7F9-8A20369E2A24}">
      <dgm:prSet phldrT="[Text]"/>
      <dgm:spPr/>
      <dgm:t>
        <a:bodyPr/>
        <a:lstStyle/>
        <a:p>
          <a:r>
            <a:rPr lang="en-US" dirty="0"/>
            <a:t>EWP Assistance</a:t>
          </a:r>
        </a:p>
      </dgm:t>
    </dgm:pt>
    <dgm:pt modelId="{B929902C-58DD-49EF-880E-3C3ED76D553A}" type="parTrans" cxnId="{731C9643-153D-441F-A4CE-2A5217D916F9}">
      <dgm:prSet/>
      <dgm:spPr/>
      <dgm:t>
        <a:bodyPr/>
        <a:lstStyle/>
        <a:p>
          <a:endParaRPr lang="en-US"/>
        </a:p>
      </dgm:t>
    </dgm:pt>
    <dgm:pt modelId="{8EB4DD81-E97C-45F5-9848-E395BC348738}" type="sibTrans" cxnId="{731C9643-153D-441F-A4CE-2A5217D916F9}">
      <dgm:prSet/>
      <dgm:spPr/>
      <dgm:t>
        <a:bodyPr/>
        <a:lstStyle/>
        <a:p>
          <a:endParaRPr lang="en-US"/>
        </a:p>
      </dgm:t>
    </dgm:pt>
    <dgm:pt modelId="{5A4335DD-AF26-4B6E-A0B0-2201699C85AE}">
      <dgm:prSet/>
      <dgm:spPr/>
      <dgm:t>
        <a:bodyPr/>
        <a:lstStyle/>
        <a:p>
          <a:r>
            <a:rPr lang="en-US" dirty="0"/>
            <a:t>Technical</a:t>
          </a:r>
        </a:p>
      </dgm:t>
    </dgm:pt>
    <dgm:pt modelId="{4C5A4124-B0C0-416C-9245-40F039D795F9}" type="parTrans" cxnId="{30D10738-44AD-4C80-8D81-C5479FBB25A8}">
      <dgm:prSet/>
      <dgm:spPr/>
      <dgm:t>
        <a:bodyPr/>
        <a:lstStyle/>
        <a:p>
          <a:endParaRPr lang="en-US"/>
        </a:p>
      </dgm:t>
    </dgm:pt>
    <dgm:pt modelId="{265A0C58-FEB8-4241-A021-5D36C98C4E17}" type="sibTrans" cxnId="{30D10738-44AD-4C80-8D81-C5479FBB25A8}">
      <dgm:prSet/>
      <dgm:spPr/>
      <dgm:t>
        <a:bodyPr/>
        <a:lstStyle/>
        <a:p>
          <a:endParaRPr lang="en-US"/>
        </a:p>
      </dgm:t>
    </dgm:pt>
    <dgm:pt modelId="{02D37B20-3D5A-4326-A428-820CAB751B2F}">
      <dgm:prSet/>
      <dgm:spPr/>
      <dgm:t>
        <a:bodyPr/>
        <a:lstStyle/>
        <a:p>
          <a:r>
            <a:rPr lang="en-US" dirty="0"/>
            <a:t>Financial</a:t>
          </a:r>
        </a:p>
      </dgm:t>
    </dgm:pt>
    <dgm:pt modelId="{9DF9A67C-5354-4F69-97BB-CBA9562A6C31}" type="parTrans" cxnId="{1AC84CF0-3197-4EC2-8E32-CDC929E3EC22}">
      <dgm:prSet/>
      <dgm:spPr/>
      <dgm:t>
        <a:bodyPr/>
        <a:lstStyle/>
        <a:p>
          <a:endParaRPr lang="en-US"/>
        </a:p>
      </dgm:t>
    </dgm:pt>
    <dgm:pt modelId="{C6786707-C695-489C-876D-8FE3CB81E578}" type="sibTrans" cxnId="{1AC84CF0-3197-4EC2-8E32-CDC929E3EC22}">
      <dgm:prSet/>
      <dgm:spPr/>
      <dgm:t>
        <a:bodyPr/>
        <a:lstStyle/>
        <a:p>
          <a:endParaRPr lang="en-US"/>
        </a:p>
      </dgm:t>
    </dgm:pt>
    <dgm:pt modelId="{1309803C-6D3B-4983-9117-855A2CC78289}">
      <dgm:prSet/>
      <dgm:spPr/>
      <dgm:t>
        <a:bodyPr/>
        <a:lstStyle/>
        <a:p>
          <a:r>
            <a:rPr lang="en-US" dirty="0"/>
            <a:t>Recipient</a:t>
          </a:r>
        </a:p>
      </dgm:t>
    </dgm:pt>
    <dgm:pt modelId="{B59FF88B-950D-40AD-88AC-80F648CAAE47}" type="parTrans" cxnId="{E770AA61-CB9F-4B2A-89B6-0FB5516B36D2}">
      <dgm:prSet/>
      <dgm:spPr/>
      <dgm:t>
        <a:bodyPr/>
        <a:lstStyle/>
        <a:p>
          <a:endParaRPr lang="en-US"/>
        </a:p>
      </dgm:t>
    </dgm:pt>
    <dgm:pt modelId="{29EEA502-0A2E-4625-8C65-9D1CE0AF0F6A}" type="sibTrans" cxnId="{E770AA61-CB9F-4B2A-89B6-0FB5516B36D2}">
      <dgm:prSet/>
      <dgm:spPr/>
      <dgm:t>
        <a:bodyPr/>
        <a:lstStyle/>
        <a:p>
          <a:endParaRPr lang="en-US"/>
        </a:p>
      </dgm:t>
    </dgm:pt>
    <dgm:pt modelId="{DF6D2D26-F6B8-4380-85E6-DC5C4F053C61}">
      <dgm:prSet/>
      <dgm:spPr/>
      <dgm:t>
        <a:bodyPr/>
        <a:lstStyle/>
        <a:p>
          <a:r>
            <a:rPr lang="en-US" dirty="0"/>
            <a:t>Sponsor</a:t>
          </a:r>
        </a:p>
      </dgm:t>
    </dgm:pt>
    <dgm:pt modelId="{73890F40-0E98-4C00-8854-573079591DE2}" type="parTrans" cxnId="{DE4D26EB-0A9B-4045-B124-7DAAACFE1E98}">
      <dgm:prSet/>
      <dgm:spPr/>
      <dgm:t>
        <a:bodyPr/>
        <a:lstStyle/>
        <a:p>
          <a:endParaRPr lang="en-US"/>
        </a:p>
      </dgm:t>
    </dgm:pt>
    <dgm:pt modelId="{0D5DDBB0-1842-4072-9825-8B403E89F218}" type="sibTrans" cxnId="{DE4D26EB-0A9B-4045-B124-7DAAACFE1E98}">
      <dgm:prSet/>
      <dgm:spPr/>
      <dgm:t>
        <a:bodyPr/>
        <a:lstStyle/>
        <a:p>
          <a:endParaRPr lang="en-US"/>
        </a:p>
      </dgm:t>
    </dgm:pt>
    <dgm:pt modelId="{D26996F0-7884-47B5-84E5-6066AB5769D3}">
      <dgm:prSet/>
      <dgm:spPr/>
      <dgm:t>
        <a:bodyPr/>
        <a:lstStyle/>
        <a:p>
          <a:r>
            <a:rPr lang="en-US" dirty="0"/>
            <a:t>Landowner (if easement preferred by NRCS)</a:t>
          </a:r>
        </a:p>
      </dgm:t>
    </dgm:pt>
    <dgm:pt modelId="{47722D97-B365-40EE-89C1-4BEE9A6110DA}" type="parTrans" cxnId="{66F200A9-EBAE-4291-B190-D5207B389C3B}">
      <dgm:prSet/>
      <dgm:spPr/>
      <dgm:t>
        <a:bodyPr/>
        <a:lstStyle/>
        <a:p>
          <a:endParaRPr lang="en-US"/>
        </a:p>
      </dgm:t>
    </dgm:pt>
    <dgm:pt modelId="{2E2C1787-464A-4F2F-8667-1E414C5DB946}" type="sibTrans" cxnId="{66F200A9-EBAE-4291-B190-D5207B389C3B}">
      <dgm:prSet/>
      <dgm:spPr/>
      <dgm:t>
        <a:bodyPr/>
        <a:lstStyle/>
        <a:p>
          <a:endParaRPr lang="en-US"/>
        </a:p>
      </dgm:t>
    </dgm:pt>
    <dgm:pt modelId="{7AEF7BD6-D8CE-474E-810F-A9B25DE89860}" type="pres">
      <dgm:prSet presAssocID="{1C3642FB-8D29-4519-968F-EC430A1A863E}" presName="Name0" presStyleCnt="0">
        <dgm:presLayoutVars>
          <dgm:dir/>
          <dgm:resizeHandles val="exact"/>
        </dgm:presLayoutVars>
      </dgm:prSet>
      <dgm:spPr/>
    </dgm:pt>
    <dgm:pt modelId="{927D96BE-A0ED-446C-8B50-4A6E07DE021F}" type="pres">
      <dgm:prSet presAssocID="{C6355179-7220-4838-B7F9-8A20369E2A24}" presName="node" presStyleLbl="node1" presStyleIdx="0" presStyleCnt="2" custScaleX="46147">
        <dgm:presLayoutVars>
          <dgm:bulletEnabled val="1"/>
        </dgm:presLayoutVars>
      </dgm:prSet>
      <dgm:spPr/>
    </dgm:pt>
    <dgm:pt modelId="{CF879AEA-9250-48D0-8489-0E53AF35E54E}" type="pres">
      <dgm:prSet presAssocID="{8EB4DD81-E97C-45F5-9848-E395BC348738}" presName="sibTrans" presStyleLbl="sibTrans2D1" presStyleIdx="0" presStyleCnt="1"/>
      <dgm:spPr/>
    </dgm:pt>
    <dgm:pt modelId="{EAE7D3E4-27E2-4600-9435-FD2899FA6025}" type="pres">
      <dgm:prSet presAssocID="{8EB4DD81-E97C-45F5-9848-E395BC348738}" presName="connectorText" presStyleLbl="sibTrans2D1" presStyleIdx="0" presStyleCnt="1"/>
      <dgm:spPr/>
    </dgm:pt>
    <dgm:pt modelId="{15E3E026-300A-4C22-AC55-BFA132EC359F}" type="pres">
      <dgm:prSet presAssocID="{1309803C-6D3B-4983-9117-855A2CC78289}" presName="node" presStyleLbl="node1" presStyleIdx="1" presStyleCnt="2">
        <dgm:presLayoutVars>
          <dgm:bulletEnabled val="1"/>
        </dgm:presLayoutVars>
      </dgm:prSet>
      <dgm:spPr/>
    </dgm:pt>
  </dgm:ptLst>
  <dgm:cxnLst>
    <dgm:cxn modelId="{862CBF13-C033-4F93-B406-490E62D40DBD}" type="presOf" srcId="{DF6D2D26-F6B8-4380-85E6-DC5C4F053C61}" destId="{15E3E026-300A-4C22-AC55-BFA132EC359F}" srcOrd="0" destOrd="1" presId="urn:microsoft.com/office/officeart/2005/8/layout/process1"/>
    <dgm:cxn modelId="{30D10738-44AD-4C80-8D81-C5479FBB25A8}" srcId="{C6355179-7220-4838-B7F9-8A20369E2A24}" destId="{5A4335DD-AF26-4B6E-A0B0-2201699C85AE}" srcOrd="0" destOrd="0" parTransId="{4C5A4124-B0C0-416C-9245-40F039D795F9}" sibTransId="{265A0C58-FEB8-4241-A021-5D36C98C4E17}"/>
    <dgm:cxn modelId="{E770AA61-CB9F-4B2A-89B6-0FB5516B36D2}" srcId="{1C3642FB-8D29-4519-968F-EC430A1A863E}" destId="{1309803C-6D3B-4983-9117-855A2CC78289}" srcOrd="1" destOrd="0" parTransId="{B59FF88B-950D-40AD-88AC-80F648CAAE47}" sibTransId="{29EEA502-0A2E-4625-8C65-9D1CE0AF0F6A}"/>
    <dgm:cxn modelId="{731C9643-153D-441F-A4CE-2A5217D916F9}" srcId="{1C3642FB-8D29-4519-968F-EC430A1A863E}" destId="{C6355179-7220-4838-B7F9-8A20369E2A24}" srcOrd="0" destOrd="0" parTransId="{B929902C-58DD-49EF-880E-3C3ED76D553A}" sibTransId="{8EB4DD81-E97C-45F5-9848-E395BC348738}"/>
    <dgm:cxn modelId="{A08A5666-1857-497D-9547-60FC80F16A76}" type="presOf" srcId="{8EB4DD81-E97C-45F5-9848-E395BC348738}" destId="{CF879AEA-9250-48D0-8489-0E53AF35E54E}" srcOrd="0" destOrd="0" presId="urn:microsoft.com/office/officeart/2005/8/layout/process1"/>
    <dgm:cxn modelId="{C656AF78-9CEF-4A82-9850-FCE805923477}" type="presOf" srcId="{8EB4DD81-E97C-45F5-9848-E395BC348738}" destId="{EAE7D3E4-27E2-4600-9435-FD2899FA6025}" srcOrd="1" destOrd="0" presId="urn:microsoft.com/office/officeart/2005/8/layout/process1"/>
    <dgm:cxn modelId="{DFEF2F84-040B-4C67-AAA0-9249AA6839B7}" type="presOf" srcId="{1309803C-6D3B-4983-9117-855A2CC78289}" destId="{15E3E026-300A-4C22-AC55-BFA132EC359F}" srcOrd="0" destOrd="0" presId="urn:microsoft.com/office/officeart/2005/8/layout/process1"/>
    <dgm:cxn modelId="{B252EF86-BDF8-43C7-8ADB-62ADE5F49DF7}" type="presOf" srcId="{C6355179-7220-4838-B7F9-8A20369E2A24}" destId="{927D96BE-A0ED-446C-8B50-4A6E07DE021F}" srcOrd="0" destOrd="0" presId="urn:microsoft.com/office/officeart/2005/8/layout/process1"/>
    <dgm:cxn modelId="{66F200A9-EBAE-4291-B190-D5207B389C3B}" srcId="{1309803C-6D3B-4983-9117-855A2CC78289}" destId="{D26996F0-7884-47B5-84E5-6066AB5769D3}" srcOrd="1" destOrd="0" parTransId="{47722D97-B365-40EE-89C1-4BEE9A6110DA}" sibTransId="{2E2C1787-464A-4F2F-8667-1E414C5DB946}"/>
    <dgm:cxn modelId="{44A35EDA-4BF4-4A69-BE47-03F830B63CF3}" type="presOf" srcId="{1C3642FB-8D29-4519-968F-EC430A1A863E}" destId="{7AEF7BD6-D8CE-474E-810F-A9B25DE89860}" srcOrd="0" destOrd="0" presId="urn:microsoft.com/office/officeart/2005/8/layout/process1"/>
    <dgm:cxn modelId="{9AC2C2DD-0CFD-4E18-B08B-12E43583A867}" type="presOf" srcId="{02D37B20-3D5A-4326-A428-820CAB751B2F}" destId="{927D96BE-A0ED-446C-8B50-4A6E07DE021F}" srcOrd="0" destOrd="2" presId="urn:microsoft.com/office/officeart/2005/8/layout/process1"/>
    <dgm:cxn modelId="{9BAF68DF-FF8F-4422-BB91-18C0C3C8CCB2}" type="presOf" srcId="{5A4335DD-AF26-4B6E-A0B0-2201699C85AE}" destId="{927D96BE-A0ED-446C-8B50-4A6E07DE021F}" srcOrd="0" destOrd="1" presId="urn:microsoft.com/office/officeart/2005/8/layout/process1"/>
    <dgm:cxn modelId="{DE4D26EB-0A9B-4045-B124-7DAAACFE1E98}" srcId="{1309803C-6D3B-4983-9117-855A2CC78289}" destId="{DF6D2D26-F6B8-4380-85E6-DC5C4F053C61}" srcOrd="0" destOrd="0" parTransId="{73890F40-0E98-4C00-8854-573079591DE2}" sibTransId="{0D5DDBB0-1842-4072-9825-8B403E89F218}"/>
    <dgm:cxn modelId="{1AC84CF0-3197-4EC2-8E32-CDC929E3EC22}" srcId="{C6355179-7220-4838-B7F9-8A20369E2A24}" destId="{02D37B20-3D5A-4326-A428-820CAB751B2F}" srcOrd="1" destOrd="0" parTransId="{9DF9A67C-5354-4F69-97BB-CBA9562A6C31}" sibTransId="{C6786707-C695-489C-876D-8FE3CB81E578}"/>
    <dgm:cxn modelId="{C8B7EFFC-D6D9-4C5A-826B-E449AFC16316}" type="presOf" srcId="{D26996F0-7884-47B5-84E5-6066AB5769D3}" destId="{15E3E026-300A-4C22-AC55-BFA132EC359F}" srcOrd="0" destOrd="2" presId="urn:microsoft.com/office/officeart/2005/8/layout/process1"/>
    <dgm:cxn modelId="{5FF33418-34AB-4907-9257-600153547BFB}" type="presParOf" srcId="{7AEF7BD6-D8CE-474E-810F-A9B25DE89860}" destId="{927D96BE-A0ED-446C-8B50-4A6E07DE021F}" srcOrd="0" destOrd="0" presId="urn:microsoft.com/office/officeart/2005/8/layout/process1"/>
    <dgm:cxn modelId="{104F3D82-F2BD-45A3-8691-AF76DD2DCF6F}" type="presParOf" srcId="{7AEF7BD6-D8CE-474E-810F-A9B25DE89860}" destId="{CF879AEA-9250-48D0-8489-0E53AF35E54E}" srcOrd="1" destOrd="0" presId="urn:microsoft.com/office/officeart/2005/8/layout/process1"/>
    <dgm:cxn modelId="{3339CD16-D2F8-44EE-9264-4A3A03151578}" type="presParOf" srcId="{CF879AEA-9250-48D0-8489-0E53AF35E54E}" destId="{EAE7D3E4-27E2-4600-9435-FD2899FA6025}" srcOrd="0" destOrd="0" presId="urn:microsoft.com/office/officeart/2005/8/layout/process1"/>
    <dgm:cxn modelId="{ABD87A4C-3091-4123-876B-FFFE9ECCE6D2}" type="presParOf" srcId="{7AEF7BD6-D8CE-474E-810F-A9B25DE89860}" destId="{15E3E026-300A-4C22-AC55-BFA132EC359F}" srcOrd="2" destOrd="0" presId="urn:microsoft.com/office/officeart/2005/8/layout/process1"/>
  </dgm:cxnLst>
  <dgm:bg>
    <a:solidFill>
      <a:schemeClr val="bg1">
        <a:lumMod val="9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C85E570-6EEA-4C39-B0B1-B933DDFD6F1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203EC347-8462-4236-9B9B-E4676318BB0D}">
      <dgm:prSet phldrT="[Text]"/>
      <dgm:spPr/>
      <dgm:t>
        <a:bodyPr/>
        <a:lstStyle/>
        <a:p>
          <a:r>
            <a:rPr lang="en-US" dirty="0"/>
            <a:t>Eligible Sponsors</a:t>
          </a:r>
        </a:p>
      </dgm:t>
    </dgm:pt>
    <dgm:pt modelId="{1CE63BB8-453F-4225-B09B-398B691F8A7E}" type="parTrans" cxnId="{1DB914EC-AD5A-48E4-A280-0F6B8B6B5CB1}">
      <dgm:prSet/>
      <dgm:spPr/>
      <dgm:t>
        <a:bodyPr/>
        <a:lstStyle/>
        <a:p>
          <a:endParaRPr lang="en-US"/>
        </a:p>
      </dgm:t>
    </dgm:pt>
    <dgm:pt modelId="{F4E4EBFE-0A22-4446-8FE4-191537413407}" type="sibTrans" cxnId="{1DB914EC-AD5A-48E4-A280-0F6B8B6B5CB1}">
      <dgm:prSet/>
      <dgm:spPr/>
      <dgm:t>
        <a:bodyPr/>
        <a:lstStyle/>
        <a:p>
          <a:endParaRPr lang="en-US"/>
        </a:p>
      </dgm:t>
    </dgm:pt>
    <dgm:pt modelId="{139F2F73-6DF7-4B94-B600-F1C4E6540903}">
      <dgm:prSet phldrT="[Text]"/>
      <dgm:spPr/>
      <dgm:t>
        <a:bodyPr/>
        <a:lstStyle/>
        <a:p>
          <a:r>
            <a:rPr lang="en-US" dirty="0"/>
            <a:t>State</a:t>
          </a:r>
        </a:p>
      </dgm:t>
    </dgm:pt>
    <dgm:pt modelId="{36E69607-0EE1-44E5-BB75-8B594315D198}" type="parTrans" cxnId="{CEEC3C82-A4B8-4FE1-82A2-792694B9E956}">
      <dgm:prSet/>
      <dgm:spPr/>
      <dgm:t>
        <a:bodyPr/>
        <a:lstStyle/>
        <a:p>
          <a:endParaRPr lang="en-US"/>
        </a:p>
      </dgm:t>
    </dgm:pt>
    <dgm:pt modelId="{FCE674C0-F09C-4170-9C01-FAE15E2CD5D9}" type="sibTrans" cxnId="{CEEC3C82-A4B8-4FE1-82A2-792694B9E956}">
      <dgm:prSet/>
      <dgm:spPr/>
      <dgm:t>
        <a:bodyPr/>
        <a:lstStyle/>
        <a:p>
          <a:endParaRPr lang="en-US"/>
        </a:p>
      </dgm:t>
    </dgm:pt>
    <dgm:pt modelId="{A5710BE6-9FB3-4A17-90B7-17CA7C238715}">
      <dgm:prSet phldrT="[Text]"/>
      <dgm:spPr/>
      <dgm:t>
        <a:bodyPr/>
        <a:lstStyle/>
        <a:p>
          <a:r>
            <a:rPr lang="en-US" dirty="0"/>
            <a:t>Share of project costs as determined by NRCS as cash or in-kind services</a:t>
          </a:r>
        </a:p>
      </dgm:t>
    </dgm:pt>
    <dgm:pt modelId="{1E936653-EB24-40EE-88A7-AEC2A07E9EF6}" type="parTrans" cxnId="{1B2A71F1-B921-4FD9-A90D-7AC3BC7D9243}">
      <dgm:prSet/>
      <dgm:spPr/>
      <dgm:t>
        <a:bodyPr/>
        <a:lstStyle/>
        <a:p>
          <a:endParaRPr lang="en-US"/>
        </a:p>
      </dgm:t>
    </dgm:pt>
    <dgm:pt modelId="{8362A9A2-F3DE-4FD0-A9B5-DBD7A4817884}" type="sibTrans" cxnId="{1B2A71F1-B921-4FD9-A90D-7AC3BC7D9243}">
      <dgm:prSet/>
      <dgm:spPr/>
      <dgm:t>
        <a:bodyPr/>
        <a:lstStyle/>
        <a:p>
          <a:endParaRPr lang="en-US"/>
        </a:p>
      </dgm:t>
    </dgm:pt>
    <dgm:pt modelId="{6DEC132B-C6C0-4B96-95D4-8DC87C1239B4}">
      <dgm:prSet phldrT="[Text]"/>
      <dgm:spPr/>
      <dgm:t>
        <a:bodyPr/>
        <a:lstStyle/>
        <a:p>
          <a:r>
            <a:rPr lang="en-US" dirty="0"/>
            <a:t>Political Subdivision of State</a:t>
          </a:r>
        </a:p>
      </dgm:t>
    </dgm:pt>
    <dgm:pt modelId="{BD607D28-731C-4AA3-A1BF-EA157040D603}" type="parTrans" cxnId="{20E6AF7C-C040-4B90-8F8F-50CA652B9891}">
      <dgm:prSet/>
      <dgm:spPr/>
      <dgm:t>
        <a:bodyPr/>
        <a:lstStyle/>
        <a:p>
          <a:endParaRPr lang="en-US"/>
        </a:p>
      </dgm:t>
    </dgm:pt>
    <dgm:pt modelId="{65B4E64F-EF21-4A5D-BD7E-B21BE878A659}" type="sibTrans" cxnId="{20E6AF7C-C040-4B90-8F8F-50CA652B9891}">
      <dgm:prSet/>
      <dgm:spPr/>
      <dgm:t>
        <a:bodyPr/>
        <a:lstStyle/>
        <a:p>
          <a:endParaRPr lang="en-US"/>
        </a:p>
      </dgm:t>
    </dgm:pt>
    <dgm:pt modelId="{52F31809-112D-4962-A7F3-520FCC64109C}">
      <dgm:prSet phldrT="[Text]"/>
      <dgm:spPr/>
      <dgm:t>
        <a:bodyPr/>
        <a:lstStyle/>
        <a:p>
          <a:r>
            <a:rPr lang="en-US" dirty="0"/>
            <a:t>Qualified Indian Tribe or Tribal Organization</a:t>
          </a:r>
        </a:p>
      </dgm:t>
    </dgm:pt>
    <dgm:pt modelId="{D3311410-52D9-41A1-BECC-25D1FA9600ED}" type="parTrans" cxnId="{73CDC775-4249-472E-9D4E-A33C9CB3DDC3}">
      <dgm:prSet/>
      <dgm:spPr/>
      <dgm:t>
        <a:bodyPr/>
        <a:lstStyle/>
        <a:p>
          <a:endParaRPr lang="en-US"/>
        </a:p>
      </dgm:t>
    </dgm:pt>
    <dgm:pt modelId="{13940225-C072-4CC2-A3E2-A1903027417E}" type="sibTrans" cxnId="{73CDC775-4249-472E-9D4E-A33C9CB3DDC3}">
      <dgm:prSet/>
      <dgm:spPr/>
      <dgm:t>
        <a:bodyPr/>
        <a:lstStyle/>
        <a:p>
          <a:endParaRPr lang="en-US"/>
        </a:p>
      </dgm:t>
    </dgm:pt>
    <dgm:pt modelId="{B1D25D5F-4B3C-4F9C-A381-E79A37F2F823}">
      <dgm:prSet phldrT="[Text]"/>
      <dgm:spPr/>
      <dgm:t>
        <a:bodyPr/>
        <a:lstStyle/>
        <a:p>
          <a:r>
            <a:rPr lang="en-US" dirty="0"/>
            <a:t>Unit of local government</a:t>
          </a:r>
        </a:p>
      </dgm:t>
    </dgm:pt>
    <dgm:pt modelId="{2BF97E46-7D81-45E3-BEB7-D6410A0D19A8}" type="parTrans" cxnId="{855B6362-BCE3-4B1D-82AA-0F3B0D64D7E2}">
      <dgm:prSet/>
      <dgm:spPr/>
      <dgm:t>
        <a:bodyPr/>
        <a:lstStyle/>
        <a:p>
          <a:endParaRPr lang="en-US"/>
        </a:p>
      </dgm:t>
    </dgm:pt>
    <dgm:pt modelId="{19CE732A-DD1D-45A7-8860-7A828A718AE2}" type="sibTrans" cxnId="{855B6362-BCE3-4B1D-82AA-0F3B0D64D7E2}">
      <dgm:prSet/>
      <dgm:spPr/>
      <dgm:t>
        <a:bodyPr/>
        <a:lstStyle/>
        <a:p>
          <a:endParaRPr lang="en-US"/>
        </a:p>
      </dgm:t>
    </dgm:pt>
    <dgm:pt modelId="{C448D437-1092-4F15-B96A-A6DEE05E8125}">
      <dgm:prSet phldrT="[Text]"/>
      <dgm:spPr/>
      <dgm:t>
        <a:bodyPr/>
        <a:lstStyle/>
        <a:p>
          <a:r>
            <a:rPr lang="en-US" i="1" dirty="0"/>
            <a:t>All sponsors must have a legal interest in or responsibility for the areas threatened</a:t>
          </a:r>
        </a:p>
      </dgm:t>
    </dgm:pt>
    <dgm:pt modelId="{267D5CE0-0408-4009-AD2D-F27D3328773A}" type="parTrans" cxnId="{8758D5EE-C54F-4A72-9744-5A65B62DE670}">
      <dgm:prSet/>
      <dgm:spPr/>
      <dgm:t>
        <a:bodyPr/>
        <a:lstStyle/>
        <a:p>
          <a:endParaRPr lang="en-US"/>
        </a:p>
      </dgm:t>
    </dgm:pt>
    <dgm:pt modelId="{CA54884C-ED1F-4D19-8BF2-0D3CB4764926}" type="sibTrans" cxnId="{8758D5EE-C54F-4A72-9744-5A65B62DE670}">
      <dgm:prSet/>
      <dgm:spPr/>
      <dgm:t>
        <a:bodyPr/>
        <a:lstStyle/>
        <a:p>
          <a:endParaRPr lang="en-US"/>
        </a:p>
      </dgm:t>
    </dgm:pt>
    <dgm:pt modelId="{DD112BDE-D069-4C3A-B95C-16DEC5B1448C}">
      <dgm:prSet phldrT="[Text]"/>
      <dgm:spPr/>
      <dgm:t>
        <a:bodyPr/>
        <a:lstStyle/>
        <a:p>
          <a:r>
            <a:rPr lang="en-US" dirty="0"/>
            <a:t>Sponsor Responsibilities</a:t>
          </a:r>
        </a:p>
      </dgm:t>
    </dgm:pt>
    <dgm:pt modelId="{5C921AF3-76FC-47DE-B0C3-AECB4CCCDE78}" type="parTrans" cxnId="{E64491FC-3740-468D-9E12-BB59FB46F354}">
      <dgm:prSet/>
      <dgm:spPr/>
      <dgm:t>
        <a:bodyPr/>
        <a:lstStyle/>
        <a:p>
          <a:endParaRPr lang="en-US"/>
        </a:p>
      </dgm:t>
    </dgm:pt>
    <dgm:pt modelId="{A3CC7A97-D9BD-4BA6-85B8-911138FA476C}" type="sibTrans" cxnId="{E64491FC-3740-468D-9E12-BB59FB46F354}">
      <dgm:prSet/>
      <dgm:spPr/>
      <dgm:t>
        <a:bodyPr/>
        <a:lstStyle/>
        <a:p>
          <a:endParaRPr lang="en-US"/>
        </a:p>
      </dgm:t>
    </dgm:pt>
    <dgm:pt modelId="{B4A8588C-A407-4317-A757-CE878A3C2FC0}">
      <dgm:prSet/>
      <dgm:spPr/>
      <dgm:t>
        <a:bodyPr/>
        <a:lstStyle/>
        <a:p>
          <a:r>
            <a:rPr lang="en-US" dirty="0"/>
            <a:t>Real property rights, water rights, and regulatory permits</a:t>
          </a:r>
        </a:p>
      </dgm:t>
    </dgm:pt>
    <dgm:pt modelId="{9BF0BF5C-FC53-4EED-A5A7-C0932E137EBA}" type="parTrans" cxnId="{314ECBB3-27DE-486F-8974-52C7C9145D67}">
      <dgm:prSet/>
      <dgm:spPr/>
      <dgm:t>
        <a:bodyPr/>
        <a:lstStyle/>
        <a:p>
          <a:endParaRPr lang="en-US"/>
        </a:p>
      </dgm:t>
    </dgm:pt>
    <dgm:pt modelId="{B341B797-CC28-4067-8E38-81B9F1750F96}" type="sibTrans" cxnId="{314ECBB3-27DE-486F-8974-52C7C9145D67}">
      <dgm:prSet/>
      <dgm:spPr/>
      <dgm:t>
        <a:bodyPr/>
        <a:lstStyle/>
        <a:p>
          <a:endParaRPr lang="en-US"/>
        </a:p>
      </dgm:t>
    </dgm:pt>
    <dgm:pt modelId="{46C28497-0480-4B39-A0BF-E887D6C10EF6}">
      <dgm:prSet/>
      <dgm:spPr/>
      <dgm:t>
        <a:bodyPr/>
        <a:lstStyle/>
        <a:p>
          <a:r>
            <a:rPr lang="en-US" dirty="0"/>
            <a:t>Provide for required O&amp;M as determined necessary by NRCS</a:t>
          </a:r>
        </a:p>
      </dgm:t>
    </dgm:pt>
    <dgm:pt modelId="{66F42519-70F1-4EB0-96E2-E542E29A1B50}" type="parTrans" cxnId="{57BDD507-1091-4435-9C46-4B8D25DD713F}">
      <dgm:prSet/>
      <dgm:spPr/>
      <dgm:t>
        <a:bodyPr/>
        <a:lstStyle/>
        <a:p>
          <a:endParaRPr lang="en-US"/>
        </a:p>
      </dgm:t>
    </dgm:pt>
    <dgm:pt modelId="{87FA7759-EE4A-41C8-861B-94D4455263A1}" type="sibTrans" cxnId="{57BDD507-1091-4435-9C46-4B8D25DD713F}">
      <dgm:prSet/>
      <dgm:spPr/>
      <dgm:t>
        <a:bodyPr/>
        <a:lstStyle/>
        <a:p>
          <a:endParaRPr lang="en-US"/>
        </a:p>
      </dgm:t>
    </dgm:pt>
    <dgm:pt modelId="{7B5F1D52-9B6D-415C-B920-64BB22A11726}">
      <dgm:prSet/>
      <dgm:spPr/>
      <dgm:t>
        <a:bodyPr/>
        <a:lstStyle/>
        <a:p>
          <a:r>
            <a:rPr lang="en-US" dirty="0"/>
            <a:t>Document they have insufficient resources to provide adequate relief</a:t>
          </a:r>
        </a:p>
      </dgm:t>
    </dgm:pt>
    <dgm:pt modelId="{B4046C6E-35BC-4BF5-B35C-9CE60FD10941}" type="parTrans" cxnId="{6E30B416-26C8-43C1-A327-A7947CBB9E65}">
      <dgm:prSet/>
      <dgm:spPr/>
      <dgm:t>
        <a:bodyPr/>
        <a:lstStyle/>
        <a:p>
          <a:endParaRPr lang="en-US"/>
        </a:p>
      </dgm:t>
    </dgm:pt>
    <dgm:pt modelId="{B5AA3AD3-82F6-4186-AFFC-D3BFE55C0EBE}" type="sibTrans" cxnId="{6E30B416-26C8-43C1-A327-A7947CBB9E65}">
      <dgm:prSet/>
      <dgm:spPr/>
      <dgm:t>
        <a:bodyPr/>
        <a:lstStyle/>
        <a:p>
          <a:endParaRPr lang="en-US"/>
        </a:p>
      </dgm:t>
    </dgm:pt>
    <dgm:pt modelId="{073CBA91-73A4-46F6-8309-C73366CB5A36}" type="pres">
      <dgm:prSet presAssocID="{4C85E570-6EEA-4C39-B0B1-B933DDFD6F10}" presName="linear" presStyleCnt="0">
        <dgm:presLayoutVars>
          <dgm:animLvl val="lvl"/>
          <dgm:resizeHandles val="exact"/>
        </dgm:presLayoutVars>
      </dgm:prSet>
      <dgm:spPr/>
    </dgm:pt>
    <dgm:pt modelId="{AAE030CC-6346-47F5-8F77-0BDB05FBBE84}" type="pres">
      <dgm:prSet presAssocID="{203EC347-8462-4236-9B9B-E4676318BB0D}" presName="parentText" presStyleLbl="node1" presStyleIdx="0" presStyleCnt="2">
        <dgm:presLayoutVars>
          <dgm:chMax val="0"/>
          <dgm:bulletEnabled val="1"/>
        </dgm:presLayoutVars>
      </dgm:prSet>
      <dgm:spPr/>
    </dgm:pt>
    <dgm:pt modelId="{F91AA3E9-6025-41B3-8E5E-FC0A49A442BB}" type="pres">
      <dgm:prSet presAssocID="{203EC347-8462-4236-9B9B-E4676318BB0D}" presName="childText" presStyleLbl="revTx" presStyleIdx="0" presStyleCnt="2">
        <dgm:presLayoutVars>
          <dgm:bulletEnabled val="1"/>
        </dgm:presLayoutVars>
      </dgm:prSet>
      <dgm:spPr/>
    </dgm:pt>
    <dgm:pt modelId="{CD992712-4F42-4AE9-AE48-B824357323A6}" type="pres">
      <dgm:prSet presAssocID="{DD112BDE-D069-4C3A-B95C-16DEC5B1448C}" presName="parentText" presStyleLbl="node1" presStyleIdx="1" presStyleCnt="2">
        <dgm:presLayoutVars>
          <dgm:chMax val="0"/>
          <dgm:bulletEnabled val="1"/>
        </dgm:presLayoutVars>
      </dgm:prSet>
      <dgm:spPr/>
    </dgm:pt>
    <dgm:pt modelId="{EFF48210-24FA-4061-82AB-3B3F8211384E}" type="pres">
      <dgm:prSet presAssocID="{DD112BDE-D069-4C3A-B95C-16DEC5B1448C}" presName="childText" presStyleLbl="revTx" presStyleIdx="1" presStyleCnt="2">
        <dgm:presLayoutVars>
          <dgm:bulletEnabled val="1"/>
        </dgm:presLayoutVars>
      </dgm:prSet>
      <dgm:spPr/>
    </dgm:pt>
  </dgm:ptLst>
  <dgm:cxnLst>
    <dgm:cxn modelId="{57BDD507-1091-4435-9C46-4B8D25DD713F}" srcId="{DD112BDE-D069-4C3A-B95C-16DEC5B1448C}" destId="{46C28497-0480-4B39-A0BF-E887D6C10EF6}" srcOrd="2" destOrd="0" parTransId="{66F42519-70F1-4EB0-96E2-E542E29A1B50}" sibTransId="{87FA7759-EE4A-41C8-861B-94D4455263A1}"/>
    <dgm:cxn modelId="{3E2DE00D-20E6-4EF1-96A5-7308069EAB6C}" type="presOf" srcId="{DD112BDE-D069-4C3A-B95C-16DEC5B1448C}" destId="{CD992712-4F42-4AE9-AE48-B824357323A6}" srcOrd="0" destOrd="0" presId="urn:microsoft.com/office/officeart/2005/8/layout/vList2"/>
    <dgm:cxn modelId="{6E30B416-26C8-43C1-A327-A7947CBB9E65}" srcId="{DD112BDE-D069-4C3A-B95C-16DEC5B1448C}" destId="{7B5F1D52-9B6D-415C-B920-64BB22A11726}" srcOrd="3" destOrd="0" parTransId="{B4046C6E-35BC-4BF5-B35C-9CE60FD10941}" sibTransId="{B5AA3AD3-82F6-4186-AFFC-D3BFE55C0EBE}"/>
    <dgm:cxn modelId="{9FB4EE38-E3E0-4816-BD0C-9ED98649CEBC}" type="presOf" srcId="{4C85E570-6EEA-4C39-B0B1-B933DDFD6F10}" destId="{073CBA91-73A4-46F6-8309-C73366CB5A36}" srcOrd="0" destOrd="0" presId="urn:microsoft.com/office/officeart/2005/8/layout/vList2"/>
    <dgm:cxn modelId="{855B6362-BCE3-4B1D-82AA-0F3B0D64D7E2}" srcId="{203EC347-8462-4236-9B9B-E4676318BB0D}" destId="{B1D25D5F-4B3C-4F9C-A381-E79A37F2F823}" srcOrd="3" destOrd="0" parTransId="{2BF97E46-7D81-45E3-BEB7-D6410A0D19A8}" sibTransId="{19CE732A-DD1D-45A7-8860-7A828A718AE2}"/>
    <dgm:cxn modelId="{BD467A42-0AC2-43B8-BB8E-370301E24008}" type="presOf" srcId="{C448D437-1092-4F15-B96A-A6DEE05E8125}" destId="{F91AA3E9-6025-41B3-8E5E-FC0A49A442BB}" srcOrd="0" destOrd="4" presId="urn:microsoft.com/office/officeart/2005/8/layout/vList2"/>
    <dgm:cxn modelId="{5FFC4954-B4F4-4806-94F2-D50DE29D48A3}" type="presOf" srcId="{B1D25D5F-4B3C-4F9C-A381-E79A37F2F823}" destId="{F91AA3E9-6025-41B3-8E5E-FC0A49A442BB}" srcOrd="0" destOrd="3" presId="urn:microsoft.com/office/officeart/2005/8/layout/vList2"/>
    <dgm:cxn modelId="{73CDC775-4249-472E-9D4E-A33C9CB3DDC3}" srcId="{203EC347-8462-4236-9B9B-E4676318BB0D}" destId="{52F31809-112D-4962-A7F3-520FCC64109C}" srcOrd="2" destOrd="0" parTransId="{D3311410-52D9-41A1-BECC-25D1FA9600ED}" sibTransId="{13940225-C072-4CC2-A3E2-A1903027417E}"/>
    <dgm:cxn modelId="{20E6AF7C-C040-4B90-8F8F-50CA652B9891}" srcId="{203EC347-8462-4236-9B9B-E4676318BB0D}" destId="{6DEC132B-C6C0-4B96-95D4-8DC87C1239B4}" srcOrd="1" destOrd="0" parTransId="{BD607D28-731C-4AA3-A1BF-EA157040D603}" sibTransId="{65B4E64F-EF21-4A5D-BD7E-B21BE878A659}"/>
    <dgm:cxn modelId="{6F30C27D-0CE7-48F7-B108-9B4CF615F3D3}" type="presOf" srcId="{A5710BE6-9FB3-4A17-90B7-17CA7C238715}" destId="{EFF48210-24FA-4061-82AB-3B3F8211384E}" srcOrd="0" destOrd="0" presId="urn:microsoft.com/office/officeart/2005/8/layout/vList2"/>
    <dgm:cxn modelId="{CEEC3C82-A4B8-4FE1-82A2-792694B9E956}" srcId="{203EC347-8462-4236-9B9B-E4676318BB0D}" destId="{139F2F73-6DF7-4B94-B600-F1C4E6540903}" srcOrd="0" destOrd="0" parTransId="{36E69607-0EE1-44E5-BB75-8B594315D198}" sibTransId="{FCE674C0-F09C-4170-9C01-FAE15E2CD5D9}"/>
    <dgm:cxn modelId="{F040579F-49A6-4D2F-ACD8-E0CCA623BE7A}" type="presOf" srcId="{139F2F73-6DF7-4B94-B600-F1C4E6540903}" destId="{F91AA3E9-6025-41B3-8E5E-FC0A49A442BB}" srcOrd="0" destOrd="0" presId="urn:microsoft.com/office/officeart/2005/8/layout/vList2"/>
    <dgm:cxn modelId="{215D42A6-425C-499E-8BE6-C359E5BD7441}" type="presOf" srcId="{B4A8588C-A407-4317-A757-CE878A3C2FC0}" destId="{EFF48210-24FA-4061-82AB-3B3F8211384E}" srcOrd="0" destOrd="1" presId="urn:microsoft.com/office/officeart/2005/8/layout/vList2"/>
    <dgm:cxn modelId="{78324AA9-E615-4FF0-A2AE-18DEF0B34677}" type="presOf" srcId="{203EC347-8462-4236-9B9B-E4676318BB0D}" destId="{AAE030CC-6346-47F5-8F77-0BDB05FBBE84}" srcOrd="0" destOrd="0" presId="urn:microsoft.com/office/officeart/2005/8/layout/vList2"/>
    <dgm:cxn modelId="{314ECBB3-27DE-486F-8974-52C7C9145D67}" srcId="{DD112BDE-D069-4C3A-B95C-16DEC5B1448C}" destId="{B4A8588C-A407-4317-A757-CE878A3C2FC0}" srcOrd="1" destOrd="0" parTransId="{9BF0BF5C-FC53-4EED-A5A7-C0932E137EBA}" sibTransId="{B341B797-CC28-4067-8E38-81B9F1750F96}"/>
    <dgm:cxn modelId="{35A045BC-598A-4D0C-AF38-5DE14B43AC82}" type="presOf" srcId="{46C28497-0480-4B39-A0BF-E887D6C10EF6}" destId="{EFF48210-24FA-4061-82AB-3B3F8211384E}" srcOrd="0" destOrd="2" presId="urn:microsoft.com/office/officeart/2005/8/layout/vList2"/>
    <dgm:cxn modelId="{07F801CA-0BCB-4640-81B3-CE2B25849409}" type="presOf" srcId="{52F31809-112D-4962-A7F3-520FCC64109C}" destId="{F91AA3E9-6025-41B3-8E5E-FC0A49A442BB}" srcOrd="0" destOrd="2" presId="urn:microsoft.com/office/officeart/2005/8/layout/vList2"/>
    <dgm:cxn modelId="{0F7684D5-CB5D-482F-8AAB-78405305E25E}" type="presOf" srcId="{7B5F1D52-9B6D-415C-B920-64BB22A11726}" destId="{EFF48210-24FA-4061-82AB-3B3F8211384E}" srcOrd="0" destOrd="3" presId="urn:microsoft.com/office/officeart/2005/8/layout/vList2"/>
    <dgm:cxn modelId="{1DB914EC-AD5A-48E4-A280-0F6B8B6B5CB1}" srcId="{4C85E570-6EEA-4C39-B0B1-B933DDFD6F10}" destId="{203EC347-8462-4236-9B9B-E4676318BB0D}" srcOrd="0" destOrd="0" parTransId="{1CE63BB8-453F-4225-B09B-398B691F8A7E}" sibTransId="{F4E4EBFE-0A22-4446-8FE4-191537413407}"/>
    <dgm:cxn modelId="{B038E8EC-7918-4CD0-AAF8-B2029C50EF12}" type="presOf" srcId="{6DEC132B-C6C0-4B96-95D4-8DC87C1239B4}" destId="{F91AA3E9-6025-41B3-8E5E-FC0A49A442BB}" srcOrd="0" destOrd="1" presId="urn:microsoft.com/office/officeart/2005/8/layout/vList2"/>
    <dgm:cxn modelId="{8758D5EE-C54F-4A72-9744-5A65B62DE670}" srcId="{203EC347-8462-4236-9B9B-E4676318BB0D}" destId="{C448D437-1092-4F15-B96A-A6DEE05E8125}" srcOrd="4" destOrd="0" parTransId="{267D5CE0-0408-4009-AD2D-F27D3328773A}" sibTransId="{CA54884C-ED1F-4D19-8BF2-0D3CB4764926}"/>
    <dgm:cxn modelId="{1B2A71F1-B921-4FD9-A90D-7AC3BC7D9243}" srcId="{DD112BDE-D069-4C3A-B95C-16DEC5B1448C}" destId="{A5710BE6-9FB3-4A17-90B7-17CA7C238715}" srcOrd="0" destOrd="0" parTransId="{1E936653-EB24-40EE-88A7-AEC2A07E9EF6}" sibTransId="{8362A9A2-F3DE-4FD0-A9B5-DBD7A4817884}"/>
    <dgm:cxn modelId="{E64491FC-3740-468D-9E12-BB59FB46F354}" srcId="{4C85E570-6EEA-4C39-B0B1-B933DDFD6F10}" destId="{DD112BDE-D069-4C3A-B95C-16DEC5B1448C}" srcOrd="1" destOrd="0" parTransId="{5C921AF3-76FC-47DE-B0C3-AECB4CCCDE78}" sibTransId="{A3CC7A97-D9BD-4BA6-85B8-911138FA476C}"/>
    <dgm:cxn modelId="{9ADA0885-559F-479D-80D4-13425A6F987A}" type="presParOf" srcId="{073CBA91-73A4-46F6-8309-C73366CB5A36}" destId="{AAE030CC-6346-47F5-8F77-0BDB05FBBE84}" srcOrd="0" destOrd="0" presId="urn:microsoft.com/office/officeart/2005/8/layout/vList2"/>
    <dgm:cxn modelId="{0D7C2A75-C171-4331-8801-02FC57E6F758}" type="presParOf" srcId="{073CBA91-73A4-46F6-8309-C73366CB5A36}" destId="{F91AA3E9-6025-41B3-8E5E-FC0A49A442BB}" srcOrd="1" destOrd="0" presId="urn:microsoft.com/office/officeart/2005/8/layout/vList2"/>
    <dgm:cxn modelId="{023A43FB-7B70-4458-BDC3-E7C103891A11}" type="presParOf" srcId="{073CBA91-73A4-46F6-8309-C73366CB5A36}" destId="{CD992712-4F42-4AE9-AE48-B824357323A6}" srcOrd="2" destOrd="0" presId="urn:microsoft.com/office/officeart/2005/8/layout/vList2"/>
    <dgm:cxn modelId="{BF2C0B49-F6ED-421A-9957-EE7BE7665F1C}" type="presParOf" srcId="{073CBA91-73A4-46F6-8309-C73366CB5A36}" destId="{EFF48210-24FA-4061-82AB-3B3F8211384E}" srcOrd="3" destOrd="0" presId="urn:microsoft.com/office/officeart/2005/8/layout/vList2"/>
  </dgm:cxnLst>
  <dgm:bg>
    <a:solidFill>
      <a:schemeClr val="bg1">
        <a:lumMod val="95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AA70A-BDD1-4046-9735-407FF01EB32B}">
      <dsp:nvSpPr>
        <dsp:cNvPr id="0" name=""/>
        <dsp:cNvSpPr/>
      </dsp:nvSpPr>
      <dsp:spPr>
        <a:xfrm>
          <a:off x="0" y="300793"/>
          <a:ext cx="3352191" cy="3591000"/>
        </a:xfrm>
        <a:prstGeom prst="rect">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0167" tIns="395732" rIns="260167"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Floods</a:t>
          </a:r>
        </a:p>
        <a:p>
          <a:pPr marL="171450" lvl="1" indent="-171450" algn="l" defTabSz="844550">
            <a:lnSpc>
              <a:spcPct val="90000"/>
            </a:lnSpc>
            <a:spcBef>
              <a:spcPct val="0"/>
            </a:spcBef>
            <a:spcAft>
              <a:spcPct val="15000"/>
            </a:spcAft>
            <a:buChar char="•"/>
          </a:pPr>
          <a:r>
            <a:rPr lang="en-US" sz="1900" kern="1200" dirty="0"/>
            <a:t>Fires</a:t>
          </a:r>
        </a:p>
        <a:p>
          <a:pPr marL="171450" lvl="1" indent="-171450" algn="l" defTabSz="844550">
            <a:lnSpc>
              <a:spcPct val="90000"/>
            </a:lnSpc>
            <a:spcBef>
              <a:spcPct val="0"/>
            </a:spcBef>
            <a:spcAft>
              <a:spcPct val="15000"/>
            </a:spcAft>
            <a:buChar char="•"/>
          </a:pPr>
          <a:r>
            <a:rPr lang="en-US" sz="1900" kern="1200" dirty="0"/>
            <a:t>Windstorms</a:t>
          </a:r>
        </a:p>
        <a:p>
          <a:pPr marL="171450" lvl="1" indent="-171450" algn="l" defTabSz="844550">
            <a:lnSpc>
              <a:spcPct val="90000"/>
            </a:lnSpc>
            <a:spcBef>
              <a:spcPct val="0"/>
            </a:spcBef>
            <a:spcAft>
              <a:spcPct val="15000"/>
            </a:spcAft>
            <a:buChar char="•"/>
          </a:pPr>
          <a:r>
            <a:rPr lang="en-US" sz="1900" kern="1200" dirty="0"/>
            <a:t>Ice storms</a:t>
          </a:r>
        </a:p>
        <a:p>
          <a:pPr marL="171450" lvl="1" indent="-171450" algn="l" defTabSz="844550">
            <a:lnSpc>
              <a:spcPct val="90000"/>
            </a:lnSpc>
            <a:spcBef>
              <a:spcPct val="0"/>
            </a:spcBef>
            <a:spcAft>
              <a:spcPct val="15000"/>
            </a:spcAft>
            <a:buChar char="•"/>
          </a:pPr>
          <a:r>
            <a:rPr lang="en-US" sz="1900" kern="1200" dirty="0"/>
            <a:t>Hurricanes/ Typhoons</a:t>
          </a:r>
        </a:p>
        <a:p>
          <a:pPr marL="171450" lvl="1" indent="-171450" algn="l" defTabSz="844550">
            <a:lnSpc>
              <a:spcPct val="90000"/>
            </a:lnSpc>
            <a:spcBef>
              <a:spcPct val="0"/>
            </a:spcBef>
            <a:spcAft>
              <a:spcPct val="15000"/>
            </a:spcAft>
            <a:buChar char="•"/>
          </a:pPr>
          <a:r>
            <a:rPr lang="en-US" sz="1900" kern="1200" dirty="0"/>
            <a:t>Tornadoes</a:t>
          </a:r>
        </a:p>
        <a:p>
          <a:pPr marL="171450" lvl="1" indent="-171450" algn="l" defTabSz="844550">
            <a:lnSpc>
              <a:spcPct val="90000"/>
            </a:lnSpc>
            <a:spcBef>
              <a:spcPct val="0"/>
            </a:spcBef>
            <a:spcAft>
              <a:spcPct val="15000"/>
            </a:spcAft>
            <a:buChar char="•"/>
          </a:pPr>
          <a:r>
            <a:rPr lang="en-US" sz="1900" kern="1200" dirty="0"/>
            <a:t>Earthquakes</a:t>
          </a:r>
        </a:p>
        <a:p>
          <a:pPr marL="171450" lvl="1" indent="-171450" algn="l" defTabSz="844550">
            <a:lnSpc>
              <a:spcPct val="90000"/>
            </a:lnSpc>
            <a:spcBef>
              <a:spcPct val="0"/>
            </a:spcBef>
            <a:spcAft>
              <a:spcPct val="15000"/>
            </a:spcAft>
            <a:buChar char="•"/>
          </a:pPr>
          <a:r>
            <a:rPr lang="en-US" sz="1900" kern="1200" dirty="0"/>
            <a:t>Volcanic actions</a:t>
          </a:r>
        </a:p>
        <a:p>
          <a:pPr marL="171450" lvl="1" indent="-171450" algn="l" defTabSz="844550">
            <a:lnSpc>
              <a:spcPct val="90000"/>
            </a:lnSpc>
            <a:spcBef>
              <a:spcPct val="0"/>
            </a:spcBef>
            <a:spcAft>
              <a:spcPct val="15000"/>
            </a:spcAft>
            <a:buChar char="•"/>
          </a:pPr>
          <a:r>
            <a:rPr lang="en-US" sz="1900" kern="1200" dirty="0"/>
            <a:t>Slides</a:t>
          </a:r>
        </a:p>
        <a:p>
          <a:pPr marL="171450" lvl="1" indent="-171450" algn="l" defTabSz="844550">
            <a:lnSpc>
              <a:spcPct val="90000"/>
            </a:lnSpc>
            <a:spcBef>
              <a:spcPct val="0"/>
            </a:spcBef>
            <a:spcAft>
              <a:spcPct val="15000"/>
            </a:spcAft>
            <a:buChar char="•"/>
          </a:pPr>
          <a:r>
            <a:rPr lang="en-US" sz="1900" kern="1200" dirty="0"/>
            <a:t>Drought</a:t>
          </a:r>
        </a:p>
      </dsp:txBody>
      <dsp:txXfrm>
        <a:off x="0" y="300793"/>
        <a:ext cx="3352191" cy="3591000"/>
      </dsp:txXfrm>
    </dsp:sp>
    <dsp:sp modelId="{2D865D39-D4EC-4210-80FE-BD3E42AC7338}">
      <dsp:nvSpPr>
        <dsp:cNvPr id="0" name=""/>
        <dsp:cNvSpPr/>
      </dsp:nvSpPr>
      <dsp:spPr>
        <a:xfrm>
          <a:off x="167609" y="20353"/>
          <a:ext cx="2346533" cy="560880"/>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693" tIns="0" rIns="88693" bIns="0" numCol="1" spcCol="1270" anchor="ctr" anchorCtr="0">
          <a:noAutofit/>
        </a:bodyPr>
        <a:lstStyle/>
        <a:p>
          <a:pPr marL="0" lvl="0" indent="0" algn="l" defTabSz="844550">
            <a:lnSpc>
              <a:spcPct val="90000"/>
            </a:lnSpc>
            <a:spcBef>
              <a:spcPct val="0"/>
            </a:spcBef>
            <a:spcAft>
              <a:spcPct val="35000"/>
            </a:spcAft>
            <a:buNone/>
          </a:pPr>
          <a:r>
            <a:rPr lang="en-US" sz="1900" kern="1200" dirty="0"/>
            <a:t>Natural Occurrences</a:t>
          </a:r>
        </a:p>
      </dsp:txBody>
      <dsp:txXfrm>
        <a:off x="194989" y="47733"/>
        <a:ext cx="2291773" cy="5061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23986-F1BE-4A86-9EF5-83866CDFFE7C}">
      <dsp:nvSpPr>
        <dsp:cNvPr id="0" name=""/>
        <dsp:cNvSpPr/>
      </dsp:nvSpPr>
      <dsp:spPr>
        <a:xfrm>
          <a:off x="969566" y="2189"/>
          <a:ext cx="1914410" cy="814642"/>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993426" y="26049"/>
        <a:ext cx="1866690" cy="766922"/>
      </dsp:txXfrm>
    </dsp:sp>
    <dsp:sp modelId="{DF8B8153-B416-47EE-A185-704C515769DB}">
      <dsp:nvSpPr>
        <dsp:cNvPr id="0" name=""/>
        <dsp:cNvSpPr/>
      </dsp:nvSpPr>
      <dsp:spPr>
        <a:xfrm rot="5400000">
          <a:off x="1774026" y="837198"/>
          <a:ext cx="305490" cy="36658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816795" y="867748"/>
        <a:ext cx="219953" cy="213843"/>
      </dsp:txXfrm>
    </dsp:sp>
    <dsp:sp modelId="{45A33CFB-5C4D-4886-98D3-E79DA8578BE3}">
      <dsp:nvSpPr>
        <dsp:cNvPr id="0" name=""/>
        <dsp:cNvSpPr/>
      </dsp:nvSpPr>
      <dsp:spPr>
        <a:xfrm>
          <a:off x="969566" y="1224153"/>
          <a:ext cx="1914410" cy="814642"/>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993426" y="1248013"/>
        <a:ext cx="1866690" cy="766922"/>
      </dsp:txXfrm>
    </dsp:sp>
    <dsp:sp modelId="{9D75118C-592F-4FA7-9614-F53BB26505AE}">
      <dsp:nvSpPr>
        <dsp:cNvPr id="0" name=""/>
        <dsp:cNvSpPr/>
      </dsp:nvSpPr>
      <dsp:spPr>
        <a:xfrm rot="5400000">
          <a:off x="1774026" y="2059162"/>
          <a:ext cx="305490" cy="36658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816795" y="2089712"/>
        <a:ext cx="219953" cy="213843"/>
      </dsp:txXfrm>
    </dsp:sp>
    <dsp:sp modelId="{031BE684-DB74-41D1-9EB2-AD0ECBE1FD3D}">
      <dsp:nvSpPr>
        <dsp:cNvPr id="0" name=""/>
        <dsp:cNvSpPr/>
      </dsp:nvSpPr>
      <dsp:spPr>
        <a:xfrm>
          <a:off x="969566" y="2446117"/>
          <a:ext cx="1914410" cy="814642"/>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EWP Program</a:t>
          </a:r>
        </a:p>
      </dsp:txBody>
      <dsp:txXfrm>
        <a:off x="993426" y="2469977"/>
        <a:ext cx="1866690" cy="766922"/>
      </dsp:txXfrm>
    </dsp:sp>
    <dsp:sp modelId="{D0451DD2-A705-46A7-B39D-29FE57FAB744}">
      <dsp:nvSpPr>
        <dsp:cNvPr id="0" name=""/>
        <dsp:cNvSpPr/>
      </dsp:nvSpPr>
      <dsp:spPr>
        <a:xfrm rot="5400000">
          <a:off x="1774026" y="3281126"/>
          <a:ext cx="305490" cy="366589"/>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1816795" y="3311676"/>
        <a:ext cx="219953" cy="213843"/>
      </dsp:txXfrm>
    </dsp:sp>
    <dsp:sp modelId="{0DC68EBA-0883-4250-BAAA-AE2066DA0479}">
      <dsp:nvSpPr>
        <dsp:cNvPr id="0" name=""/>
        <dsp:cNvSpPr/>
      </dsp:nvSpPr>
      <dsp:spPr>
        <a:xfrm>
          <a:off x="969566" y="3668081"/>
          <a:ext cx="1914410" cy="814642"/>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i="1" kern="1200" dirty="0"/>
            <a:t>Flooding and Erosion Protection</a:t>
          </a:r>
        </a:p>
      </dsp:txBody>
      <dsp:txXfrm>
        <a:off x="993426" y="3691941"/>
        <a:ext cx="1866690" cy="7669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F4FC46-1FD0-4FC7-AD46-68D8B024D9F2}">
      <dsp:nvSpPr>
        <dsp:cNvPr id="0" name=""/>
        <dsp:cNvSpPr/>
      </dsp:nvSpPr>
      <dsp:spPr>
        <a:xfrm>
          <a:off x="808" y="424542"/>
          <a:ext cx="1324712" cy="126274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Natural Event</a:t>
          </a:r>
        </a:p>
      </dsp:txBody>
      <dsp:txXfrm>
        <a:off x="194808" y="609466"/>
        <a:ext cx="936712" cy="892895"/>
      </dsp:txXfrm>
    </dsp:sp>
    <dsp:sp modelId="{5FB62501-A9D5-43D0-A7D1-1371E25E7F5D}">
      <dsp:nvSpPr>
        <dsp:cNvPr id="0" name=""/>
        <dsp:cNvSpPr/>
      </dsp:nvSpPr>
      <dsp:spPr>
        <a:xfrm>
          <a:off x="1397261" y="799699"/>
          <a:ext cx="512430" cy="512430"/>
        </a:xfrm>
        <a:prstGeom prst="mathPlus">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b="1" kern="1200"/>
        </a:p>
      </dsp:txBody>
      <dsp:txXfrm>
        <a:off x="1465184" y="995652"/>
        <a:ext cx="376584" cy="120524"/>
      </dsp:txXfrm>
    </dsp:sp>
    <dsp:sp modelId="{0171CBE7-CAE2-489B-82BB-0438EBC537CB}">
      <dsp:nvSpPr>
        <dsp:cNvPr id="0" name=""/>
        <dsp:cNvSpPr/>
      </dsp:nvSpPr>
      <dsp:spPr>
        <a:xfrm>
          <a:off x="1981432" y="424542"/>
          <a:ext cx="1324712" cy="126274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Watershed Impairment</a:t>
          </a:r>
        </a:p>
      </dsp:txBody>
      <dsp:txXfrm>
        <a:off x="2175432" y="609466"/>
        <a:ext cx="936712" cy="892895"/>
      </dsp:txXfrm>
    </dsp:sp>
    <dsp:sp modelId="{0A701BBE-FAA7-4862-BA67-EDD6D8F6B552}">
      <dsp:nvSpPr>
        <dsp:cNvPr id="0" name=""/>
        <dsp:cNvSpPr/>
      </dsp:nvSpPr>
      <dsp:spPr>
        <a:xfrm>
          <a:off x="3377885" y="799699"/>
          <a:ext cx="512430" cy="512430"/>
        </a:xfrm>
        <a:prstGeom prst="mathPlus">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b="1" kern="1200"/>
        </a:p>
      </dsp:txBody>
      <dsp:txXfrm>
        <a:off x="3445808" y="995652"/>
        <a:ext cx="376584" cy="120524"/>
      </dsp:txXfrm>
    </dsp:sp>
    <dsp:sp modelId="{3FA94350-BA7B-4BFE-A0E3-16ABFD391F97}">
      <dsp:nvSpPr>
        <dsp:cNvPr id="0" name=""/>
        <dsp:cNvSpPr/>
      </dsp:nvSpPr>
      <dsp:spPr>
        <a:xfrm>
          <a:off x="3962055" y="424542"/>
          <a:ext cx="1324712" cy="1262743"/>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Imminent Threat</a:t>
          </a:r>
        </a:p>
      </dsp:txBody>
      <dsp:txXfrm>
        <a:off x="4156055" y="609466"/>
        <a:ext cx="936712" cy="892895"/>
      </dsp:txXfrm>
    </dsp:sp>
    <dsp:sp modelId="{F279AD0C-D5B2-45FB-94DF-BC05AF41D0E3}">
      <dsp:nvSpPr>
        <dsp:cNvPr id="0" name=""/>
        <dsp:cNvSpPr/>
      </dsp:nvSpPr>
      <dsp:spPr>
        <a:xfrm>
          <a:off x="5358508" y="799699"/>
          <a:ext cx="512430" cy="512430"/>
        </a:xfrm>
        <a:prstGeom prst="mathEqual">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b="1" kern="1200"/>
        </a:p>
      </dsp:txBody>
      <dsp:txXfrm>
        <a:off x="5426431" y="905260"/>
        <a:ext cx="376584" cy="301308"/>
      </dsp:txXfrm>
    </dsp:sp>
    <dsp:sp modelId="{75E80AEA-DF49-4F76-B0C5-2E411AF1936D}">
      <dsp:nvSpPr>
        <dsp:cNvPr id="0" name=""/>
        <dsp:cNvSpPr/>
      </dsp:nvSpPr>
      <dsp:spPr>
        <a:xfrm>
          <a:off x="5942679" y="381551"/>
          <a:ext cx="1404368" cy="1348725"/>
        </a:xfrm>
        <a:prstGeom prst="ellipse">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Watershed Emergency</a:t>
          </a:r>
        </a:p>
      </dsp:txBody>
      <dsp:txXfrm>
        <a:off x="6148344" y="579067"/>
        <a:ext cx="993038" cy="9536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316C2-3F0F-4836-8694-0D38262599B4}">
      <dsp:nvSpPr>
        <dsp:cNvPr id="0" name=""/>
        <dsp:cNvSpPr/>
      </dsp:nvSpPr>
      <dsp:spPr>
        <a:xfrm>
          <a:off x="3587" y="203488"/>
          <a:ext cx="1835170" cy="75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US" sz="1500" kern="1200" dirty="0"/>
            <a:t>Property EWP Program Can Be Used to Protect:</a:t>
          </a:r>
        </a:p>
      </dsp:txBody>
      <dsp:txXfrm>
        <a:off x="3587" y="203488"/>
        <a:ext cx="1835170" cy="752400"/>
      </dsp:txXfrm>
    </dsp:sp>
    <dsp:sp modelId="{78C92016-1D8E-4648-BAF2-2C5B7964D0A4}">
      <dsp:nvSpPr>
        <dsp:cNvPr id="0" name=""/>
        <dsp:cNvSpPr/>
      </dsp:nvSpPr>
      <dsp:spPr>
        <a:xfrm>
          <a:off x="1838758" y="15388"/>
          <a:ext cx="367034" cy="1128600"/>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C2759-37A4-4D16-A6E8-067911AB5819}">
      <dsp:nvSpPr>
        <dsp:cNvPr id="0" name=""/>
        <dsp:cNvSpPr/>
      </dsp:nvSpPr>
      <dsp:spPr>
        <a:xfrm>
          <a:off x="2352605" y="15388"/>
          <a:ext cx="4991663" cy="1128600"/>
        </a:xfrm>
        <a:prstGeom prst="rect">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Permanent structures</a:t>
          </a:r>
        </a:p>
        <a:p>
          <a:pPr marL="228600" lvl="2" indent="-114300" algn="l" defTabSz="666750">
            <a:lnSpc>
              <a:spcPct val="90000"/>
            </a:lnSpc>
            <a:spcBef>
              <a:spcPct val="0"/>
            </a:spcBef>
            <a:spcAft>
              <a:spcPct val="15000"/>
            </a:spcAft>
            <a:buChar char="•"/>
          </a:pPr>
          <a:r>
            <a:rPr lang="en-US" sz="1500" kern="1200" dirty="0"/>
            <a:t>Houses &amp; Buildings</a:t>
          </a:r>
        </a:p>
        <a:p>
          <a:pPr marL="228600" lvl="2" indent="-114300" algn="l" defTabSz="666750">
            <a:lnSpc>
              <a:spcPct val="90000"/>
            </a:lnSpc>
            <a:spcBef>
              <a:spcPct val="0"/>
            </a:spcBef>
            <a:spcAft>
              <a:spcPct val="15000"/>
            </a:spcAft>
            <a:buChar char="•"/>
          </a:pPr>
          <a:r>
            <a:rPr lang="en-US" sz="1500" kern="1200" dirty="0"/>
            <a:t>Roads &amp; Utilities</a:t>
          </a:r>
        </a:p>
        <a:p>
          <a:pPr marL="228600" lvl="2" indent="-114300" algn="l" defTabSz="666750">
            <a:lnSpc>
              <a:spcPct val="90000"/>
            </a:lnSpc>
            <a:spcBef>
              <a:spcPct val="0"/>
            </a:spcBef>
            <a:spcAft>
              <a:spcPct val="15000"/>
            </a:spcAft>
            <a:buChar char="•"/>
          </a:pPr>
          <a:r>
            <a:rPr lang="en-US" sz="1500" kern="1200" dirty="0"/>
            <a:t>Dams &amp; Flood Control</a:t>
          </a:r>
        </a:p>
      </dsp:txBody>
      <dsp:txXfrm>
        <a:off x="2352605" y="15388"/>
        <a:ext cx="4991663" cy="1128600"/>
      </dsp:txXfrm>
    </dsp:sp>
    <dsp:sp modelId="{4E22224C-67F8-4A45-A064-F15A50D00CE7}">
      <dsp:nvSpPr>
        <dsp:cNvPr id="0" name=""/>
        <dsp:cNvSpPr/>
      </dsp:nvSpPr>
      <dsp:spPr>
        <a:xfrm>
          <a:off x="3587" y="1377931"/>
          <a:ext cx="1835170" cy="752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marL="0" lvl="0" indent="0" algn="r" defTabSz="666750">
            <a:lnSpc>
              <a:spcPct val="90000"/>
            </a:lnSpc>
            <a:spcBef>
              <a:spcPct val="0"/>
            </a:spcBef>
            <a:spcAft>
              <a:spcPct val="35000"/>
            </a:spcAft>
            <a:buNone/>
          </a:pPr>
          <a:r>
            <a:rPr lang="en-US" sz="1500" kern="1200" dirty="0"/>
            <a:t>EWP Program Cannot Be Used to Protect Only:</a:t>
          </a:r>
        </a:p>
      </dsp:txBody>
      <dsp:txXfrm>
        <a:off x="3587" y="1377931"/>
        <a:ext cx="1835170" cy="752400"/>
      </dsp:txXfrm>
    </dsp:sp>
    <dsp:sp modelId="{4F4BDE1C-35D5-41F1-93D4-0919CCDA4374}">
      <dsp:nvSpPr>
        <dsp:cNvPr id="0" name=""/>
        <dsp:cNvSpPr/>
      </dsp:nvSpPr>
      <dsp:spPr>
        <a:xfrm>
          <a:off x="1838758" y="1201588"/>
          <a:ext cx="367034" cy="1105087"/>
        </a:xfrm>
        <a:prstGeom prst="leftBrace">
          <a:avLst>
            <a:gd name="adj1" fmla="val 35000"/>
            <a:gd name="adj2" fmla="val 50000"/>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93AF11-BA2E-4FDC-8679-9C4AECA10A98}">
      <dsp:nvSpPr>
        <dsp:cNvPr id="0" name=""/>
        <dsp:cNvSpPr/>
      </dsp:nvSpPr>
      <dsp:spPr>
        <a:xfrm>
          <a:off x="2352605" y="1211721"/>
          <a:ext cx="4991663" cy="1084820"/>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Standing Timber</a:t>
          </a:r>
        </a:p>
        <a:p>
          <a:pPr marL="114300" lvl="1" indent="-114300" algn="l" defTabSz="666750">
            <a:lnSpc>
              <a:spcPct val="90000"/>
            </a:lnSpc>
            <a:spcBef>
              <a:spcPct val="0"/>
            </a:spcBef>
            <a:spcAft>
              <a:spcPct val="15000"/>
            </a:spcAft>
            <a:buChar char="•"/>
          </a:pPr>
          <a:r>
            <a:rPr lang="en-US" sz="1500" kern="1200" dirty="0"/>
            <a:t>Orchards</a:t>
          </a:r>
        </a:p>
        <a:p>
          <a:pPr marL="114300" lvl="1" indent="-114300" algn="l" defTabSz="666750">
            <a:lnSpc>
              <a:spcPct val="90000"/>
            </a:lnSpc>
            <a:spcBef>
              <a:spcPct val="0"/>
            </a:spcBef>
            <a:spcAft>
              <a:spcPct val="15000"/>
            </a:spcAft>
            <a:buChar char="•"/>
          </a:pPr>
          <a:r>
            <a:rPr lang="en-US" sz="1500" kern="1200" dirty="0"/>
            <a:t>Agronomic crops</a:t>
          </a:r>
          <a:br>
            <a:rPr lang="en-US" sz="1500" kern="1200" dirty="0"/>
          </a:br>
          <a:r>
            <a:rPr lang="en-US" sz="1500" kern="1200" dirty="0"/>
            <a:t>(other USDA programs are available for Ag Land)</a:t>
          </a:r>
        </a:p>
      </dsp:txBody>
      <dsp:txXfrm>
        <a:off x="2352605" y="1211721"/>
        <a:ext cx="4991663" cy="10848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7D96BE-A0ED-446C-8B50-4A6E07DE021F}">
      <dsp:nvSpPr>
        <dsp:cNvPr id="0" name=""/>
        <dsp:cNvSpPr/>
      </dsp:nvSpPr>
      <dsp:spPr>
        <a:xfrm>
          <a:off x="595" y="0"/>
          <a:ext cx="1579540" cy="87990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EWP Assistance</a:t>
          </a:r>
        </a:p>
        <a:p>
          <a:pPr marL="114300" lvl="1" indent="-114300" algn="l" defTabSz="533400">
            <a:lnSpc>
              <a:spcPct val="90000"/>
            </a:lnSpc>
            <a:spcBef>
              <a:spcPct val="0"/>
            </a:spcBef>
            <a:spcAft>
              <a:spcPct val="15000"/>
            </a:spcAft>
            <a:buChar char="•"/>
          </a:pPr>
          <a:r>
            <a:rPr lang="en-US" sz="1200" kern="1200" dirty="0"/>
            <a:t>Technical</a:t>
          </a:r>
        </a:p>
        <a:p>
          <a:pPr marL="114300" lvl="1" indent="-114300" algn="l" defTabSz="533400">
            <a:lnSpc>
              <a:spcPct val="90000"/>
            </a:lnSpc>
            <a:spcBef>
              <a:spcPct val="0"/>
            </a:spcBef>
            <a:spcAft>
              <a:spcPct val="15000"/>
            </a:spcAft>
            <a:buChar char="•"/>
          </a:pPr>
          <a:r>
            <a:rPr lang="en-US" sz="1200" kern="1200" dirty="0"/>
            <a:t>Financial</a:t>
          </a:r>
        </a:p>
      </dsp:txBody>
      <dsp:txXfrm>
        <a:off x="26367" y="25772"/>
        <a:ext cx="1527996" cy="828361"/>
      </dsp:txXfrm>
    </dsp:sp>
    <dsp:sp modelId="{CF879AEA-9250-48D0-8489-0E53AF35E54E}">
      <dsp:nvSpPr>
        <dsp:cNvPr id="0" name=""/>
        <dsp:cNvSpPr/>
      </dsp:nvSpPr>
      <dsp:spPr>
        <a:xfrm>
          <a:off x="1922420" y="15519"/>
          <a:ext cx="725643" cy="848865"/>
        </a:xfrm>
        <a:prstGeom prst="righ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922420" y="185292"/>
        <a:ext cx="507950" cy="509319"/>
      </dsp:txXfrm>
    </dsp:sp>
    <dsp:sp modelId="{15E3E026-300A-4C22-AC55-BFA132EC359F}">
      <dsp:nvSpPr>
        <dsp:cNvPr id="0" name=""/>
        <dsp:cNvSpPr/>
      </dsp:nvSpPr>
      <dsp:spPr>
        <a:xfrm>
          <a:off x="2949273" y="0"/>
          <a:ext cx="3422844" cy="879905"/>
        </a:xfrm>
        <a:prstGeom prst="roundRect">
          <a:avLst>
            <a:gd name="adj" fmla="val 10000"/>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Recipient</a:t>
          </a:r>
        </a:p>
        <a:p>
          <a:pPr marL="114300" lvl="1" indent="-114300" algn="l" defTabSz="533400">
            <a:lnSpc>
              <a:spcPct val="90000"/>
            </a:lnSpc>
            <a:spcBef>
              <a:spcPct val="0"/>
            </a:spcBef>
            <a:spcAft>
              <a:spcPct val="15000"/>
            </a:spcAft>
            <a:buChar char="•"/>
          </a:pPr>
          <a:r>
            <a:rPr lang="en-US" sz="1200" kern="1200" dirty="0"/>
            <a:t>Sponsor</a:t>
          </a:r>
        </a:p>
        <a:p>
          <a:pPr marL="114300" lvl="1" indent="-114300" algn="l" defTabSz="533400">
            <a:lnSpc>
              <a:spcPct val="90000"/>
            </a:lnSpc>
            <a:spcBef>
              <a:spcPct val="0"/>
            </a:spcBef>
            <a:spcAft>
              <a:spcPct val="15000"/>
            </a:spcAft>
            <a:buChar char="•"/>
          </a:pPr>
          <a:r>
            <a:rPr lang="en-US" sz="1200" kern="1200" dirty="0"/>
            <a:t>Landowner (if easement preferred by NRCS)</a:t>
          </a:r>
        </a:p>
      </dsp:txBody>
      <dsp:txXfrm>
        <a:off x="2975045" y="25772"/>
        <a:ext cx="3371300" cy="8283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030CC-6346-47F5-8F77-0BDB05FBBE84}">
      <dsp:nvSpPr>
        <dsp:cNvPr id="0" name=""/>
        <dsp:cNvSpPr/>
      </dsp:nvSpPr>
      <dsp:spPr>
        <a:xfrm>
          <a:off x="0" y="87168"/>
          <a:ext cx="6872140" cy="45571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Eligible Sponsors</a:t>
          </a:r>
        </a:p>
      </dsp:txBody>
      <dsp:txXfrm>
        <a:off x="22246" y="109414"/>
        <a:ext cx="6827648" cy="411223"/>
      </dsp:txXfrm>
    </dsp:sp>
    <dsp:sp modelId="{F91AA3E9-6025-41B3-8E5E-FC0A49A442BB}">
      <dsp:nvSpPr>
        <dsp:cNvPr id="0" name=""/>
        <dsp:cNvSpPr/>
      </dsp:nvSpPr>
      <dsp:spPr>
        <a:xfrm>
          <a:off x="0" y="542883"/>
          <a:ext cx="6872140" cy="129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1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State</a:t>
          </a:r>
        </a:p>
        <a:p>
          <a:pPr marL="114300" lvl="1" indent="-114300" algn="l" defTabSz="666750">
            <a:lnSpc>
              <a:spcPct val="90000"/>
            </a:lnSpc>
            <a:spcBef>
              <a:spcPct val="0"/>
            </a:spcBef>
            <a:spcAft>
              <a:spcPct val="20000"/>
            </a:spcAft>
            <a:buChar char="•"/>
          </a:pPr>
          <a:r>
            <a:rPr lang="en-US" sz="1500" kern="1200" dirty="0"/>
            <a:t>Political Subdivision of State</a:t>
          </a:r>
        </a:p>
        <a:p>
          <a:pPr marL="114300" lvl="1" indent="-114300" algn="l" defTabSz="666750">
            <a:lnSpc>
              <a:spcPct val="90000"/>
            </a:lnSpc>
            <a:spcBef>
              <a:spcPct val="0"/>
            </a:spcBef>
            <a:spcAft>
              <a:spcPct val="20000"/>
            </a:spcAft>
            <a:buChar char="•"/>
          </a:pPr>
          <a:r>
            <a:rPr lang="en-US" sz="1500" kern="1200" dirty="0"/>
            <a:t>Qualified Indian Tribe or Tribal Organization</a:t>
          </a:r>
        </a:p>
        <a:p>
          <a:pPr marL="114300" lvl="1" indent="-114300" algn="l" defTabSz="666750">
            <a:lnSpc>
              <a:spcPct val="90000"/>
            </a:lnSpc>
            <a:spcBef>
              <a:spcPct val="0"/>
            </a:spcBef>
            <a:spcAft>
              <a:spcPct val="20000"/>
            </a:spcAft>
            <a:buChar char="•"/>
          </a:pPr>
          <a:r>
            <a:rPr lang="en-US" sz="1500" kern="1200" dirty="0"/>
            <a:t>Unit of local government</a:t>
          </a:r>
        </a:p>
        <a:p>
          <a:pPr marL="114300" lvl="1" indent="-114300" algn="l" defTabSz="666750">
            <a:lnSpc>
              <a:spcPct val="90000"/>
            </a:lnSpc>
            <a:spcBef>
              <a:spcPct val="0"/>
            </a:spcBef>
            <a:spcAft>
              <a:spcPct val="20000"/>
            </a:spcAft>
            <a:buChar char="•"/>
          </a:pPr>
          <a:r>
            <a:rPr lang="en-US" sz="1500" i="1" kern="1200" dirty="0"/>
            <a:t>All sponsors must have a legal interest in or responsibility for the areas threatened</a:t>
          </a:r>
        </a:p>
      </dsp:txBody>
      <dsp:txXfrm>
        <a:off x="0" y="542883"/>
        <a:ext cx="6872140" cy="1297889"/>
      </dsp:txXfrm>
    </dsp:sp>
    <dsp:sp modelId="{CD992712-4F42-4AE9-AE48-B824357323A6}">
      <dsp:nvSpPr>
        <dsp:cNvPr id="0" name=""/>
        <dsp:cNvSpPr/>
      </dsp:nvSpPr>
      <dsp:spPr>
        <a:xfrm>
          <a:off x="0" y="1840773"/>
          <a:ext cx="6872140" cy="45571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Sponsor Responsibilities</a:t>
          </a:r>
        </a:p>
      </dsp:txBody>
      <dsp:txXfrm>
        <a:off x="22246" y="1863019"/>
        <a:ext cx="6827648" cy="411223"/>
      </dsp:txXfrm>
    </dsp:sp>
    <dsp:sp modelId="{EFF48210-24FA-4061-82AB-3B3F8211384E}">
      <dsp:nvSpPr>
        <dsp:cNvPr id="0" name=""/>
        <dsp:cNvSpPr/>
      </dsp:nvSpPr>
      <dsp:spPr>
        <a:xfrm>
          <a:off x="0" y="2296488"/>
          <a:ext cx="6872140" cy="10422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1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kern="1200" dirty="0"/>
            <a:t>Share of project costs as determined by NRCS as cash or in-kind services</a:t>
          </a:r>
        </a:p>
        <a:p>
          <a:pPr marL="114300" lvl="1" indent="-114300" algn="l" defTabSz="666750">
            <a:lnSpc>
              <a:spcPct val="90000"/>
            </a:lnSpc>
            <a:spcBef>
              <a:spcPct val="0"/>
            </a:spcBef>
            <a:spcAft>
              <a:spcPct val="20000"/>
            </a:spcAft>
            <a:buChar char="•"/>
          </a:pPr>
          <a:r>
            <a:rPr lang="en-US" sz="1500" kern="1200" dirty="0"/>
            <a:t>Real property rights, water rights, and regulatory permits</a:t>
          </a:r>
        </a:p>
        <a:p>
          <a:pPr marL="114300" lvl="1" indent="-114300" algn="l" defTabSz="666750">
            <a:lnSpc>
              <a:spcPct val="90000"/>
            </a:lnSpc>
            <a:spcBef>
              <a:spcPct val="0"/>
            </a:spcBef>
            <a:spcAft>
              <a:spcPct val="20000"/>
            </a:spcAft>
            <a:buChar char="•"/>
          </a:pPr>
          <a:r>
            <a:rPr lang="en-US" sz="1500" kern="1200" dirty="0"/>
            <a:t>Provide for required O&amp;M as determined necessary by NRCS</a:t>
          </a:r>
        </a:p>
        <a:p>
          <a:pPr marL="114300" lvl="1" indent="-114300" algn="l" defTabSz="666750">
            <a:lnSpc>
              <a:spcPct val="90000"/>
            </a:lnSpc>
            <a:spcBef>
              <a:spcPct val="0"/>
            </a:spcBef>
            <a:spcAft>
              <a:spcPct val="20000"/>
            </a:spcAft>
            <a:buChar char="•"/>
          </a:pPr>
          <a:r>
            <a:rPr lang="en-US" sz="1500" kern="1200" dirty="0"/>
            <a:t>Document they have insufficient resources to provide adequate relief</a:t>
          </a:r>
        </a:p>
      </dsp:txBody>
      <dsp:txXfrm>
        <a:off x="0" y="2296488"/>
        <a:ext cx="6872140" cy="10422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703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5438458" y="0"/>
            <a:ext cx="4160520" cy="367030"/>
          </a:xfrm>
          <a:prstGeom prst="rect">
            <a:avLst/>
          </a:prstGeom>
        </p:spPr>
        <p:txBody>
          <a:bodyPr vert="horz" lIns="96661" tIns="48331" rIns="96661" bIns="48331" rtlCol="0"/>
          <a:lstStyle>
            <a:lvl1pPr algn="r">
              <a:defRPr sz="1300"/>
            </a:lvl1pPr>
          </a:lstStyle>
          <a:p>
            <a:fld id="{17D9728B-57B7-4810-9091-EC50284D42ED}" type="datetimeFigureOut">
              <a:rPr lang="en-US" smtClean="0"/>
              <a:t>3/1/2022</a:t>
            </a:fld>
            <a:endParaRPr lang="en-US"/>
          </a:p>
        </p:txBody>
      </p:sp>
      <p:sp>
        <p:nvSpPr>
          <p:cNvPr id="4" name="Slide Image Placeholder 3"/>
          <p:cNvSpPr>
            <a:spLocks noGrp="1" noRot="1" noChangeAspect="1"/>
          </p:cNvSpPr>
          <p:nvPr>
            <p:ph type="sldImg" idx="2"/>
          </p:nvPr>
        </p:nvSpPr>
        <p:spPr>
          <a:xfrm>
            <a:off x="3154363" y="914400"/>
            <a:ext cx="3292475" cy="2468563"/>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960120" y="3520440"/>
            <a:ext cx="7680960" cy="288036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171"/>
            <a:ext cx="4160520" cy="367029"/>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5438458" y="6948171"/>
            <a:ext cx="4160520" cy="367029"/>
          </a:xfrm>
          <a:prstGeom prst="rect">
            <a:avLst/>
          </a:prstGeom>
        </p:spPr>
        <p:txBody>
          <a:bodyPr vert="horz" lIns="96661" tIns="48331" rIns="96661" bIns="48331" rtlCol="0" anchor="b"/>
          <a:lstStyle>
            <a:lvl1pPr algn="r">
              <a:defRPr sz="1300"/>
            </a:lvl1pPr>
          </a:lstStyle>
          <a:p>
            <a:fld id="{BC0C6575-F881-49F7-9A6D-918AE280FF84}" type="slidenum">
              <a:rPr lang="en-US" smtClean="0"/>
              <a:t>‹#›</a:t>
            </a:fld>
            <a:endParaRPr lang="en-US"/>
          </a:p>
        </p:txBody>
      </p:sp>
    </p:spTree>
    <p:extLst>
      <p:ext uri="{BB962C8B-B14F-4D97-AF65-F5344CB8AC3E}">
        <p14:creationId xmlns:p14="http://schemas.microsoft.com/office/powerpoint/2010/main" val="360295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CB9764-647B-4A0B-9CA5-C3B229C1C939}" type="slidenum">
              <a:rPr lang="en-US" smtClean="0"/>
              <a:t>1</a:t>
            </a:fld>
            <a:endParaRPr lang="en-US" dirty="0"/>
          </a:p>
        </p:txBody>
      </p:sp>
    </p:spTree>
    <p:extLst>
      <p:ext uri="{BB962C8B-B14F-4D97-AF65-F5344CB8AC3E}">
        <p14:creationId xmlns:p14="http://schemas.microsoft.com/office/powerpoint/2010/main" val="4603575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program regulation, the NRCS contribution for EWP construction may not exceed 75 percent. This means that if NRCS provides 75% of construction costs, then the sponsor would be responsible for 25 percent of the construction costs.</a:t>
            </a:r>
          </a:p>
          <a:p>
            <a:endParaRPr lang="en-US" dirty="0"/>
          </a:p>
          <a:p>
            <a:r>
              <a:rPr lang="en-US" dirty="0"/>
              <a:t>The exception for the normal cost share rate is if an area qualifies as a limited resource area. Tin this case, the NRCS contribution may not exceed 90 percent of the construction cost, and the sponsor would be responsible for 10 percent of construction costs.</a:t>
            </a:r>
          </a:p>
          <a:p>
            <a:endParaRPr lang="en-US" dirty="0"/>
          </a:p>
          <a:p>
            <a:r>
              <a:rPr lang="en-US" dirty="0"/>
              <a:t>Limited resource area have specific criteria in the EWP regulations. You can find a map of LRA counties on the national EWP Program webpage. All KY LRA counties are in Eastern Kentucky.</a:t>
            </a:r>
          </a:p>
          <a:p>
            <a:endParaRPr lang="en-US" dirty="0"/>
          </a:p>
          <a:p>
            <a:r>
              <a:rPr lang="en-US" dirty="0"/>
              <a:t>After the POTUS comments last week EWP recovery measures appear to be 100% NRCS for the first 30 days.  KY NRCS will need to request waivers from NHQ  for receive 100% cost sharing. More to come on this issue. </a:t>
            </a:r>
          </a:p>
          <a:p>
            <a:endParaRPr lang="en-US" dirty="0"/>
          </a:p>
        </p:txBody>
      </p:sp>
      <p:sp>
        <p:nvSpPr>
          <p:cNvPr id="4" name="Slide Number Placeholder 3"/>
          <p:cNvSpPr>
            <a:spLocks noGrp="1"/>
          </p:cNvSpPr>
          <p:nvPr>
            <p:ph type="sldNum" sz="quarter" idx="5"/>
          </p:nvPr>
        </p:nvSpPr>
        <p:spPr/>
        <p:txBody>
          <a:bodyPr/>
          <a:lstStyle/>
          <a:p>
            <a:fld id="{BC0C6575-F881-49F7-9A6D-918AE280FF84}" type="slidenum">
              <a:rPr lang="en-US" smtClean="0"/>
              <a:t>21</a:t>
            </a:fld>
            <a:endParaRPr lang="en-US"/>
          </a:p>
        </p:txBody>
      </p:sp>
    </p:spTree>
    <p:extLst>
      <p:ext uri="{BB962C8B-B14F-4D97-AF65-F5344CB8AC3E}">
        <p14:creationId xmlns:p14="http://schemas.microsoft.com/office/powerpoint/2010/main" val="1946547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674144-2D2F-4FE5-9278-8C2699B253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92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C6575-F881-49F7-9A6D-918AE280FF84}" type="slidenum">
              <a:rPr lang="en-US" smtClean="0"/>
              <a:t>11</a:t>
            </a:fld>
            <a:endParaRPr lang="en-US"/>
          </a:p>
        </p:txBody>
      </p:sp>
    </p:spTree>
    <p:extLst>
      <p:ext uri="{BB962C8B-B14F-4D97-AF65-F5344CB8AC3E}">
        <p14:creationId xmlns:p14="http://schemas.microsoft.com/office/powerpoint/2010/main" val="3380692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There are several things that trigger the need for rehabilitation including the age of the dam, structural problems, sediment accumulation, damages from erosion, but the main one that the Agency focuses on is the Hazard Classification.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EA1A83-7926-41CC-B09D-B1891A739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4661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joining us as we present an introduction to the Emergency Watershed Protection Program.</a:t>
            </a:r>
          </a:p>
        </p:txBody>
      </p:sp>
      <p:sp>
        <p:nvSpPr>
          <p:cNvPr id="4" name="Slide Number Placeholder 3"/>
          <p:cNvSpPr>
            <a:spLocks noGrp="1"/>
          </p:cNvSpPr>
          <p:nvPr>
            <p:ph type="sldNum" sz="quarter" idx="5"/>
          </p:nvPr>
        </p:nvSpPr>
        <p:spPr/>
        <p:txBody>
          <a:bodyPr/>
          <a:lstStyle/>
          <a:p>
            <a:fld id="{BC0C6575-F881-49F7-9A6D-918AE280FF84}" type="slidenum">
              <a:rPr lang="en-US" smtClean="0"/>
              <a:t>15</a:t>
            </a:fld>
            <a:endParaRPr lang="en-US"/>
          </a:p>
        </p:txBody>
      </p:sp>
    </p:spTree>
    <p:extLst>
      <p:ext uri="{BB962C8B-B14F-4D97-AF65-F5344CB8AC3E}">
        <p14:creationId xmlns:p14="http://schemas.microsoft.com/office/powerpoint/2010/main" val="2213444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damage to a watershed from a natural disaster can be devastating to individuals and communities. Erosion, debris, and flooding issues, if not addressed, can further threaten people and their property. </a:t>
            </a:r>
          </a:p>
          <a:p>
            <a:r>
              <a:rPr lang="en-US" dirty="0"/>
              <a:t>Through the Emergency Watershed Protection Program, referred to as the EWP Program, the Natural Resources Conservation Service may be able to provide assist with protection from additional flooding or soil erosion.</a:t>
            </a:r>
          </a:p>
          <a:p>
            <a:r>
              <a:rPr lang="en-US" dirty="0"/>
              <a:t>Natural occurrences which may lead to EWP assistance include floods, fires, windstorms, ice storms, hurricanes, typhoons, tornadoes, earthquakes, volcanic actions, slides, drought, and other similar events.</a:t>
            </a:r>
          </a:p>
          <a:p>
            <a:r>
              <a:rPr lang="en-US" dirty="0"/>
              <a:t>The purpose of this presentation is to introduce you to the basics EWP Program by going through requirements and overall process of the program. </a:t>
            </a:r>
          </a:p>
          <a:p>
            <a:endParaRPr lang="en-US" dirty="0"/>
          </a:p>
        </p:txBody>
      </p:sp>
      <p:sp>
        <p:nvSpPr>
          <p:cNvPr id="4" name="Slide Number Placeholder 3"/>
          <p:cNvSpPr>
            <a:spLocks noGrp="1"/>
          </p:cNvSpPr>
          <p:nvPr>
            <p:ph type="sldNum" sz="quarter" idx="5"/>
          </p:nvPr>
        </p:nvSpPr>
        <p:spPr/>
        <p:txBody>
          <a:bodyPr/>
          <a:lstStyle/>
          <a:p>
            <a:fld id="{BC0C6575-F881-49F7-9A6D-918AE280FF84}" type="slidenum">
              <a:rPr lang="en-US" smtClean="0"/>
              <a:t>16</a:t>
            </a:fld>
            <a:endParaRPr lang="en-US"/>
          </a:p>
        </p:txBody>
      </p:sp>
    </p:spTree>
    <p:extLst>
      <p:ext uri="{BB962C8B-B14F-4D97-AF65-F5344CB8AC3E}">
        <p14:creationId xmlns:p14="http://schemas.microsoft.com/office/powerpoint/2010/main" val="2168799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deeper at what is considered a watershed emergency in context of the Program.</a:t>
            </a:r>
          </a:p>
          <a:p>
            <a:r>
              <a:rPr lang="en-US" dirty="0"/>
              <a:t>A ‘watershed emergency’ means that: a natural occurrence has caused a watershed impairment; there are adverse impacts; and there is an imminent threat to life or property.</a:t>
            </a:r>
          </a:p>
          <a:p>
            <a:r>
              <a:rPr lang="en-US" dirty="0"/>
              <a:t>Again, example natural occurrences include floods, fires, storms, and similar events.</a:t>
            </a:r>
          </a:p>
          <a:p>
            <a:endParaRPr lang="en-US" dirty="0"/>
          </a:p>
          <a:p>
            <a:r>
              <a:rPr lang="en-US" dirty="0"/>
              <a:t>Within a watershed emergency, NRCS must identify a watershed impairment. A ‘watershed impairment’ means that the ability of a watershed to carry out its natural functions is reduced. </a:t>
            </a:r>
          </a:p>
          <a:p>
            <a:r>
              <a:rPr lang="en-US" dirty="0"/>
              <a:t>Next, an ‘imminent threat’ means that significant damage to property or threats to human life may occur in the near future. Another way to think of ‘imminent threat’ is by saying… </a:t>
            </a:r>
            <a:r>
              <a:rPr lang="en-US" i="1" dirty="0"/>
              <a:t>if something isn’t done, it’s going to get worse soon</a:t>
            </a:r>
            <a:r>
              <a:rPr lang="en-US" dirty="0"/>
              <a:t>.</a:t>
            </a:r>
          </a:p>
          <a:p>
            <a:endParaRPr lang="en-US" dirty="0"/>
          </a:p>
          <a:p>
            <a:r>
              <a:rPr lang="en-US" dirty="0"/>
              <a:t>Finally, property, as in the property being threatened, is defined as structures permanently affixed to the land such as, houses, buildings, roads, utilities, and other infrastructure. Standing timber, orchards, and agronomic crops are not considered property eligible for protection in the EWP Program. If the threat is only to cropland, then it is not eligible for EWP Program assistance. However, USDA has other programs to provide emergency assistance for agricultural lands such as Environmental Quality Incentive Program and the Emergency Conservation Program.</a:t>
            </a:r>
          </a:p>
          <a:p>
            <a:endParaRPr lang="en-US" dirty="0"/>
          </a:p>
        </p:txBody>
      </p:sp>
      <p:sp>
        <p:nvSpPr>
          <p:cNvPr id="4" name="Slide Number Placeholder 3"/>
          <p:cNvSpPr>
            <a:spLocks noGrp="1"/>
          </p:cNvSpPr>
          <p:nvPr>
            <p:ph type="sldNum" sz="quarter" idx="5"/>
          </p:nvPr>
        </p:nvSpPr>
        <p:spPr/>
        <p:txBody>
          <a:bodyPr/>
          <a:lstStyle/>
          <a:p>
            <a:fld id="{BC0C6575-F881-49F7-9A6D-918AE280FF84}" type="slidenum">
              <a:rPr lang="en-US" smtClean="0"/>
              <a:t>17</a:t>
            </a:fld>
            <a:endParaRPr lang="en-US"/>
          </a:p>
        </p:txBody>
      </p:sp>
    </p:spTree>
    <p:extLst>
      <p:ext uri="{BB962C8B-B14F-4D97-AF65-F5344CB8AC3E}">
        <p14:creationId xmlns:p14="http://schemas.microsoft.com/office/powerpoint/2010/main" val="613838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C6575-F881-49F7-9A6D-918AE280FF84}" type="slidenum">
              <a:rPr lang="en-US" smtClean="0"/>
              <a:t>18</a:t>
            </a:fld>
            <a:endParaRPr lang="en-US"/>
          </a:p>
        </p:txBody>
      </p:sp>
    </p:spTree>
    <p:extLst>
      <p:ext uri="{BB962C8B-B14F-4D97-AF65-F5344CB8AC3E}">
        <p14:creationId xmlns:p14="http://schemas.microsoft.com/office/powerpoint/2010/main" val="321303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C6575-F881-49F7-9A6D-918AE280FF84}" type="slidenum">
              <a:rPr lang="en-US" smtClean="0"/>
              <a:t>19</a:t>
            </a:fld>
            <a:endParaRPr lang="en-US"/>
          </a:p>
        </p:txBody>
      </p:sp>
    </p:spTree>
    <p:extLst>
      <p:ext uri="{BB962C8B-B14F-4D97-AF65-F5344CB8AC3E}">
        <p14:creationId xmlns:p14="http://schemas.microsoft.com/office/powerpoint/2010/main" val="700104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NRCS State Conservationist has enough information to declare that a watershed impairment exists, NRCS may be able to provide a sponsor technical and financial assistance. Additionally, if a floodplain easement is selected by NRCS as the preferred alternative, financial assistance may be provided directly to a landowner.</a:t>
            </a:r>
          </a:p>
          <a:p>
            <a:endParaRPr lang="en-US" dirty="0"/>
          </a:p>
          <a:p>
            <a:r>
              <a:rPr lang="en-US" dirty="0"/>
              <a:t>Sponsors must be a State or political subdivision, a qualified Indian tribe or tribal organization, or a unit of local government. All sponsors must have a legal interest in or responsibility for the areas threatened by a watershed emergency.</a:t>
            </a:r>
          </a:p>
          <a:p>
            <a:endParaRPr lang="en-US" dirty="0"/>
          </a:p>
          <a:p>
            <a:r>
              <a:rPr lang="en-US" dirty="0"/>
              <a:t>The EWP Program requires that sponsors have the following responsibilities, and these responsibilities will be documented in a formal agreement between NRCS and the sponsor:</a:t>
            </a:r>
          </a:p>
          <a:p>
            <a:r>
              <a:rPr lang="en-US" dirty="0"/>
              <a:t>Sponsors must contribute their share of the project costs as determined by NRCS in the form of cash or in-kind services,	</a:t>
            </a:r>
          </a:p>
          <a:p>
            <a:r>
              <a:rPr lang="en-US" dirty="0"/>
              <a:t>Sponsors must obtain real property rights, water rights, and regulatory permits; and</a:t>
            </a:r>
          </a:p>
          <a:p>
            <a:r>
              <a:rPr lang="en-US" dirty="0"/>
              <a:t>Sponsors must agree to provide for any required operation and maintenance of the completed emergency measures.</a:t>
            </a:r>
          </a:p>
          <a:p>
            <a:r>
              <a:rPr lang="en-US" dirty="0"/>
              <a:t>Also, sponsors must document they have insufficient resources to provide adequate relief from applicable hazards.</a:t>
            </a:r>
          </a:p>
        </p:txBody>
      </p:sp>
      <p:sp>
        <p:nvSpPr>
          <p:cNvPr id="4" name="Slide Number Placeholder 3"/>
          <p:cNvSpPr>
            <a:spLocks noGrp="1"/>
          </p:cNvSpPr>
          <p:nvPr>
            <p:ph type="sldNum" sz="quarter" idx="5"/>
          </p:nvPr>
        </p:nvSpPr>
        <p:spPr/>
        <p:txBody>
          <a:bodyPr/>
          <a:lstStyle/>
          <a:p>
            <a:fld id="{BC0C6575-F881-49F7-9A6D-918AE280FF84}" type="slidenum">
              <a:rPr lang="en-US" smtClean="0"/>
              <a:t>20</a:t>
            </a:fld>
            <a:endParaRPr lang="en-US"/>
          </a:p>
        </p:txBody>
      </p:sp>
    </p:spTree>
    <p:extLst>
      <p:ext uri="{BB962C8B-B14F-4D97-AF65-F5344CB8AC3E}">
        <p14:creationId xmlns:p14="http://schemas.microsoft.com/office/powerpoint/2010/main" val="34321164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11A7CF-DF6F-6A41-8615-B1711E7D818E}"/>
              </a:ext>
            </a:extLst>
          </p:cNvPr>
          <p:cNvPicPr>
            <a:picLocks noChangeAspect="1"/>
          </p:cNvPicPr>
          <p:nvPr/>
        </p:nvPicPr>
        <p:blipFill rotWithShape="1">
          <a:blip r:embed="rId3"/>
          <a:srcRect/>
          <a:stretch/>
        </p:blipFill>
        <p:spPr>
          <a:xfrm>
            <a:off x="5642915" y="3375813"/>
            <a:ext cx="3440070" cy="2032000"/>
          </a:xfrm>
          <a:prstGeom prst="rect">
            <a:avLst/>
          </a:prstGeom>
        </p:spPr>
      </p:pic>
      <p:pic>
        <p:nvPicPr>
          <p:cNvPr id="8" name="Picture 7">
            <a:extLst>
              <a:ext uri="{FF2B5EF4-FFF2-40B4-BE49-F238E27FC236}">
                <a16:creationId xmlns:a16="http://schemas.microsoft.com/office/drawing/2014/main" id="{CD8927FC-7D48-AD41-9CDD-B77CCA279C7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42915" y="1260234"/>
            <a:ext cx="3440070" cy="1856153"/>
          </a:xfrm>
          <a:prstGeom prst="rect">
            <a:avLst/>
          </a:prstGeom>
        </p:spPr>
      </p:pic>
      <p:sp>
        <p:nvSpPr>
          <p:cNvPr id="14" name="Title 1">
            <a:extLst>
              <a:ext uri="{FF2B5EF4-FFF2-40B4-BE49-F238E27FC236}">
                <a16:creationId xmlns:a16="http://schemas.microsoft.com/office/drawing/2014/main" id="{BF044206-FAFD-4A42-89C5-DA6CA83C9CBF}"/>
              </a:ext>
            </a:extLst>
          </p:cNvPr>
          <p:cNvSpPr>
            <a:spLocks noGrp="1"/>
          </p:cNvSpPr>
          <p:nvPr>
            <p:ph type="title"/>
          </p:nvPr>
        </p:nvSpPr>
        <p:spPr>
          <a:xfrm>
            <a:off x="258185" y="5699053"/>
            <a:ext cx="7134988" cy="985283"/>
          </a:xfrm>
        </p:spPr>
        <p:txBody>
          <a:bodyPr/>
          <a:lstStyle>
            <a:lvl1pPr>
              <a:defRPr>
                <a:solidFill>
                  <a:schemeClr val="bg1"/>
                </a:solidFill>
              </a:defRPr>
            </a:lvl1pPr>
          </a:lstStyle>
          <a:p>
            <a:r>
              <a:rPr lang="en-US"/>
              <a:t>Click to edit Master title style</a:t>
            </a:r>
            <a:endParaRPr lang="en-US" dirty="0"/>
          </a:p>
        </p:txBody>
      </p:sp>
      <p:pic>
        <p:nvPicPr>
          <p:cNvPr id="3" name="Picture 2">
            <a:extLst>
              <a:ext uri="{FF2B5EF4-FFF2-40B4-BE49-F238E27FC236}">
                <a16:creationId xmlns:a16="http://schemas.microsoft.com/office/drawing/2014/main" id="{2FEE908A-51DD-AB40-9CDF-1D86E7DF32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4920" y="1491487"/>
            <a:ext cx="1639080" cy="3916326"/>
          </a:xfrm>
          <a:prstGeom prst="rect">
            <a:avLst/>
          </a:prstGeom>
        </p:spPr>
      </p:pic>
      <p:pic>
        <p:nvPicPr>
          <p:cNvPr id="1026" name="id-F652ED2E-CA34-43CD-B3BA-F30ED191EAAB" descr="Image.jpeg">
            <a:extLst>
              <a:ext uri="{FF2B5EF4-FFF2-40B4-BE49-F238E27FC236}">
                <a16:creationId xmlns:a16="http://schemas.microsoft.com/office/drawing/2014/main" id="{4FE1F8F8-9906-4406-A2D3-9CFCA43545B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0697" t="-16"/>
          <a:stretch/>
        </p:blipFill>
        <p:spPr bwMode="auto">
          <a:xfrm>
            <a:off x="-370954" y="1259595"/>
            <a:ext cx="5764035" cy="411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99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1982EAD8-4C07-4A81-8F30-2F164713CE87}" type="datetime1">
              <a:rPr lang="en-US" smtClean="0"/>
              <a:t>3/1/2022</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188956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10BCFA-9140-4058-9AAE-9CECF5C85798}" type="datetime1">
              <a:rPr lang="en-US" smtClean="0"/>
              <a:t>3/1/2022</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27631914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1F9038-35F1-4C0E-919D-30F8FD8F66B7}" type="datetime1">
              <a:rPr lang="en-US" smtClean="0"/>
              <a:t>3/1/2022</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2652986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61CCB9-ABE6-44C0-9BB3-51ED79685F62}" type="datetime1">
              <a:rPr lang="en-US" smtClean="0"/>
              <a:t>3/1/2022</a:t>
            </a:fld>
            <a:endParaRPr lang="en-US"/>
          </a:p>
        </p:txBody>
      </p:sp>
      <p:sp>
        <p:nvSpPr>
          <p:cNvPr id="6" name="Footer Placeholder 5"/>
          <p:cNvSpPr>
            <a:spLocks noGrp="1"/>
          </p:cNvSpPr>
          <p:nvPr>
            <p:ph type="ftr" sz="quarter" idx="11"/>
          </p:nvPr>
        </p:nvSpPr>
        <p:spPr/>
        <p:txBody>
          <a:bodyPr/>
          <a:lstStyle/>
          <a:p>
            <a:r>
              <a:rPr lang="en-US"/>
              <a:t>USDA is an equal opportunity provider, employer and lender.</a:t>
            </a:r>
          </a:p>
        </p:txBody>
      </p:sp>
      <p:sp>
        <p:nvSpPr>
          <p:cNvPr id="7" name="Slide Number Placeholder 6"/>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771040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F38752-312D-47C5-928E-09BFCCAB1AD5}" type="datetime1">
              <a:rPr lang="en-US" smtClean="0"/>
              <a:t>3/1/2022</a:t>
            </a:fld>
            <a:endParaRPr lang="en-US"/>
          </a:p>
        </p:txBody>
      </p:sp>
      <p:sp>
        <p:nvSpPr>
          <p:cNvPr id="8" name="Footer Placeholder 7"/>
          <p:cNvSpPr>
            <a:spLocks noGrp="1"/>
          </p:cNvSpPr>
          <p:nvPr>
            <p:ph type="ftr" sz="quarter" idx="11"/>
          </p:nvPr>
        </p:nvSpPr>
        <p:spPr/>
        <p:txBody>
          <a:bodyPr/>
          <a:lstStyle/>
          <a:p>
            <a:r>
              <a:rPr lang="en-US"/>
              <a:t>USDA is an equal opportunity provider, employer and lender.</a:t>
            </a:r>
          </a:p>
        </p:txBody>
      </p:sp>
      <p:sp>
        <p:nvSpPr>
          <p:cNvPr id="9" name="Slide Number Placeholder 8"/>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175133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BAB4BAF-5831-48F9-B2D2-9483FBE5B0C4}" type="datetime1">
              <a:rPr lang="en-US" smtClean="0"/>
              <a:t>3/1/2022</a:t>
            </a:fld>
            <a:endParaRPr lang="en-US"/>
          </a:p>
        </p:txBody>
      </p:sp>
      <p:sp>
        <p:nvSpPr>
          <p:cNvPr id="4" name="Footer Placeholder 3"/>
          <p:cNvSpPr>
            <a:spLocks noGrp="1"/>
          </p:cNvSpPr>
          <p:nvPr>
            <p:ph type="ftr" sz="quarter" idx="11"/>
          </p:nvPr>
        </p:nvSpPr>
        <p:spPr/>
        <p:txBody>
          <a:bodyPr/>
          <a:lstStyle/>
          <a:p>
            <a:r>
              <a:rPr lang="en-US"/>
              <a:t>USDA is an equal opportunity provider, employer and lender.</a:t>
            </a:r>
          </a:p>
        </p:txBody>
      </p:sp>
      <p:sp>
        <p:nvSpPr>
          <p:cNvPr id="5" name="Slide Number Placeholder 4"/>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220909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BB1E0-2A37-47F3-AD8B-7225D9DC4361}" type="datetime1">
              <a:rPr lang="en-US" smtClean="0"/>
              <a:t>3/1/2022</a:t>
            </a:fld>
            <a:endParaRPr lang="en-US"/>
          </a:p>
        </p:txBody>
      </p:sp>
      <p:sp>
        <p:nvSpPr>
          <p:cNvPr id="3" name="Footer Placeholder 2"/>
          <p:cNvSpPr>
            <a:spLocks noGrp="1"/>
          </p:cNvSpPr>
          <p:nvPr>
            <p:ph type="ftr" sz="quarter" idx="11"/>
          </p:nvPr>
        </p:nvSpPr>
        <p:spPr/>
        <p:txBody>
          <a:bodyPr/>
          <a:lstStyle/>
          <a:p>
            <a:r>
              <a:rPr lang="en-US"/>
              <a:t>USDA is an equal opportunity provider, employer and lender.</a:t>
            </a:r>
          </a:p>
        </p:txBody>
      </p:sp>
      <p:sp>
        <p:nvSpPr>
          <p:cNvPr id="4" name="Slide Number Placeholder 3"/>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2509885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9185AC-FF8F-4DEB-880E-80496A5D1E36}" type="datetime1">
              <a:rPr lang="en-US" smtClean="0"/>
              <a:t>3/1/2022</a:t>
            </a:fld>
            <a:endParaRPr lang="en-US"/>
          </a:p>
        </p:txBody>
      </p:sp>
      <p:sp>
        <p:nvSpPr>
          <p:cNvPr id="6" name="Footer Placeholder 5"/>
          <p:cNvSpPr>
            <a:spLocks noGrp="1"/>
          </p:cNvSpPr>
          <p:nvPr>
            <p:ph type="ftr" sz="quarter" idx="11"/>
          </p:nvPr>
        </p:nvSpPr>
        <p:spPr/>
        <p:txBody>
          <a:bodyPr/>
          <a:lstStyle/>
          <a:p>
            <a:r>
              <a:rPr lang="en-US"/>
              <a:t>USDA is an equal opportunity provider, employer and lender.</a:t>
            </a:r>
          </a:p>
        </p:txBody>
      </p:sp>
      <p:sp>
        <p:nvSpPr>
          <p:cNvPr id="7" name="Slide Number Placeholder 6"/>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547046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6AC299-B73A-433E-AE82-921A245D4362}" type="datetime1">
              <a:rPr lang="en-US" smtClean="0"/>
              <a:t>3/1/2022</a:t>
            </a:fld>
            <a:endParaRPr lang="en-US"/>
          </a:p>
        </p:txBody>
      </p:sp>
      <p:sp>
        <p:nvSpPr>
          <p:cNvPr id="6" name="Footer Placeholder 5"/>
          <p:cNvSpPr>
            <a:spLocks noGrp="1"/>
          </p:cNvSpPr>
          <p:nvPr>
            <p:ph type="ftr" sz="quarter" idx="11"/>
          </p:nvPr>
        </p:nvSpPr>
        <p:spPr/>
        <p:txBody>
          <a:bodyPr/>
          <a:lstStyle/>
          <a:p>
            <a:r>
              <a:rPr lang="en-US"/>
              <a:t>USDA is an equal opportunity provider, employer and lender.</a:t>
            </a:r>
          </a:p>
        </p:txBody>
      </p:sp>
      <p:sp>
        <p:nvSpPr>
          <p:cNvPr id="7" name="Slide Number Placeholder 6"/>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34853679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CFA4A8-CE24-4AE3-A7F9-A852A2FE5CE6}" type="datetime1">
              <a:rPr lang="en-US" smtClean="0"/>
              <a:t>3/1/2022</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1433171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2374"/>
            <a:ext cx="8316876" cy="698317"/>
          </a:xfrm>
        </p:spPr>
        <p:txBody>
          <a:bodyPr/>
          <a:lstStyle/>
          <a:p>
            <a:r>
              <a:rPr lang="en-US"/>
              <a:t>Click to edit Master title style</a:t>
            </a:r>
            <a:endParaRPr lang="en-US" dirty="0"/>
          </a:p>
        </p:txBody>
      </p:sp>
      <p:sp>
        <p:nvSpPr>
          <p:cNvPr id="3" name="Content Placeholder 2"/>
          <p:cNvSpPr>
            <a:spLocks noGrp="1"/>
          </p:cNvSpPr>
          <p:nvPr>
            <p:ph idx="1"/>
          </p:nvPr>
        </p:nvSpPr>
        <p:spPr>
          <a:xfrm>
            <a:off x="628651" y="1825625"/>
            <a:ext cx="7104764" cy="4351338"/>
          </a:xfrm>
        </p:spPr>
        <p:txBody>
          <a:bodyPr/>
          <a:lstStyle>
            <a:lvl1pPr marL="0" indent="0">
              <a:buNone/>
              <a:defRPr b="1">
                <a:solidFill>
                  <a:srgbClr val="00559A"/>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3DAC8120-834D-4697-BD32-FDE4FF183AC8}" type="datetimeFigureOut">
              <a:rPr lang="en-US" smtClean="0"/>
              <a:t>3/1/2022</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D7F89201-FE62-4515-A742-5C5B1812FBF5}" type="slidenum">
              <a:rPr lang="en-US" smtClean="0"/>
              <a:t>‹#›</a:t>
            </a:fld>
            <a:endParaRPr lang="en-US"/>
          </a:p>
        </p:txBody>
      </p:sp>
      <p:pic>
        <p:nvPicPr>
          <p:cNvPr id="8" name="Picture Placeholder 18">
            <a:extLst>
              <a:ext uri="{FF2B5EF4-FFF2-40B4-BE49-F238E27FC236}">
                <a16:creationId xmlns:a16="http://schemas.microsoft.com/office/drawing/2014/main" id="{5E015A3D-DFEB-4A33-A913-F19CD29C21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7825700" y="1825625"/>
            <a:ext cx="1119827" cy="3792660"/>
          </a:xfrm>
          <a:prstGeom prst="rect">
            <a:avLst/>
          </a:prstGeom>
        </p:spPr>
      </p:pic>
    </p:spTree>
    <p:extLst>
      <p:ext uri="{BB962C8B-B14F-4D97-AF65-F5344CB8AC3E}">
        <p14:creationId xmlns:p14="http://schemas.microsoft.com/office/powerpoint/2010/main" val="28251091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92247A-D060-4A10-968C-CDF5F153716D}" type="datetime1">
              <a:rPr lang="en-US" smtClean="0"/>
              <a:t>3/1/2022</a:t>
            </a:fld>
            <a:endParaRPr lang="en-US"/>
          </a:p>
        </p:txBody>
      </p:sp>
      <p:sp>
        <p:nvSpPr>
          <p:cNvPr id="5" name="Footer Placeholder 4"/>
          <p:cNvSpPr>
            <a:spLocks noGrp="1"/>
          </p:cNvSpPr>
          <p:nvPr>
            <p:ph type="ftr" sz="quarter" idx="11"/>
          </p:nvPr>
        </p:nvSpPr>
        <p:spPr/>
        <p:txBody>
          <a:bodyPr/>
          <a:lstStyle/>
          <a:p>
            <a:r>
              <a:rPr lang="en-US"/>
              <a:t>USDA is an equal opportunity provider, employer and lender.</a:t>
            </a:r>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35831990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ln/>
        </p:spPr>
        <p:txBody>
          <a:bodyPr/>
          <a:lstStyle>
            <a:lvl1pPr>
              <a:defRPr/>
            </a:lvl1pPr>
          </a:lstStyle>
          <a:p>
            <a:pPr>
              <a:defRPr/>
            </a:pPr>
            <a:endParaRPr lang="en-US"/>
          </a:p>
        </p:txBody>
      </p:sp>
      <p:sp>
        <p:nvSpPr>
          <p:cNvPr id="6" name="Rectangle 70"/>
          <p:cNvSpPr>
            <a:spLocks noGrp="1" noChangeArrowheads="1"/>
          </p:cNvSpPr>
          <p:nvPr>
            <p:ph type="ftr" sz="quarter" idx="11"/>
          </p:nvPr>
        </p:nvSpPr>
        <p:spPr>
          <a:ln/>
        </p:spPr>
        <p:txBody>
          <a:bodyPr/>
          <a:lstStyle>
            <a:lvl1pPr>
              <a:defRPr/>
            </a:lvl1pPr>
          </a:lstStyle>
          <a:p>
            <a:pPr>
              <a:defRPr/>
            </a:pPr>
            <a:endParaRPr lang="en-US"/>
          </a:p>
        </p:txBody>
      </p:sp>
      <p:sp>
        <p:nvSpPr>
          <p:cNvPr id="7" name="Rectangle 71"/>
          <p:cNvSpPr>
            <a:spLocks noGrp="1" noChangeArrowheads="1"/>
          </p:cNvSpPr>
          <p:nvPr>
            <p:ph type="sldNum" sz="quarter" idx="12"/>
          </p:nvPr>
        </p:nvSpPr>
        <p:spPr>
          <a:ln/>
        </p:spPr>
        <p:txBody>
          <a:bodyPr/>
          <a:lstStyle>
            <a:lvl1pPr>
              <a:defRPr/>
            </a:lvl1pPr>
          </a:lstStyle>
          <a:p>
            <a:pPr>
              <a:defRPr/>
            </a:pPr>
            <a:fld id="{82974D58-10AE-4062-90EC-B7D5943544F7}" type="slidenum">
              <a:rPr lang="en-US"/>
              <a:pPr>
                <a:defRPr/>
              </a:pPr>
              <a:t>‹#›</a:t>
            </a:fld>
            <a:endParaRPr lang="en-US"/>
          </a:p>
        </p:txBody>
      </p:sp>
    </p:spTree>
    <p:extLst>
      <p:ext uri="{BB962C8B-B14F-4D97-AF65-F5344CB8AC3E}">
        <p14:creationId xmlns:p14="http://schemas.microsoft.com/office/powerpoint/2010/main" val="2261970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ln/>
        </p:spPr>
        <p:txBody>
          <a:bodyPr/>
          <a:lstStyle>
            <a:lvl1pPr>
              <a:defRPr/>
            </a:lvl1pPr>
          </a:lstStyle>
          <a:p>
            <a:pPr>
              <a:defRPr/>
            </a:pPr>
            <a:endParaRPr lang="en-US"/>
          </a:p>
        </p:txBody>
      </p:sp>
      <p:sp>
        <p:nvSpPr>
          <p:cNvPr id="4" name="Rectangle 70"/>
          <p:cNvSpPr>
            <a:spLocks noGrp="1" noChangeArrowheads="1"/>
          </p:cNvSpPr>
          <p:nvPr>
            <p:ph type="ftr" sz="quarter" idx="11"/>
          </p:nvPr>
        </p:nvSpPr>
        <p:spPr>
          <a:ln/>
        </p:spPr>
        <p:txBody>
          <a:bodyPr/>
          <a:lstStyle>
            <a:lvl1pPr>
              <a:defRPr/>
            </a:lvl1pPr>
          </a:lstStyle>
          <a:p>
            <a:pPr>
              <a:defRPr/>
            </a:pPr>
            <a:endParaRPr lang="en-US"/>
          </a:p>
        </p:txBody>
      </p:sp>
      <p:sp>
        <p:nvSpPr>
          <p:cNvPr id="5" name="Rectangle 71"/>
          <p:cNvSpPr>
            <a:spLocks noGrp="1" noChangeArrowheads="1"/>
          </p:cNvSpPr>
          <p:nvPr>
            <p:ph type="sldNum" sz="quarter" idx="12"/>
          </p:nvPr>
        </p:nvSpPr>
        <p:spPr>
          <a:ln/>
        </p:spPr>
        <p:txBody>
          <a:bodyPr/>
          <a:lstStyle>
            <a:lvl1pPr>
              <a:defRPr/>
            </a:lvl1pPr>
          </a:lstStyle>
          <a:p>
            <a:pPr>
              <a:defRPr/>
            </a:pPr>
            <a:fld id="{3078FDBC-1E84-4E67-BB92-EABBBBE56B01}" type="slidenum">
              <a:rPr lang="en-US"/>
              <a:pPr>
                <a:defRPr/>
              </a:pPr>
              <a:t>‹#›</a:t>
            </a:fld>
            <a:endParaRPr lang="en-US"/>
          </a:p>
        </p:txBody>
      </p:sp>
    </p:spTree>
    <p:extLst>
      <p:ext uri="{BB962C8B-B14F-4D97-AF65-F5344CB8AC3E}">
        <p14:creationId xmlns:p14="http://schemas.microsoft.com/office/powerpoint/2010/main" val="1452300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992374"/>
            <a:ext cx="8337473" cy="698317"/>
          </a:xfrm>
        </p:spPr>
        <p:txBody>
          <a:bodyPr/>
          <a:lstStyle/>
          <a:p>
            <a:r>
              <a:rPr lang="en-US"/>
              <a:t>Click to edit Master title style</a:t>
            </a:r>
            <a:endParaRPr lang="en-US" dirty="0"/>
          </a:p>
        </p:txBody>
      </p:sp>
      <p:sp>
        <p:nvSpPr>
          <p:cNvPr id="3" name="Content Placeholder 2"/>
          <p:cNvSpPr>
            <a:spLocks noGrp="1"/>
          </p:cNvSpPr>
          <p:nvPr>
            <p:ph idx="1"/>
          </p:nvPr>
        </p:nvSpPr>
        <p:spPr>
          <a:xfrm>
            <a:off x="628649" y="1828801"/>
            <a:ext cx="6444273" cy="4297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p:cNvSpPr/>
          <p:nvPr/>
        </p:nvSpPr>
        <p:spPr>
          <a:xfrm>
            <a:off x="7151078" y="1828800"/>
            <a:ext cx="1867875" cy="37592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6" name="Text Placeholder 5"/>
          <p:cNvSpPr>
            <a:spLocks noGrp="1"/>
          </p:cNvSpPr>
          <p:nvPr>
            <p:ph type="body" sz="quarter" idx="10" hasCustomPrompt="1"/>
          </p:nvPr>
        </p:nvSpPr>
        <p:spPr>
          <a:xfrm>
            <a:off x="7209695" y="2558168"/>
            <a:ext cx="1760413" cy="2921882"/>
          </a:xfrm>
        </p:spPr>
        <p:txBody>
          <a:bodyPr>
            <a:normAutofit/>
          </a:bodyPr>
          <a:lstStyle>
            <a:lvl1pPr algn="l">
              <a:defRPr sz="750" b="0">
                <a:solidFill>
                  <a:schemeClr val="tx1"/>
                </a:solidFill>
              </a:defRPr>
            </a:lvl1pPr>
            <a:lvl5pPr marL="1371600" indent="0">
              <a:buNone/>
              <a:defRPr/>
            </a:lvl5pPr>
          </a:lstStyle>
          <a:p>
            <a:pPr lvl="0"/>
            <a:r>
              <a:rPr lang="en-US" dirty="0"/>
              <a:t>Fifth level</a:t>
            </a:r>
          </a:p>
        </p:txBody>
      </p:sp>
      <p:sp>
        <p:nvSpPr>
          <p:cNvPr id="14" name="Text Placeholder 13"/>
          <p:cNvSpPr>
            <a:spLocks noGrp="1"/>
          </p:cNvSpPr>
          <p:nvPr>
            <p:ph type="body" sz="quarter" idx="11"/>
          </p:nvPr>
        </p:nvSpPr>
        <p:spPr>
          <a:xfrm>
            <a:off x="7203905" y="1885816"/>
            <a:ext cx="1762218" cy="615339"/>
          </a:xfrm>
        </p:spPr>
        <p:txBody>
          <a:bodyPr>
            <a:noAutofit/>
          </a:bodyPr>
          <a:lstStyle>
            <a:lvl1pPr>
              <a:defRPr sz="900">
                <a:solidFill>
                  <a:srgbClr val="139AB2"/>
                </a:solidFill>
              </a:defRPr>
            </a:lvl1pPr>
          </a:lstStyle>
          <a:p>
            <a:pPr lvl="0"/>
            <a:r>
              <a:rPr lang="en-US"/>
              <a:t>Click to edit Master text styles</a:t>
            </a:r>
          </a:p>
        </p:txBody>
      </p:sp>
      <p:sp>
        <p:nvSpPr>
          <p:cNvPr id="10" name="Slide Number Placeholder 5"/>
          <p:cNvSpPr>
            <a:spLocks noGrp="1"/>
          </p:cNvSpPr>
          <p:nvPr>
            <p:ph type="sldNum" sz="quarter" idx="4"/>
          </p:nvPr>
        </p:nvSpPr>
        <p:spPr>
          <a:xfrm>
            <a:off x="691661" y="632362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7F89201-FE62-4515-A742-5C5B1812FBF5}" type="slidenum">
              <a:rPr lang="en-US" smtClean="0"/>
              <a:t>‹#›</a:t>
            </a:fld>
            <a:endParaRPr lang="en-US"/>
          </a:p>
        </p:txBody>
      </p:sp>
    </p:spTree>
    <p:extLst>
      <p:ext uri="{BB962C8B-B14F-4D97-AF65-F5344CB8AC3E}">
        <p14:creationId xmlns:p14="http://schemas.microsoft.com/office/powerpoint/2010/main" val="1482438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rgbClr val="00559A"/>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3DAC8120-834D-4697-BD32-FDE4FF183AC8}" type="datetimeFigureOut">
              <a:rPr lang="en-US" smtClean="0"/>
              <a:t>3/1/2022</a:t>
            </a:fld>
            <a:endParaRPr lang="en-US"/>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D7F89201-FE62-4515-A742-5C5B1812FBF5}" type="slidenum">
              <a:rPr lang="en-US" smtClean="0"/>
              <a:t>‹#›</a:t>
            </a:fld>
            <a:endParaRPr lang="en-US"/>
          </a:p>
        </p:txBody>
      </p:sp>
    </p:spTree>
    <p:extLst>
      <p:ext uri="{BB962C8B-B14F-4D97-AF65-F5344CB8AC3E}">
        <p14:creationId xmlns:p14="http://schemas.microsoft.com/office/powerpoint/2010/main" val="2109419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7D3011CF-6652-3242-92AB-DE439D90EA7B}"/>
              </a:ext>
            </a:extLst>
          </p:cNvPr>
          <p:cNvSpPr>
            <a:spLocks noGrp="1"/>
          </p:cNvSpPr>
          <p:nvPr>
            <p:ph type="dt" sz="half" idx="10"/>
          </p:nvPr>
        </p:nvSpPr>
        <p:spPr>
          <a:xfrm>
            <a:off x="628650" y="6356353"/>
            <a:ext cx="2057400" cy="365125"/>
          </a:xfrm>
          <a:prstGeom prst="rect">
            <a:avLst/>
          </a:prstGeom>
        </p:spPr>
        <p:txBody>
          <a:bodyPr/>
          <a:lstStyle/>
          <a:p>
            <a:fld id="{3DAC8120-834D-4697-BD32-FDE4FF183AC8}" type="datetimeFigureOut">
              <a:rPr lang="en-US" smtClean="0"/>
              <a:t>3/1/2022</a:t>
            </a:fld>
            <a:endParaRPr lang="en-US"/>
          </a:p>
        </p:txBody>
      </p:sp>
      <p:sp>
        <p:nvSpPr>
          <p:cNvPr id="9" name="Footer Placeholder 7">
            <a:extLst>
              <a:ext uri="{FF2B5EF4-FFF2-40B4-BE49-F238E27FC236}">
                <a16:creationId xmlns:a16="http://schemas.microsoft.com/office/drawing/2014/main" id="{4FA8FC5F-F03F-6F4C-82D5-9D60678DBEDE}"/>
              </a:ext>
            </a:extLst>
          </p:cNvPr>
          <p:cNvSpPr>
            <a:spLocks noGrp="1"/>
          </p:cNvSpPr>
          <p:nvPr>
            <p:ph type="ftr" sz="quarter" idx="11"/>
          </p:nvPr>
        </p:nvSpPr>
        <p:spPr>
          <a:xfrm>
            <a:off x="3028950" y="6356353"/>
            <a:ext cx="3086100" cy="365125"/>
          </a:xfrm>
          <a:prstGeom prst="rect">
            <a:avLst/>
          </a:prstGeom>
        </p:spPr>
        <p:txBody>
          <a:bodyPr/>
          <a:lstStyle/>
          <a:p>
            <a:endParaRPr lang="en-US"/>
          </a:p>
        </p:txBody>
      </p:sp>
      <p:sp>
        <p:nvSpPr>
          <p:cNvPr id="10" name="Slide Number Placeholder 8">
            <a:extLst>
              <a:ext uri="{FF2B5EF4-FFF2-40B4-BE49-F238E27FC236}">
                <a16:creationId xmlns:a16="http://schemas.microsoft.com/office/drawing/2014/main" id="{C6BFF8BE-1CC5-4644-8FEF-F3E0B4D18560}"/>
              </a:ext>
            </a:extLst>
          </p:cNvPr>
          <p:cNvSpPr>
            <a:spLocks noGrp="1"/>
          </p:cNvSpPr>
          <p:nvPr>
            <p:ph type="sldNum" sz="quarter" idx="12"/>
          </p:nvPr>
        </p:nvSpPr>
        <p:spPr>
          <a:xfrm>
            <a:off x="6457950" y="6356353"/>
            <a:ext cx="2057400" cy="365125"/>
          </a:xfrm>
          <a:prstGeom prst="rect">
            <a:avLst/>
          </a:prstGeom>
        </p:spPr>
        <p:txBody>
          <a:bodyPr/>
          <a:lstStyle/>
          <a:p>
            <a:fld id="{D7F89201-FE62-4515-A742-5C5B1812FBF5}" type="slidenum">
              <a:rPr lang="en-US" smtClean="0"/>
              <a:t>‹#›</a:t>
            </a:fld>
            <a:endParaRPr lang="en-US"/>
          </a:p>
        </p:txBody>
      </p:sp>
    </p:spTree>
    <p:extLst>
      <p:ext uri="{BB962C8B-B14F-4D97-AF65-F5344CB8AC3E}">
        <p14:creationId xmlns:p14="http://schemas.microsoft.com/office/powerpoint/2010/main" val="4114851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35665"/>
            <a:ext cx="7886700" cy="7550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3"/>
            <a:ext cx="2057400" cy="365125"/>
          </a:xfrm>
          <a:prstGeom prst="rect">
            <a:avLst/>
          </a:prstGeom>
        </p:spPr>
        <p:txBody>
          <a:bodyPr/>
          <a:lstStyle/>
          <a:p>
            <a:fld id="{3DAC8120-834D-4697-BD32-FDE4FF183AC8}" type="datetimeFigureOut">
              <a:rPr lang="en-US" smtClean="0"/>
              <a:t>3/1/2022</a:t>
            </a:fld>
            <a:endParaRPr lang="en-US"/>
          </a:p>
        </p:txBody>
      </p:sp>
      <p:sp>
        <p:nvSpPr>
          <p:cNvPr id="8" name="Footer Placeholder 7"/>
          <p:cNvSpPr>
            <a:spLocks noGrp="1"/>
          </p:cNvSpPr>
          <p:nvPr>
            <p:ph type="ftr" sz="quarter" idx="11"/>
          </p:nvPr>
        </p:nvSpPr>
        <p:spPr>
          <a:xfrm>
            <a:off x="3028950" y="6356353"/>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3"/>
            <a:ext cx="2057400" cy="365125"/>
          </a:xfrm>
          <a:prstGeom prst="rect">
            <a:avLst/>
          </a:prstGeom>
        </p:spPr>
        <p:txBody>
          <a:bodyPr/>
          <a:lstStyle/>
          <a:p>
            <a:fld id="{D7F89201-FE62-4515-A742-5C5B1812FBF5}" type="slidenum">
              <a:rPr lang="en-US" smtClean="0"/>
              <a:t>‹#›</a:t>
            </a:fld>
            <a:endParaRPr lang="en-US"/>
          </a:p>
        </p:txBody>
      </p:sp>
    </p:spTree>
    <p:extLst>
      <p:ext uri="{BB962C8B-B14F-4D97-AF65-F5344CB8AC3E}">
        <p14:creationId xmlns:p14="http://schemas.microsoft.com/office/powerpoint/2010/main" val="2913332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443886"/>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615610"/>
            <a:ext cx="2949178" cy="3253379"/>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6356353"/>
            <a:ext cx="2057400" cy="365125"/>
          </a:xfrm>
          <a:prstGeom prst="rect">
            <a:avLst/>
          </a:prstGeom>
        </p:spPr>
        <p:txBody>
          <a:bodyPr/>
          <a:lstStyle/>
          <a:p>
            <a:fld id="{3DAC8120-834D-4697-BD32-FDE4FF183AC8}" type="datetimeFigureOut">
              <a:rPr lang="en-US" smtClean="0"/>
              <a:t>3/1/2022</a:t>
            </a:fld>
            <a:endParaRPr lang="en-US"/>
          </a:p>
        </p:txBody>
      </p:sp>
      <p:sp>
        <p:nvSpPr>
          <p:cNvPr id="6" name="Footer Placeholder 5"/>
          <p:cNvSpPr>
            <a:spLocks noGrp="1"/>
          </p:cNvSpPr>
          <p:nvPr>
            <p:ph type="ftr" sz="quarter" idx="11"/>
          </p:nvPr>
        </p:nvSpPr>
        <p:spPr>
          <a:xfrm>
            <a:off x="3028950" y="6356353"/>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3"/>
            <a:ext cx="2057400" cy="365125"/>
          </a:xfrm>
          <a:prstGeom prst="rect">
            <a:avLst/>
          </a:prstGeom>
        </p:spPr>
        <p:txBody>
          <a:bodyPr/>
          <a:lstStyle/>
          <a:p>
            <a:fld id="{D7F89201-FE62-4515-A742-5C5B1812FBF5}" type="slidenum">
              <a:rPr lang="en-US" smtClean="0"/>
              <a:t>‹#›</a:t>
            </a:fld>
            <a:endParaRPr lang="en-US"/>
          </a:p>
        </p:txBody>
      </p:sp>
    </p:spTree>
    <p:extLst>
      <p:ext uri="{BB962C8B-B14F-4D97-AF65-F5344CB8AC3E}">
        <p14:creationId xmlns:p14="http://schemas.microsoft.com/office/powerpoint/2010/main" val="57949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88D92-ADF9-45FF-B3B7-A30D5EC771AD}"/>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313308B1-0FC9-4E19-A4BD-E11D158379E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FE82A8-E73C-4223-B7D8-924830B9B1EE}"/>
              </a:ext>
            </a:extLst>
          </p:cNvPr>
          <p:cNvSpPr>
            <a:spLocks noGrp="1"/>
          </p:cNvSpPr>
          <p:nvPr>
            <p:ph type="dt" sz="half" idx="10"/>
          </p:nvPr>
        </p:nvSpPr>
        <p:spPr/>
        <p:txBody>
          <a:bodyPr/>
          <a:lstStyle/>
          <a:p>
            <a:fld id="{3DAC8120-834D-4697-BD32-FDE4FF183AC8}" type="datetimeFigureOut">
              <a:rPr lang="en-US" smtClean="0"/>
              <a:t>3/1/2022</a:t>
            </a:fld>
            <a:endParaRPr lang="en-US"/>
          </a:p>
        </p:txBody>
      </p:sp>
      <p:sp>
        <p:nvSpPr>
          <p:cNvPr id="5" name="Footer Placeholder 4">
            <a:extLst>
              <a:ext uri="{FF2B5EF4-FFF2-40B4-BE49-F238E27FC236}">
                <a16:creationId xmlns:a16="http://schemas.microsoft.com/office/drawing/2014/main" id="{2901A3B3-AC4F-4BE4-81C2-3D564BADDD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7225DD-C6AB-47FE-8726-22DAA369DF41}"/>
              </a:ext>
            </a:extLst>
          </p:cNvPr>
          <p:cNvSpPr>
            <a:spLocks noGrp="1"/>
          </p:cNvSpPr>
          <p:nvPr>
            <p:ph type="sldNum" sz="quarter" idx="12"/>
          </p:nvPr>
        </p:nvSpPr>
        <p:spPr/>
        <p:txBody>
          <a:bodyPr/>
          <a:lstStyle/>
          <a:p>
            <a:fld id="{D7F89201-FE62-4515-A742-5C5B1812FBF5}" type="slidenum">
              <a:rPr lang="en-US" smtClean="0"/>
              <a:t>‹#›</a:t>
            </a:fld>
            <a:endParaRPr lang="en-US"/>
          </a:p>
        </p:txBody>
      </p:sp>
    </p:spTree>
    <p:extLst>
      <p:ext uri="{BB962C8B-B14F-4D97-AF65-F5344CB8AC3E}">
        <p14:creationId xmlns:p14="http://schemas.microsoft.com/office/powerpoint/2010/main" val="1445261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0BB1E0-2A37-47F3-AD8B-7225D9DC4361}" type="datetime1">
              <a:rPr lang="en-US" smtClean="0"/>
              <a:t>3/1/2022</a:t>
            </a:fld>
            <a:endParaRPr lang="en-US"/>
          </a:p>
        </p:txBody>
      </p:sp>
      <p:sp>
        <p:nvSpPr>
          <p:cNvPr id="3" name="Footer Placeholder 2"/>
          <p:cNvSpPr>
            <a:spLocks noGrp="1"/>
          </p:cNvSpPr>
          <p:nvPr>
            <p:ph type="ftr" sz="quarter" idx="11"/>
          </p:nvPr>
        </p:nvSpPr>
        <p:spPr/>
        <p:txBody>
          <a:bodyPr/>
          <a:lstStyle/>
          <a:p>
            <a:r>
              <a:rPr lang="en-US"/>
              <a:t>USDA is an equal opportunity provider, employer and lender.</a:t>
            </a:r>
          </a:p>
        </p:txBody>
      </p:sp>
      <p:sp>
        <p:nvSpPr>
          <p:cNvPr id="4" name="Slide Number Placeholder 3"/>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150767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992374"/>
            <a:ext cx="7104764" cy="6983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825625"/>
            <a:ext cx="7104764"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68718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685800" rtl="0" eaLnBrk="1" latinLnBrk="0" hangingPunct="1">
        <a:lnSpc>
          <a:spcPct val="90000"/>
        </a:lnSpc>
        <a:spcBef>
          <a:spcPct val="0"/>
        </a:spcBef>
        <a:buNone/>
        <a:defRPr sz="3000" kern="1200">
          <a:solidFill>
            <a:srgbClr val="91C33F"/>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559A"/>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72019-54D2-4FD1-97FD-227897513A69}" type="datetime1">
              <a:rPr lang="en-US" smtClean="0"/>
              <a:t>3/1/2022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USDA is an equal opportunity provider, employer and lender.</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37C728-5218-8E41-BD52-95328715D22E}" type="slidenum">
              <a:rPr lang="en-US" smtClean="0"/>
              <a:t>‹#›</a:t>
            </a:fld>
            <a:endParaRPr lang="en-US"/>
          </a:p>
        </p:txBody>
      </p:sp>
    </p:spTree>
    <p:extLst>
      <p:ext uri="{BB962C8B-B14F-4D97-AF65-F5344CB8AC3E}">
        <p14:creationId xmlns:p14="http://schemas.microsoft.com/office/powerpoint/2010/main" val="511655052"/>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openclipart.org/detail/3042/zeimusu-thumbtack-note-important-by-zeimusu" TargetMode="External"/><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15.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4.svg"/></Relationships>
</file>

<file path=ppt/slides/_rels/slide17.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hyperlink" Target="mailto:program.intake@usda.gov" TargetMode="External"/><Relationship Id="rId5" Type="http://schemas.openxmlformats.org/officeDocument/2006/relationships/hyperlink" Target="https://www.ascr.usda.gov/how-file-program-discrimination-complaint" TargetMode="Externa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openclipart.org/detail/3042/zeimusu-thumbtack-note-important-by-zeimusu" TargetMode="External"/><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308" y="1572736"/>
            <a:ext cx="8291383" cy="1200894"/>
          </a:xfrm>
          <a:effectLst>
            <a:outerShdw blurRad="50800" dist="38100" dir="2700000" algn="tl" rotWithShape="0">
              <a:prstClr val="black">
                <a:alpha val="40000"/>
              </a:prstClr>
            </a:outerShdw>
          </a:effectLst>
        </p:spPr>
        <p:txBody>
          <a:bodyPr>
            <a:normAutofit/>
          </a:bodyPr>
          <a:lstStyle/>
          <a:p>
            <a:pPr algn="ctr"/>
            <a:r>
              <a:rPr lang="en-US" sz="6000" dirty="0">
                <a:solidFill>
                  <a:schemeClr val="tx2">
                    <a:lumMod val="75000"/>
                  </a:schemeClr>
                </a:solidFill>
              </a:rPr>
              <a:t>NRCS And Watersheds</a:t>
            </a:r>
            <a:endParaRPr lang="en-US" sz="6000" dirty="0">
              <a:solidFill>
                <a:schemeClr val="tx2">
                  <a:lumMod val="75000"/>
                </a:schemeClr>
              </a:solidFill>
              <a:effectLst>
                <a:outerShdw blurRad="50800" dist="50800" dir="5400000" algn="ctr" rotWithShape="0">
                  <a:schemeClr val="tx1"/>
                </a:outerShdw>
              </a:effectLst>
            </a:endParaRPr>
          </a:p>
        </p:txBody>
      </p:sp>
      <p:pic>
        <p:nvPicPr>
          <p:cNvPr id="5" name="Picture 4" descr="NRCS-Divider-Slide_Raindrop.png"/>
          <p:cNvPicPr>
            <a:picLocks noChangeAspect="1"/>
          </p:cNvPicPr>
          <p:nvPr/>
        </p:nvPicPr>
        <p:blipFill rotWithShape="1">
          <a:blip r:embed="rId3">
            <a:extLst>
              <a:ext uri="{28A0092B-C50C-407E-A947-70E740481C1C}">
                <a14:useLocalDpi xmlns:a14="http://schemas.microsoft.com/office/drawing/2010/main" val="0"/>
              </a:ext>
            </a:extLst>
          </a:blip>
          <a:srcRect b="42253"/>
          <a:stretch/>
        </p:blipFill>
        <p:spPr>
          <a:xfrm>
            <a:off x="7924800" y="2031999"/>
            <a:ext cx="1258650" cy="2676770"/>
          </a:xfrm>
          <a:prstGeom prst="rect">
            <a:avLst/>
          </a:prstGeom>
        </p:spPr>
      </p:pic>
      <p:sp>
        <p:nvSpPr>
          <p:cNvPr id="3" name="TextBox 2">
            <a:extLst>
              <a:ext uri="{FF2B5EF4-FFF2-40B4-BE49-F238E27FC236}">
                <a16:creationId xmlns:a16="http://schemas.microsoft.com/office/drawing/2014/main" id="{6E606E70-275B-4FE6-B879-D5160FC2EDAA}"/>
              </a:ext>
            </a:extLst>
          </p:cNvPr>
          <p:cNvSpPr txBox="1"/>
          <p:nvPr/>
        </p:nvSpPr>
        <p:spPr>
          <a:xfrm>
            <a:off x="2094471" y="2800296"/>
            <a:ext cx="5830329" cy="584775"/>
          </a:xfrm>
          <a:prstGeom prst="rect">
            <a:avLst/>
          </a:prstGeom>
          <a:noFill/>
        </p:spPr>
        <p:txBody>
          <a:bodyPr wrap="square" rtlCol="0">
            <a:spAutoFit/>
          </a:bodyPr>
          <a:lstStyle/>
          <a:p>
            <a:r>
              <a:rPr lang="en-US" sz="3200" b="1" dirty="0"/>
              <a:t>Brief Overview of Programs</a:t>
            </a:r>
          </a:p>
        </p:txBody>
      </p:sp>
      <p:sp>
        <p:nvSpPr>
          <p:cNvPr id="4" name="Rectangle 3">
            <a:extLst>
              <a:ext uri="{FF2B5EF4-FFF2-40B4-BE49-F238E27FC236}">
                <a16:creationId xmlns:a16="http://schemas.microsoft.com/office/drawing/2014/main" id="{4F1831FC-80B2-4F1D-ABE2-CEDA3A04FD0C}"/>
              </a:ext>
            </a:extLst>
          </p:cNvPr>
          <p:cNvSpPr/>
          <p:nvPr/>
        </p:nvSpPr>
        <p:spPr>
          <a:xfrm>
            <a:off x="775992" y="4354826"/>
            <a:ext cx="7663572" cy="646331"/>
          </a:xfrm>
          <a:prstGeom prst="rect">
            <a:avLst/>
          </a:prstGeom>
          <a:noFill/>
        </p:spPr>
        <p:txBody>
          <a:bodyPr wrap="none" lIns="91440" tIns="45720" rIns="91440" bIns="45720">
            <a:spAutoFit/>
          </a:bodyPr>
          <a:lstStyle/>
          <a:p>
            <a:pPr algn="ctr"/>
            <a:r>
              <a:rPr lang="en-US" sz="3600" b="0" cap="none" spc="0" dirty="0">
                <a:ln w="0"/>
                <a:solidFill>
                  <a:schemeClr val="accent1"/>
                </a:solidFill>
                <a:effectLst>
                  <a:outerShdw blurRad="38100" dist="25400" dir="5400000" algn="ctr" rotWithShape="0">
                    <a:srgbClr val="6E747A">
                      <a:alpha val="43000"/>
                    </a:srgbClr>
                  </a:outerShdw>
                </a:effectLst>
              </a:rPr>
              <a:t>Sonya Keith, KY Partnership Coordinator</a:t>
            </a:r>
          </a:p>
        </p:txBody>
      </p:sp>
    </p:spTree>
    <p:extLst>
      <p:ext uri="{BB962C8B-B14F-4D97-AF65-F5344CB8AC3E}">
        <p14:creationId xmlns:p14="http://schemas.microsoft.com/office/powerpoint/2010/main" val="3184875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344192" y="731519"/>
            <a:ext cx="2372631" cy="3237579"/>
          </a:xfrm>
        </p:spPr>
        <p:txBody>
          <a:bodyPr>
            <a:normAutofit/>
          </a:bodyPr>
          <a:lstStyle/>
          <a:p>
            <a:pPr>
              <a:lnSpc>
                <a:spcPct val="90000"/>
              </a:lnSpc>
            </a:pPr>
            <a:r>
              <a:rPr lang="en-US" sz="2800" dirty="0">
                <a:solidFill>
                  <a:srgbClr val="FFFFFF"/>
                </a:solidFill>
              </a:rPr>
              <a:t>Watershed Rehabilitation Program</a:t>
            </a:r>
            <a:br>
              <a:rPr lang="en-US" sz="2800" dirty="0">
                <a:solidFill>
                  <a:srgbClr val="FFFFFF"/>
                </a:solidFill>
              </a:rPr>
            </a:br>
            <a:r>
              <a:rPr lang="en-US" sz="1800" dirty="0">
                <a:solidFill>
                  <a:srgbClr val="FFFFFF"/>
                </a:solidFill>
              </a:rPr>
              <a:t> </a:t>
            </a:r>
            <a:br>
              <a:rPr lang="en-US" sz="1800" dirty="0">
                <a:solidFill>
                  <a:srgbClr val="FFFFFF"/>
                </a:solidFill>
              </a:rPr>
            </a:br>
            <a:r>
              <a:rPr lang="en-US" sz="1200" dirty="0">
                <a:solidFill>
                  <a:srgbClr val="FFFFFF"/>
                </a:solidFill>
              </a:rPr>
              <a:t>(Authorized by PL-83-566 Section 14, the Watershed Protection and Flood Prevention Act)</a:t>
            </a:r>
          </a:p>
        </p:txBody>
      </p:sp>
      <p:sp>
        <p:nvSpPr>
          <p:cNvPr id="85" name="Rectangle 84">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7" name="Rectangle 8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a:xfrm>
            <a:off x="3284781" y="686862"/>
            <a:ext cx="5278194" cy="5475129"/>
          </a:xfrm>
        </p:spPr>
        <p:txBody>
          <a:bodyPr anchor="ctr">
            <a:normAutofit/>
          </a:bodyPr>
          <a:lstStyle/>
          <a:p>
            <a:pPr>
              <a:lnSpc>
                <a:spcPct val="90000"/>
              </a:lnSpc>
            </a:pPr>
            <a:r>
              <a:rPr lang="en-US" sz="1800" dirty="0"/>
              <a:t>Authorizes NRCS to provide sponsors technical &amp; financial assistance to rehabilitate their aging watershed dams</a:t>
            </a:r>
          </a:p>
          <a:p>
            <a:pPr lvl="1">
              <a:lnSpc>
                <a:spcPct val="90000"/>
              </a:lnSpc>
              <a:spcAft>
                <a:spcPts val="600"/>
              </a:spcAft>
            </a:pPr>
            <a:r>
              <a:rPr lang="en-US" sz="1800" dirty="0"/>
              <a:t>Local Sponsor requests NRCS assistance</a:t>
            </a:r>
          </a:p>
          <a:p>
            <a:pPr lvl="1">
              <a:lnSpc>
                <a:spcPct val="90000"/>
              </a:lnSpc>
              <a:spcAft>
                <a:spcPts val="600"/>
              </a:spcAft>
            </a:pPr>
            <a:r>
              <a:rPr lang="en-US" sz="1800" dirty="0"/>
              <a:t>Dam assessment</a:t>
            </a:r>
          </a:p>
          <a:p>
            <a:pPr lvl="1">
              <a:lnSpc>
                <a:spcPct val="90000"/>
              </a:lnSpc>
              <a:spcAft>
                <a:spcPts val="600"/>
              </a:spcAft>
            </a:pPr>
            <a:r>
              <a:rPr lang="en-US" sz="1800" dirty="0"/>
              <a:t>Planning Phase</a:t>
            </a:r>
          </a:p>
          <a:p>
            <a:pPr lvl="1">
              <a:lnSpc>
                <a:spcPct val="90000"/>
              </a:lnSpc>
              <a:spcAft>
                <a:spcPts val="600"/>
              </a:spcAft>
            </a:pPr>
            <a:r>
              <a:rPr lang="en-US" sz="1800" dirty="0"/>
              <a:t>Design Phase</a:t>
            </a:r>
          </a:p>
          <a:p>
            <a:pPr lvl="1">
              <a:lnSpc>
                <a:spcPct val="90000"/>
              </a:lnSpc>
              <a:spcAft>
                <a:spcPts val="600"/>
              </a:spcAft>
            </a:pPr>
            <a:r>
              <a:rPr lang="en-US" sz="1800" dirty="0"/>
              <a:t>Construction Phase</a:t>
            </a:r>
          </a:p>
          <a:p>
            <a:pPr>
              <a:lnSpc>
                <a:spcPct val="90000"/>
              </a:lnSpc>
              <a:spcAft>
                <a:spcPts val="1200"/>
              </a:spcAft>
            </a:pPr>
            <a:r>
              <a:rPr lang="en-US" sz="1800" dirty="0"/>
              <a:t>Rehabilitation is defined as all work necessary to extend the service life of a dam and to meet applicable safety and performance standards.</a:t>
            </a:r>
          </a:p>
          <a:p>
            <a:pPr>
              <a:lnSpc>
                <a:spcPct val="90000"/>
              </a:lnSpc>
            </a:pPr>
            <a:r>
              <a:rPr lang="en-US" sz="1800" dirty="0"/>
              <a:t>KY Funded rehab projects: </a:t>
            </a:r>
          </a:p>
          <a:p>
            <a:pPr lvl="1">
              <a:lnSpc>
                <a:spcPct val="90000"/>
              </a:lnSpc>
              <a:spcAft>
                <a:spcPts val="600"/>
              </a:spcAft>
            </a:pPr>
            <a:r>
              <a:rPr lang="en-US" sz="1800" dirty="0"/>
              <a:t>1 completed – Plum Creek 18 in 2007</a:t>
            </a:r>
          </a:p>
          <a:p>
            <a:pPr lvl="1">
              <a:lnSpc>
                <a:spcPct val="90000"/>
              </a:lnSpc>
              <a:spcAft>
                <a:spcPts val="600"/>
              </a:spcAft>
            </a:pPr>
            <a:r>
              <a:rPr lang="en-US" sz="1800" dirty="0"/>
              <a:t>2 in Design Phase – Red Lick 1 and 12</a:t>
            </a:r>
          </a:p>
        </p:txBody>
      </p:sp>
    </p:spTree>
    <p:extLst>
      <p:ext uri="{BB962C8B-B14F-4D97-AF65-F5344CB8AC3E}">
        <p14:creationId xmlns:p14="http://schemas.microsoft.com/office/powerpoint/2010/main" val="286484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6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1" y="453981"/>
            <a:ext cx="500634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548640" y="461737"/>
            <a:ext cx="4567428" cy="1696247"/>
          </a:xfrm>
        </p:spPr>
        <p:txBody>
          <a:bodyPr>
            <a:normAutofit/>
          </a:bodyPr>
          <a:lstStyle/>
          <a:p>
            <a:pPr>
              <a:lnSpc>
                <a:spcPct val="90000"/>
              </a:lnSpc>
            </a:pPr>
            <a:r>
              <a:rPr lang="en-US" sz="3600" dirty="0">
                <a:solidFill>
                  <a:srgbClr val="FFFFFF"/>
                </a:solidFill>
              </a:rPr>
              <a:t>Watershed Dam Rehabilitation </a:t>
            </a:r>
            <a:br>
              <a:rPr lang="en-US" sz="3600" dirty="0">
                <a:solidFill>
                  <a:srgbClr val="FFFFFF"/>
                </a:solidFill>
              </a:rPr>
            </a:br>
            <a:r>
              <a:rPr lang="en-US" sz="3600" dirty="0">
                <a:solidFill>
                  <a:srgbClr val="FFFFFF"/>
                </a:solidFill>
              </a:rPr>
              <a:t>Program – Eligibility </a:t>
            </a:r>
          </a:p>
        </p:txBody>
      </p:sp>
      <p:sp>
        <p:nvSpPr>
          <p:cNvPr id="85" name="Rectangle 6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7825" y="461737"/>
            <a:ext cx="1612020"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6" name="Rectangle 71">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0326" y="453155"/>
            <a:ext cx="161201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8" name="Rectangle 73">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4190" y="2480956"/>
            <a:ext cx="8448154"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a:xfrm>
            <a:off x="592092" y="2480955"/>
            <a:ext cx="7948296" cy="3915308"/>
          </a:xfrm>
        </p:spPr>
        <p:txBody>
          <a:bodyPr anchor="ctr">
            <a:normAutofit fontScale="85000" lnSpcReduction="20000"/>
          </a:bodyPr>
          <a:lstStyle/>
          <a:p>
            <a:pPr>
              <a:lnSpc>
                <a:spcPct val="90000"/>
              </a:lnSpc>
            </a:pPr>
            <a:r>
              <a:rPr lang="en-US" sz="2600" dirty="0"/>
              <a:t>Originally constructed through a NRCS Watershed Program</a:t>
            </a:r>
          </a:p>
          <a:p>
            <a:pPr lvl="1">
              <a:lnSpc>
                <a:spcPct val="90000"/>
              </a:lnSpc>
            </a:pPr>
            <a:r>
              <a:rPr lang="en-US" sz="2600" dirty="0"/>
              <a:t>PL 83-566 (182 dams in KY)</a:t>
            </a:r>
          </a:p>
          <a:p>
            <a:pPr lvl="1">
              <a:lnSpc>
                <a:spcPct val="90000"/>
              </a:lnSpc>
            </a:pPr>
            <a:r>
              <a:rPr lang="en-US" sz="2600" dirty="0"/>
              <a:t>PL 78-534 (No dams in KY)</a:t>
            </a:r>
          </a:p>
          <a:p>
            <a:pPr lvl="1">
              <a:lnSpc>
                <a:spcPct val="90000"/>
              </a:lnSpc>
            </a:pPr>
            <a:r>
              <a:rPr lang="en-US" sz="2600" dirty="0"/>
              <a:t>Pilot Watershed Program (17 dams in KY)</a:t>
            </a:r>
          </a:p>
          <a:p>
            <a:pPr lvl="1">
              <a:lnSpc>
                <a:spcPct val="90000"/>
              </a:lnSpc>
            </a:pPr>
            <a:r>
              <a:rPr lang="en-US" sz="2600" dirty="0"/>
              <a:t>RC&amp;D (1 dam in KY)</a:t>
            </a:r>
          </a:p>
          <a:p>
            <a:pPr>
              <a:lnSpc>
                <a:spcPct val="90000"/>
              </a:lnSpc>
            </a:pPr>
            <a:endParaRPr lang="en-US" sz="2600" dirty="0"/>
          </a:p>
          <a:p>
            <a:pPr>
              <a:lnSpc>
                <a:spcPct val="90000"/>
              </a:lnSpc>
            </a:pPr>
            <a:r>
              <a:rPr lang="en-US" sz="2600" b="1" dirty="0"/>
              <a:t>Priority given to high-risk dams</a:t>
            </a:r>
          </a:p>
          <a:p>
            <a:pPr>
              <a:lnSpc>
                <a:spcPct val="90000"/>
              </a:lnSpc>
            </a:pPr>
            <a:endParaRPr lang="en-US" sz="2600" dirty="0"/>
          </a:p>
          <a:p>
            <a:pPr>
              <a:lnSpc>
                <a:spcPct val="90000"/>
              </a:lnSpc>
            </a:pPr>
            <a:r>
              <a:rPr lang="en-US" sz="2600" dirty="0"/>
              <a:t>NRCS provides assessment, planning, design, and implementation financial assistance</a:t>
            </a:r>
          </a:p>
          <a:p>
            <a:pPr lvl="1">
              <a:lnSpc>
                <a:spcPct val="90000"/>
              </a:lnSpc>
            </a:pPr>
            <a:r>
              <a:rPr lang="en-US" sz="2600" dirty="0"/>
              <a:t>65% total rehabilitation cost</a:t>
            </a:r>
          </a:p>
          <a:p>
            <a:pPr lvl="1">
              <a:lnSpc>
                <a:spcPct val="90000"/>
              </a:lnSpc>
            </a:pPr>
            <a:r>
              <a:rPr lang="en-US" sz="2600" dirty="0"/>
              <a:t>Not to exceed 100% construction costs</a:t>
            </a:r>
          </a:p>
          <a:p>
            <a:pPr>
              <a:lnSpc>
                <a:spcPct val="90000"/>
              </a:lnSpc>
            </a:pPr>
            <a:endParaRPr lang="en-US" sz="1600" dirty="0"/>
          </a:p>
        </p:txBody>
      </p:sp>
    </p:spTree>
    <p:extLst>
      <p:ext uri="{BB962C8B-B14F-4D97-AF65-F5344CB8AC3E}">
        <p14:creationId xmlns:p14="http://schemas.microsoft.com/office/powerpoint/2010/main" val="2885477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8" y="448055"/>
            <a:ext cx="2560777"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074AA874-4098-4C8C-BE50-A2376247D7D6}"/>
              </a:ext>
            </a:extLst>
          </p:cNvPr>
          <p:cNvSpPr>
            <a:spLocks noGrp="1"/>
          </p:cNvSpPr>
          <p:nvPr>
            <p:ph type="title"/>
          </p:nvPr>
        </p:nvSpPr>
        <p:spPr>
          <a:xfrm>
            <a:off x="344192" y="731519"/>
            <a:ext cx="2560777" cy="3237579"/>
          </a:xfrm>
        </p:spPr>
        <p:txBody>
          <a:bodyPr>
            <a:normAutofit/>
          </a:bodyPr>
          <a:lstStyle/>
          <a:p>
            <a:r>
              <a:rPr lang="en-US" sz="2800" dirty="0">
                <a:solidFill>
                  <a:srgbClr val="FFFFFF"/>
                </a:solidFill>
              </a:rPr>
              <a:t>What Triggers the Need for Rehabilitation?</a:t>
            </a:r>
          </a:p>
        </p:txBody>
      </p:sp>
      <p:sp>
        <p:nvSpPr>
          <p:cNvPr id="66" name="Rectangle 6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757" y="4419227"/>
            <a:ext cx="2560777"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Rectangle 7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3452" y="448055"/>
            <a:ext cx="5766356"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Content Placeholder 3">
            <a:extLst>
              <a:ext uri="{FF2B5EF4-FFF2-40B4-BE49-F238E27FC236}">
                <a16:creationId xmlns:a16="http://schemas.microsoft.com/office/drawing/2014/main" id="{5C6C91A4-0C4C-4EAE-B527-23C5F79D135C}"/>
              </a:ext>
            </a:extLst>
          </p:cNvPr>
          <p:cNvSpPr>
            <a:spLocks noGrp="1"/>
          </p:cNvSpPr>
          <p:nvPr>
            <p:ph idx="1"/>
          </p:nvPr>
        </p:nvSpPr>
        <p:spPr>
          <a:xfrm>
            <a:off x="3284781" y="686862"/>
            <a:ext cx="5278194" cy="5475129"/>
          </a:xfrm>
        </p:spPr>
        <p:txBody>
          <a:bodyPr anchor="ctr">
            <a:normAutofit/>
          </a:bodyPr>
          <a:lstStyle/>
          <a:p>
            <a:r>
              <a:rPr lang="en-US" sz="2800" dirty="0"/>
              <a:t>Age of the Dam</a:t>
            </a:r>
          </a:p>
          <a:p>
            <a:r>
              <a:rPr lang="en-US" sz="2800" dirty="0"/>
              <a:t>Structural Problems</a:t>
            </a:r>
          </a:p>
          <a:p>
            <a:r>
              <a:rPr lang="en-US" sz="2800" dirty="0"/>
              <a:t>Sediment Accumulation</a:t>
            </a:r>
          </a:p>
          <a:p>
            <a:r>
              <a:rPr lang="en-US" sz="2800" dirty="0"/>
              <a:t>Damaging Flows over Auxiliary Spillway</a:t>
            </a:r>
          </a:p>
          <a:p>
            <a:r>
              <a:rPr lang="en-US" sz="2800" b="1" dirty="0"/>
              <a:t>Development Downstream of Dam Causes Hazard Classification Change</a:t>
            </a:r>
          </a:p>
        </p:txBody>
      </p:sp>
    </p:spTree>
    <p:extLst>
      <p:ext uri="{BB962C8B-B14F-4D97-AF65-F5344CB8AC3E}">
        <p14:creationId xmlns:p14="http://schemas.microsoft.com/office/powerpoint/2010/main" val="298890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AF85-26B9-4002-9D84-89BF4713A476}"/>
              </a:ext>
            </a:extLst>
          </p:cNvPr>
          <p:cNvSpPr>
            <a:spLocks noGrp="1"/>
          </p:cNvSpPr>
          <p:nvPr>
            <p:ph type="title"/>
          </p:nvPr>
        </p:nvSpPr>
        <p:spPr>
          <a:xfrm>
            <a:off x="1864327" y="139758"/>
            <a:ext cx="7104764" cy="698317"/>
          </a:xfrm>
        </p:spPr>
        <p:txBody>
          <a:bodyPr/>
          <a:lstStyle/>
          <a:p>
            <a:r>
              <a:rPr lang="en-US" b="1" dirty="0">
                <a:solidFill>
                  <a:schemeClr val="tx1"/>
                </a:solidFill>
              </a:rPr>
              <a:t>Watershed Rehab 101</a:t>
            </a:r>
          </a:p>
        </p:txBody>
      </p:sp>
      <p:pic>
        <p:nvPicPr>
          <p:cNvPr id="7" name="Content Placeholder 6">
            <a:extLst>
              <a:ext uri="{FF2B5EF4-FFF2-40B4-BE49-F238E27FC236}">
                <a16:creationId xmlns:a16="http://schemas.microsoft.com/office/drawing/2014/main" id="{26D4761B-2A3C-4E12-BE2A-FACF8D46B07F}"/>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2080561"/>
            <a:ext cx="4148297" cy="2696878"/>
          </a:xfrm>
        </p:spPr>
      </p:pic>
      <p:sp>
        <p:nvSpPr>
          <p:cNvPr id="9" name="Content Placeholder 8">
            <a:extLst>
              <a:ext uri="{FF2B5EF4-FFF2-40B4-BE49-F238E27FC236}">
                <a16:creationId xmlns:a16="http://schemas.microsoft.com/office/drawing/2014/main" id="{149D2CBA-8C9B-45AF-B006-43095F6653A6}"/>
              </a:ext>
            </a:extLst>
          </p:cNvPr>
          <p:cNvSpPr>
            <a:spLocks noGrp="1"/>
          </p:cNvSpPr>
          <p:nvPr>
            <p:ph sz="half" idx="2"/>
          </p:nvPr>
        </p:nvSpPr>
        <p:spPr>
          <a:xfrm>
            <a:off x="3879250" y="2256063"/>
            <a:ext cx="5089842" cy="2696878"/>
          </a:xfrm>
        </p:spPr>
        <p:txBody>
          <a:bodyPr>
            <a:normAutofit/>
          </a:bodyPr>
          <a:lstStyle/>
          <a:p>
            <a:pPr marL="0" indent="0" algn="ctr">
              <a:buNone/>
            </a:pPr>
            <a:r>
              <a:rPr lang="en-US" sz="3500" b="1" dirty="0"/>
              <a:t>Local Sponsors are the key to Watershed Rehab Project success.</a:t>
            </a:r>
          </a:p>
          <a:p>
            <a:pPr marL="0" indent="0">
              <a:buNone/>
            </a:pPr>
            <a:endParaRPr lang="en-US" sz="2000" b="1" dirty="0"/>
          </a:p>
          <a:p>
            <a:pPr marL="0" indent="0">
              <a:buNone/>
            </a:pPr>
            <a:endParaRPr lang="en-US" sz="2000" b="1" dirty="0"/>
          </a:p>
          <a:p>
            <a:pPr marL="0" indent="0">
              <a:buNone/>
            </a:pPr>
            <a:endParaRPr lang="en-US" sz="2000" b="1" dirty="0"/>
          </a:p>
        </p:txBody>
      </p:sp>
    </p:spTree>
    <p:extLst>
      <p:ext uri="{BB962C8B-B14F-4D97-AF65-F5344CB8AC3E}">
        <p14:creationId xmlns:p14="http://schemas.microsoft.com/office/powerpoint/2010/main" val="2160150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5E8AA6AB-B50A-4D76-83F6-73FF0B71FA77}"/>
              </a:ext>
            </a:extLst>
          </p:cNvPr>
          <p:cNvSpPr txBox="1">
            <a:spLocks/>
          </p:cNvSpPr>
          <p:nvPr/>
        </p:nvSpPr>
        <p:spPr>
          <a:xfrm>
            <a:off x="384313" y="1158702"/>
            <a:ext cx="7673009" cy="4380707"/>
          </a:xfrm>
          <a:prstGeom prst="rect">
            <a:avLst/>
          </a:prstGeom>
          <a:solidFill>
            <a:schemeClr val="bg2">
              <a:lumMod val="50000"/>
            </a:schemeClr>
          </a:solidFill>
          <a:ln w="38100">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559A"/>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3500" b="0" i="0" u="sng"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Watershed Sponsors Must: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3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a:t>
            </a:r>
            <a:r>
              <a:rPr lang="en-US" sz="2800" dirty="0">
                <a:solidFill>
                  <a:schemeClr val="bg1"/>
                </a:solidFill>
              </a:rPr>
              <a:t>how evidence of commitment for funding, installing, operating, and maintaining the project (35% sponsor cost)</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lang="en-US" sz="2800" dirty="0">
                <a:solidFill>
                  <a:schemeClr val="bg1"/>
                </a:solidFill>
              </a:rPr>
              <a:t> </a:t>
            </a: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Have control over the watershed dam</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Have authority to levy taxes</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Obtain property rights and permits </a:t>
            </a:r>
          </a:p>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Be up to date on O&amp;M for current dam and </a:t>
            </a:r>
            <a:r>
              <a:rPr lang="en-US" sz="2800" dirty="0">
                <a:solidFill>
                  <a:schemeClr val="bg1"/>
                </a:solidFill>
              </a:rPr>
              <a:t>continue to provide </a:t>
            </a: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O&amp;M</a:t>
            </a:r>
            <a:endParaRPr kumimoji="0" lang="en-US" sz="2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00559A"/>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4F38AF85-26B9-4002-9D84-89BF4713A476}"/>
              </a:ext>
            </a:extLst>
          </p:cNvPr>
          <p:cNvSpPr>
            <a:spLocks noGrp="1"/>
          </p:cNvSpPr>
          <p:nvPr>
            <p:ph type="title"/>
          </p:nvPr>
        </p:nvSpPr>
        <p:spPr>
          <a:xfrm>
            <a:off x="1864327" y="139758"/>
            <a:ext cx="7104764" cy="698317"/>
          </a:xfrm>
        </p:spPr>
        <p:txBody>
          <a:bodyPr/>
          <a:lstStyle/>
          <a:p>
            <a:r>
              <a:rPr lang="en-US" b="1" dirty="0">
                <a:solidFill>
                  <a:schemeClr val="tx1"/>
                </a:solidFill>
              </a:rPr>
              <a:t>Watershed Rehab 101</a:t>
            </a:r>
          </a:p>
        </p:txBody>
      </p:sp>
    </p:spTree>
    <p:extLst>
      <p:ext uri="{BB962C8B-B14F-4D97-AF65-F5344CB8AC3E}">
        <p14:creationId xmlns:p14="http://schemas.microsoft.com/office/powerpoint/2010/main" val="3493181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EBE99C-F359-49A1-A19C-1028B1AD44B1}"/>
              </a:ext>
            </a:extLst>
          </p:cNvPr>
          <p:cNvSpPr>
            <a:spLocks noGrp="1"/>
          </p:cNvSpPr>
          <p:nvPr>
            <p:ph type="title"/>
          </p:nvPr>
        </p:nvSpPr>
        <p:spPr/>
        <p:txBody>
          <a:bodyPr>
            <a:normAutofit/>
          </a:bodyPr>
          <a:lstStyle/>
          <a:p>
            <a:r>
              <a:rPr lang="en-US" dirty="0"/>
              <a:t>Emergency Watershed Protection</a:t>
            </a:r>
          </a:p>
        </p:txBody>
      </p:sp>
    </p:spTree>
    <p:extLst>
      <p:ext uri="{BB962C8B-B14F-4D97-AF65-F5344CB8AC3E}">
        <p14:creationId xmlns:p14="http://schemas.microsoft.com/office/powerpoint/2010/main" val="1457879093"/>
      </p:ext>
    </p:extLst>
  </p:cSld>
  <p:clrMapOvr>
    <a:masterClrMapping/>
  </p:clrMapOvr>
  <mc:AlternateContent xmlns:mc="http://schemas.openxmlformats.org/markup-compatibility/2006" xmlns:p14="http://schemas.microsoft.com/office/powerpoint/2010/main">
    <mc:Choice Requires="p14">
      <p:transition spd="slow" p14:dur="2000" advTm="56194"/>
    </mc:Choice>
    <mc:Fallback xmlns="">
      <p:transition spd="slow" advTm="5619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A642-1F8E-421F-8E55-E1AFDBFA7000}"/>
              </a:ext>
            </a:extLst>
          </p:cNvPr>
          <p:cNvSpPr>
            <a:spLocks noGrp="1"/>
          </p:cNvSpPr>
          <p:nvPr>
            <p:ph type="title"/>
          </p:nvPr>
        </p:nvSpPr>
        <p:spPr/>
        <p:txBody>
          <a:bodyPr/>
          <a:lstStyle/>
          <a:p>
            <a:r>
              <a:rPr lang="en-US" dirty="0"/>
              <a:t>Introduction to the EWP Program</a:t>
            </a:r>
          </a:p>
        </p:txBody>
      </p:sp>
      <p:sp>
        <p:nvSpPr>
          <p:cNvPr id="3" name="Content Placeholder 2">
            <a:extLst>
              <a:ext uri="{FF2B5EF4-FFF2-40B4-BE49-F238E27FC236}">
                <a16:creationId xmlns:a16="http://schemas.microsoft.com/office/drawing/2014/main" id="{FFDBFEB7-238D-4FB3-B24C-7F33925E76F6}"/>
              </a:ext>
            </a:extLst>
          </p:cNvPr>
          <p:cNvSpPr>
            <a:spLocks noGrp="1"/>
          </p:cNvSpPr>
          <p:nvPr>
            <p:ph idx="1"/>
          </p:nvPr>
        </p:nvSpPr>
        <p:spPr/>
        <p:txBody>
          <a:bodyPr>
            <a:normAutofit/>
          </a:bodyPr>
          <a:lstStyle/>
          <a:p>
            <a:endParaRPr lang="en-US" dirty="0"/>
          </a:p>
          <a:p>
            <a:endParaRPr lang="en-US" dirty="0"/>
          </a:p>
          <a:p>
            <a:endParaRPr lang="en-US" dirty="0"/>
          </a:p>
        </p:txBody>
      </p:sp>
      <p:graphicFrame>
        <p:nvGraphicFramePr>
          <p:cNvPr id="5" name="Diagram 4">
            <a:extLst>
              <a:ext uri="{FF2B5EF4-FFF2-40B4-BE49-F238E27FC236}">
                <a16:creationId xmlns:a16="http://schemas.microsoft.com/office/drawing/2014/main" id="{46510B4E-4D12-46DD-9B05-9BD7633DDA74}"/>
              </a:ext>
            </a:extLst>
          </p:cNvPr>
          <p:cNvGraphicFramePr/>
          <p:nvPr/>
        </p:nvGraphicFramePr>
        <p:xfrm>
          <a:off x="3991289" y="2262432"/>
          <a:ext cx="3352191" cy="39121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8" name="Group 7">
            <a:extLst>
              <a:ext uri="{FF2B5EF4-FFF2-40B4-BE49-F238E27FC236}">
                <a16:creationId xmlns:a16="http://schemas.microsoft.com/office/drawing/2014/main" id="{A87306C6-D950-41EF-92C2-070BBF8200A2}"/>
              </a:ext>
            </a:extLst>
          </p:cNvPr>
          <p:cNvGrpSpPr/>
          <p:nvPr/>
        </p:nvGrpSpPr>
        <p:grpSpPr>
          <a:xfrm>
            <a:off x="327490" y="1961811"/>
            <a:ext cx="3853543" cy="4484914"/>
            <a:chOff x="3879872" y="1826982"/>
            <a:chExt cx="3853543" cy="4484914"/>
          </a:xfrm>
        </p:grpSpPr>
        <p:graphicFrame>
          <p:nvGraphicFramePr>
            <p:cNvPr id="4" name="Diagram 3">
              <a:extLst>
                <a:ext uri="{FF2B5EF4-FFF2-40B4-BE49-F238E27FC236}">
                  <a16:creationId xmlns:a16="http://schemas.microsoft.com/office/drawing/2014/main" id="{60C06A1D-1F9F-4E0B-97C2-D09EFE70275D}"/>
                </a:ext>
              </a:extLst>
            </p:cNvPr>
            <p:cNvGraphicFramePr/>
            <p:nvPr/>
          </p:nvGraphicFramePr>
          <p:xfrm>
            <a:off x="3879872" y="1826982"/>
            <a:ext cx="3853543" cy="44849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Graphic 6">
              <a:extLst>
                <a:ext uri="{FF2B5EF4-FFF2-40B4-BE49-F238E27FC236}">
                  <a16:creationId xmlns:a16="http://schemas.microsoft.com/office/drawing/2014/main" id="{C68DBAB6-06BF-4CA4-8644-CF033061D5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57492" y="1912710"/>
              <a:ext cx="1098302" cy="688976"/>
            </a:xfrm>
            <a:prstGeom prst="rect">
              <a:avLst/>
            </a:prstGeom>
          </p:spPr>
        </p:pic>
        <p:pic>
          <p:nvPicPr>
            <p:cNvPr id="1028" name="Picture 4" descr="United States Department of Agriculture, National Resources Conservation Service">
              <a:extLst>
                <a:ext uri="{FF2B5EF4-FFF2-40B4-BE49-F238E27FC236}">
                  <a16:creationId xmlns:a16="http://schemas.microsoft.com/office/drawing/2014/main" id="{E6C3D4F7-810D-48BF-B153-1A4B79E1349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6251"/>
            <a:stretch/>
          </p:blipFill>
          <p:spPr bwMode="auto">
            <a:xfrm>
              <a:off x="5130576" y="3201720"/>
              <a:ext cx="1463552" cy="4545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63241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7C469-C106-423C-8698-B95539F7064B}"/>
              </a:ext>
            </a:extLst>
          </p:cNvPr>
          <p:cNvSpPr>
            <a:spLocks noGrp="1"/>
          </p:cNvSpPr>
          <p:nvPr>
            <p:ph type="title"/>
          </p:nvPr>
        </p:nvSpPr>
        <p:spPr/>
        <p:txBody>
          <a:bodyPr/>
          <a:lstStyle/>
          <a:p>
            <a:r>
              <a:rPr lang="en-US" dirty="0"/>
              <a:t>Program Eligibility</a:t>
            </a:r>
          </a:p>
        </p:txBody>
      </p:sp>
      <p:graphicFrame>
        <p:nvGraphicFramePr>
          <p:cNvPr id="6" name="Diagram 5">
            <a:extLst>
              <a:ext uri="{FF2B5EF4-FFF2-40B4-BE49-F238E27FC236}">
                <a16:creationId xmlns:a16="http://schemas.microsoft.com/office/drawing/2014/main" id="{EE043350-5F54-46E0-BF19-2D61E3FA1A90}"/>
              </a:ext>
            </a:extLst>
          </p:cNvPr>
          <p:cNvGraphicFramePr/>
          <p:nvPr>
            <p:extLst>
              <p:ext uri="{D42A27DB-BD31-4B8C-83A1-F6EECF244321}">
                <p14:modId xmlns:p14="http://schemas.microsoft.com/office/powerpoint/2010/main" val="1459106225"/>
              </p:ext>
            </p:extLst>
          </p:nvPr>
        </p:nvGraphicFramePr>
        <p:xfrm>
          <a:off x="370113" y="1861456"/>
          <a:ext cx="7347857" cy="2111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18E260BC-DECE-4166-834A-DA45E651AC4C}"/>
              </a:ext>
            </a:extLst>
          </p:cNvPr>
          <p:cNvGraphicFramePr/>
          <p:nvPr>
            <p:extLst>
              <p:ext uri="{D42A27DB-BD31-4B8C-83A1-F6EECF244321}">
                <p14:modId xmlns:p14="http://schemas.microsoft.com/office/powerpoint/2010/main" val="3367185092"/>
              </p:ext>
            </p:extLst>
          </p:nvPr>
        </p:nvGraphicFramePr>
        <p:xfrm>
          <a:off x="370113" y="4144051"/>
          <a:ext cx="7347857" cy="23220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152273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A642-1F8E-421F-8E55-E1AFDBFA7000}"/>
              </a:ext>
            </a:extLst>
          </p:cNvPr>
          <p:cNvSpPr>
            <a:spLocks noGrp="1"/>
          </p:cNvSpPr>
          <p:nvPr>
            <p:ph type="title"/>
          </p:nvPr>
        </p:nvSpPr>
        <p:spPr>
          <a:xfrm>
            <a:off x="244337" y="918247"/>
            <a:ext cx="8316876" cy="698317"/>
          </a:xfrm>
        </p:spPr>
        <p:txBody>
          <a:bodyPr/>
          <a:lstStyle/>
          <a:p>
            <a:r>
              <a:rPr lang="en-US" dirty="0"/>
              <a:t>EWP Related to December Tornados</a:t>
            </a:r>
          </a:p>
        </p:txBody>
      </p:sp>
      <p:sp>
        <p:nvSpPr>
          <p:cNvPr id="3" name="Content Placeholder 2">
            <a:extLst>
              <a:ext uri="{FF2B5EF4-FFF2-40B4-BE49-F238E27FC236}">
                <a16:creationId xmlns:a16="http://schemas.microsoft.com/office/drawing/2014/main" id="{FFDBFEB7-238D-4FB3-B24C-7F33925E76F6}"/>
              </a:ext>
            </a:extLst>
          </p:cNvPr>
          <p:cNvSpPr>
            <a:spLocks noGrp="1"/>
          </p:cNvSpPr>
          <p:nvPr>
            <p:ph idx="1"/>
          </p:nvPr>
        </p:nvSpPr>
        <p:spPr>
          <a:xfrm>
            <a:off x="582787" y="5744178"/>
            <a:ext cx="7104764" cy="622003"/>
          </a:xfrm>
        </p:spPr>
        <p:txBody>
          <a:bodyPr>
            <a:normAutofit/>
          </a:bodyPr>
          <a:lstStyle/>
          <a:p>
            <a:pPr algn="ctr"/>
            <a:r>
              <a:rPr lang="en-US" sz="1800" dirty="0">
                <a:effectLst/>
                <a:latin typeface="Calibri" panose="020F0502020204030204" pitchFamily="34" charset="0"/>
                <a:ea typeface="Calibri" panose="020F0502020204030204" pitchFamily="34" charset="0"/>
              </a:rPr>
              <a:t>To date the NRCS has identified 77 sites that are potentially eligible for EWP Recovery assistance</a:t>
            </a:r>
          </a:p>
          <a:p>
            <a:endParaRPr lang="en-US" dirty="0"/>
          </a:p>
          <a:p>
            <a:endParaRPr lang="en-US" dirty="0"/>
          </a:p>
        </p:txBody>
      </p:sp>
      <p:pic>
        <p:nvPicPr>
          <p:cNvPr id="9" name="Picture 8">
            <a:extLst>
              <a:ext uri="{FF2B5EF4-FFF2-40B4-BE49-F238E27FC236}">
                <a16:creationId xmlns:a16="http://schemas.microsoft.com/office/drawing/2014/main" id="{FB54D855-F448-49F3-ADE5-014A15C78838}"/>
              </a:ext>
            </a:extLst>
          </p:cNvPr>
          <p:cNvPicPr>
            <a:picLocks noChangeAspect="1"/>
          </p:cNvPicPr>
          <p:nvPr/>
        </p:nvPicPr>
        <p:blipFill rotWithShape="1">
          <a:blip r:embed="rId3"/>
          <a:srcRect l="7708" r="6467"/>
          <a:stretch/>
        </p:blipFill>
        <p:spPr>
          <a:xfrm>
            <a:off x="582787" y="1616564"/>
            <a:ext cx="8416649" cy="4051300"/>
          </a:xfrm>
          <a:prstGeom prst="rect">
            <a:avLst/>
          </a:prstGeom>
        </p:spPr>
      </p:pic>
    </p:spTree>
    <p:extLst>
      <p:ext uri="{BB962C8B-B14F-4D97-AF65-F5344CB8AC3E}">
        <p14:creationId xmlns:p14="http://schemas.microsoft.com/office/powerpoint/2010/main" val="303885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E14E05-D756-4833-9528-D4F34806B80E}"/>
              </a:ext>
            </a:extLst>
          </p:cNvPr>
          <p:cNvSpPr/>
          <p:nvPr/>
        </p:nvSpPr>
        <p:spPr>
          <a:xfrm>
            <a:off x="7722973" y="1717589"/>
            <a:ext cx="1334530" cy="4077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CCA642-1F8E-421F-8E55-E1AFDBFA7000}"/>
              </a:ext>
            </a:extLst>
          </p:cNvPr>
          <p:cNvSpPr>
            <a:spLocks noGrp="1"/>
          </p:cNvSpPr>
          <p:nvPr>
            <p:ph type="title"/>
          </p:nvPr>
        </p:nvSpPr>
        <p:spPr>
          <a:xfrm>
            <a:off x="639447" y="152301"/>
            <a:ext cx="8316876" cy="698317"/>
          </a:xfrm>
        </p:spPr>
        <p:txBody>
          <a:bodyPr/>
          <a:lstStyle/>
          <a:p>
            <a:r>
              <a:rPr lang="en-US" dirty="0"/>
              <a:t>EWP Related to December Tornados</a:t>
            </a:r>
          </a:p>
        </p:txBody>
      </p:sp>
      <p:pic>
        <p:nvPicPr>
          <p:cNvPr id="7" name="Content Placeholder 6">
            <a:extLst>
              <a:ext uri="{FF2B5EF4-FFF2-40B4-BE49-F238E27FC236}">
                <a16:creationId xmlns:a16="http://schemas.microsoft.com/office/drawing/2014/main" id="{EFDCF7A9-B31F-415D-93A2-AC5F05701A5A}"/>
              </a:ext>
            </a:extLst>
          </p:cNvPr>
          <p:cNvPicPr>
            <a:picLocks noGrp="1" noChangeAspect="1"/>
          </p:cNvPicPr>
          <p:nvPr>
            <p:ph idx="1"/>
          </p:nvPr>
        </p:nvPicPr>
        <p:blipFill>
          <a:blip r:embed="rId3"/>
          <a:stretch>
            <a:fillRect/>
          </a:stretch>
        </p:blipFill>
        <p:spPr>
          <a:xfrm>
            <a:off x="6057183" y="1062681"/>
            <a:ext cx="2445675" cy="4351338"/>
          </a:xfrm>
          <a:prstGeom prst="rect">
            <a:avLst/>
          </a:prstGeom>
          <a:ln w="76200" cmpd="thickThin">
            <a:solidFill>
              <a:schemeClr val="accent1"/>
            </a:solidFill>
          </a:ln>
        </p:spPr>
      </p:pic>
      <p:pic>
        <p:nvPicPr>
          <p:cNvPr id="8" name="Picture 7">
            <a:extLst>
              <a:ext uri="{FF2B5EF4-FFF2-40B4-BE49-F238E27FC236}">
                <a16:creationId xmlns:a16="http://schemas.microsoft.com/office/drawing/2014/main" id="{C8CA92A1-24B3-44F7-8C28-6BC8809A0C20}"/>
              </a:ext>
            </a:extLst>
          </p:cNvPr>
          <p:cNvPicPr>
            <a:picLocks noChangeAspect="1"/>
          </p:cNvPicPr>
          <p:nvPr/>
        </p:nvPicPr>
        <p:blipFill>
          <a:blip r:embed="rId4"/>
          <a:stretch>
            <a:fillRect/>
          </a:stretch>
        </p:blipFill>
        <p:spPr>
          <a:xfrm>
            <a:off x="242824" y="1012124"/>
            <a:ext cx="2859815" cy="3814391"/>
          </a:xfrm>
          <a:prstGeom prst="rect">
            <a:avLst/>
          </a:prstGeom>
          <a:ln w="76200" cmpd="thickThin">
            <a:solidFill>
              <a:schemeClr val="accent1"/>
            </a:solidFill>
          </a:ln>
        </p:spPr>
      </p:pic>
      <p:pic>
        <p:nvPicPr>
          <p:cNvPr id="6" name="Picture 5">
            <a:extLst>
              <a:ext uri="{FF2B5EF4-FFF2-40B4-BE49-F238E27FC236}">
                <a16:creationId xmlns:a16="http://schemas.microsoft.com/office/drawing/2014/main" id="{99686987-03E5-43CD-82EE-BF306186E341}"/>
              </a:ext>
            </a:extLst>
          </p:cNvPr>
          <p:cNvPicPr>
            <a:picLocks noChangeAspect="1"/>
          </p:cNvPicPr>
          <p:nvPr/>
        </p:nvPicPr>
        <p:blipFill>
          <a:blip r:embed="rId5"/>
          <a:stretch>
            <a:fillRect/>
          </a:stretch>
        </p:blipFill>
        <p:spPr>
          <a:xfrm>
            <a:off x="2794768" y="3377080"/>
            <a:ext cx="4373560" cy="3280170"/>
          </a:xfrm>
          <a:prstGeom prst="rect">
            <a:avLst/>
          </a:prstGeom>
          <a:ln w="76200" cmpd="thickThin">
            <a:solidFill>
              <a:schemeClr val="accent1"/>
            </a:solidFill>
          </a:ln>
        </p:spPr>
      </p:pic>
    </p:spTree>
    <p:extLst>
      <p:ext uri="{BB962C8B-B14F-4D97-AF65-F5344CB8AC3E}">
        <p14:creationId xmlns:p14="http://schemas.microsoft.com/office/powerpoint/2010/main" val="2878521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132F-4EC9-44E0-B2C1-FAB19ED21F61}"/>
              </a:ext>
            </a:extLst>
          </p:cNvPr>
          <p:cNvSpPr>
            <a:spLocks noGrp="1"/>
          </p:cNvSpPr>
          <p:nvPr>
            <p:ph type="title"/>
          </p:nvPr>
        </p:nvSpPr>
        <p:spPr>
          <a:xfrm>
            <a:off x="463251" y="946451"/>
            <a:ext cx="7886700" cy="2115840"/>
          </a:xfrm>
        </p:spPr>
        <p:txBody>
          <a:bodyPr/>
          <a:lstStyle/>
          <a:p>
            <a:r>
              <a:rPr lang="en-US" dirty="0"/>
              <a:t>NRCS has been in the Watershed Business for Years!</a:t>
            </a:r>
          </a:p>
        </p:txBody>
      </p:sp>
      <p:sp>
        <p:nvSpPr>
          <p:cNvPr id="3" name="Text Placeholder 2">
            <a:extLst>
              <a:ext uri="{FF2B5EF4-FFF2-40B4-BE49-F238E27FC236}">
                <a16:creationId xmlns:a16="http://schemas.microsoft.com/office/drawing/2014/main" id="{825F8E56-E52A-4790-B5A1-E198B6EA833B}"/>
              </a:ext>
            </a:extLst>
          </p:cNvPr>
          <p:cNvSpPr>
            <a:spLocks noGrp="1"/>
          </p:cNvSpPr>
          <p:nvPr>
            <p:ph type="body" idx="1"/>
          </p:nvPr>
        </p:nvSpPr>
        <p:spPr>
          <a:xfrm>
            <a:off x="623888" y="3062292"/>
            <a:ext cx="7886700" cy="3027362"/>
          </a:xfrm>
        </p:spPr>
        <p:txBody>
          <a:bodyPr>
            <a:normAutofit/>
          </a:bodyPr>
          <a:lstStyle/>
          <a:p>
            <a:pPr marL="285750" indent="-285750">
              <a:buFont typeface="Arial" panose="020B0604020202020204" pitchFamily="34" charset="0"/>
              <a:buChar char="•"/>
            </a:pPr>
            <a:r>
              <a:rPr lang="en-US" sz="2800" dirty="0"/>
              <a:t>Watershed Operations</a:t>
            </a:r>
          </a:p>
          <a:p>
            <a:pPr marL="628650" lvl="1" indent="-285750">
              <a:buFont typeface="Arial" panose="020B0604020202020204" pitchFamily="34" charset="0"/>
              <a:buChar char="•"/>
            </a:pPr>
            <a:r>
              <a:rPr lang="en-US" sz="2000" dirty="0">
                <a:solidFill>
                  <a:schemeClr val="tx1"/>
                </a:solidFill>
              </a:rPr>
              <a:t>PL534 since 1944</a:t>
            </a:r>
          </a:p>
          <a:p>
            <a:pPr marL="628650" lvl="1" indent="-285750">
              <a:buFont typeface="Arial" panose="020B0604020202020204" pitchFamily="34" charset="0"/>
              <a:buChar char="•"/>
            </a:pPr>
            <a:r>
              <a:rPr lang="en-US" sz="2000" dirty="0">
                <a:solidFill>
                  <a:schemeClr val="tx1"/>
                </a:solidFill>
              </a:rPr>
              <a:t>PL566 since 1954</a:t>
            </a:r>
          </a:p>
          <a:p>
            <a:pPr marL="285750" indent="-285750">
              <a:buFont typeface="Arial" panose="020B0604020202020204" pitchFamily="34" charset="0"/>
              <a:buChar char="•"/>
            </a:pPr>
            <a:r>
              <a:rPr lang="en-US" sz="2800" dirty="0"/>
              <a:t>Watershed Rehabilitation (since 2000)</a:t>
            </a:r>
          </a:p>
          <a:p>
            <a:pPr marL="285750" indent="-285750">
              <a:buFont typeface="Arial" panose="020B0604020202020204" pitchFamily="34" charset="0"/>
              <a:buChar char="•"/>
            </a:pPr>
            <a:r>
              <a:rPr lang="en-US" sz="2800" dirty="0"/>
              <a:t>Emergency Watershed Protection (1950s)</a:t>
            </a:r>
          </a:p>
        </p:txBody>
      </p:sp>
    </p:spTree>
    <p:extLst>
      <p:ext uri="{BB962C8B-B14F-4D97-AF65-F5344CB8AC3E}">
        <p14:creationId xmlns:p14="http://schemas.microsoft.com/office/powerpoint/2010/main" val="516147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5EFD8-B1D6-4C26-BF5A-66644EC0CBDE}"/>
              </a:ext>
            </a:extLst>
          </p:cNvPr>
          <p:cNvSpPr>
            <a:spLocks noGrp="1"/>
          </p:cNvSpPr>
          <p:nvPr>
            <p:ph type="title"/>
          </p:nvPr>
        </p:nvSpPr>
        <p:spPr/>
        <p:txBody>
          <a:bodyPr/>
          <a:lstStyle/>
          <a:p>
            <a:r>
              <a:rPr lang="en-US" dirty="0"/>
              <a:t>EWP Sponsors</a:t>
            </a:r>
          </a:p>
        </p:txBody>
      </p:sp>
      <p:graphicFrame>
        <p:nvGraphicFramePr>
          <p:cNvPr id="4" name="Diagram 3">
            <a:extLst>
              <a:ext uri="{FF2B5EF4-FFF2-40B4-BE49-F238E27FC236}">
                <a16:creationId xmlns:a16="http://schemas.microsoft.com/office/drawing/2014/main" id="{A5A60F05-B06D-4674-940E-227B44383B6D}"/>
              </a:ext>
            </a:extLst>
          </p:cNvPr>
          <p:cNvGraphicFramePr/>
          <p:nvPr>
            <p:extLst>
              <p:ext uri="{D42A27DB-BD31-4B8C-83A1-F6EECF244321}">
                <p14:modId xmlns:p14="http://schemas.microsoft.com/office/powerpoint/2010/main" val="2743732106"/>
              </p:ext>
            </p:extLst>
          </p:nvPr>
        </p:nvGraphicFramePr>
        <p:xfrm>
          <a:off x="878363" y="1958829"/>
          <a:ext cx="6372714" cy="879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A5814EF4-084C-4A92-B64D-91DB7CB1AAF6}"/>
              </a:ext>
            </a:extLst>
          </p:cNvPr>
          <p:cNvGraphicFramePr/>
          <p:nvPr>
            <p:extLst>
              <p:ext uri="{D42A27DB-BD31-4B8C-83A1-F6EECF244321}">
                <p14:modId xmlns:p14="http://schemas.microsoft.com/office/powerpoint/2010/main" val="1146559072"/>
              </p:ext>
            </p:extLst>
          </p:nvPr>
        </p:nvGraphicFramePr>
        <p:xfrm>
          <a:off x="628650" y="3106873"/>
          <a:ext cx="6872140" cy="342590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89119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FB069-323A-4B30-8CE9-2E762B5D8E78}"/>
              </a:ext>
            </a:extLst>
          </p:cNvPr>
          <p:cNvSpPr>
            <a:spLocks noGrp="1"/>
          </p:cNvSpPr>
          <p:nvPr>
            <p:ph type="title"/>
          </p:nvPr>
        </p:nvSpPr>
        <p:spPr/>
        <p:txBody>
          <a:bodyPr/>
          <a:lstStyle/>
          <a:p>
            <a:r>
              <a:rPr lang="en-US" dirty="0"/>
              <a:t>Construction Cost-Sharing</a:t>
            </a:r>
          </a:p>
        </p:txBody>
      </p:sp>
      <p:sp>
        <p:nvSpPr>
          <p:cNvPr id="3" name="Content Placeholder 2">
            <a:extLst>
              <a:ext uri="{FF2B5EF4-FFF2-40B4-BE49-F238E27FC236}">
                <a16:creationId xmlns:a16="http://schemas.microsoft.com/office/drawing/2014/main" id="{055D8B66-E614-40FA-901C-40E20214C60E}"/>
              </a:ext>
            </a:extLst>
          </p:cNvPr>
          <p:cNvSpPr>
            <a:spLocks noGrp="1"/>
          </p:cNvSpPr>
          <p:nvPr>
            <p:ph idx="1"/>
          </p:nvPr>
        </p:nvSpPr>
        <p:spPr/>
        <p:txBody>
          <a:bodyPr>
            <a:normAutofit/>
          </a:bodyPr>
          <a:lstStyle/>
          <a:p>
            <a:endParaRPr lang="en-US" dirty="0"/>
          </a:p>
          <a:p>
            <a:endParaRPr lang="en-US" dirty="0"/>
          </a:p>
        </p:txBody>
      </p:sp>
      <p:graphicFrame>
        <p:nvGraphicFramePr>
          <p:cNvPr id="4" name="Chart 3">
            <a:extLst>
              <a:ext uri="{FF2B5EF4-FFF2-40B4-BE49-F238E27FC236}">
                <a16:creationId xmlns:a16="http://schemas.microsoft.com/office/drawing/2014/main" id="{62869D5B-1052-4600-BAE5-325A4C5591D8}"/>
              </a:ext>
            </a:extLst>
          </p:cNvPr>
          <p:cNvGraphicFramePr>
            <a:graphicFrameLocks/>
          </p:cNvGraphicFramePr>
          <p:nvPr>
            <p:extLst>
              <p:ext uri="{D42A27DB-BD31-4B8C-83A1-F6EECF244321}">
                <p14:modId xmlns:p14="http://schemas.microsoft.com/office/powerpoint/2010/main" val="1628438062"/>
              </p:ext>
            </p:extLst>
          </p:nvPr>
        </p:nvGraphicFramePr>
        <p:xfrm>
          <a:off x="610060" y="2406316"/>
          <a:ext cx="3268922" cy="331109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80F7B8F9-1931-4E2C-89F0-F0BAFBB93B72}"/>
              </a:ext>
            </a:extLst>
          </p:cNvPr>
          <p:cNvSpPr txBox="1"/>
          <p:nvPr/>
        </p:nvSpPr>
        <p:spPr>
          <a:xfrm>
            <a:off x="2244521" y="4735629"/>
            <a:ext cx="574196" cy="307777"/>
          </a:xfrm>
          <a:prstGeom prst="rect">
            <a:avLst/>
          </a:prstGeom>
          <a:noFill/>
        </p:spPr>
        <p:txBody>
          <a:bodyPr wrap="none" rtlCol="0">
            <a:spAutoFit/>
          </a:bodyPr>
          <a:lstStyle/>
          <a:p>
            <a:r>
              <a:rPr lang="en-US" sz="1400" dirty="0"/>
              <a:t>NRCS</a:t>
            </a:r>
          </a:p>
        </p:txBody>
      </p:sp>
      <p:sp>
        <p:nvSpPr>
          <p:cNvPr id="6" name="TextBox 5">
            <a:extLst>
              <a:ext uri="{FF2B5EF4-FFF2-40B4-BE49-F238E27FC236}">
                <a16:creationId xmlns:a16="http://schemas.microsoft.com/office/drawing/2014/main" id="{5F1A1A9C-C299-4FD2-A8DB-3AD58881AE7F}"/>
              </a:ext>
            </a:extLst>
          </p:cNvPr>
          <p:cNvSpPr txBox="1"/>
          <p:nvPr/>
        </p:nvSpPr>
        <p:spPr>
          <a:xfrm rot="2613059">
            <a:off x="1409578" y="3735782"/>
            <a:ext cx="777777" cy="307777"/>
          </a:xfrm>
          <a:prstGeom prst="rect">
            <a:avLst/>
          </a:prstGeom>
          <a:noFill/>
        </p:spPr>
        <p:txBody>
          <a:bodyPr wrap="none" rtlCol="0">
            <a:spAutoFit/>
          </a:bodyPr>
          <a:lstStyle/>
          <a:p>
            <a:r>
              <a:rPr lang="en-US" sz="1400" dirty="0"/>
              <a:t>Sponsor</a:t>
            </a:r>
          </a:p>
        </p:txBody>
      </p:sp>
      <p:graphicFrame>
        <p:nvGraphicFramePr>
          <p:cNvPr id="7" name="Chart 6">
            <a:extLst>
              <a:ext uri="{FF2B5EF4-FFF2-40B4-BE49-F238E27FC236}">
                <a16:creationId xmlns:a16="http://schemas.microsoft.com/office/drawing/2014/main" id="{62869D5B-1052-4600-BAE5-325A4C5591D8}"/>
              </a:ext>
            </a:extLst>
          </p:cNvPr>
          <p:cNvGraphicFramePr>
            <a:graphicFrameLocks/>
          </p:cNvGraphicFramePr>
          <p:nvPr>
            <p:extLst>
              <p:ext uri="{D42A27DB-BD31-4B8C-83A1-F6EECF244321}">
                <p14:modId xmlns:p14="http://schemas.microsoft.com/office/powerpoint/2010/main" val="788776375"/>
              </p:ext>
            </p:extLst>
          </p:nvPr>
        </p:nvGraphicFramePr>
        <p:xfrm>
          <a:off x="4410040" y="2406316"/>
          <a:ext cx="3072499" cy="3311091"/>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8BB7C3B4-57B1-4CE3-B5AA-404711C8BAF4}"/>
              </a:ext>
            </a:extLst>
          </p:cNvPr>
          <p:cNvSpPr txBox="1"/>
          <p:nvPr/>
        </p:nvSpPr>
        <p:spPr>
          <a:xfrm>
            <a:off x="6025910" y="4735628"/>
            <a:ext cx="574196" cy="307777"/>
          </a:xfrm>
          <a:prstGeom prst="rect">
            <a:avLst/>
          </a:prstGeom>
          <a:noFill/>
        </p:spPr>
        <p:txBody>
          <a:bodyPr wrap="none" rtlCol="0">
            <a:spAutoFit/>
          </a:bodyPr>
          <a:lstStyle/>
          <a:p>
            <a:r>
              <a:rPr lang="en-US" sz="1400" dirty="0"/>
              <a:t>NRCS</a:t>
            </a:r>
          </a:p>
        </p:txBody>
      </p:sp>
      <p:sp>
        <p:nvSpPr>
          <p:cNvPr id="9" name="TextBox 8">
            <a:extLst>
              <a:ext uri="{FF2B5EF4-FFF2-40B4-BE49-F238E27FC236}">
                <a16:creationId xmlns:a16="http://schemas.microsoft.com/office/drawing/2014/main" id="{345FBDD8-8460-4EC4-9AD2-12B59FA6D33D}"/>
              </a:ext>
            </a:extLst>
          </p:cNvPr>
          <p:cNvSpPr txBox="1"/>
          <p:nvPr/>
        </p:nvSpPr>
        <p:spPr>
          <a:xfrm rot="3669012">
            <a:off x="5256416" y="3493096"/>
            <a:ext cx="777777" cy="307777"/>
          </a:xfrm>
          <a:prstGeom prst="rect">
            <a:avLst/>
          </a:prstGeom>
          <a:noFill/>
        </p:spPr>
        <p:txBody>
          <a:bodyPr wrap="none" rtlCol="0">
            <a:spAutoFit/>
          </a:bodyPr>
          <a:lstStyle/>
          <a:p>
            <a:r>
              <a:rPr lang="en-US" sz="1400" dirty="0"/>
              <a:t>Sponsor</a:t>
            </a:r>
          </a:p>
        </p:txBody>
      </p:sp>
      <p:sp>
        <p:nvSpPr>
          <p:cNvPr id="10" name="Content Placeholder 2">
            <a:extLst>
              <a:ext uri="{FF2B5EF4-FFF2-40B4-BE49-F238E27FC236}">
                <a16:creationId xmlns:a16="http://schemas.microsoft.com/office/drawing/2014/main" id="{9C094EC7-A6A7-4879-96C2-03C1016406D7}"/>
              </a:ext>
            </a:extLst>
          </p:cNvPr>
          <p:cNvSpPr txBox="1">
            <a:spLocks/>
          </p:cNvSpPr>
          <p:nvPr/>
        </p:nvSpPr>
        <p:spPr>
          <a:xfrm>
            <a:off x="628651" y="5753331"/>
            <a:ext cx="7104764" cy="503090"/>
          </a:xfrm>
          <a:prstGeom prst="rect">
            <a:avLst/>
          </a:prstGeom>
        </p:spPr>
        <p:txBody>
          <a:bodyPr vert="horz" lIns="91440" tIns="45720" rIns="91440" bIns="45720" rtlCol="0">
            <a:normAutofit/>
          </a:bodyPr>
          <a:lstStyle>
            <a:lvl1pPr marL="0" indent="0" algn="l" defTabSz="685800" rtl="0" eaLnBrk="1" latinLnBrk="0" hangingPunct="1">
              <a:lnSpc>
                <a:spcPct val="90000"/>
              </a:lnSpc>
              <a:spcBef>
                <a:spcPts val="750"/>
              </a:spcBef>
              <a:buFont typeface="Arial" panose="020B0604020202020204" pitchFamily="34" charset="0"/>
              <a:buNone/>
              <a:defRPr sz="2100" b="1" kern="1200">
                <a:solidFill>
                  <a:srgbClr val="00559A"/>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spcBef>
                <a:spcPts val="0"/>
              </a:spcBef>
            </a:pPr>
            <a:endParaRPr lang="en-US" dirty="0"/>
          </a:p>
        </p:txBody>
      </p:sp>
    </p:spTree>
    <p:extLst>
      <p:ext uri="{BB962C8B-B14F-4D97-AF65-F5344CB8AC3E}">
        <p14:creationId xmlns:p14="http://schemas.microsoft.com/office/powerpoint/2010/main" val="293387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713343"/>
            <a:ext cx="914400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0" y="0"/>
            <a:ext cx="9144000" cy="7196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 </a:t>
            </a:r>
          </a:p>
        </p:txBody>
      </p:sp>
      <p:pic>
        <p:nvPicPr>
          <p:cNvPr id="9" name="Picture 8" descr=" SigLockup Master PwPt.4c-whiteb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933" y="140810"/>
            <a:ext cx="2883429" cy="432863"/>
          </a:xfrm>
          <a:prstGeom prst="rect">
            <a:avLst/>
          </a:prstGeom>
        </p:spPr>
      </p:pic>
      <p:sp>
        <p:nvSpPr>
          <p:cNvPr id="11" name="TextBox 10"/>
          <p:cNvSpPr txBox="1"/>
          <p:nvPr/>
        </p:nvSpPr>
        <p:spPr>
          <a:xfrm>
            <a:off x="920750" y="971550"/>
            <a:ext cx="575063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Natural Resources Conservation Service</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3078" y="5775649"/>
            <a:ext cx="851004" cy="828196"/>
          </a:xfrm>
          <a:prstGeom prst="rect">
            <a:avLst/>
          </a:prstGeom>
          <a:noFill/>
          <a:effectLst/>
        </p:spPr>
      </p:pic>
      <p:sp>
        <p:nvSpPr>
          <p:cNvPr id="10" name="TextBox 9"/>
          <p:cNvSpPr txBox="1"/>
          <p:nvPr/>
        </p:nvSpPr>
        <p:spPr>
          <a:xfrm>
            <a:off x="258925" y="1732125"/>
            <a:ext cx="8626150"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 (not all bases apply to all programs). Remedies and complaint filing deadlines vary by program or incident.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Persons with disabilities who require alternative means of communication for program information (e.g., Braille, large print, audiotape, American Sign Language, etc.) should contact the responsible Agency or USDA's TARGET Center at (202) 720-2600 (voice and TTY) or contact USDA through the Federal Relay Service at (800) 877-8339. Additionally, program information may be made available in languages other than English.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To file a program discrimination complaint, complete the USDA Program Discrimination Complaint Form, AD-3027, found online at </a:t>
            </a:r>
            <a:r>
              <a:rPr kumimoji="0" lang="en-US" sz="1200" b="0" i="0" u="sng" strike="noStrike" kern="1200" cap="none" spc="0" normalizeH="0" baseline="0" noProof="0" dirty="0">
                <a:ln>
                  <a:noFill/>
                </a:ln>
                <a:solidFill>
                  <a:prstClr val="black"/>
                </a:solidFill>
                <a:effectLst/>
                <a:uLnTx/>
                <a:uFillTx/>
                <a:latin typeface="Helvetica" panose="020B0500000000000000" pitchFamily="34" charset="0"/>
                <a:ea typeface="+mn-ea"/>
                <a:cs typeface="+mn-cs"/>
                <a:hlinkClick r:id="rId5" tooltip="Opens in new window."/>
              </a:rPr>
              <a:t>How to File a Program Discrimination Complaint</a:t>
            </a: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a:t>
            </a:r>
            <a:r>
              <a:rPr kumimoji="0" lang="en-US" sz="1200" b="0" i="0" u="sng" strike="noStrike" kern="1200" cap="none" spc="0" normalizeH="0" baseline="0" noProof="0" dirty="0">
                <a:ln>
                  <a:noFill/>
                </a:ln>
                <a:solidFill>
                  <a:prstClr val="black"/>
                </a:solidFill>
                <a:effectLst/>
                <a:uLnTx/>
                <a:uFillTx/>
                <a:latin typeface="Helvetica" panose="020B0500000000000000" pitchFamily="34" charset="0"/>
                <a:ea typeface="+mn-ea"/>
                <a:cs typeface="+mn-cs"/>
                <a:hlinkClick r:id="rId6"/>
              </a:rPr>
              <a:t>program.intake@usda.gov</a:t>
            </a: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Helvetica" panose="020B0500000000000000" pitchFamily="34" charset="0"/>
                <a:ea typeface="+mn-ea"/>
                <a:cs typeface="+mn-cs"/>
              </a:rPr>
              <a:t>USDA is an equal opportunity provider, employer, and lender.</a:t>
            </a:r>
          </a:p>
        </p:txBody>
      </p:sp>
    </p:spTree>
    <p:extLst>
      <p:ext uri="{BB962C8B-B14F-4D97-AF65-F5344CB8AC3E}">
        <p14:creationId xmlns:p14="http://schemas.microsoft.com/office/powerpoint/2010/main" val="817820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132F-4EC9-44E0-B2C1-FAB19ED21F61}"/>
              </a:ext>
            </a:extLst>
          </p:cNvPr>
          <p:cNvSpPr>
            <a:spLocks noGrp="1"/>
          </p:cNvSpPr>
          <p:nvPr>
            <p:ph type="title"/>
          </p:nvPr>
        </p:nvSpPr>
        <p:spPr>
          <a:xfrm>
            <a:off x="463251" y="946451"/>
            <a:ext cx="7886700" cy="1452192"/>
          </a:xfrm>
        </p:spPr>
        <p:txBody>
          <a:bodyPr/>
          <a:lstStyle/>
          <a:p>
            <a:r>
              <a:rPr lang="en-US" dirty="0"/>
              <a:t>Infrastructure Investment and Jobs Act – Additional Funding</a:t>
            </a:r>
          </a:p>
        </p:txBody>
      </p:sp>
      <p:sp>
        <p:nvSpPr>
          <p:cNvPr id="3" name="Text Placeholder 2">
            <a:extLst>
              <a:ext uri="{FF2B5EF4-FFF2-40B4-BE49-F238E27FC236}">
                <a16:creationId xmlns:a16="http://schemas.microsoft.com/office/drawing/2014/main" id="{825F8E56-E52A-4790-B5A1-E198B6EA833B}"/>
              </a:ext>
            </a:extLst>
          </p:cNvPr>
          <p:cNvSpPr>
            <a:spLocks noGrp="1"/>
          </p:cNvSpPr>
          <p:nvPr>
            <p:ph type="body" idx="1"/>
          </p:nvPr>
        </p:nvSpPr>
        <p:spPr>
          <a:xfrm>
            <a:off x="463251" y="2664727"/>
            <a:ext cx="7886700" cy="3027362"/>
          </a:xfrm>
        </p:spPr>
        <p:txBody>
          <a:bodyPr>
            <a:normAutofit/>
          </a:bodyPr>
          <a:lstStyle/>
          <a:p>
            <a:pPr marL="285750" indent="-285750">
              <a:buFont typeface="Arial" panose="020B0604020202020204" pitchFamily="34" charset="0"/>
              <a:buChar char="•"/>
            </a:pPr>
            <a:r>
              <a:rPr lang="en-US" sz="2800" dirty="0"/>
              <a:t>Watershed Operations - $500 million</a:t>
            </a:r>
          </a:p>
          <a:p>
            <a:pPr marL="285750" indent="-285750">
              <a:buFont typeface="Arial" panose="020B0604020202020204" pitchFamily="34" charset="0"/>
              <a:buChar char="•"/>
            </a:pPr>
            <a:r>
              <a:rPr lang="en-US" sz="2800" dirty="0"/>
              <a:t>Watershed Rehabilitation - $18 million</a:t>
            </a:r>
          </a:p>
          <a:p>
            <a:pPr marL="285750" indent="-285750">
              <a:buFont typeface="Arial" panose="020B0604020202020204" pitchFamily="34" charset="0"/>
              <a:buChar char="•"/>
            </a:pPr>
            <a:r>
              <a:rPr lang="en-US" sz="2800" dirty="0"/>
              <a:t>Emergency Watershed Protection - $300 million</a:t>
            </a:r>
          </a:p>
        </p:txBody>
      </p:sp>
    </p:spTree>
    <p:extLst>
      <p:ext uri="{BB962C8B-B14F-4D97-AF65-F5344CB8AC3E}">
        <p14:creationId xmlns:p14="http://schemas.microsoft.com/office/powerpoint/2010/main" val="2525680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8132F-4EC9-44E0-B2C1-FAB19ED21F61}"/>
              </a:ext>
            </a:extLst>
          </p:cNvPr>
          <p:cNvSpPr>
            <a:spLocks noGrp="1"/>
          </p:cNvSpPr>
          <p:nvPr>
            <p:ph type="title"/>
          </p:nvPr>
        </p:nvSpPr>
        <p:spPr>
          <a:xfrm>
            <a:off x="463251" y="946451"/>
            <a:ext cx="7886700" cy="2115840"/>
          </a:xfrm>
        </p:spPr>
        <p:txBody>
          <a:bodyPr/>
          <a:lstStyle/>
          <a:p>
            <a:r>
              <a:rPr lang="en-US" dirty="0"/>
              <a:t>Watershed Programs are Different</a:t>
            </a:r>
          </a:p>
        </p:txBody>
      </p:sp>
      <p:sp>
        <p:nvSpPr>
          <p:cNvPr id="3" name="Text Placeholder 2">
            <a:extLst>
              <a:ext uri="{FF2B5EF4-FFF2-40B4-BE49-F238E27FC236}">
                <a16:creationId xmlns:a16="http://schemas.microsoft.com/office/drawing/2014/main" id="{825F8E56-E52A-4790-B5A1-E198B6EA833B}"/>
              </a:ext>
            </a:extLst>
          </p:cNvPr>
          <p:cNvSpPr>
            <a:spLocks noGrp="1"/>
          </p:cNvSpPr>
          <p:nvPr>
            <p:ph type="body" idx="1"/>
          </p:nvPr>
        </p:nvSpPr>
        <p:spPr>
          <a:xfrm>
            <a:off x="623888" y="3062292"/>
            <a:ext cx="7886700" cy="3027362"/>
          </a:xfrm>
        </p:spPr>
        <p:txBody>
          <a:bodyPr>
            <a:normAutofit/>
          </a:bodyPr>
          <a:lstStyle/>
          <a:p>
            <a:pPr marL="285750" indent="-285750">
              <a:buFont typeface="Arial" panose="020B0604020202020204" pitchFamily="34" charset="0"/>
              <a:buChar char="•"/>
            </a:pPr>
            <a:r>
              <a:rPr lang="en-US" sz="2800" dirty="0"/>
              <a:t>Must have a sponsor with legal authority of implement, operate, and maintain</a:t>
            </a:r>
          </a:p>
          <a:p>
            <a:pPr marL="285750" indent="-285750">
              <a:buFont typeface="Arial" panose="020B0604020202020204" pitchFamily="34" charset="0"/>
              <a:buChar char="•"/>
            </a:pPr>
            <a:r>
              <a:rPr lang="en-US" sz="2800" dirty="0"/>
              <a:t>Not a “one on one” farmer program</a:t>
            </a:r>
          </a:p>
        </p:txBody>
      </p:sp>
    </p:spTree>
    <p:extLst>
      <p:ext uri="{BB962C8B-B14F-4D97-AF65-F5344CB8AC3E}">
        <p14:creationId xmlns:p14="http://schemas.microsoft.com/office/powerpoint/2010/main" val="2399279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AF85-26B9-4002-9D84-89BF4713A476}"/>
              </a:ext>
            </a:extLst>
          </p:cNvPr>
          <p:cNvSpPr>
            <a:spLocks noGrp="1"/>
          </p:cNvSpPr>
          <p:nvPr>
            <p:ph type="title"/>
          </p:nvPr>
        </p:nvSpPr>
        <p:spPr>
          <a:xfrm>
            <a:off x="1864327" y="139758"/>
            <a:ext cx="7104764" cy="698317"/>
          </a:xfrm>
        </p:spPr>
        <p:txBody>
          <a:bodyPr/>
          <a:lstStyle/>
          <a:p>
            <a:r>
              <a:rPr lang="en-US" b="1" dirty="0">
                <a:solidFill>
                  <a:schemeClr val="tx1"/>
                </a:solidFill>
              </a:rPr>
              <a:t>Watershed Operations</a:t>
            </a:r>
          </a:p>
        </p:txBody>
      </p:sp>
      <p:pic>
        <p:nvPicPr>
          <p:cNvPr id="7" name="Content Placeholder 6" descr="A picture containing nature, outdoor, grass, reef&#10;&#10;Description automatically generated">
            <a:extLst>
              <a:ext uri="{FF2B5EF4-FFF2-40B4-BE49-F238E27FC236}">
                <a16:creationId xmlns:a16="http://schemas.microsoft.com/office/drawing/2014/main" id="{26D4761B-2A3C-4E12-BE2A-FACF8D46B07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926757"/>
            <a:ext cx="5572897" cy="5931242"/>
          </a:xfrm>
        </p:spPr>
      </p:pic>
      <p:sp>
        <p:nvSpPr>
          <p:cNvPr id="9" name="Content Placeholder 8">
            <a:extLst>
              <a:ext uri="{FF2B5EF4-FFF2-40B4-BE49-F238E27FC236}">
                <a16:creationId xmlns:a16="http://schemas.microsoft.com/office/drawing/2014/main" id="{149D2CBA-8C9B-45AF-B006-43095F6653A6}"/>
              </a:ext>
            </a:extLst>
          </p:cNvPr>
          <p:cNvSpPr>
            <a:spLocks noGrp="1"/>
          </p:cNvSpPr>
          <p:nvPr>
            <p:ph sz="half" idx="2"/>
          </p:nvPr>
        </p:nvSpPr>
        <p:spPr>
          <a:xfrm>
            <a:off x="5572897" y="1068282"/>
            <a:ext cx="3396194" cy="4245840"/>
          </a:xfrm>
        </p:spPr>
        <p:txBody>
          <a:bodyPr/>
          <a:lstStyle/>
          <a:p>
            <a:pPr marL="0" indent="0">
              <a:buNone/>
            </a:pPr>
            <a:r>
              <a:rPr lang="en-US" sz="2000" b="1" dirty="0"/>
              <a:t>Can Assist Sponsors with:</a:t>
            </a:r>
          </a:p>
          <a:p>
            <a:r>
              <a:rPr lang="en-US" sz="2000" dirty="0"/>
              <a:t>Flood Prevention or Flood Damage Reduction</a:t>
            </a:r>
          </a:p>
          <a:p>
            <a:r>
              <a:rPr lang="en-US" sz="2000" dirty="0"/>
              <a:t>Watershed Protection</a:t>
            </a:r>
          </a:p>
          <a:p>
            <a:r>
              <a:rPr lang="en-US" sz="2000" dirty="0"/>
              <a:t>Public Recreation</a:t>
            </a:r>
          </a:p>
          <a:p>
            <a:r>
              <a:rPr lang="en-US" sz="2000" dirty="0"/>
              <a:t>Public Fish and Wildlife</a:t>
            </a:r>
          </a:p>
          <a:p>
            <a:r>
              <a:rPr lang="en-US" sz="2000" dirty="0"/>
              <a:t>Agricultural Water Management</a:t>
            </a:r>
          </a:p>
          <a:p>
            <a:r>
              <a:rPr lang="en-US" sz="2000" dirty="0"/>
              <a:t>Municipal and Industrial Water Supply</a:t>
            </a:r>
          </a:p>
          <a:p>
            <a:r>
              <a:rPr lang="en-US" sz="2000" dirty="0"/>
              <a:t>Water Quality Management</a:t>
            </a:r>
          </a:p>
        </p:txBody>
      </p:sp>
      <p:sp>
        <p:nvSpPr>
          <p:cNvPr id="6" name="TextBox 5">
            <a:extLst>
              <a:ext uri="{FF2B5EF4-FFF2-40B4-BE49-F238E27FC236}">
                <a16:creationId xmlns:a16="http://schemas.microsoft.com/office/drawing/2014/main" id="{01D6FB4E-286E-49B4-8FA2-E0911DA9A01C}"/>
              </a:ext>
            </a:extLst>
          </p:cNvPr>
          <p:cNvSpPr txBox="1"/>
          <p:nvPr/>
        </p:nvSpPr>
        <p:spPr>
          <a:xfrm>
            <a:off x="5572897" y="5143387"/>
            <a:ext cx="2166373" cy="923330"/>
          </a:xfrm>
          <a:prstGeom prst="rect">
            <a:avLst/>
          </a:prstGeom>
          <a:noFill/>
        </p:spPr>
        <p:txBody>
          <a:bodyPr wrap="square">
            <a:spAutoFit/>
          </a:bodyPr>
          <a:lstStyle/>
          <a:p>
            <a:pPr marL="0" indent="0">
              <a:buNone/>
            </a:pPr>
            <a:r>
              <a:rPr lang="en-US" b="1" i="1" dirty="0"/>
              <a:t>***</a:t>
            </a:r>
            <a:r>
              <a:rPr lang="en-US" sz="1800" b="1" i="1" dirty="0"/>
              <a:t>Cost Share Rates Depend on Issue being Addressed</a:t>
            </a:r>
          </a:p>
        </p:txBody>
      </p:sp>
    </p:spTree>
    <p:extLst>
      <p:ext uri="{BB962C8B-B14F-4D97-AF65-F5344CB8AC3E}">
        <p14:creationId xmlns:p14="http://schemas.microsoft.com/office/powerpoint/2010/main" val="2177754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AF85-26B9-4002-9D84-89BF4713A476}"/>
              </a:ext>
            </a:extLst>
          </p:cNvPr>
          <p:cNvSpPr>
            <a:spLocks noGrp="1"/>
          </p:cNvSpPr>
          <p:nvPr>
            <p:ph type="title"/>
          </p:nvPr>
        </p:nvSpPr>
        <p:spPr>
          <a:xfrm>
            <a:off x="1864327" y="139758"/>
            <a:ext cx="7104764" cy="698317"/>
          </a:xfrm>
        </p:spPr>
        <p:txBody>
          <a:bodyPr/>
          <a:lstStyle/>
          <a:p>
            <a:r>
              <a:rPr lang="en-US" b="1" dirty="0">
                <a:solidFill>
                  <a:schemeClr val="tx1"/>
                </a:solidFill>
              </a:rPr>
              <a:t>Watershed Operations</a:t>
            </a:r>
          </a:p>
        </p:txBody>
      </p:sp>
      <p:pic>
        <p:nvPicPr>
          <p:cNvPr id="7" name="Content Placeholder 6">
            <a:extLst>
              <a:ext uri="{FF2B5EF4-FFF2-40B4-BE49-F238E27FC236}">
                <a16:creationId xmlns:a16="http://schemas.microsoft.com/office/drawing/2014/main" id="{26D4761B-2A3C-4E12-BE2A-FACF8D46B07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a:stretch/>
        </p:blipFill>
        <p:spPr>
          <a:xfrm>
            <a:off x="3571103" y="918394"/>
            <a:ext cx="5572897" cy="5939606"/>
          </a:xfrm>
        </p:spPr>
      </p:pic>
      <p:sp>
        <p:nvSpPr>
          <p:cNvPr id="9" name="Content Placeholder 8">
            <a:extLst>
              <a:ext uri="{FF2B5EF4-FFF2-40B4-BE49-F238E27FC236}">
                <a16:creationId xmlns:a16="http://schemas.microsoft.com/office/drawing/2014/main" id="{149D2CBA-8C9B-45AF-B006-43095F6653A6}"/>
              </a:ext>
            </a:extLst>
          </p:cNvPr>
          <p:cNvSpPr>
            <a:spLocks noGrp="1"/>
          </p:cNvSpPr>
          <p:nvPr>
            <p:ph sz="half" idx="2"/>
          </p:nvPr>
        </p:nvSpPr>
        <p:spPr>
          <a:xfrm>
            <a:off x="166230" y="1762539"/>
            <a:ext cx="3396194" cy="2862469"/>
          </a:xfrm>
        </p:spPr>
        <p:txBody>
          <a:bodyPr>
            <a:normAutofit/>
          </a:bodyPr>
          <a:lstStyle/>
          <a:p>
            <a:pPr marL="0" indent="0">
              <a:buNone/>
            </a:pPr>
            <a:r>
              <a:rPr lang="en-US" sz="2000" b="1" dirty="0"/>
              <a:t>Process is Lengthy and Phased:</a:t>
            </a:r>
          </a:p>
          <a:p>
            <a:r>
              <a:rPr lang="en-US" sz="2000" dirty="0"/>
              <a:t>Project Feasibility Phase</a:t>
            </a:r>
          </a:p>
          <a:p>
            <a:r>
              <a:rPr lang="en-US" sz="2000" dirty="0"/>
              <a:t>Planning Phase</a:t>
            </a:r>
          </a:p>
          <a:p>
            <a:r>
              <a:rPr lang="en-US" sz="2000" dirty="0"/>
              <a:t>Design Phase</a:t>
            </a:r>
          </a:p>
          <a:p>
            <a:r>
              <a:rPr lang="en-US" sz="2000" dirty="0"/>
              <a:t>Construction Phase</a:t>
            </a:r>
          </a:p>
        </p:txBody>
      </p:sp>
    </p:spTree>
    <p:extLst>
      <p:ext uri="{BB962C8B-B14F-4D97-AF65-F5344CB8AC3E}">
        <p14:creationId xmlns:p14="http://schemas.microsoft.com/office/powerpoint/2010/main" val="3424376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AF85-26B9-4002-9D84-89BF4713A476}"/>
              </a:ext>
            </a:extLst>
          </p:cNvPr>
          <p:cNvSpPr>
            <a:spLocks noGrp="1"/>
          </p:cNvSpPr>
          <p:nvPr>
            <p:ph type="title"/>
          </p:nvPr>
        </p:nvSpPr>
        <p:spPr>
          <a:xfrm>
            <a:off x="1864327" y="139758"/>
            <a:ext cx="7104764" cy="698317"/>
          </a:xfrm>
        </p:spPr>
        <p:txBody>
          <a:bodyPr/>
          <a:lstStyle/>
          <a:p>
            <a:r>
              <a:rPr lang="en-US" b="1" dirty="0">
                <a:solidFill>
                  <a:schemeClr val="tx1"/>
                </a:solidFill>
              </a:rPr>
              <a:t>Watershed Operations</a:t>
            </a:r>
          </a:p>
        </p:txBody>
      </p:sp>
      <p:pic>
        <p:nvPicPr>
          <p:cNvPr id="7" name="Content Placeholder 6">
            <a:extLst>
              <a:ext uri="{FF2B5EF4-FFF2-40B4-BE49-F238E27FC236}">
                <a16:creationId xmlns:a16="http://schemas.microsoft.com/office/drawing/2014/main" id="{26D4761B-2A3C-4E12-BE2A-FACF8D46B07F}"/>
              </a:ext>
            </a:extLst>
          </p:cNvPr>
          <p:cNvPicPr>
            <a:picLocks noGrp="1" noChangeAspect="1"/>
          </p:cNvPicPr>
          <p:nvPr>
            <p:ph sz="half"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p:blipFill>
        <p:spPr>
          <a:xfrm>
            <a:off x="0" y="2080561"/>
            <a:ext cx="4148297" cy="2696878"/>
          </a:xfrm>
        </p:spPr>
      </p:pic>
      <p:sp>
        <p:nvSpPr>
          <p:cNvPr id="9" name="Content Placeholder 8">
            <a:extLst>
              <a:ext uri="{FF2B5EF4-FFF2-40B4-BE49-F238E27FC236}">
                <a16:creationId xmlns:a16="http://schemas.microsoft.com/office/drawing/2014/main" id="{149D2CBA-8C9B-45AF-B006-43095F6653A6}"/>
              </a:ext>
            </a:extLst>
          </p:cNvPr>
          <p:cNvSpPr>
            <a:spLocks noGrp="1"/>
          </p:cNvSpPr>
          <p:nvPr>
            <p:ph sz="half" idx="2"/>
          </p:nvPr>
        </p:nvSpPr>
        <p:spPr>
          <a:xfrm>
            <a:off x="3879249" y="2256063"/>
            <a:ext cx="5410525" cy="1746095"/>
          </a:xfrm>
        </p:spPr>
        <p:txBody>
          <a:bodyPr>
            <a:normAutofit fontScale="92500" lnSpcReduction="10000"/>
          </a:bodyPr>
          <a:lstStyle/>
          <a:p>
            <a:pPr marL="0" indent="0" algn="ctr">
              <a:buNone/>
            </a:pPr>
            <a:r>
              <a:rPr lang="en-US" sz="3500" b="1" dirty="0"/>
              <a:t>Local Sponsors are the key to Watershed Operation Project success.</a:t>
            </a:r>
          </a:p>
          <a:p>
            <a:pPr marL="0" indent="0">
              <a:buNone/>
            </a:pPr>
            <a:endParaRPr lang="en-US" sz="2000" b="1" dirty="0"/>
          </a:p>
          <a:p>
            <a:pPr marL="0" indent="0">
              <a:buNone/>
            </a:pPr>
            <a:endParaRPr lang="en-US" sz="2000" b="1" dirty="0"/>
          </a:p>
          <a:p>
            <a:pPr marL="0" indent="0">
              <a:buNone/>
            </a:pPr>
            <a:endParaRPr lang="en-US" sz="2000" b="1" dirty="0"/>
          </a:p>
        </p:txBody>
      </p:sp>
    </p:spTree>
    <p:extLst>
      <p:ext uri="{BB962C8B-B14F-4D97-AF65-F5344CB8AC3E}">
        <p14:creationId xmlns:p14="http://schemas.microsoft.com/office/powerpoint/2010/main" val="3699596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8">
            <a:extLst>
              <a:ext uri="{FF2B5EF4-FFF2-40B4-BE49-F238E27FC236}">
                <a16:creationId xmlns:a16="http://schemas.microsoft.com/office/drawing/2014/main" id="{5E8AA6AB-B50A-4D76-83F6-73FF0B71FA77}"/>
              </a:ext>
            </a:extLst>
          </p:cNvPr>
          <p:cNvSpPr txBox="1">
            <a:spLocks/>
          </p:cNvSpPr>
          <p:nvPr/>
        </p:nvSpPr>
        <p:spPr>
          <a:xfrm>
            <a:off x="4572000" y="1118083"/>
            <a:ext cx="4423237" cy="4540595"/>
          </a:xfrm>
          <a:prstGeom prst="rect">
            <a:avLst/>
          </a:prstGeom>
          <a:solidFill>
            <a:schemeClr val="accent1"/>
          </a:solidFill>
          <a:ln w="38100">
            <a:solidFill>
              <a:schemeClr val="tx1"/>
            </a:solidFill>
          </a:ln>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559A"/>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500" u="sng" dirty="0">
                <a:solidFill>
                  <a:schemeClr val="bg2"/>
                </a:solidFill>
              </a:rPr>
              <a:t>Watershed Sponsors Must:</a:t>
            </a:r>
          </a:p>
          <a:p>
            <a:r>
              <a:rPr lang="en-US" sz="3500" dirty="0">
                <a:solidFill>
                  <a:schemeClr val="bg2"/>
                </a:solidFill>
              </a:rPr>
              <a:t> </a:t>
            </a:r>
            <a:r>
              <a:rPr lang="en-US" sz="2800" dirty="0">
                <a:solidFill>
                  <a:schemeClr val="bg2"/>
                </a:solidFill>
              </a:rPr>
              <a:t>Have interest and some control over the watershed</a:t>
            </a:r>
          </a:p>
          <a:p>
            <a:r>
              <a:rPr lang="en-US" sz="2800" dirty="0">
                <a:solidFill>
                  <a:schemeClr val="bg2"/>
                </a:solidFill>
              </a:rPr>
              <a:t> Have authority to levy taxes</a:t>
            </a:r>
          </a:p>
          <a:p>
            <a:r>
              <a:rPr lang="en-US" sz="2800" dirty="0">
                <a:solidFill>
                  <a:schemeClr val="bg2"/>
                </a:solidFill>
              </a:rPr>
              <a:t>Obtain property rights and permits </a:t>
            </a:r>
          </a:p>
          <a:p>
            <a:r>
              <a:rPr lang="en-US" sz="2800" dirty="0">
                <a:solidFill>
                  <a:schemeClr val="bg2"/>
                </a:solidFill>
              </a:rPr>
              <a:t> Provide long term O&amp;M</a:t>
            </a:r>
            <a:endParaRPr lang="en-US" sz="2000" b="1" dirty="0">
              <a:solidFill>
                <a:schemeClr val="bg2"/>
              </a:solidFill>
            </a:endParaRPr>
          </a:p>
          <a:p>
            <a:pPr marL="0" indent="0">
              <a:buFont typeface="Arial" panose="020B0604020202020204" pitchFamily="34" charset="0"/>
              <a:buNone/>
            </a:pPr>
            <a:endParaRPr lang="en-US" sz="2000" b="1" dirty="0"/>
          </a:p>
        </p:txBody>
      </p:sp>
      <p:sp>
        <p:nvSpPr>
          <p:cNvPr id="2" name="Title 1">
            <a:extLst>
              <a:ext uri="{FF2B5EF4-FFF2-40B4-BE49-F238E27FC236}">
                <a16:creationId xmlns:a16="http://schemas.microsoft.com/office/drawing/2014/main" id="{4F38AF85-26B9-4002-9D84-89BF4713A476}"/>
              </a:ext>
            </a:extLst>
          </p:cNvPr>
          <p:cNvSpPr>
            <a:spLocks noGrp="1"/>
          </p:cNvSpPr>
          <p:nvPr>
            <p:ph type="title"/>
          </p:nvPr>
        </p:nvSpPr>
        <p:spPr>
          <a:xfrm>
            <a:off x="1864327" y="139758"/>
            <a:ext cx="7104764" cy="698317"/>
          </a:xfrm>
        </p:spPr>
        <p:txBody>
          <a:bodyPr/>
          <a:lstStyle/>
          <a:p>
            <a:r>
              <a:rPr lang="en-US" b="1" dirty="0">
                <a:solidFill>
                  <a:schemeClr val="tx1"/>
                </a:solidFill>
              </a:rPr>
              <a:t>Watershed Operations</a:t>
            </a:r>
          </a:p>
        </p:txBody>
      </p:sp>
      <p:sp>
        <p:nvSpPr>
          <p:cNvPr id="5" name="Content Placeholder 8">
            <a:extLst>
              <a:ext uri="{FF2B5EF4-FFF2-40B4-BE49-F238E27FC236}">
                <a16:creationId xmlns:a16="http://schemas.microsoft.com/office/drawing/2014/main" id="{F35372C9-419B-4F89-8FC6-2BD1BC18A93F}"/>
              </a:ext>
            </a:extLst>
          </p:cNvPr>
          <p:cNvSpPr txBox="1">
            <a:spLocks/>
          </p:cNvSpPr>
          <p:nvPr/>
        </p:nvSpPr>
        <p:spPr>
          <a:xfrm>
            <a:off x="0" y="1118083"/>
            <a:ext cx="4423237" cy="4540595"/>
          </a:xfrm>
          <a:prstGeom prst="rect">
            <a:avLst/>
          </a:prstGeom>
          <a:solidFill>
            <a:schemeClr val="bg2"/>
          </a:solidFill>
          <a:ln w="38100">
            <a:solidFill>
              <a:schemeClr val="tx1"/>
            </a:solidFill>
          </a:ln>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00559A"/>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500" u="sng" dirty="0"/>
              <a:t>Watershed Sponsors can be:</a:t>
            </a:r>
          </a:p>
          <a:p>
            <a:r>
              <a:rPr lang="en-US" sz="3500" dirty="0"/>
              <a:t> </a:t>
            </a:r>
            <a:r>
              <a:rPr lang="en-US" sz="2800" dirty="0"/>
              <a:t>state government entities, </a:t>
            </a:r>
          </a:p>
          <a:p>
            <a:r>
              <a:rPr lang="en-US" sz="2800" dirty="0"/>
              <a:t> local municipalities, </a:t>
            </a:r>
          </a:p>
          <a:p>
            <a:r>
              <a:rPr lang="en-US" sz="2800" dirty="0"/>
              <a:t> conservation districts, </a:t>
            </a:r>
          </a:p>
          <a:p>
            <a:r>
              <a:rPr lang="en-US" sz="2800" dirty="0"/>
              <a:t> federally recognized tribal organizations</a:t>
            </a:r>
            <a:endParaRPr lang="en-US" sz="2000" b="1" dirty="0"/>
          </a:p>
          <a:p>
            <a:pPr marL="0" indent="0">
              <a:buFont typeface="Arial" panose="020B0604020202020204" pitchFamily="34" charset="0"/>
              <a:buNone/>
            </a:pPr>
            <a:endParaRPr lang="en-US" sz="2000" b="1" dirty="0"/>
          </a:p>
        </p:txBody>
      </p:sp>
    </p:spTree>
    <p:extLst>
      <p:ext uri="{BB962C8B-B14F-4D97-AF65-F5344CB8AC3E}">
        <p14:creationId xmlns:p14="http://schemas.microsoft.com/office/powerpoint/2010/main" val="17680275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A43409-E73C-454E-811C-6A94DED901C6}"/>
              </a:ext>
            </a:extLst>
          </p:cNvPr>
          <p:cNvPicPr>
            <a:picLocks noChangeAspect="1"/>
          </p:cNvPicPr>
          <p:nvPr/>
        </p:nvPicPr>
        <p:blipFill rotWithShape="1">
          <a:blip r:embed="rId2"/>
          <a:srcRect r="5856" b="-2"/>
          <a:stretch/>
        </p:blipFill>
        <p:spPr>
          <a:xfrm>
            <a:off x="241173" y="1035658"/>
            <a:ext cx="8661654" cy="4462272"/>
          </a:xfrm>
          <a:prstGeom prst="rect">
            <a:avLst/>
          </a:prstGeom>
        </p:spPr>
      </p:pic>
      <p:sp>
        <p:nvSpPr>
          <p:cNvPr id="9" name="Title 1">
            <a:extLst>
              <a:ext uri="{FF2B5EF4-FFF2-40B4-BE49-F238E27FC236}">
                <a16:creationId xmlns:a16="http://schemas.microsoft.com/office/drawing/2014/main" id="{8B07D356-60B8-40F1-85CB-526BD5CDA83F}"/>
              </a:ext>
            </a:extLst>
          </p:cNvPr>
          <p:cNvSpPr txBox="1">
            <a:spLocks/>
          </p:cNvSpPr>
          <p:nvPr/>
        </p:nvSpPr>
        <p:spPr>
          <a:xfrm>
            <a:off x="691746" y="5338904"/>
            <a:ext cx="7233054" cy="126187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spcAft>
                <a:spcPts val="600"/>
              </a:spcAft>
            </a:pPr>
            <a:r>
              <a:rPr lang="en-US" sz="3600" dirty="0"/>
              <a:t>Kentucky Watershed Dams 200 Total</a:t>
            </a:r>
          </a:p>
        </p:txBody>
      </p:sp>
      <p:sp>
        <p:nvSpPr>
          <p:cNvPr id="6" name="Title 1">
            <a:extLst>
              <a:ext uri="{FF2B5EF4-FFF2-40B4-BE49-F238E27FC236}">
                <a16:creationId xmlns:a16="http://schemas.microsoft.com/office/drawing/2014/main" id="{58FC6B34-6290-4FE9-A2BB-51A0B9F3CA06}"/>
              </a:ext>
            </a:extLst>
          </p:cNvPr>
          <p:cNvSpPr txBox="1">
            <a:spLocks/>
          </p:cNvSpPr>
          <p:nvPr/>
        </p:nvSpPr>
        <p:spPr>
          <a:xfrm>
            <a:off x="2169127" y="337341"/>
            <a:ext cx="7104764" cy="698317"/>
          </a:xfrm>
          <a:prstGeom prst="rect">
            <a:avLst/>
          </a:prstGeom>
        </p:spPr>
        <p:txBody>
          <a:bodyPr/>
          <a:lstStyle>
            <a:lvl1pPr algn="l" defTabSz="685800" rtl="0" eaLnBrk="1" latinLnBrk="0" hangingPunct="1">
              <a:lnSpc>
                <a:spcPct val="90000"/>
              </a:lnSpc>
              <a:spcBef>
                <a:spcPct val="0"/>
              </a:spcBef>
              <a:buNone/>
              <a:defRPr sz="3000" kern="1200">
                <a:solidFill>
                  <a:srgbClr val="91C33F"/>
                </a:solidFill>
                <a:latin typeface="Arial" panose="020B0604020202020204" pitchFamily="34" charset="0"/>
                <a:ea typeface="+mj-ea"/>
                <a:cs typeface="Arial" panose="020B0604020202020204" pitchFamily="34" charset="0"/>
              </a:defRPr>
            </a:lvl1pPr>
          </a:lstStyle>
          <a:p>
            <a:r>
              <a:rPr lang="en-US" b="1" dirty="0">
                <a:solidFill>
                  <a:schemeClr val="tx1"/>
                </a:solidFill>
              </a:rPr>
              <a:t>Transition to Watershed Rehab</a:t>
            </a:r>
          </a:p>
        </p:txBody>
      </p:sp>
    </p:spTree>
    <p:extLst>
      <p:ext uri="{BB962C8B-B14F-4D97-AF65-F5344CB8AC3E}">
        <p14:creationId xmlns:p14="http://schemas.microsoft.com/office/powerpoint/2010/main" val="67318642"/>
      </p:ext>
    </p:extLst>
  </p:cSld>
  <p:clrMapOvr>
    <a:masterClrMapping/>
  </p:clrMapOvr>
</p:sld>
</file>

<file path=ppt/theme/theme1.xml><?xml version="1.0" encoding="utf-8"?>
<a:theme xmlns:a="http://schemas.openxmlformats.org/drawingml/2006/main" name="EWP Manual Updat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CS_PPT_TEMPLATE" id="{531F0142-77CA-B642-A18B-52BEA00147DA}" vid="{BDA64A2C-1955-CF47-9140-04E546B5DCB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A11565-2786-4EF9-B09E-2E239CF0FA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D2019E6-EB9D-4A25-9D66-1F43B13314A7}">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E9311C9-1A5D-4532-BC2F-037AADBFD1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16103</TotalTime>
  <Words>1925</Words>
  <Application>Microsoft Office PowerPoint</Application>
  <PresentationFormat>On-screen Show (4:3)</PresentationFormat>
  <Paragraphs>196</Paragraphs>
  <Slides>22</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Helvetica</vt:lpstr>
      <vt:lpstr>EWP Manual Update</vt:lpstr>
      <vt:lpstr>1_Office Theme</vt:lpstr>
      <vt:lpstr>NRCS And Watersheds</vt:lpstr>
      <vt:lpstr>NRCS has been in the Watershed Business for Years!</vt:lpstr>
      <vt:lpstr>Infrastructure Investment and Jobs Act – Additional Funding</vt:lpstr>
      <vt:lpstr>Watershed Programs are Different</vt:lpstr>
      <vt:lpstr>Watershed Operations</vt:lpstr>
      <vt:lpstr>Watershed Operations</vt:lpstr>
      <vt:lpstr>Watershed Operations</vt:lpstr>
      <vt:lpstr>Watershed Operations</vt:lpstr>
      <vt:lpstr>PowerPoint Presentation</vt:lpstr>
      <vt:lpstr>Watershed Rehabilitation Program   (Authorized by PL-83-566 Section 14, the Watershed Protection and Flood Prevention Act)</vt:lpstr>
      <vt:lpstr>Watershed Dam Rehabilitation  Program – Eligibility </vt:lpstr>
      <vt:lpstr>What Triggers the Need for Rehabilitation?</vt:lpstr>
      <vt:lpstr>Watershed Rehab 101</vt:lpstr>
      <vt:lpstr>Watershed Rehab 101</vt:lpstr>
      <vt:lpstr>Emergency Watershed Protection</vt:lpstr>
      <vt:lpstr>Introduction to the EWP Program</vt:lpstr>
      <vt:lpstr>Program Eligibility</vt:lpstr>
      <vt:lpstr>EWP Related to December Tornados</vt:lpstr>
      <vt:lpstr>EWP Related to December Tornados</vt:lpstr>
      <vt:lpstr>EWP Sponsors</vt:lpstr>
      <vt:lpstr>Construction Cost-Sharing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Watershed Protection- Introduction for Sponsors and Partners</dc:title>
  <dc:creator>Derbish, John - FPAC-NRCS, Washington, DC</dc:creator>
  <cp:lastModifiedBy>Crystal Renfro</cp:lastModifiedBy>
  <cp:revision>53</cp:revision>
  <dcterms:created xsi:type="dcterms:W3CDTF">2021-07-22T00:14:35Z</dcterms:created>
  <dcterms:modified xsi:type="dcterms:W3CDTF">2022-03-01T05:05:59Z</dcterms:modified>
</cp:coreProperties>
</file>