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63"/>
  </p:handoutMasterIdLst>
  <p:sldIdLst>
    <p:sldId id="256" r:id="rId2"/>
    <p:sldId id="503" r:id="rId3"/>
    <p:sldId id="571" r:id="rId4"/>
    <p:sldId id="632" r:id="rId5"/>
    <p:sldId id="626" r:id="rId6"/>
    <p:sldId id="610" r:id="rId7"/>
    <p:sldId id="572" r:id="rId8"/>
    <p:sldId id="573" r:id="rId9"/>
    <p:sldId id="627" r:id="rId10"/>
    <p:sldId id="574" r:id="rId11"/>
    <p:sldId id="633" r:id="rId12"/>
    <p:sldId id="634" r:id="rId13"/>
    <p:sldId id="575" r:id="rId14"/>
    <p:sldId id="576" r:id="rId15"/>
    <p:sldId id="577" r:id="rId16"/>
    <p:sldId id="635" r:id="rId17"/>
    <p:sldId id="564" r:id="rId18"/>
    <p:sldId id="615" r:id="rId19"/>
    <p:sldId id="578" r:id="rId20"/>
    <p:sldId id="579" r:id="rId21"/>
    <p:sldId id="636" r:id="rId22"/>
    <p:sldId id="631" r:id="rId23"/>
    <p:sldId id="580" r:id="rId24"/>
    <p:sldId id="628" r:id="rId25"/>
    <p:sldId id="581" r:id="rId26"/>
    <p:sldId id="637" r:id="rId27"/>
    <p:sldId id="619" r:id="rId28"/>
    <p:sldId id="582" r:id="rId29"/>
    <p:sldId id="583" r:id="rId30"/>
    <p:sldId id="584" r:id="rId31"/>
    <p:sldId id="585" r:id="rId32"/>
    <p:sldId id="629" r:id="rId33"/>
    <p:sldId id="586" r:id="rId34"/>
    <p:sldId id="587" r:id="rId35"/>
    <p:sldId id="588" r:id="rId36"/>
    <p:sldId id="589" r:id="rId37"/>
    <p:sldId id="590" r:id="rId38"/>
    <p:sldId id="591" r:id="rId39"/>
    <p:sldId id="592" r:id="rId40"/>
    <p:sldId id="638" r:id="rId41"/>
    <p:sldId id="593" r:id="rId42"/>
    <p:sldId id="630" r:id="rId43"/>
    <p:sldId id="594" r:id="rId44"/>
    <p:sldId id="639" r:id="rId45"/>
    <p:sldId id="595" r:id="rId46"/>
    <p:sldId id="596" r:id="rId47"/>
    <p:sldId id="597" r:id="rId48"/>
    <p:sldId id="598" r:id="rId49"/>
    <p:sldId id="568" r:id="rId50"/>
    <p:sldId id="606" r:id="rId51"/>
    <p:sldId id="609" r:id="rId52"/>
    <p:sldId id="599" r:id="rId53"/>
    <p:sldId id="600" r:id="rId54"/>
    <p:sldId id="601" r:id="rId55"/>
    <p:sldId id="602" r:id="rId56"/>
    <p:sldId id="603" r:id="rId57"/>
    <p:sldId id="570" r:id="rId58"/>
    <p:sldId id="607" r:id="rId59"/>
    <p:sldId id="604" r:id="rId60"/>
    <p:sldId id="605" r:id="rId61"/>
    <p:sldId id="608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>
        <p:scale>
          <a:sx n="60" d="100"/>
          <a:sy n="60" d="100"/>
        </p:scale>
        <p:origin x="-108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9.xml"/><Relationship Id="rId18" Type="http://schemas.openxmlformats.org/officeDocument/2006/relationships/slide" Target="slides/slide26.xml"/><Relationship Id="rId26" Type="http://schemas.openxmlformats.org/officeDocument/2006/relationships/slide" Target="slides/slide36.xml"/><Relationship Id="rId39" Type="http://schemas.openxmlformats.org/officeDocument/2006/relationships/slide" Target="slides/slide53.xml"/><Relationship Id="rId3" Type="http://schemas.openxmlformats.org/officeDocument/2006/relationships/slide" Target="slides/slide3.xml"/><Relationship Id="rId21" Type="http://schemas.openxmlformats.org/officeDocument/2006/relationships/slide" Target="slides/slide30.xml"/><Relationship Id="rId34" Type="http://schemas.openxmlformats.org/officeDocument/2006/relationships/slide" Target="slides/slide45.xml"/><Relationship Id="rId42" Type="http://schemas.openxmlformats.org/officeDocument/2006/relationships/slide" Target="slides/slide56.xml"/><Relationship Id="rId7" Type="http://schemas.openxmlformats.org/officeDocument/2006/relationships/slide" Target="slides/slide10.xml"/><Relationship Id="rId12" Type="http://schemas.openxmlformats.org/officeDocument/2006/relationships/slide" Target="slides/slide16.xml"/><Relationship Id="rId17" Type="http://schemas.openxmlformats.org/officeDocument/2006/relationships/slide" Target="slides/slide25.xml"/><Relationship Id="rId25" Type="http://schemas.openxmlformats.org/officeDocument/2006/relationships/slide" Target="slides/slide35.xml"/><Relationship Id="rId33" Type="http://schemas.openxmlformats.org/officeDocument/2006/relationships/slide" Target="slides/slide44.xml"/><Relationship Id="rId38" Type="http://schemas.openxmlformats.org/officeDocument/2006/relationships/slide" Target="slides/slide52.xml"/><Relationship Id="rId2" Type="http://schemas.openxmlformats.org/officeDocument/2006/relationships/slide" Target="slides/slide2.xml"/><Relationship Id="rId16" Type="http://schemas.openxmlformats.org/officeDocument/2006/relationships/slide" Target="slides/slide23.xml"/><Relationship Id="rId20" Type="http://schemas.openxmlformats.org/officeDocument/2006/relationships/slide" Target="slides/slide29.xml"/><Relationship Id="rId29" Type="http://schemas.openxmlformats.org/officeDocument/2006/relationships/slide" Target="slides/slide39.xml"/><Relationship Id="rId41" Type="http://schemas.openxmlformats.org/officeDocument/2006/relationships/slide" Target="slides/slide55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24" Type="http://schemas.openxmlformats.org/officeDocument/2006/relationships/slide" Target="slides/slide34.xml"/><Relationship Id="rId32" Type="http://schemas.openxmlformats.org/officeDocument/2006/relationships/slide" Target="slides/slide43.xml"/><Relationship Id="rId37" Type="http://schemas.openxmlformats.org/officeDocument/2006/relationships/slide" Target="slides/slide48.xml"/><Relationship Id="rId40" Type="http://schemas.openxmlformats.org/officeDocument/2006/relationships/slide" Target="slides/slide54.xml"/><Relationship Id="rId5" Type="http://schemas.openxmlformats.org/officeDocument/2006/relationships/slide" Target="slides/slide7.xml"/><Relationship Id="rId15" Type="http://schemas.openxmlformats.org/officeDocument/2006/relationships/slide" Target="slides/slide21.xml"/><Relationship Id="rId23" Type="http://schemas.openxmlformats.org/officeDocument/2006/relationships/slide" Target="slides/slide33.xml"/><Relationship Id="rId28" Type="http://schemas.openxmlformats.org/officeDocument/2006/relationships/slide" Target="slides/slide38.xml"/><Relationship Id="rId36" Type="http://schemas.openxmlformats.org/officeDocument/2006/relationships/slide" Target="slides/slide47.xml"/><Relationship Id="rId10" Type="http://schemas.openxmlformats.org/officeDocument/2006/relationships/slide" Target="slides/slide14.xml"/><Relationship Id="rId19" Type="http://schemas.openxmlformats.org/officeDocument/2006/relationships/slide" Target="slides/slide28.xml"/><Relationship Id="rId31" Type="http://schemas.openxmlformats.org/officeDocument/2006/relationships/slide" Target="slides/slide41.xml"/><Relationship Id="rId44" Type="http://schemas.openxmlformats.org/officeDocument/2006/relationships/slide" Target="slides/slide60.xml"/><Relationship Id="rId4" Type="http://schemas.openxmlformats.org/officeDocument/2006/relationships/slide" Target="slides/slide4.xml"/><Relationship Id="rId9" Type="http://schemas.openxmlformats.org/officeDocument/2006/relationships/slide" Target="slides/slide13.xml"/><Relationship Id="rId14" Type="http://schemas.openxmlformats.org/officeDocument/2006/relationships/slide" Target="slides/slide20.xml"/><Relationship Id="rId22" Type="http://schemas.openxmlformats.org/officeDocument/2006/relationships/slide" Target="slides/slide31.xml"/><Relationship Id="rId27" Type="http://schemas.openxmlformats.org/officeDocument/2006/relationships/slide" Target="slides/slide37.xml"/><Relationship Id="rId30" Type="http://schemas.openxmlformats.org/officeDocument/2006/relationships/slide" Target="slides/slide40.xml"/><Relationship Id="rId35" Type="http://schemas.openxmlformats.org/officeDocument/2006/relationships/slide" Target="slides/slide46.xml"/><Relationship Id="rId43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C31C84-F7C5-4C0C-AB7A-C8ADA8D26CC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19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2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22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23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F1F28B-A416-408A-90B5-67179EA7D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D7A10-9FCB-4C2D-9ED7-966ACFB49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D23FB-6215-43ED-8F43-B84472236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5AB27-7354-4F49-AAD0-981022E4E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A3F8-6088-4C0F-8F69-9B3E66366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85370-09AA-4211-A4A3-49C30C2AF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1279D-D0EF-4D35-B98D-16ED2C0D3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1E059-793F-4A28-A62D-85FE1C02A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F7B6F-EE4C-42BB-8826-040404EF4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5DAAB-108B-4837-9922-A3F453B85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98F1B-F8CD-4680-A535-5741598B5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grpSp>
          <p:nvGrpSpPr>
            <p:cNvPr id="717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2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sp>
        <p:nvSpPr>
          <p:cNvPr id="720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4680D2-F240-4B1D-9EF3-5F9849C0D0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24000"/>
            <a:ext cx="6019800" cy="21336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 Metabolic Hormones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8580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Prof. dr. </a:t>
            </a:r>
            <a:r>
              <a:rPr lang="en-US" sz="2800" dirty="0" err="1" smtClean="0">
                <a:solidFill>
                  <a:srgbClr val="FFFF00"/>
                </a:solidFill>
              </a:rPr>
              <a:t>Zoran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Vali</a:t>
            </a:r>
            <a:r>
              <a:rPr lang="en-US" sz="2800" dirty="0" err="1" smtClean="0">
                <a:solidFill>
                  <a:srgbClr val="FFFF00"/>
                </a:solidFill>
                <a:cs typeface="Times New Roman" pitchFamily="18" charset="0"/>
              </a:rPr>
              <a:t>ć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Department of  Physiology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University of Split School of Medicine</a:t>
            </a:r>
            <a:endParaRPr lang="hr-HR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Iodide Pump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transport of iodides from the blood into the thyroid glandular cells and follicles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action of a sodium-iodide </a:t>
            </a:r>
            <a:r>
              <a:rPr lang="en-US" dirty="0" err="1" smtClean="0">
                <a:solidFill>
                  <a:srgbClr val="FFFF00"/>
                </a:solidFill>
              </a:rPr>
              <a:t>symporter</a:t>
            </a:r>
            <a:r>
              <a:rPr lang="en-US" dirty="0" smtClean="0">
                <a:solidFill>
                  <a:srgbClr val="FFFF00"/>
                </a:solidFill>
              </a:rPr>
              <a:t> (NIS), which co-transports one iodide ion along with two sodium ions across the </a:t>
            </a:r>
            <a:r>
              <a:rPr lang="en-US" dirty="0" err="1" smtClean="0">
                <a:solidFill>
                  <a:srgbClr val="FFFF00"/>
                </a:solidFill>
              </a:rPr>
              <a:t>basolateral</a:t>
            </a:r>
            <a:r>
              <a:rPr lang="en-US" dirty="0" smtClean="0">
                <a:solidFill>
                  <a:srgbClr val="FFFF00"/>
                </a:solidFill>
              </a:rPr>
              <a:t> (plasma) membrane into the cell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– active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iodide trapping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(30x – 250x)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TSH stimulates and </a:t>
            </a:r>
            <a:r>
              <a:rPr lang="en-US" dirty="0" err="1" smtClean="0">
                <a:solidFill>
                  <a:srgbClr val="FFFF00"/>
                </a:solidFill>
              </a:rPr>
              <a:t>hypophysectomy</a:t>
            </a:r>
            <a:r>
              <a:rPr lang="en-US" dirty="0" smtClean="0">
                <a:solidFill>
                  <a:srgbClr val="FFFF00"/>
                </a:solidFill>
              </a:rPr>
              <a:t> greatly diminishes the activity of the iodide pump in thyroid cells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hr-HR" dirty="0" smtClean="0">
                <a:solidFill>
                  <a:srgbClr val="FFFF00"/>
                </a:solidFill>
              </a:rPr>
              <a:t>i</a:t>
            </a:r>
            <a:r>
              <a:rPr lang="en-US" dirty="0" err="1" smtClean="0">
                <a:solidFill>
                  <a:srgbClr val="FFFF00"/>
                </a:solidFill>
              </a:rPr>
              <a:t>odide</a:t>
            </a:r>
            <a:r>
              <a:rPr lang="en-US" dirty="0" smtClean="0">
                <a:solidFill>
                  <a:srgbClr val="FFFF00"/>
                </a:solidFill>
              </a:rPr>
              <a:t> is transported across apical membrane by a chloride-iodide ion counter-transporter molecule called </a:t>
            </a:r>
            <a:r>
              <a:rPr lang="en-US" dirty="0" err="1" smtClean="0">
                <a:solidFill>
                  <a:srgbClr val="FFFF00"/>
                </a:solidFill>
              </a:rPr>
              <a:t>pendrin</a:t>
            </a:r>
            <a:endParaRPr lang="en-US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76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838200"/>
            <a:ext cx="6900862" cy="5046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and Secretion of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Thyroglobulin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77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7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typical </a:t>
            </a:r>
            <a:r>
              <a:rPr lang="en-US" dirty="0" err="1" smtClean="0">
                <a:solidFill>
                  <a:srgbClr val="FFFF00"/>
                </a:solidFill>
              </a:rPr>
              <a:t>proteinsecreting</a:t>
            </a:r>
            <a:r>
              <a:rPr lang="en-US" dirty="0" smtClean="0">
                <a:solidFill>
                  <a:srgbClr val="FFFF00"/>
                </a:solidFill>
              </a:rPr>
              <a:t> glandular cells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ER </a:t>
            </a:r>
            <a:r>
              <a:rPr lang="en-US" dirty="0" smtClean="0">
                <a:solidFill>
                  <a:srgbClr val="FFFF00"/>
                </a:solidFill>
              </a:rPr>
              <a:t>and Golgi apparatus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(335 000)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r>
              <a:rPr lang="en-US" dirty="0" smtClean="0">
                <a:solidFill>
                  <a:srgbClr val="FFFF00"/>
                </a:solidFill>
              </a:rPr>
              <a:t> contains about 70 tyrosine amino acids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major substrates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thyroid hormones form within the </a:t>
            </a: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r>
              <a:rPr lang="en-US" dirty="0" smtClean="0">
                <a:solidFill>
                  <a:srgbClr val="FFFF00"/>
                </a:solidFill>
              </a:rPr>
              <a:t> molecule</a:t>
            </a:r>
            <a:endParaRPr lang="en-US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 of the Iodide Ion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conversion of the iodide ions to an oxidized form of iodine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nascent iodine-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I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  <a:sym typeface="WP IconicSymbolsA" pitchFamily="2" charset="2"/>
              </a:rPr>
              <a:t>°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or I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en-US" baseline="30000" dirty="0" smtClean="0">
                <a:solidFill>
                  <a:srgbClr val="FFFF00"/>
                </a:solidFill>
                <a:sym typeface="WP IconicSymbolsA" pitchFamily="2" charset="2"/>
              </a:rPr>
              <a:t>-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capable of combining directly with tyrosine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oxidation of iodine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enzyme </a:t>
            </a:r>
            <a:r>
              <a:rPr lang="en-US" dirty="0" err="1" smtClean="0">
                <a:solidFill>
                  <a:srgbClr val="FFFF00"/>
                </a:solidFill>
              </a:rPr>
              <a:t>peroxidase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apical membrane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) </a:t>
            </a:r>
            <a:r>
              <a:rPr lang="en-US" dirty="0" smtClean="0">
                <a:solidFill>
                  <a:srgbClr val="FFFF00"/>
                </a:solidFill>
              </a:rPr>
              <a:t>and hydrogen peroxide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hereditarily absent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rate of formation of thyroid hormones falls to zero</a:t>
            </a:r>
            <a:endParaRPr lang="en-US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Iodination of Tyrosine and Formation </a:t>
            </a:r>
            <a:r>
              <a:rPr lang="hr-H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IconicSymbolsA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Organification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binding of iodine with the </a:t>
            </a: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r>
              <a:rPr lang="en-US" dirty="0" smtClean="0">
                <a:solidFill>
                  <a:srgbClr val="FFFF00"/>
                </a:solidFill>
              </a:rPr>
              <a:t> molecule is called </a:t>
            </a:r>
            <a:r>
              <a:rPr lang="en-US" dirty="0" err="1" smtClean="0">
                <a:solidFill>
                  <a:srgbClr val="FFFF00"/>
                </a:solidFill>
              </a:rPr>
              <a:t>organification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peroxidase</a:t>
            </a:r>
            <a:r>
              <a:rPr lang="en-US" dirty="0" smtClean="0">
                <a:solidFill>
                  <a:srgbClr val="FFFF00"/>
                </a:solidFill>
              </a:rPr>
              <a:t> enzyme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causes the process to occur within seconds or minutes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1/6 </a:t>
            </a:r>
            <a:r>
              <a:rPr lang="en-US" dirty="0" smtClean="0">
                <a:solidFill>
                  <a:srgbClr val="FFFF00"/>
                </a:solidFill>
              </a:rPr>
              <a:t>of the tyrosine is iodinated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tyrosine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dirty="0" err="1" smtClean="0">
                <a:solidFill>
                  <a:srgbClr val="FFFF00"/>
                </a:solidFill>
              </a:rPr>
              <a:t>monoiodotyrosine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dirty="0" err="1" smtClean="0">
                <a:solidFill>
                  <a:srgbClr val="FFFF00"/>
                </a:solidFill>
              </a:rPr>
              <a:t>diiodotyrosine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Iodination of Tyrosine and Formation </a:t>
            </a:r>
            <a:r>
              <a:rPr lang="hr-H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IconicSymbolsA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Organification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tyrosine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dirty="0" err="1" smtClean="0">
                <a:solidFill>
                  <a:srgbClr val="FFFF00"/>
                </a:solidFill>
              </a:rPr>
              <a:t>monoiodotyrosine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dirty="0" err="1" smtClean="0">
                <a:solidFill>
                  <a:srgbClr val="FFFF00"/>
                </a:solidFill>
              </a:rPr>
              <a:t>diiodotyrosine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coupling of two </a:t>
            </a:r>
            <a:r>
              <a:rPr lang="en-US" dirty="0" err="1" smtClean="0">
                <a:solidFill>
                  <a:srgbClr val="FFFF00"/>
                </a:solidFill>
              </a:rPr>
              <a:t>diiodotyrosine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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thyroxine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coupling of </a:t>
            </a:r>
            <a:r>
              <a:rPr lang="en-US" dirty="0" err="1" smtClean="0">
                <a:solidFill>
                  <a:srgbClr val="FFFF00"/>
                </a:solidFill>
              </a:rPr>
              <a:t>monoiodotyrosine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diiodotyrosine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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triiodothyronine</a:t>
            </a:r>
            <a:endParaRPr lang="en-US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76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4" y="309163"/>
            <a:ext cx="3667126" cy="6293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a/a5/Iodothyronine_deiodin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600200"/>
            <a:ext cx="6956582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of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Thyroglobulin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0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ability to store large amounts of hormone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unusual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each </a:t>
            </a: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r>
              <a:rPr lang="en-US" dirty="0" smtClean="0">
                <a:solidFill>
                  <a:srgbClr val="FFFF00"/>
                </a:solidFill>
              </a:rPr>
              <a:t> molecule contains up to 30 </a:t>
            </a:r>
            <a:r>
              <a:rPr lang="en-US" dirty="0" err="1" smtClean="0">
                <a:solidFill>
                  <a:srgbClr val="FFFF00"/>
                </a:solidFill>
              </a:rPr>
              <a:t>thyroxine</a:t>
            </a:r>
            <a:r>
              <a:rPr lang="en-US" dirty="0" smtClean="0">
                <a:solidFill>
                  <a:srgbClr val="FFFF00"/>
                </a:solidFill>
              </a:rPr>
              <a:t> molecules and a few </a:t>
            </a:r>
            <a:r>
              <a:rPr lang="en-US" dirty="0" err="1" smtClean="0">
                <a:solidFill>
                  <a:srgbClr val="FFFF00"/>
                </a:solidFill>
              </a:rPr>
              <a:t>triiodothyronine</a:t>
            </a:r>
            <a:r>
              <a:rPr lang="en-US" dirty="0" smtClean="0">
                <a:solidFill>
                  <a:srgbClr val="FFFF00"/>
                </a:solidFill>
              </a:rPr>
              <a:t> molecules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amount sufficient for 2 to 3 months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(late manifestation of symptoms)</a:t>
            </a:r>
            <a:endParaRPr lang="en-US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located below the larynx on each side of and anterior to the trachea, first endocrine gland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one of the largest glands (15-20 g)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thyroxine</a:t>
            </a:r>
            <a:r>
              <a:rPr lang="en-US" dirty="0" smtClean="0">
                <a:solidFill>
                  <a:srgbClr val="FFFF00"/>
                </a:solidFill>
              </a:rPr>
              <a:t> (T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) and </a:t>
            </a:r>
            <a:r>
              <a:rPr lang="en-US" dirty="0" err="1" smtClean="0">
                <a:solidFill>
                  <a:srgbClr val="FFFF00"/>
                </a:solidFill>
              </a:rPr>
              <a:t>triiodothyronine</a:t>
            </a:r>
            <a:r>
              <a:rPr lang="en-US" dirty="0" smtClean="0">
                <a:solidFill>
                  <a:srgbClr val="FFFF00"/>
                </a:solidFill>
              </a:rPr>
              <a:t> (T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complete lack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  BM 40-50%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extreme excesses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  BM 60-100%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r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egulation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of secretion – t</a:t>
            </a:r>
            <a:r>
              <a:rPr lang="hr-HR" dirty="0" err="1" smtClean="0">
                <a:solidFill>
                  <a:srgbClr val="FFFF00"/>
                </a:solidFill>
                <a:sym typeface="Wingdings" pitchFamily="2" charset="2"/>
              </a:rPr>
              <a:t>hy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reotropin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(TSH)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also secretes </a:t>
            </a:r>
            <a:r>
              <a:rPr lang="en-US" dirty="0" err="1" smtClean="0">
                <a:solidFill>
                  <a:srgbClr val="FFFF00"/>
                </a:solidFill>
              </a:rPr>
              <a:t>calcitonin</a:t>
            </a:r>
            <a:endParaRPr lang="en-US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of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Thyroxine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Triiodothyronine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r>
              <a:rPr lang="en-US" dirty="0" smtClean="0">
                <a:solidFill>
                  <a:srgbClr val="FFFF00"/>
                </a:solidFill>
              </a:rPr>
              <a:t> itself is not released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and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must first be cleaved from the </a:t>
            </a: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free hormones are released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pinocytic</a:t>
            </a:r>
            <a:r>
              <a:rPr lang="en-US" dirty="0" smtClean="0">
                <a:solidFill>
                  <a:srgbClr val="FFFF00"/>
                </a:solidFill>
              </a:rPr>
              <a:t> vesicles enter the apex of the thyroid cell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lysosomes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multiple proteases digest </a:t>
            </a: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r>
              <a:rPr lang="en-US" dirty="0" smtClean="0">
                <a:solidFill>
                  <a:srgbClr val="FFFF00"/>
                </a:solidFill>
              </a:rPr>
              <a:t> molecules and release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and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 free form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diffuse through the base of the thyroid cell into the surrounding capillaries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3/4 of the iodinated tyrosine in </a:t>
            </a: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r>
              <a:rPr lang="en-US" dirty="0" smtClean="0">
                <a:solidFill>
                  <a:srgbClr val="FFFF00"/>
                </a:solidFill>
              </a:rPr>
              <a:t> never become hormones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iodine is cleaved from them by a </a:t>
            </a:r>
            <a:r>
              <a:rPr lang="en-US" dirty="0" err="1" smtClean="0">
                <a:solidFill>
                  <a:srgbClr val="FFFF00"/>
                </a:solidFill>
              </a:rPr>
              <a:t>deiodinase</a:t>
            </a:r>
            <a:r>
              <a:rPr lang="en-US" dirty="0" smtClean="0">
                <a:solidFill>
                  <a:srgbClr val="FFFF00"/>
                </a:solidFill>
              </a:rPr>
              <a:t> enzyme</a:t>
            </a:r>
            <a:endParaRPr lang="en-US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76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838200"/>
            <a:ext cx="6900862" cy="5046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of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IconicSymbolsA" pitchFamily="2" charset="2"/>
              </a:rPr>
              <a:t>T</a:t>
            </a:r>
            <a:r>
              <a:rPr lang="hr-HR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IconicSymbolsA" pitchFamily="2" charset="2"/>
              </a:rPr>
              <a:t>4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IconicSymbolsA" pitchFamily="2" charset="2"/>
              </a:rPr>
              <a:t> i T</a:t>
            </a:r>
            <a:r>
              <a:rPr lang="hr-HR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IconicSymbolsA" pitchFamily="2" charset="2"/>
              </a:rPr>
              <a:t>3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Tissues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80010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&amp;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are </a:t>
            </a:r>
            <a:r>
              <a:rPr lang="en-US" dirty="0" smtClean="0">
                <a:solidFill>
                  <a:srgbClr val="FFFF00"/>
                </a:solidFill>
              </a:rPr>
              <a:t>combined with plasma proteins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more than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99%; </a:t>
            </a:r>
            <a:r>
              <a:rPr lang="en-US" dirty="0" smtClean="0">
                <a:solidFill>
                  <a:srgbClr val="FFFF00"/>
                </a:solidFill>
              </a:rPr>
              <a:t>synthesized by liver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; </a:t>
            </a:r>
            <a:r>
              <a:rPr lang="en-US" dirty="0" err="1" smtClean="0">
                <a:solidFill>
                  <a:srgbClr val="FFFF00"/>
                </a:solidFill>
              </a:rPr>
              <a:t>thyroxine</a:t>
            </a:r>
            <a:r>
              <a:rPr lang="en-US" dirty="0" smtClean="0">
                <a:solidFill>
                  <a:srgbClr val="FFFF00"/>
                </a:solidFill>
              </a:rPr>
              <a:t>-binding globulin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prealbumin</a:t>
            </a:r>
            <a:r>
              <a:rPr lang="en-US" dirty="0" smtClean="0">
                <a:solidFill>
                  <a:srgbClr val="FFFF00"/>
                </a:solidFill>
              </a:rPr>
              <a:t> and albumin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&amp;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released to the tissue cells slowly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high affinity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;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1/2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4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= 6 days,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1/2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3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= 1 day; in the cells </a:t>
            </a:r>
            <a:r>
              <a:rPr lang="en-US" dirty="0" smtClean="0">
                <a:solidFill>
                  <a:srgbClr val="FFFF00"/>
                </a:solidFill>
              </a:rPr>
              <a:t>again bind with intracellular proteins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and slowly used)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%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act with </a:t>
            </a:r>
            <a:r>
              <a:rPr lang="en-US" dirty="0" smtClean="0">
                <a:solidFill>
                  <a:srgbClr val="FFFF00"/>
                </a:solidFill>
              </a:rPr>
              <a:t>long latent period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(2-3 days) and </a:t>
            </a:r>
            <a:r>
              <a:rPr lang="en-US" dirty="0" err="1" smtClean="0">
                <a:solidFill>
                  <a:srgbClr val="FFFF00"/>
                </a:solidFill>
                <a:sym typeface="WP IconicSymbolsA" pitchFamily="2" charset="2"/>
              </a:rPr>
              <a:t>longlasting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(max. 10-12 days)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act 4x faster than T</a:t>
            </a:r>
            <a:r>
              <a:rPr lang="en-US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endParaRPr lang="en-US" baseline="-250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76-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1194816"/>
            <a:ext cx="6824662" cy="4367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Physiological Functions of the Thyroid Hormones 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transcription of large numbers of genes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synthesis of great numbers of protein enzymes, structural proteins and transport proteins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sz="2800" baseline="-25000" dirty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 (10%) </a:t>
            </a:r>
            <a:r>
              <a:rPr lang="en-US" sz="2800" dirty="0" smtClean="0">
                <a:solidFill>
                  <a:srgbClr val="FFFF00"/>
                </a:solidFill>
              </a:rPr>
              <a:t>is converted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in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sz="2800" baseline="-25000" dirty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 (90%)</a:t>
            </a:r>
          </a:p>
          <a:p>
            <a:pPr marL="1066800" lvl="1" indent="-609600">
              <a:buFont typeface="Wingdings" pitchFamily="2" charset="2"/>
              <a:buChar char="q"/>
            </a:pP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sz="2800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&amp;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sz="2800" baseline="-25000" dirty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receptors are either attached to the DNA genetic strands or located in proximity to them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sz="2800" dirty="0" smtClean="0">
                <a:solidFill>
                  <a:srgbClr val="FFFF00"/>
                </a:solidFill>
              </a:rPr>
              <a:t>receptors become activated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sz="2800" dirty="0" smtClean="0">
                <a:solidFill>
                  <a:srgbClr val="FFFF00"/>
                </a:solidFill>
              </a:rPr>
              <a:t>transcription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hr-HR" sz="2800" dirty="0" err="1">
                <a:solidFill>
                  <a:srgbClr val="FFFF00"/>
                </a:solidFill>
                <a:sym typeface="Wingdings" pitchFamily="2" charset="2"/>
              </a:rPr>
              <a:t>mRNA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  </a:t>
            </a:r>
            <a:r>
              <a:rPr lang="en-US" sz="2800" dirty="0" smtClean="0">
                <a:solidFill>
                  <a:srgbClr val="FFFF00"/>
                </a:solidFill>
              </a:rPr>
              <a:t>hundreds of proteins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thyroid hormone receptor usually forms a </a:t>
            </a:r>
            <a:r>
              <a:rPr lang="en-US" sz="2800" dirty="0" err="1" smtClean="0">
                <a:solidFill>
                  <a:srgbClr val="FFFF00"/>
                </a:solidFill>
              </a:rPr>
              <a:t>heterodimer</a:t>
            </a:r>
            <a:r>
              <a:rPr lang="en-US" sz="2800" dirty="0" smtClean="0">
                <a:solidFill>
                  <a:srgbClr val="FFFF00"/>
                </a:solidFill>
              </a:rPr>
              <a:t> with retinoid X receptor (RXR) at specific thyroid hormone response elements on the DNA</a:t>
            </a: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not all the proteins are increased by similar percentages-some only slightly, and others at least as much as </a:t>
            </a:r>
            <a:r>
              <a:rPr lang="en-US" sz="2800" dirty="0" err="1" smtClean="0">
                <a:solidFill>
                  <a:srgbClr val="FFFF00"/>
                </a:solidFill>
              </a:rPr>
              <a:t>sixfold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thyroid hormones also appear to have </a:t>
            </a:r>
            <a:r>
              <a:rPr lang="en-US" sz="2800" dirty="0" err="1" smtClean="0">
                <a:solidFill>
                  <a:srgbClr val="FFFF00"/>
                </a:solidFill>
              </a:rPr>
              <a:t>nongenomic</a:t>
            </a:r>
            <a:r>
              <a:rPr lang="en-US" sz="2800" dirty="0" smtClean="0">
                <a:solidFill>
                  <a:srgbClr val="FFFF00"/>
                </a:solidFill>
              </a:rPr>
              <a:t> cellular effects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76-f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328" y="303610"/>
            <a:ext cx="4999672" cy="6249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80010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arenR" startAt="2"/>
            </a:pP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cellular metabolic activity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of almost all the tissues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,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BM 60-100%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rate of utilization of foods for energy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protein synthesis &amp; catabolism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growth rate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mental processes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activities of endocrine glands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size, number and activity of mitochondria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result or cause of the increase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active transport of ions through cell membranes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Na-K-</a:t>
            </a:r>
            <a:r>
              <a:rPr lang="en-US" sz="2800" dirty="0" err="1" smtClean="0">
                <a:solidFill>
                  <a:srgbClr val="FFFF00"/>
                </a:solidFill>
              </a:rPr>
              <a:t>ATPase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membranes of most cells to become leaky to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Na</a:t>
            </a:r>
            <a:r>
              <a:rPr lang="hr-HR" sz="2800" baseline="30000" dirty="0" smtClean="0">
                <a:solidFill>
                  <a:srgbClr val="FFFF00"/>
                </a:solidFill>
                <a:sym typeface="Wingdings" pitchFamily="2" charset="2"/>
              </a:rPr>
              <a:t>+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693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6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arenR" startAt="3"/>
            </a:pPr>
            <a:r>
              <a:rPr lang="en-US" dirty="0" smtClean="0">
                <a:solidFill>
                  <a:srgbClr val="FFFF00"/>
                </a:solidFill>
              </a:rPr>
              <a:t>effect of thyroid hormone on growth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general and specific effects on growth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metamorphic change of tadpole into frog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manifest mainly in growing children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hypothyroid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–</a:t>
            </a:r>
            <a:r>
              <a:rPr lang="en-US" sz="2800" dirty="0" smtClean="0">
                <a:solidFill>
                  <a:srgbClr val="FFFF00"/>
                </a:solidFill>
              </a:rPr>
              <a:t>growth is greatly retarded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hyperthyroid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child taller at an earlier age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in adulthood shorten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epiphyses close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promote growth and development of the brain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fetal life and for the first few years of postnatal life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)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mental retardation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 and Secretion of the Thyroid Metabolic Hormones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93% - </a:t>
            </a:r>
            <a:r>
              <a:rPr lang="en-US" dirty="0" err="1" smtClean="0">
                <a:solidFill>
                  <a:srgbClr val="FFFF00"/>
                </a:solidFill>
              </a:rPr>
              <a:t>thyroxine</a:t>
            </a:r>
            <a:r>
              <a:rPr lang="en-US" dirty="0" smtClean="0">
                <a:solidFill>
                  <a:srgbClr val="FFFF00"/>
                </a:solidFill>
              </a:rPr>
              <a:t>, 7% - </a:t>
            </a:r>
            <a:r>
              <a:rPr lang="en-US" dirty="0" err="1" smtClean="0">
                <a:solidFill>
                  <a:srgbClr val="FFFF00"/>
                </a:solidFill>
              </a:rPr>
              <a:t>triiodothyronine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almost all the </a:t>
            </a:r>
            <a:r>
              <a:rPr lang="en-US" dirty="0" err="1" smtClean="0">
                <a:solidFill>
                  <a:srgbClr val="FFFF00"/>
                </a:solidFill>
              </a:rPr>
              <a:t>thyroxine</a:t>
            </a:r>
            <a:r>
              <a:rPr lang="en-US" dirty="0" smtClean="0">
                <a:solidFill>
                  <a:srgbClr val="FFFF00"/>
                </a:solidFill>
              </a:rPr>
              <a:t> is eventually converted to </a:t>
            </a:r>
            <a:r>
              <a:rPr lang="en-US" dirty="0" err="1" smtClean="0">
                <a:solidFill>
                  <a:srgbClr val="FFFF00"/>
                </a:solidFill>
              </a:rPr>
              <a:t>triiodothyronine</a:t>
            </a:r>
            <a:r>
              <a:rPr lang="en-US" dirty="0" smtClean="0">
                <a:solidFill>
                  <a:srgbClr val="FFFF00"/>
                </a:solidFill>
              </a:rPr>
              <a:t> – both are functionally important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triiodothyronine</a:t>
            </a:r>
            <a:r>
              <a:rPr lang="en-US" dirty="0" smtClean="0">
                <a:solidFill>
                  <a:srgbClr val="FFFF00"/>
                </a:solidFill>
              </a:rPr>
              <a:t> is 4x as potent as </a:t>
            </a:r>
            <a:r>
              <a:rPr lang="en-US" dirty="0" err="1" smtClean="0">
                <a:solidFill>
                  <a:srgbClr val="FFFF00"/>
                </a:solidFill>
              </a:rPr>
              <a:t>thyroxine</a:t>
            </a:r>
            <a:r>
              <a:rPr lang="en-US" dirty="0" smtClean="0">
                <a:solidFill>
                  <a:srgbClr val="FFFF00"/>
                </a:solidFill>
              </a:rPr>
              <a:t>, but it is present in the blood in much smaller quantities and persists for a much shorter time than does </a:t>
            </a:r>
            <a:r>
              <a:rPr lang="en-US" dirty="0" err="1" smtClean="0">
                <a:solidFill>
                  <a:srgbClr val="FFFF00"/>
                </a:solidFill>
              </a:rPr>
              <a:t>thyroxine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795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arenR" startAt="4"/>
            </a:pPr>
            <a:r>
              <a:rPr lang="en-US" dirty="0" smtClean="0">
                <a:solidFill>
                  <a:srgbClr val="FFFF00"/>
                </a:solidFill>
              </a:rPr>
              <a:t>effects of thyroid hormone on specific bodily mechanisms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all aspects of carbohydrate metabolism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rapid uptake of glucose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enhanced </a:t>
            </a:r>
            <a:r>
              <a:rPr lang="en-US" sz="2800" dirty="0" err="1" smtClean="0">
                <a:solidFill>
                  <a:srgbClr val="FFFF00"/>
                </a:solidFill>
              </a:rPr>
              <a:t>glycolysis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gluconeogenesis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rate of absorption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insulin secretion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– </a:t>
            </a:r>
            <a:r>
              <a:rPr lang="en-US" sz="2800" dirty="0" smtClean="0">
                <a:solidFill>
                  <a:srgbClr val="FFFF00"/>
                </a:solidFill>
              </a:rPr>
              <a:t>overall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</a:t>
            </a:r>
            <a:r>
              <a:rPr lang="en-US" sz="2800" dirty="0" smtClean="0">
                <a:solidFill>
                  <a:srgbClr val="FFFF00"/>
                </a:solidFill>
              </a:rPr>
              <a:t> in cellular enzymes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all aspects of fat metabolism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lipids are mobilized rapidly from the fat tissue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weight loss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8001000" cy="5105400"/>
          </a:xfrm>
        </p:spPr>
        <p:txBody>
          <a:bodyPr/>
          <a:lstStyle/>
          <a:p>
            <a:pPr marL="1066800" lvl="1" indent="-609600">
              <a:buFont typeface="+mj-lt"/>
              <a:buAutoNum type="alphaLcParenR" startAt="3"/>
            </a:pPr>
            <a:r>
              <a:rPr lang="en-US" sz="2800" dirty="0" smtClean="0">
                <a:solidFill>
                  <a:srgbClr val="FFFF00"/>
                </a:solidFill>
              </a:rPr>
              <a:t>decreases the concentrations of cholesterol (secretion in the bile), phospholipids, and triglycerides in the plasma, increases the free fatty acids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conversely in hypothyroidism</a:t>
            </a:r>
            <a:endParaRPr lang="en-US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buFont typeface="+mj-lt"/>
              <a:buAutoNum type="alphaLcParenR" startAt="3"/>
            </a:pP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requirement for vitamins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increased  quantities of enzymes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vitamins are essential parts of enzymes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+mj-lt"/>
              <a:buAutoNum type="alphaLcParenR" startAt="3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basal metabolic rate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60-100%)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+mj-lt"/>
              <a:buAutoNum type="alphaLcParenR" startAt="3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 </a:t>
            </a:r>
            <a:r>
              <a:rPr lang="en-US" sz="2800" dirty="0" smtClean="0">
                <a:solidFill>
                  <a:srgbClr val="FFFF00"/>
                </a:solidFill>
              </a:rPr>
              <a:t>body weight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hyperthyroidism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but </a:t>
            </a:r>
            <a:r>
              <a:rPr lang="en-US" sz="2800" dirty="0" smtClean="0">
                <a:solidFill>
                  <a:srgbClr val="FFFF00"/>
                </a:solidFill>
              </a:rPr>
              <a:t>increase in appetite as well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),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body weight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in hypothyroidism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76-f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24149"/>
            <a:ext cx="5729287" cy="5548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6019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bg2"/>
                </a:solidFill>
              </a:rPr>
              <a:t>μ</a:t>
            </a:r>
            <a:r>
              <a:rPr lang="hr-HR" sz="1800" dirty="0" smtClean="0">
                <a:solidFill>
                  <a:schemeClr val="bg2"/>
                </a:solidFill>
              </a:rPr>
              <a:t>g</a:t>
            </a:r>
            <a:endParaRPr lang="hr-HR" sz="1800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772400" y="609600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3" idx="1"/>
          </p:cNvCxnSpPr>
          <p:nvPr/>
        </p:nvCxnSpPr>
        <p:spPr bwMode="auto">
          <a:xfrm flipH="1" flipV="1">
            <a:off x="6705600" y="5943600"/>
            <a:ext cx="1143000" cy="2608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0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 startAt="7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blood flow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&amp;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CO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more rapid utilization of oxygen and release of greater than normal quantities of metabolic end products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err="1" smtClean="0">
                <a:solidFill>
                  <a:srgbClr val="FFFF00"/>
                </a:solidFill>
              </a:rPr>
              <a:t>vasodilation</a:t>
            </a:r>
            <a:r>
              <a:rPr lang="en-US" sz="2800" dirty="0" smtClean="0">
                <a:solidFill>
                  <a:srgbClr val="FFFF00"/>
                </a:solidFill>
              </a:rPr>
              <a:t> in most tissues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especially in skin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heat elimination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);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C0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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60%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 startAt="7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heart rate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considerably more than due to increase in CO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direct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excitability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 startAt="7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heart strength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due to </a:t>
            </a:r>
            <a:r>
              <a:rPr lang="en-US" sz="2800" dirty="0" smtClean="0">
                <a:solidFill>
                  <a:srgbClr val="FFFF00"/>
                </a:solidFill>
              </a:rPr>
              <a:t>increased enzymatic activity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in severe </a:t>
            </a:r>
            <a:r>
              <a:rPr lang="en-US" sz="2800" dirty="0" smtClean="0">
                <a:solidFill>
                  <a:srgbClr val="FFFF00"/>
                </a:solidFill>
              </a:rPr>
              <a:t>hyperthyroidism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because of long-term excessive protein catabolism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sz="2800" dirty="0" smtClean="0">
                <a:solidFill>
                  <a:srgbClr val="FFFF00"/>
                </a:solidFill>
              </a:rPr>
              <a:t>myocardial failure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death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102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1066800" lvl="1" indent="-609600">
              <a:buFont typeface="Wingdings" pitchFamily="2" charset="2"/>
              <a:buAutoNum type="alphaLcParenR" startAt="10"/>
            </a:pPr>
            <a:r>
              <a:rPr lang="en-US" sz="2800" dirty="0" smtClean="0">
                <a:solidFill>
                  <a:srgbClr val="FFFF00"/>
                </a:solidFill>
              </a:rPr>
              <a:t>mean arterial pressure remains normal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pulse pressure is often increased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AutoNum type="alphaLcParenR" startAt="10"/>
            </a:pPr>
            <a:r>
              <a:rPr lang="en-US" sz="2800" dirty="0" smtClean="0">
                <a:solidFill>
                  <a:srgbClr val="FFFF00"/>
                </a:solidFill>
              </a:rPr>
              <a:t>increased rate and depth of respiration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increased rate of metabolism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increased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utilization of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O</a:t>
            </a:r>
            <a:r>
              <a:rPr lang="hr-HR" sz="2800" baseline="-25000" dirty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and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formation of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CO</a:t>
            </a:r>
            <a:r>
              <a:rPr lang="hr-HR" sz="2800" baseline="-25000" dirty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) 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AutoNum type="alphaLcParenR" startAt="10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gastrointestinal motility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( </a:t>
            </a:r>
            <a:r>
              <a:rPr lang="en-US" sz="2800" dirty="0" smtClean="0">
                <a:solidFill>
                  <a:srgbClr val="FFFF00"/>
                </a:solidFill>
              </a:rPr>
              <a:t>appetite and food intake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rates of secretion of the digestive juices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motility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diarrhea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hypothyroidism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constipation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205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 startAt="13"/>
            </a:pPr>
            <a:r>
              <a:rPr lang="en-US" sz="2800" dirty="0" smtClean="0">
                <a:solidFill>
                  <a:srgbClr val="FFFF00"/>
                </a:solidFill>
              </a:rPr>
              <a:t>excitatory effects on the CNS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increased rapidity of cerebration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often dissociates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extreme nervousness and many psychoneurotic tendencies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anxiety, worry, paranoia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 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 startAt="13"/>
            </a:pPr>
            <a:r>
              <a:rPr lang="en-US" sz="2800" dirty="0" smtClean="0">
                <a:solidFill>
                  <a:srgbClr val="FFFF00"/>
                </a:solidFill>
              </a:rPr>
              <a:t>effect on function of muscles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slight increase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–</a:t>
            </a:r>
            <a:r>
              <a:rPr lang="en-US" sz="2800" dirty="0" smtClean="0">
                <a:solidFill>
                  <a:srgbClr val="FFFF00"/>
                </a:solidFill>
              </a:rPr>
              <a:t> makes the muscles react with vigor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excessive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–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weakness due to excess protein catabolism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 startAt="13"/>
            </a:pPr>
            <a:r>
              <a:rPr lang="en-US" sz="2800" dirty="0" smtClean="0">
                <a:solidFill>
                  <a:srgbClr val="FFFF00"/>
                </a:solidFill>
              </a:rPr>
              <a:t>muscle tremor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fine muscle tremor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1</a:t>
            </a:r>
            <a:r>
              <a:rPr lang="en-US" sz="2800" dirty="0" smtClean="0">
                <a:solidFill>
                  <a:srgbClr val="FFFF00"/>
                </a:solidFill>
              </a:rPr>
              <a:t>0 to 15 times per second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 </a:t>
            </a:r>
            <a:r>
              <a:rPr lang="en-US" sz="2800" dirty="0" smtClean="0">
                <a:solidFill>
                  <a:srgbClr val="FFFF00"/>
                </a:solidFill>
              </a:rPr>
              <a:t>most characteristic signs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(</a:t>
            </a:r>
            <a:r>
              <a:rPr lang="en-US" sz="2800" dirty="0" smtClean="0">
                <a:solidFill>
                  <a:srgbClr val="FFFF00"/>
                </a:solidFill>
              </a:rPr>
              <a:t> reactivity of the neuronal synapses)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07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8001000" cy="4648200"/>
          </a:xfrm>
        </p:spPr>
        <p:txBody>
          <a:bodyPr/>
          <a:lstStyle/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 startAt="16"/>
            </a:pPr>
            <a:r>
              <a:rPr lang="en-US" sz="2800" dirty="0" smtClean="0">
                <a:solidFill>
                  <a:srgbClr val="FFFF00"/>
                </a:solidFill>
              </a:rPr>
              <a:t>effect on sleep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constant tiredness due to exhausting effect on the musculature and on the CNS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difficulties to sleep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hypothyroidism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extreme somnolence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(12-14 h)</a:t>
            </a: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 startAt="16"/>
            </a:pPr>
            <a:r>
              <a:rPr lang="en-US" sz="2800" dirty="0" smtClean="0">
                <a:solidFill>
                  <a:srgbClr val="FFFF00"/>
                </a:solidFill>
              </a:rPr>
              <a:t>effect on other endocrine glands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increases the rates of secretion of other glands, but it also increases the need for the hormones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lphaLcParenR" startAt="16"/>
            </a:pPr>
            <a:r>
              <a:rPr lang="en-US" sz="2800" dirty="0" smtClean="0">
                <a:solidFill>
                  <a:srgbClr val="FFFF00"/>
                </a:solidFill>
              </a:rPr>
              <a:t>effect on sexual function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in men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lack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sym typeface="Wingdings" pitchFamily="2" charset="2"/>
              </a:rPr>
              <a:t>–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loss of libido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excess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impotence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in women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lack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err="1" smtClean="0">
                <a:solidFill>
                  <a:srgbClr val="FFFF00"/>
                </a:solidFill>
              </a:rPr>
              <a:t>menorrhagia</a:t>
            </a:r>
            <a:r>
              <a:rPr lang="en-US" sz="2800" dirty="0" smtClean="0">
                <a:solidFill>
                  <a:srgbClr val="FFFF00"/>
                </a:solidFill>
              </a:rPr>
              <a:t> and </a:t>
            </a:r>
            <a:r>
              <a:rPr lang="en-US" sz="2800" dirty="0" err="1" smtClean="0">
                <a:solidFill>
                  <a:srgbClr val="FFFF00"/>
                </a:solidFill>
              </a:rPr>
              <a:t>polymenorrhea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 </a:t>
            </a:r>
            <a:r>
              <a:rPr lang="en-US" sz="2800" dirty="0" smtClean="0">
                <a:solidFill>
                  <a:srgbClr val="FFFF00"/>
                </a:solidFill>
              </a:rPr>
              <a:t>libido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even amenorrhea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excess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err="1" smtClean="0">
                <a:solidFill>
                  <a:srgbClr val="FFFF00"/>
                </a:solidFill>
              </a:rPr>
              <a:t>oligomenorrhea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Thyroid Hormone Secretion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80010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thyrotropin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(TSH) – </a:t>
            </a:r>
            <a:r>
              <a:rPr lang="en-US" dirty="0" smtClean="0">
                <a:solidFill>
                  <a:srgbClr val="FFFF00"/>
                </a:solidFill>
              </a:rPr>
              <a:t>anterior pituitary hormone 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increases secretion 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&amp;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T</a:t>
            </a:r>
            <a:r>
              <a:rPr lang="hr-HR" baseline="-25000" dirty="0" smtClean="0">
                <a:solidFill>
                  <a:srgbClr val="FFFF00"/>
                </a:solidFill>
                <a:sym typeface="WP IconicSymbolsA" pitchFamily="2" charset="2"/>
              </a:rPr>
              <a:t>3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proteolysis of the </a:t>
            </a:r>
            <a:r>
              <a:rPr lang="en-US" sz="2800" dirty="0" err="1" smtClean="0">
                <a:solidFill>
                  <a:srgbClr val="FFFF00"/>
                </a:solidFill>
              </a:rPr>
              <a:t>thyroglobulin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the most important early effect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within 30 minutes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activity of the iodide pump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iodination of tyrosine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size and increased </a:t>
            </a:r>
            <a:r>
              <a:rPr lang="en-US" sz="2800" dirty="0" err="1" smtClean="0">
                <a:solidFill>
                  <a:srgbClr val="FFFF00"/>
                </a:solidFill>
              </a:rPr>
              <a:t>secretory</a:t>
            </a:r>
            <a:r>
              <a:rPr lang="en-US" sz="2800" dirty="0" smtClean="0">
                <a:solidFill>
                  <a:srgbClr val="FFFF00"/>
                </a:solidFill>
              </a:rPr>
              <a:t> activity of the thyroid cells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number of thyroid cells, </a:t>
            </a:r>
            <a:r>
              <a:rPr lang="en-US" sz="2800" dirty="0" err="1" smtClean="0">
                <a:solidFill>
                  <a:srgbClr val="FFFF00"/>
                </a:solidFill>
              </a:rPr>
              <a:t>cuboidal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</a:t>
            </a:r>
            <a:r>
              <a:rPr lang="en-US" sz="2800" dirty="0" smtClean="0">
                <a:solidFill>
                  <a:srgbClr val="FFFF00"/>
                </a:solidFill>
              </a:rPr>
              <a:t> columnar cells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57200"/>
            <a:ext cx="8077200" cy="64008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hr-HR" dirty="0" err="1">
                <a:solidFill>
                  <a:srgbClr val="FFFF00"/>
                </a:solidFill>
              </a:rPr>
              <a:t>cAMP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mediates most of the effects of </a:t>
            </a:r>
            <a:r>
              <a:rPr lang="hr-HR" dirty="0" smtClean="0">
                <a:solidFill>
                  <a:srgbClr val="FFFF00"/>
                </a:solidFill>
              </a:rPr>
              <a:t>TSH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binding of TSH with specific receptors on the basal membrane surfaces 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hr-HR" dirty="0" err="1">
                <a:solidFill>
                  <a:srgbClr val="FFFF00"/>
                </a:solidFill>
                <a:sym typeface="Wingdings" pitchFamily="2" charset="2"/>
              </a:rPr>
              <a:t>cAMP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dirty="0" smtClean="0">
                <a:solidFill>
                  <a:srgbClr val="FFFF00"/>
                </a:solidFill>
              </a:rPr>
              <a:t>protein </a:t>
            </a:r>
            <a:r>
              <a:rPr lang="en-US" dirty="0" err="1" smtClean="0">
                <a:solidFill>
                  <a:srgbClr val="FFFF00"/>
                </a:solidFill>
              </a:rPr>
              <a:t>kinase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 </a:t>
            </a:r>
            <a:r>
              <a:rPr lang="en-US" dirty="0" smtClean="0">
                <a:solidFill>
                  <a:srgbClr val="FFFF00"/>
                </a:solidFill>
              </a:rPr>
              <a:t>multiple </a:t>
            </a:r>
            <a:r>
              <a:rPr lang="en-US" dirty="0" err="1" smtClean="0">
                <a:solidFill>
                  <a:srgbClr val="FFFF00"/>
                </a:solidFill>
              </a:rPr>
              <a:t>phosphorylations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thyrotropin</a:t>
            </a:r>
            <a:r>
              <a:rPr lang="en-US" dirty="0" smtClean="0">
                <a:solidFill>
                  <a:srgbClr val="FFFF00"/>
                </a:solidFill>
              </a:rPr>
              <a:t>-releasing hormone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(TRH)</a:t>
            </a: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tripeptide</a:t>
            </a:r>
            <a:r>
              <a:rPr lang="en-US" sz="2800" dirty="0" smtClean="0">
                <a:solidFill>
                  <a:srgbClr val="FFFF00"/>
                </a:solidFill>
              </a:rPr>
              <a:t> amide-</a:t>
            </a:r>
            <a:r>
              <a:rPr lang="en-US" sz="2800" dirty="0" err="1" smtClean="0">
                <a:solidFill>
                  <a:srgbClr val="FFFF00"/>
                </a:solidFill>
              </a:rPr>
              <a:t>pyroglutamyl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</a:rPr>
              <a:t>histidyl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</a:rPr>
              <a:t>proline</a:t>
            </a:r>
            <a:r>
              <a:rPr lang="en-US" sz="2800" dirty="0" smtClean="0">
                <a:solidFill>
                  <a:srgbClr val="FFFF00"/>
                </a:solidFill>
              </a:rPr>
              <a:t>-amide</a:t>
            </a: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blockade of </a:t>
            </a:r>
            <a:r>
              <a:rPr lang="en-US" sz="2800" dirty="0" smtClean="0">
                <a:solidFill>
                  <a:srgbClr val="FFFF00"/>
                </a:solidFill>
              </a:rPr>
              <a:t>blood portal system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 TSH, </a:t>
            </a:r>
            <a:r>
              <a:rPr lang="en-US" sz="2800" dirty="0" smtClean="0">
                <a:solidFill>
                  <a:srgbClr val="FFFF00"/>
                </a:solidFill>
              </a:rPr>
              <a:t>but is not reduced to zero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receptors in the pituitary cell membrane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sz="2800" dirty="0" err="1" smtClean="0">
                <a:solidFill>
                  <a:srgbClr val="FFFF00"/>
                </a:solidFill>
              </a:rPr>
              <a:t>phospholipase</a:t>
            </a:r>
            <a:r>
              <a:rPr lang="en-US" sz="2800" dirty="0" smtClean="0">
                <a:solidFill>
                  <a:srgbClr val="FFFF00"/>
                </a:solidFill>
              </a:rPr>
              <a:t> second messenger system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sz="2800" dirty="0" err="1" smtClean="0">
                <a:solidFill>
                  <a:srgbClr val="FFFF00"/>
                </a:solidFill>
              </a:rPr>
              <a:t>phospholipase</a:t>
            </a:r>
            <a:r>
              <a:rPr lang="en-US" sz="2800" dirty="0" smtClean="0">
                <a:solidFill>
                  <a:srgbClr val="FFFF00"/>
                </a:solidFill>
              </a:rPr>
              <a:t> C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 Ca</a:t>
            </a:r>
            <a:r>
              <a:rPr lang="hr-HR" sz="2800" baseline="30000" dirty="0">
                <a:solidFill>
                  <a:srgbClr val="FFFF00"/>
                </a:solidFill>
                <a:sym typeface="Wingdings" pitchFamily="2" charset="2"/>
              </a:rPr>
              <a:t>2+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&amp; </a:t>
            </a:r>
            <a:r>
              <a:rPr lang="en-US" sz="2800" dirty="0" err="1" smtClean="0">
                <a:solidFill>
                  <a:srgbClr val="FFFF00"/>
                </a:solidFill>
              </a:rPr>
              <a:t>diacyl</a:t>
            </a:r>
            <a:r>
              <a:rPr lang="en-US" sz="2800" dirty="0" smtClean="0">
                <a:solidFill>
                  <a:srgbClr val="FFFF00"/>
                </a:solidFill>
              </a:rPr>
              <a:t> glycerol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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TSH</a:t>
            </a:r>
          </a:p>
        </p:txBody>
      </p:sp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8077200" cy="49530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exposure of an animal to cold increases TRH secretion by the hypothalamus, and therefore TSH </a:t>
            </a:r>
            <a:r>
              <a:rPr lang="en-US" dirty="0" smtClean="0">
                <a:solidFill>
                  <a:srgbClr val="FFFF00"/>
                </a:solidFill>
              </a:rPr>
              <a:t>secretion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result of excitation </a:t>
            </a:r>
            <a:r>
              <a:rPr lang="en-US" dirty="0" smtClean="0">
                <a:solidFill>
                  <a:srgbClr val="FFFF00"/>
                </a:solidFill>
              </a:rPr>
              <a:t>of the hypothalamic centers for body temperature </a:t>
            </a:r>
            <a:r>
              <a:rPr lang="en-US" dirty="0" smtClean="0">
                <a:solidFill>
                  <a:srgbClr val="FFFF00"/>
                </a:solidFill>
              </a:rPr>
              <a:t>control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secretion by </a:t>
            </a:r>
            <a:r>
              <a:rPr lang="hr-HR" dirty="0" smtClean="0">
                <a:solidFill>
                  <a:srgbClr val="FFFF00"/>
                </a:solidFill>
              </a:rPr>
              <a:t>100</a:t>
            </a:r>
            <a:r>
              <a:rPr lang="hr-HR" dirty="0">
                <a:solidFill>
                  <a:srgbClr val="FFFF00"/>
                </a:solidFill>
              </a:rPr>
              <a:t>%,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hr-HR" dirty="0" smtClean="0">
                <a:solidFill>
                  <a:srgbClr val="FFFF00"/>
                </a:solidFill>
              </a:rPr>
              <a:t>BM </a:t>
            </a:r>
            <a:r>
              <a:rPr lang="hr-HR" dirty="0">
                <a:solidFill>
                  <a:srgbClr val="FFFF00"/>
                </a:solidFill>
              </a:rPr>
              <a:t>50</a:t>
            </a:r>
            <a:r>
              <a:rPr lang="hr-HR" dirty="0" smtClean="0">
                <a:solidFill>
                  <a:srgbClr val="FFFF00"/>
                </a:solidFill>
              </a:rPr>
              <a:t>%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composed of large numbers of closed follicles (100-300 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μ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 in diameter) filled with a </a:t>
            </a:r>
            <a:r>
              <a:rPr lang="en-US" dirty="0" err="1" smtClean="0">
                <a:solidFill>
                  <a:srgbClr val="FFFF00"/>
                </a:solidFill>
              </a:rPr>
              <a:t>secretory</a:t>
            </a:r>
            <a:r>
              <a:rPr lang="en-US" dirty="0" smtClean="0">
                <a:solidFill>
                  <a:srgbClr val="FFFF00"/>
                </a:solidFill>
              </a:rPr>
              <a:t> substance called colloid and lined with </a:t>
            </a:r>
            <a:r>
              <a:rPr lang="en-US" dirty="0" err="1" smtClean="0">
                <a:solidFill>
                  <a:srgbClr val="FFFF00"/>
                </a:solidFill>
              </a:rPr>
              <a:t>cuboidal</a:t>
            </a:r>
            <a:r>
              <a:rPr lang="en-US" dirty="0" smtClean="0">
                <a:solidFill>
                  <a:srgbClr val="FFFF00"/>
                </a:solidFill>
              </a:rPr>
              <a:t> epithelial cells that secrete into the interior of the follicles</a:t>
            </a:r>
            <a:endParaRPr lang="en-US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8077200" cy="49530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excitement </a:t>
            </a:r>
            <a:r>
              <a:rPr lang="en-US" dirty="0" smtClean="0">
                <a:solidFill>
                  <a:srgbClr val="FFFF00"/>
                </a:solidFill>
              </a:rPr>
              <a:t>and anxiety-conditions </a:t>
            </a:r>
            <a:r>
              <a:rPr lang="en-US" dirty="0" smtClean="0">
                <a:solidFill>
                  <a:srgbClr val="FFFF00"/>
                </a:solidFill>
              </a:rPr>
              <a:t>(stimulation of </a:t>
            </a:r>
            <a:r>
              <a:rPr lang="en-US" dirty="0" smtClean="0">
                <a:solidFill>
                  <a:srgbClr val="FFFF00"/>
                </a:solidFill>
              </a:rPr>
              <a:t>sympathetic nervous </a:t>
            </a:r>
            <a:r>
              <a:rPr lang="en-US" dirty="0" smtClean="0">
                <a:solidFill>
                  <a:srgbClr val="FFFF00"/>
                </a:solidFill>
              </a:rPr>
              <a:t>system) 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dirty="0" smtClean="0">
                <a:solidFill>
                  <a:srgbClr val="FFFF00"/>
                </a:solidFill>
              </a:rPr>
              <a:t>acute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 TSH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after the </a:t>
            </a:r>
            <a:r>
              <a:rPr lang="en-US" dirty="0" err="1" smtClean="0">
                <a:solidFill>
                  <a:srgbClr val="FFFF00"/>
                </a:solidFill>
              </a:rPr>
              <a:t>hypophysial</a:t>
            </a:r>
            <a:r>
              <a:rPr lang="en-US" dirty="0" smtClean="0">
                <a:solidFill>
                  <a:srgbClr val="FFFF00"/>
                </a:solidFill>
              </a:rPr>
              <a:t> stalk has been cut </a:t>
            </a:r>
            <a:r>
              <a:rPr lang="en-US" dirty="0" smtClean="0">
                <a:solidFill>
                  <a:srgbClr val="FFFF00"/>
                </a:solidFill>
              </a:rPr>
              <a:t>both effects are not longer present 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role of </a:t>
            </a:r>
            <a:r>
              <a:rPr lang="en-US" dirty="0" smtClean="0">
                <a:solidFill>
                  <a:srgbClr val="FFFF00"/>
                </a:solidFill>
              </a:rPr>
              <a:t>hypothalamus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baseline="-25000" dirty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and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baseline="-25000" dirty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decrease </a:t>
            </a:r>
            <a:r>
              <a:rPr lang="en-US" dirty="0" smtClean="0">
                <a:solidFill>
                  <a:srgbClr val="FFFF00"/>
                </a:solidFill>
              </a:rPr>
              <a:t>secretion of TSH by the anterior pituitary 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rise </a:t>
            </a:r>
            <a:r>
              <a:rPr lang="en-US" dirty="0" smtClean="0">
                <a:solidFill>
                  <a:srgbClr val="FFFF00"/>
                </a:solidFill>
              </a:rPr>
              <a:t>by 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1,75x 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– TSH </a:t>
            </a:r>
            <a:r>
              <a:rPr lang="en-US" dirty="0" smtClean="0">
                <a:solidFill>
                  <a:srgbClr val="FFFF00"/>
                </a:solidFill>
              </a:rPr>
              <a:t>rate of </a:t>
            </a:r>
            <a:r>
              <a:rPr lang="en-US" dirty="0" smtClean="0">
                <a:solidFill>
                  <a:srgbClr val="FFFF00"/>
                </a:solidFill>
              </a:rPr>
              <a:t>secretion </a:t>
            </a:r>
            <a:r>
              <a:rPr lang="en-US" dirty="0" smtClean="0">
                <a:solidFill>
                  <a:srgbClr val="FFFF00"/>
                </a:solidFill>
              </a:rPr>
              <a:t>falls essentially to </a:t>
            </a:r>
            <a:r>
              <a:rPr lang="en-US" dirty="0" smtClean="0">
                <a:solidFill>
                  <a:srgbClr val="FFFF00"/>
                </a:solidFill>
              </a:rPr>
              <a:t>zero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direct </a:t>
            </a:r>
            <a:r>
              <a:rPr lang="en-US" dirty="0" smtClean="0">
                <a:solidFill>
                  <a:srgbClr val="FFFF00"/>
                </a:solidFill>
              </a:rPr>
              <a:t>effect on the anterior pituitary </a:t>
            </a:r>
            <a:r>
              <a:rPr lang="en-US" dirty="0" smtClean="0">
                <a:solidFill>
                  <a:srgbClr val="FFFF00"/>
                </a:solidFill>
              </a:rPr>
              <a:t>gland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concentrations of 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and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baseline="-25000" dirty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are </a:t>
            </a:r>
            <a:r>
              <a:rPr lang="en-US" dirty="0" smtClean="0">
                <a:solidFill>
                  <a:srgbClr val="FFFF00"/>
                </a:solidFill>
              </a:rPr>
              <a:t>maintain almost </a:t>
            </a:r>
            <a:r>
              <a:rPr lang="en-US" dirty="0" smtClean="0">
                <a:solidFill>
                  <a:srgbClr val="FFFF00"/>
                </a:solidFill>
              </a:rPr>
              <a:t>constant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</p:txBody>
      </p:sp>
      <p:sp>
        <p:nvSpPr>
          <p:cNvPr id="64717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76-f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50399"/>
            <a:ext cx="6629400" cy="5312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10400" y="5943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>
                <a:solidFill>
                  <a:schemeClr val="bg2"/>
                </a:solidFill>
              </a:rPr>
              <a:t>Wolff</a:t>
            </a:r>
            <a:r>
              <a:rPr lang="hr-HR" sz="1400" dirty="0" smtClean="0">
                <a:solidFill>
                  <a:schemeClr val="bg2"/>
                </a:solidFill>
              </a:rPr>
              <a:t>-</a:t>
            </a:r>
            <a:r>
              <a:rPr lang="hr-HR" sz="1400" dirty="0" err="1" smtClean="0">
                <a:solidFill>
                  <a:schemeClr val="bg2"/>
                </a:solidFill>
              </a:rPr>
              <a:t>Chaikoffljev</a:t>
            </a:r>
            <a:r>
              <a:rPr lang="hr-HR" sz="1400" dirty="0" smtClean="0">
                <a:solidFill>
                  <a:schemeClr val="bg2"/>
                </a:solidFill>
              </a:rPr>
              <a:t> učinak</a:t>
            </a:r>
            <a:endParaRPr lang="hr-HR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Antithyroid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Substances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80010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drugs that suppress thyroid secretion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</a:rPr>
              <a:t>thiocyanate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decrease iodide trapping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</a:rPr>
              <a:t>perchlorate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nitrate ions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), </a:t>
            </a:r>
            <a:r>
              <a:rPr lang="en-US" sz="2800" dirty="0" smtClean="0">
                <a:solidFill>
                  <a:srgbClr val="FFFF00"/>
                </a:solidFill>
              </a:rPr>
              <a:t>competitive inhibition of iodide transport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prevents </a:t>
            </a:r>
            <a:r>
              <a:rPr lang="en-US" sz="2800" dirty="0" err="1" smtClean="0">
                <a:solidFill>
                  <a:srgbClr val="FFFF00"/>
                </a:solidFill>
              </a:rPr>
              <a:t>thyroglobulin</a:t>
            </a:r>
            <a:r>
              <a:rPr lang="en-US" sz="2800" dirty="0" smtClean="0">
                <a:solidFill>
                  <a:srgbClr val="FFFF00"/>
                </a:solidFill>
              </a:rPr>
              <a:t> to become iodinated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;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TSH – </a:t>
            </a:r>
            <a:r>
              <a:rPr lang="en-US" sz="2800" dirty="0" smtClean="0">
                <a:solidFill>
                  <a:srgbClr val="FFFF00"/>
                </a:solidFill>
              </a:rPr>
              <a:t>goiter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</a:rPr>
              <a:t>propylthiouracil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prevents formation of thyroid hormone from iodides and </a:t>
            </a:r>
            <a:r>
              <a:rPr lang="en-US" sz="2800" dirty="0" smtClean="0">
                <a:solidFill>
                  <a:srgbClr val="FFFF00"/>
                </a:solidFill>
              </a:rPr>
              <a:t>tyrosine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block the </a:t>
            </a:r>
            <a:r>
              <a:rPr lang="en-US" sz="2800" dirty="0" err="1" smtClean="0">
                <a:solidFill>
                  <a:srgbClr val="FFFF00"/>
                </a:solidFill>
              </a:rPr>
              <a:t>peroxidase</a:t>
            </a:r>
            <a:r>
              <a:rPr lang="en-US" sz="2800" dirty="0" smtClean="0">
                <a:solidFill>
                  <a:srgbClr val="FFFF00"/>
                </a:solidFill>
              </a:rPr>
              <a:t> enzyme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coupling of two iodinated </a:t>
            </a:r>
            <a:r>
              <a:rPr lang="en-US" sz="2800" dirty="0" err="1" smtClean="0">
                <a:solidFill>
                  <a:srgbClr val="FFFF00"/>
                </a:solidFill>
              </a:rPr>
              <a:t>tyrosines</a:t>
            </a:r>
            <a:r>
              <a:rPr lang="en-US" sz="2800" dirty="0" smtClean="0">
                <a:solidFill>
                  <a:srgbClr val="FFFF00"/>
                </a:solidFill>
              </a:rPr>
              <a:t> to form </a:t>
            </a:r>
            <a:r>
              <a:rPr lang="en-US" sz="2800" dirty="0" err="1" smtClean="0">
                <a:solidFill>
                  <a:srgbClr val="FFFF00"/>
                </a:solidFill>
              </a:rPr>
              <a:t>thyroxine</a:t>
            </a:r>
            <a:r>
              <a:rPr lang="en-US" sz="2800" dirty="0" smtClean="0">
                <a:solidFill>
                  <a:srgbClr val="FFFF00"/>
                </a:solidFill>
              </a:rPr>
              <a:t> or </a:t>
            </a:r>
            <a:r>
              <a:rPr lang="en-US" sz="2800" dirty="0" err="1" smtClean="0">
                <a:solidFill>
                  <a:srgbClr val="FFFF00"/>
                </a:solidFill>
              </a:rPr>
              <a:t>triiodothyronine</a:t>
            </a:r>
            <a:r>
              <a:rPr lang="en-US" sz="2800" dirty="0" smtClean="0">
                <a:solidFill>
                  <a:srgbClr val="FFFF00"/>
                </a:solidFill>
              </a:rPr>
              <a:t>;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 TSH – </a:t>
            </a:r>
            <a:r>
              <a:rPr lang="en-US" sz="2800" dirty="0" smtClean="0">
                <a:solidFill>
                  <a:srgbClr val="FFFF00"/>
                </a:solidFill>
              </a:rPr>
              <a:t>goiter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+mj-lt"/>
              <a:buAutoNum type="arabicParenR" startAt="3"/>
            </a:pPr>
            <a:r>
              <a:rPr lang="en-US" sz="2800" dirty="0" smtClean="0">
                <a:solidFill>
                  <a:srgbClr val="FFFF00"/>
                </a:solidFill>
              </a:rPr>
              <a:t>inorganic </a:t>
            </a:r>
            <a:r>
              <a:rPr lang="en-US" sz="2800" dirty="0" smtClean="0">
                <a:solidFill>
                  <a:srgbClr val="FFFF00"/>
                </a:solidFill>
              </a:rPr>
              <a:t>iodides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high concentrations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(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100x), </a:t>
            </a:r>
            <a:r>
              <a:rPr lang="en-US" sz="2800" dirty="0" smtClean="0">
                <a:solidFill>
                  <a:srgbClr val="FFFF00"/>
                </a:solidFill>
              </a:rPr>
              <a:t>decrease all phases of thyroid </a:t>
            </a:r>
            <a:r>
              <a:rPr lang="en-US" sz="2800" dirty="0" smtClean="0">
                <a:solidFill>
                  <a:srgbClr val="FFFF00"/>
                </a:solidFill>
              </a:rPr>
              <a:t>activity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slightly decrease the size of the thyroid gland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before </a:t>
            </a:r>
            <a:r>
              <a:rPr lang="en-US" sz="2800" dirty="0" smtClean="0">
                <a:solidFill>
                  <a:srgbClr val="FFFF00"/>
                </a:solidFill>
              </a:rPr>
              <a:t>surgical removal of the thyroid gland to decrease the necessary amount of surgery, especially to decrease the amount of </a:t>
            </a:r>
            <a:r>
              <a:rPr lang="en-US" sz="2800" dirty="0" smtClean="0">
                <a:solidFill>
                  <a:srgbClr val="FFFF00"/>
                </a:solidFill>
              </a:rPr>
              <a:t>bleeding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of the Thyroid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92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80010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hyperthyroidism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toxic goiter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thyrotoxicosis</a:t>
            </a:r>
            <a:r>
              <a:rPr lang="en-US" dirty="0" smtClean="0">
                <a:solidFill>
                  <a:srgbClr val="FFFF00"/>
                </a:solidFill>
              </a:rPr>
              <a:t>, Graves' </a:t>
            </a:r>
            <a:r>
              <a:rPr lang="en-US" dirty="0" smtClean="0">
                <a:solidFill>
                  <a:srgbClr val="FFFF00"/>
                </a:solidFill>
              </a:rPr>
              <a:t>Disease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thyroid gland is increased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2-3x, </a:t>
            </a:r>
            <a:r>
              <a:rPr lang="en-US" sz="2800" dirty="0" smtClean="0">
                <a:solidFill>
                  <a:srgbClr val="FFFF00"/>
                </a:solidFill>
              </a:rPr>
              <a:t>hyperplasia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hyperplastic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glands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secretion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5-15x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TSH </a:t>
            </a: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decreased to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0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thyroid-stimulating </a:t>
            </a:r>
            <a:r>
              <a:rPr lang="en-US" sz="2800" dirty="0" err="1" smtClean="0">
                <a:solidFill>
                  <a:srgbClr val="FFFF00"/>
                </a:solidFill>
              </a:rPr>
              <a:t>immunoglobulins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(TSI) </a:t>
            </a:r>
            <a:r>
              <a:rPr lang="en-US" sz="2800" dirty="0" smtClean="0">
                <a:solidFill>
                  <a:srgbClr val="FFFF00"/>
                </a:solidFill>
              </a:rPr>
              <a:t>bind with the same membrane receptors that bind TSH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lasting for as long as 12 hours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an autoimmune disease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result </a:t>
            </a:r>
            <a:r>
              <a:rPr lang="en-US" sz="2800" dirty="0" smtClean="0">
                <a:solidFill>
                  <a:srgbClr val="FFFF00"/>
                </a:solidFill>
              </a:rPr>
              <a:t>from a </a:t>
            </a:r>
            <a:r>
              <a:rPr lang="en-US" sz="2800" dirty="0" smtClean="0">
                <a:solidFill>
                  <a:srgbClr val="FFFF00"/>
                </a:solidFill>
              </a:rPr>
              <a:t>adenoma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remainder </a:t>
            </a:r>
            <a:r>
              <a:rPr lang="en-US" sz="2800" dirty="0" smtClean="0">
                <a:solidFill>
                  <a:srgbClr val="FFFF00"/>
                </a:solidFill>
              </a:rPr>
              <a:t>inhibited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24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symptoms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hyperthyroidism 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: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a high state of excitability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intolerance to </a:t>
            </a:r>
            <a:r>
              <a:rPr lang="en-US" sz="2800" dirty="0" smtClean="0">
                <a:solidFill>
                  <a:srgbClr val="FFFF00"/>
                </a:solidFill>
              </a:rPr>
              <a:t>heat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increased sweating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mild to extreme weight loss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(50kg)</a:t>
            </a: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varying degrees of diarrhea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muscle weakness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nervousness or other psychic disorders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extreme fatigue but inability to sleep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tremor of the hands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8077200" cy="5181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exophthalmos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in m</a:t>
            </a:r>
            <a:r>
              <a:rPr lang="en-US" dirty="0" smtClean="0">
                <a:solidFill>
                  <a:srgbClr val="FFFF00"/>
                </a:solidFill>
              </a:rPr>
              <a:t>ost </a:t>
            </a:r>
            <a:r>
              <a:rPr lang="en-US" dirty="0" smtClean="0">
                <a:solidFill>
                  <a:srgbClr val="FFFF00"/>
                </a:solidFill>
              </a:rPr>
              <a:t>people with hyperthyroidism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major degree of </a:t>
            </a:r>
            <a:r>
              <a:rPr lang="en-US" dirty="0" err="1" smtClean="0">
                <a:solidFill>
                  <a:srgbClr val="FFFF00"/>
                </a:solidFill>
              </a:rPr>
              <a:t>exophthalmos</a:t>
            </a:r>
            <a:r>
              <a:rPr lang="en-US" dirty="0" smtClean="0">
                <a:solidFill>
                  <a:srgbClr val="FFFF00"/>
                </a:solidFill>
              </a:rPr>
              <a:t> in about </a:t>
            </a:r>
            <a:r>
              <a:rPr lang="en-US" dirty="0" smtClean="0">
                <a:solidFill>
                  <a:srgbClr val="FFFF00"/>
                </a:solidFill>
              </a:rPr>
              <a:t>1/3 </a:t>
            </a:r>
            <a:r>
              <a:rPr lang="hr-HR" dirty="0" smtClean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damage vision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much </a:t>
            </a:r>
            <a:r>
              <a:rPr lang="en-US" dirty="0" smtClean="0">
                <a:solidFill>
                  <a:srgbClr val="FFFF00"/>
                </a:solidFill>
              </a:rPr>
              <a:t>more </a:t>
            </a:r>
            <a:r>
              <a:rPr lang="en-US" dirty="0" smtClean="0">
                <a:solidFill>
                  <a:srgbClr val="FFFF00"/>
                </a:solidFill>
              </a:rPr>
              <a:t>often </a:t>
            </a:r>
            <a:r>
              <a:rPr lang="en-US" dirty="0" smtClean="0">
                <a:solidFill>
                  <a:srgbClr val="FFFF00"/>
                </a:solidFill>
              </a:rPr>
              <a:t>eyes are damaged because the eyelids do not close </a:t>
            </a:r>
            <a:r>
              <a:rPr lang="en-US" dirty="0" smtClean="0">
                <a:solidFill>
                  <a:srgbClr val="FFFF00"/>
                </a:solidFill>
              </a:rPr>
              <a:t>completely </a:t>
            </a:r>
            <a:r>
              <a:rPr lang="hr-HR" dirty="0" smtClean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dryness, irritation, infection </a:t>
            </a:r>
            <a:r>
              <a:rPr lang="hr-HR" dirty="0" smtClean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ulceration of the cornea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edematous swelling of the retro-orbital tissues and degenerative changes in the </a:t>
            </a:r>
            <a:r>
              <a:rPr lang="en-US" dirty="0" err="1" smtClean="0">
                <a:solidFill>
                  <a:srgbClr val="FFFF00"/>
                </a:solidFill>
              </a:rPr>
              <a:t>extraocular</a:t>
            </a:r>
            <a:r>
              <a:rPr lang="en-US" dirty="0" smtClean="0">
                <a:solidFill>
                  <a:srgbClr val="FFFF00"/>
                </a:solidFill>
              </a:rPr>
              <a:t> muscles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autoimmune process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65126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8001000" cy="510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diagnostic tests </a:t>
            </a:r>
            <a:r>
              <a:rPr lang="en-US" dirty="0" smtClean="0">
                <a:solidFill>
                  <a:srgbClr val="FFFF00"/>
                </a:solidFill>
              </a:rPr>
              <a:t>for </a:t>
            </a:r>
            <a:r>
              <a:rPr lang="en-US" dirty="0" smtClean="0">
                <a:solidFill>
                  <a:srgbClr val="FFFF00"/>
                </a:solidFill>
              </a:rPr>
              <a:t>hyperthyroidism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direct measurement of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sz="2800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i T</a:t>
            </a:r>
            <a:r>
              <a:rPr lang="hr-HR" sz="2800" baseline="-25000" dirty="0">
                <a:solidFill>
                  <a:srgbClr val="FFFF00"/>
                </a:solidFill>
                <a:sym typeface="WP IconicSymbolsA" pitchFamily="2" charset="2"/>
              </a:rPr>
              <a:t>3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radioimmunoassay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basal metabolic </a:t>
            </a:r>
            <a:r>
              <a:rPr lang="en-US" sz="2800" dirty="0" smtClean="0">
                <a:solidFill>
                  <a:srgbClr val="FFFF00"/>
                </a:solidFill>
              </a:rPr>
              <a:t>rate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(+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30-60%)</a:t>
            </a: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concentration of TSH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concentration of TSI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treatment </a:t>
            </a:r>
            <a:r>
              <a:rPr lang="en-US" dirty="0" smtClean="0">
                <a:solidFill>
                  <a:srgbClr val="FFFF00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hyperthyroidism</a:t>
            </a:r>
            <a:endParaRPr lang="hr-HR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surgical removal of most of the thyroid gland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</a:rPr>
              <a:t>propylthiouracil</a:t>
            </a:r>
            <a:r>
              <a:rPr lang="en-US" sz="2800" dirty="0" smtClean="0">
                <a:solidFill>
                  <a:srgbClr val="FFFF00"/>
                </a:solidFill>
              </a:rPr>
              <a:t> &amp; </a:t>
            </a:r>
            <a:r>
              <a:rPr lang="en-US" sz="2800" dirty="0" smtClean="0">
                <a:solidFill>
                  <a:srgbClr val="FFFF00"/>
                </a:solidFill>
              </a:rPr>
              <a:t>iodides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– 1/1000 </a:t>
            </a: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of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1/25)</a:t>
            </a: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radioactive iodine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absorption </a:t>
            </a:r>
            <a:r>
              <a:rPr lang="en-US" sz="2800" dirty="0" smtClean="0">
                <a:solidFill>
                  <a:srgbClr val="FFFF00"/>
                </a:solidFill>
              </a:rPr>
              <a:t>by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80-90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%, </a:t>
            </a:r>
            <a:r>
              <a:rPr lang="en-US" sz="2800" dirty="0" smtClean="0">
                <a:solidFill>
                  <a:srgbClr val="FFFF00"/>
                </a:solidFill>
              </a:rPr>
              <a:t>destroy most of the </a:t>
            </a:r>
            <a:r>
              <a:rPr lang="en-US" sz="2800" dirty="0" err="1" smtClean="0">
                <a:solidFill>
                  <a:srgbClr val="FFFF00"/>
                </a:solidFill>
              </a:rPr>
              <a:t>secretory</a:t>
            </a:r>
            <a:r>
              <a:rPr lang="en-US" sz="2800" dirty="0" smtClean="0">
                <a:solidFill>
                  <a:srgbClr val="FFFF00"/>
                </a:solidFill>
              </a:rPr>
              <a:t> cells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546" name="Picture 2" descr="E:\Chapter 76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4341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7" descr="D:\SCContent\9781416045748\graphics\fullsize\S9781416045748-076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13" y="532381"/>
            <a:ext cx="6876819" cy="5639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507" name="Picture 3" descr="E: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5064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9" name="Picture 3" descr="E: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50180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of the Thyroid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43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hypothyroidism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often initiated by autoimmunity against the thyroid gland (Hashimoto disease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destruction of gland </a:t>
            </a:r>
            <a:r>
              <a:rPr lang="en-US" sz="2800" dirty="0" smtClean="0">
                <a:solidFill>
                  <a:srgbClr val="FFFF00"/>
                </a:solidFill>
              </a:rPr>
              <a:t>rather than </a:t>
            </a:r>
            <a:r>
              <a:rPr lang="en-US" sz="2800" dirty="0" smtClean="0">
                <a:solidFill>
                  <a:srgbClr val="FFFF00"/>
                </a:solidFill>
              </a:rPr>
              <a:t>stimulation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first </a:t>
            </a:r>
            <a:r>
              <a:rPr lang="en-US" sz="2800" dirty="0" smtClean="0">
                <a:solidFill>
                  <a:srgbClr val="FFFF00"/>
                </a:solidFill>
              </a:rPr>
              <a:t>autoimmune </a:t>
            </a:r>
            <a:r>
              <a:rPr lang="en-US" sz="2800" dirty="0" smtClean="0">
                <a:solidFill>
                  <a:srgbClr val="FFFF00"/>
                </a:solidFill>
              </a:rPr>
              <a:t>"</a:t>
            </a:r>
            <a:r>
              <a:rPr lang="en-US" sz="2800" dirty="0" err="1" smtClean="0">
                <a:solidFill>
                  <a:srgbClr val="FFFF00"/>
                </a:solidFill>
              </a:rPr>
              <a:t>thyroiditis</a:t>
            </a:r>
            <a:r>
              <a:rPr lang="en-US" sz="2800" dirty="0" smtClean="0">
                <a:solidFill>
                  <a:srgbClr val="FFFF00"/>
                </a:solidFill>
              </a:rPr>
              <a:t>"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inflammation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fibrosis of the gland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6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endemic colloid goiter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greatly enlarged thyroid </a:t>
            </a:r>
            <a:r>
              <a:rPr lang="en-US" dirty="0" smtClean="0">
                <a:solidFill>
                  <a:srgbClr val="FFFF00"/>
                </a:solidFill>
              </a:rPr>
              <a:t>gland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insufficient iodine </a:t>
            </a:r>
            <a:r>
              <a:rPr lang="en-US" sz="2800" dirty="0" smtClean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the soil for the </a:t>
            </a:r>
            <a:r>
              <a:rPr lang="en-US" sz="2800" dirty="0" smtClean="0">
                <a:solidFill>
                  <a:srgbClr val="FFFF00"/>
                </a:solidFill>
              </a:rPr>
              <a:t>foodstuffs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in some areas (mountains)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mechanism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activation of feedback loop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increase in size by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1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0-20x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iodized table salt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38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80010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idiopathic nontoxic colloid goiter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no iodine </a:t>
            </a:r>
            <a:r>
              <a:rPr lang="en-US" sz="2800" dirty="0" smtClean="0">
                <a:solidFill>
                  <a:srgbClr val="FFFF00"/>
                </a:solidFill>
              </a:rPr>
              <a:t>deficiency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more </a:t>
            </a:r>
            <a:r>
              <a:rPr lang="en-US" sz="2800" dirty="0" smtClean="0">
                <a:solidFill>
                  <a:srgbClr val="FFFF00"/>
                </a:solidFill>
              </a:rPr>
              <a:t>frequently </a:t>
            </a:r>
            <a:r>
              <a:rPr lang="en-US" sz="2800" dirty="0" smtClean="0">
                <a:solidFill>
                  <a:srgbClr val="FFFF00"/>
                </a:solidFill>
              </a:rPr>
              <a:t>secretion </a:t>
            </a:r>
            <a:r>
              <a:rPr lang="en-US" sz="2800" dirty="0" smtClean="0">
                <a:solidFill>
                  <a:srgbClr val="FFFF00"/>
                </a:solidFill>
              </a:rPr>
              <a:t>is depressed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signs of mild </a:t>
            </a:r>
            <a:r>
              <a:rPr lang="en-US" sz="2800" dirty="0" err="1" smtClean="0">
                <a:solidFill>
                  <a:srgbClr val="FFFF00"/>
                </a:solidFill>
              </a:rPr>
              <a:t>thyroiditis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thyroiditis</a:t>
            </a:r>
            <a:r>
              <a:rPr lang="en-US" sz="2800" dirty="0" smtClean="0">
                <a:solidFill>
                  <a:srgbClr val="FFFF00"/>
                </a:solidFill>
              </a:rPr>
              <a:t> causes slight hypothyroidism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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TSH – </a:t>
            </a:r>
            <a:r>
              <a:rPr lang="en-US" sz="2800" dirty="0" smtClean="0">
                <a:solidFill>
                  <a:srgbClr val="FFFF00"/>
                </a:solidFill>
              </a:rPr>
              <a:t>growth of the </a:t>
            </a:r>
            <a:r>
              <a:rPr lang="en-US" sz="2800" dirty="0" err="1" smtClean="0">
                <a:solidFill>
                  <a:srgbClr val="FFFF00"/>
                </a:solidFill>
              </a:rPr>
              <a:t>noninflamed</a:t>
            </a:r>
            <a:r>
              <a:rPr lang="en-US" sz="2800" dirty="0" smtClean="0">
                <a:solidFill>
                  <a:srgbClr val="FFFF00"/>
                </a:solidFill>
              </a:rPr>
              <a:t> portions of the gland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nodular look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abnormality of the enzyme system required for formation of the thyroid hormones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066800" lvl="1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goitrogenic</a:t>
            </a:r>
            <a:r>
              <a:rPr lang="en-US" sz="2800" dirty="0" smtClean="0">
                <a:solidFill>
                  <a:srgbClr val="FFFF00"/>
                </a:solidFill>
              </a:rPr>
              <a:t> substances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turnips and cabbages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physiological characteristics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: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fatigue and extreme somnolence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extreme muscular sluggishness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slowed heart rate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decreased </a:t>
            </a:r>
            <a:r>
              <a:rPr lang="en-US" sz="2800" dirty="0" smtClean="0">
                <a:solidFill>
                  <a:srgbClr val="FFFF00"/>
                </a:solidFill>
              </a:rPr>
              <a:t>CO and blood volume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sometimes increased body weight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constipation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mental sluggishness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depressed growth of hair and </a:t>
            </a:r>
            <a:r>
              <a:rPr lang="en-US" sz="2800" dirty="0" err="1" smtClean="0">
                <a:solidFill>
                  <a:srgbClr val="FFFF00"/>
                </a:solidFill>
              </a:rPr>
              <a:t>scaliness</a:t>
            </a:r>
            <a:r>
              <a:rPr lang="en-US" sz="2800" dirty="0" smtClean="0">
                <a:solidFill>
                  <a:srgbClr val="FFFF00"/>
                </a:solidFill>
              </a:rPr>
              <a:t> of </a:t>
            </a:r>
            <a:r>
              <a:rPr lang="en-US" sz="2800" dirty="0" smtClean="0">
                <a:solidFill>
                  <a:srgbClr val="FFFF00"/>
                </a:solidFill>
              </a:rPr>
              <a:t>skin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froglike husky voice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myxedema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in the patient with almost total lack of thyroid hormone function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bagginess under the eyes and swelling of the </a:t>
            </a:r>
            <a:r>
              <a:rPr lang="en-US" dirty="0" smtClean="0">
                <a:solidFill>
                  <a:srgbClr val="FFFF00"/>
                </a:solidFill>
              </a:rPr>
              <a:t>face</a:t>
            </a:r>
            <a:r>
              <a:rPr lang="en-US" dirty="0" smtClean="0">
                <a:solidFill>
                  <a:srgbClr val="FFFF00"/>
                </a:solidFill>
              </a:rPr>
              <a:t>, greatly increased quantities of tissue gel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edema is the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nonpitting</a:t>
            </a:r>
            <a:r>
              <a:rPr lang="en-US" dirty="0" smtClean="0">
                <a:solidFill>
                  <a:srgbClr val="FFFF00"/>
                </a:solidFill>
              </a:rPr>
              <a:t> type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atherosclerosis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– 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cholesterol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deafness, and coronary artery disease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594" name="Picture 2" descr="E:\Chapter 76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4937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1" name="Picture 3" descr="E: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5064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8001000" cy="56388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diagnostic tests </a:t>
            </a:r>
            <a:r>
              <a:rPr lang="en-US" dirty="0" smtClean="0">
                <a:solidFill>
                  <a:srgbClr val="FFFF00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hypothyroidism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free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T</a:t>
            </a:r>
            <a:r>
              <a:rPr lang="hr-HR" sz="2800" baseline="-25000" dirty="0" smtClean="0">
                <a:solidFill>
                  <a:srgbClr val="FFFF00"/>
                </a:solidFill>
                <a:sym typeface="WP IconicSymbolsA" pitchFamily="2" charset="2"/>
              </a:rPr>
              <a:t>4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in the blood is </a:t>
            </a:r>
            <a:r>
              <a:rPr lang="en-US" sz="2800" dirty="0" smtClean="0">
                <a:solidFill>
                  <a:srgbClr val="FFFF00"/>
                </a:solidFill>
              </a:rPr>
              <a:t>low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basal metabolic rate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(-30-50%)</a:t>
            </a: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secretion of TSH by the anterior pituitary when a test dose of TRH is administered is usually greatly increased</a:t>
            </a:r>
            <a:endParaRPr lang="hr-HR" sz="2800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treatment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hypothyroidism</a:t>
            </a:r>
            <a:endParaRPr lang="hr-HR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oral ingestion of a tablet or more containing </a:t>
            </a:r>
            <a:r>
              <a:rPr lang="en-US" sz="2800" dirty="0" err="1" smtClean="0">
                <a:solidFill>
                  <a:srgbClr val="FFFF00"/>
                </a:solidFill>
              </a:rPr>
              <a:t>thyroxine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very successful</a:t>
            </a:r>
            <a:endParaRPr lang="hr-HR" sz="2800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first time in 1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891 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  <a:sym typeface="WP IconicSymbolsA" pitchFamily="2" charset="2"/>
              </a:rPr>
              <a:t>unpurified extracts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3" descr="centg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79248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of the Thyroid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04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8001000" cy="48768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cretinism</a:t>
            </a:r>
            <a:endParaRPr lang="hr-HR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extreme hypothyroidism during fetal life, infancy, or </a:t>
            </a:r>
            <a:r>
              <a:rPr lang="en-US" sz="2800" dirty="0" smtClean="0">
                <a:solidFill>
                  <a:srgbClr val="FFFF00"/>
                </a:solidFill>
              </a:rPr>
              <a:t>childhood</a:t>
            </a:r>
            <a:endParaRPr lang="hr-HR" sz="2800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failure of body growth and by mental retardation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congenital cretinism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congenital lack of a thyroid </a:t>
            </a:r>
            <a:r>
              <a:rPr lang="en-US" sz="2800" dirty="0" smtClean="0">
                <a:solidFill>
                  <a:srgbClr val="FFFF00"/>
                </a:solidFill>
              </a:rPr>
              <a:t>gland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endemic cretinism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genetic defect or iodine lack in the </a:t>
            </a:r>
            <a:r>
              <a:rPr lang="en-US" sz="2800" dirty="0" smtClean="0">
                <a:solidFill>
                  <a:srgbClr val="FFFF00"/>
                </a:solidFill>
              </a:rPr>
              <a:t>diet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mental growth</a:t>
            </a:r>
            <a:r>
              <a:rPr lang="hr-HR" sz="2800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permanent retardation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5" name="Picture 3" descr="E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50085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major constituent of colloid is the large glycoprotein </a:t>
            </a: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it must be absorbed back through the follicular epithelium into the blood 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blood flow about five times the weight of the gland each minute</a:t>
            </a:r>
            <a:endParaRPr lang="en-US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Iodine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5667" name="Rectangle 1027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56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8001000" cy="4800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50 mg </a:t>
            </a:r>
            <a:r>
              <a:rPr lang="en-US" dirty="0" smtClean="0">
                <a:solidFill>
                  <a:srgbClr val="FFFF00"/>
                </a:solidFill>
              </a:rPr>
              <a:t>iodine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ingested each year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or about 1 mg/week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sodium iodide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table salt is iodized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 (1/100 000)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iodides are absorbed in about the same manner as chlorides</a:t>
            </a:r>
            <a:endParaRPr lang="en-US" dirty="0" smtClean="0">
              <a:solidFill>
                <a:srgbClr val="FFFF00"/>
              </a:solidFill>
              <a:sym typeface="WP IconicSymbolsA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most of iodides are rapidly excreted by kidneys, only after </a:t>
            </a:r>
            <a:r>
              <a:rPr lang="en-US" dirty="0" smtClean="0">
                <a:solidFill>
                  <a:srgbClr val="FFFF00"/>
                </a:solidFill>
                <a:sym typeface="WP IconicSymbolsA" pitchFamily="2" charset="2"/>
              </a:rPr>
              <a:t>1/5</a:t>
            </a:r>
            <a:r>
              <a:rPr lang="en-US" dirty="0" smtClean="0">
                <a:solidFill>
                  <a:srgbClr val="FFFF00"/>
                </a:solidFill>
              </a:rPr>
              <a:t> are selectively removed from circulating blood by cells of thyroid gland</a:t>
            </a:r>
            <a:endParaRPr lang="en-US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76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838200"/>
            <a:ext cx="6900862" cy="5046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3712</TotalTime>
  <Words>2337</Words>
  <Application>Microsoft Office PowerPoint</Application>
  <PresentationFormat>On-screen Show (4:3)</PresentationFormat>
  <Paragraphs>209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Azure</vt:lpstr>
      <vt:lpstr>Thyroid Metabolic Hormones</vt:lpstr>
      <vt:lpstr>Slide 2</vt:lpstr>
      <vt:lpstr>Synthesis and Secretion of the Thyroid Metabolic Hormones</vt:lpstr>
      <vt:lpstr>Slide 4</vt:lpstr>
      <vt:lpstr>Slide 5</vt:lpstr>
      <vt:lpstr>Slide 6</vt:lpstr>
      <vt:lpstr>Slide 7</vt:lpstr>
      <vt:lpstr>Role of Iodine</vt:lpstr>
      <vt:lpstr>Slide 9</vt:lpstr>
      <vt:lpstr>Iodide Pump</vt:lpstr>
      <vt:lpstr>Slide 11</vt:lpstr>
      <vt:lpstr>Slide 12</vt:lpstr>
      <vt:lpstr>Formation and Secretion of Thyroglobulin</vt:lpstr>
      <vt:lpstr>Oxidation of the Iodide Ion</vt:lpstr>
      <vt:lpstr>Iodination of Tyrosine and Formation of Hormones – "Organification”</vt:lpstr>
      <vt:lpstr>Iodination of Tyrosine and Formation of Hormones – "Organification”</vt:lpstr>
      <vt:lpstr>Slide 17</vt:lpstr>
      <vt:lpstr>Slide 18</vt:lpstr>
      <vt:lpstr>Storage of Thyroglobulin</vt:lpstr>
      <vt:lpstr>Release of Thyroxine and Triiodothyronine</vt:lpstr>
      <vt:lpstr>Slide 21</vt:lpstr>
      <vt:lpstr>Slide 22</vt:lpstr>
      <vt:lpstr>Transport of T4 i T3 to Tissues</vt:lpstr>
      <vt:lpstr>Slide 24</vt:lpstr>
      <vt:lpstr>Physiological Functions of the Thyroid Hormones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Regulation of Thyroid Hormone Secretion</vt:lpstr>
      <vt:lpstr>Slide 38</vt:lpstr>
      <vt:lpstr>Slide 39</vt:lpstr>
      <vt:lpstr>Slide 40</vt:lpstr>
      <vt:lpstr>Slide 41</vt:lpstr>
      <vt:lpstr>Slide 42</vt:lpstr>
      <vt:lpstr>Antithyroid Substances</vt:lpstr>
      <vt:lpstr>Slide 44</vt:lpstr>
      <vt:lpstr>Diseases of the Thyroid</vt:lpstr>
      <vt:lpstr>Slide 46</vt:lpstr>
      <vt:lpstr>Slide 47</vt:lpstr>
      <vt:lpstr>Slide 48</vt:lpstr>
      <vt:lpstr>Slide 49</vt:lpstr>
      <vt:lpstr>Slide 50</vt:lpstr>
      <vt:lpstr>Slide 51</vt:lpstr>
      <vt:lpstr>Diseases of the Thyroid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Diseases of the Thyroid</vt:lpstr>
      <vt:lpstr>Slide 61</vt:lpstr>
    </vt:vector>
  </TitlesOfParts>
  <Company>Medical College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Regulacija protoka krvi u skeletnim misicima za vrijeme tjelovjezbe</dc:title>
  <dc:creator>Zoran Valic</dc:creator>
  <cp:lastModifiedBy>Zoran Valic</cp:lastModifiedBy>
  <cp:revision>525</cp:revision>
  <dcterms:created xsi:type="dcterms:W3CDTF">2002-11-17T08:56:46Z</dcterms:created>
  <dcterms:modified xsi:type="dcterms:W3CDTF">2012-11-19T21:38:43Z</dcterms:modified>
</cp:coreProperties>
</file>