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57"/>
  </p:handoutMasterIdLst>
  <p:sldIdLst>
    <p:sldId id="256" r:id="rId2"/>
    <p:sldId id="258" r:id="rId3"/>
    <p:sldId id="283" r:id="rId4"/>
    <p:sldId id="285" r:id="rId5"/>
    <p:sldId id="284" r:id="rId6"/>
    <p:sldId id="262" r:id="rId7"/>
    <p:sldId id="287" r:id="rId8"/>
    <p:sldId id="286" r:id="rId9"/>
    <p:sldId id="263" r:id="rId10"/>
    <p:sldId id="266" r:id="rId11"/>
    <p:sldId id="267" r:id="rId12"/>
    <p:sldId id="268" r:id="rId13"/>
    <p:sldId id="269" r:id="rId14"/>
    <p:sldId id="316" r:id="rId15"/>
    <p:sldId id="304" r:id="rId16"/>
    <p:sldId id="305" r:id="rId17"/>
    <p:sldId id="264" r:id="rId18"/>
    <p:sldId id="265" r:id="rId19"/>
    <p:sldId id="272" r:id="rId20"/>
    <p:sldId id="303" r:id="rId21"/>
    <p:sldId id="273" r:id="rId22"/>
    <p:sldId id="270" r:id="rId23"/>
    <p:sldId id="320"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6" r:id="rId39"/>
    <p:sldId id="308" r:id="rId40"/>
    <p:sldId id="309" r:id="rId41"/>
    <p:sldId id="313" r:id="rId42"/>
    <p:sldId id="314" r:id="rId43"/>
    <p:sldId id="317" r:id="rId44"/>
    <p:sldId id="318" r:id="rId45"/>
    <p:sldId id="302" r:id="rId46"/>
    <p:sldId id="319" r:id="rId47"/>
    <p:sldId id="274" r:id="rId48"/>
    <p:sldId id="275" r:id="rId49"/>
    <p:sldId id="276" r:id="rId50"/>
    <p:sldId id="277" r:id="rId51"/>
    <p:sldId id="278" r:id="rId52"/>
    <p:sldId id="280" r:id="rId53"/>
    <p:sldId id="279" r:id="rId54"/>
    <p:sldId id="282" r:id="rId55"/>
    <p:sldId id="26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snapToObjects="1">
      <p:cViewPr varScale="1">
        <p:scale>
          <a:sx n="86" d="100"/>
          <a:sy n="86" d="100"/>
        </p:scale>
        <p:origin x="26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4817275-CBD9-40D7-8575-50F3F6E8A7DC}" type="datetimeFigureOut">
              <a:rPr lang="en-US" smtClean="0"/>
              <a:t>11/6/2019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036829F-ABEB-4D5F-872C-56E1D4130ABA}" type="slidenum">
              <a:rPr lang="en-US" smtClean="0"/>
              <a:t>‹#›</a:t>
            </a:fld>
            <a:endParaRPr lang="en-US"/>
          </a:p>
        </p:txBody>
      </p:sp>
    </p:spTree>
    <p:extLst>
      <p:ext uri="{BB962C8B-B14F-4D97-AF65-F5344CB8AC3E}">
        <p14:creationId xmlns:p14="http://schemas.microsoft.com/office/powerpoint/2010/main" val="3972019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64970"/>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524000" y="2152971"/>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grpSp>
        <p:nvGrpSpPr>
          <p:cNvPr id="14" name="Group 13">
            <a:extLst>
              <a:ext uri="{FF2B5EF4-FFF2-40B4-BE49-F238E27FC236}">
                <a16:creationId xmlns="" xmlns:a16="http://schemas.microsoft.com/office/drawing/2014/main" id="{7723A08E-5580-974A-9F20-13A6DCBBB8B2}"/>
              </a:ext>
            </a:extLst>
          </p:cNvPr>
          <p:cNvGrpSpPr>
            <a:grpSpLocks noChangeAspect="1"/>
          </p:cNvGrpSpPr>
          <p:nvPr/>
        </p:nvGrpSpPr>
        <p:grpSpPr>
          <a:xfrm>
            <a:off x="5183237" y="4557650"/>
            <a:ext cx="1408176" cy="1538935"/>
            <a:chOff x="2751337" y="1414797"/>
            <a:chExt cx="1865562" cy="2036314"/>
          </a:xfrm>
        </p:grpSpPr>
        <p:sp>
          <p:nvSpPr>
            <p:cNvPr id="9" name="Rectangle 8">
              <a:extLst>
                <a:ext uri="{FF2B5EF4-FFF2-40B4-BE49-F238E27FC236}">
                  <a16:creationId xmlns="" xmlns:a16="http://schemas.microsoft.com/office/drawing/2014/main" id="{761A4E3E-3863-6443-A774-1878C228FB09}"/>
                </a:ext>
              </a:extLst>
            </p:cNvPr>
            <p:cNvSpPr/>
            <p:nvPr/>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8" name="Picture 7">
              <a:extLst>
                <a:ext uri="{FF2B5EF4-FFF2-40B4-BE49-F238E27FC236}">
                  <a16:creationId xmlns="" xmlns:a16="http://schemas.microsoft.com/office/drawing/2014/main" id="{6B058983-82B9-E54D-AEC7-441D8B758C5E}"/>
                </a:ext>
              </a:extLst>
            </p:cNvPr>
            <p:cNvPicPr>
              <a:picLocks noChangeAspect="1"/>
            </p:cNvPicPr>
            <p:nvPr/>
          </p:nvPicPr>
          <p:blipFill>
            <a:blip r:embed="rId3"/>
            <a:stretch>
              <a:fillRect/>
            </a:stretch>
          </p:blipFill>
          <p:spPr>
            <a:xfrm>
              <a:off x="3009900" y="1676401"/>
              <a:ext cx="1341129" cy="1504682"/>
            </a:xfrm>
            <a:prstGeom prst="rect">
              <a:avLst/>
            </a:prstGeom>
          </p:spPr>
        </p:pic>
      </p:grpSp>
      <p:pic>
        <p:nvPicPr>
          <p:cNvPr id="17" name="Picture 16">
            <a:extLst>
              <a:ext uri="{FF2B5EF4-FFF2-40B4-BE49-F238E27FC236}">
                <a16:creationId xmlns="" xmlns:a16="http://schemas.microsoft.com/office/drawing/2014/main" id="{DE2E2459-DAC3-8641-AC87-20628A2AEF2A}"/>
              </a:ext>
            </a:extLst>
          </p:cNvPr>
          <p:cNvPicPr>
            <a:picLocks noChangeAspect="1"/>
          </p:cNvPicPr>
          <p:nvPr/>
        </p:nvPicPr>
        <p:blipFill>
          <a:blip r:embed="rId4"/>
          <a:stretch>
            <a:fillRect/>
          </a:stretch>
        </p:blipFill>
        <p:spPr>
          <a:xfrm>
            <a:off x="4006508" y="6206201"/>
            <a:ext cx="4160520" cy="594360"/>
          </a:xfrm>
          <a:prstGeom prst="rect">
            <a:avLst/>
          </a:prstGeom>
        </p:spPr>
      </p:pic>
      <p:sp>
        <p:nvSpPr>
          <p:cNvPr id="5" name="Text Placeholder 4">
            <a:extLst>
              <a:ext uri="{FF2B5EF4-FFF2-40B4-BE49-F238E27FC236}">
                <a16:creationId xmlns="" xmlns:a16="http://schemas.microsoft.com/office/drawing/2014/main" id="{EAB5B5FA-38C5-9149-9DA4-F4028C9667AB}"/>
              </a:ext>
            </a:extLst>
          </p:cNvPr>
          <p:cNvSpPr>
            <a:spLocks noGrp="1"/>
          </p:cNvSpPr>
          <p:nvPr>
            <p:ph type="body" sz="quarter" idx="10" hasCustomPrompt="1"/>
          </p:nvPr>
        </p:nvSpPr>
        <p:spPr>
          <a:xfrm>
            <a:off x="2969977" y="3009501"/>
            <a:ext cx="6233583" cy="334963"/>
          </a:xfrm>
        </p:spPr>
        <p:txBody>
          <a:bodyPr>
            <a:no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 xmlns:a16="http://schemas.microsoft.com/office/drawing/2014/main" id="{932339FA-DA32-A74D-BF3D-0857B2EA0233}"/>
              </a:ext>
            </a:extLst>
          </p:cNvPr>
          <p:cNvSpPr>
            <a:spLocks noGrp="1"/>
          </p:cNvSpPr>
          <p:nvPr>
            <p:ph type="body" sz="quarter" idx="11" hasCustomPrompt="1"/>
          </p:nvPr>
        </p:nvSpPr>
        <p:spPr>
          <a:xfrm>
            <a:off x="914401" y="3470502"/>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 xmlns:a16="http://schemas.microsoft.com/office/drawing/2014/main" id="{4C4E1DC7-B849-7A47-B34C-CA67D6F4605F}"/>
              </a:ext>
            </a:extLst>
          </p:cNvPr>
          <p:cNvSpPr>
            <a:spLocks noGrp="1"/>
          </p:cNvSpPr>
          <p:nvPr>
            <p:ph type="body" sz="quarter" idx="12" hasCustomPrompt="1"/>
          </p:nvPr>
        </p:nvSpPr>
        <p:spPr>
          <a:xfrm>
            <a:off x="6308194" y="3470502"/>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9" name="Straight Connector 18">
            <a:extLst>
              <a:ext uri="{FF2B5EF4-FFF2-40B4-BE49-F238E27FC236}">
                <a16:creationId xmlns="" xmlns:a16="http://schemas.microsoft.com/office/drawing/2014/main" id="{5179D0B7-8287-5C4F-BABF-8970B3680353}"/>
              </a:ext>
            </a:extLst>
          </p:cNvPr>
          <p:cNvCxnSpPr/>
          <p:nvPr/>
        </p:nvCxnSpPr>
        <p:spPr>
          <a:xfrm>
            <a:off x="6090139" y="3444125"/>
            <a:ext cx="0" cy="70584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3404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595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5252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9305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62731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55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6260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033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E12DA42E-E29E-8442-94C1-AC54D70DD518}"/>
              </a:ext>
            </a:extLst>
          </p:cNvPr>
          <p:cNvSpPr>
            <a:spLocks noGrp="1"/>
          </p:cNvSpPr>
          <p:nvPr>
            <p:ph type="body" sz="quarter" idx="10" hasCustomPrompt="1"/>
          </p:nvPr>
        </p:nvSpPr>
        <p:spPr>
          <a:xfrm>
            <a:off x="820551" y="2107019"/>
            <a:ext cx="10516077" cy="480131"/>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 xmlns:a16="http://schemas.microsoft.com/office/drawing/2014/main" id="{62B999D7-A76D-B741-B745-30280A6B16D7}"/>
              </a:ext>
            </a:extLst>
          </p:cNvPr>
          <p:cNvSpPr>
            <a:spLocks noGrp="1"/>
          </p:cNvSpPr>
          <p:nvPr>
            <p:ph type="body" sz="quarter" idx="11" hasCustomPrompt="1"/>
          </p:nvPr>
        </p:nvSpPr>
        <p:spPr>
          <a:xfrm>
            <a:off x="820551" y="2604238"/>
            <a:ext cx="10516077" cy="480131"/>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 xmlns:a16="http://schemas.microsoft.com/office/drawing/2014/main" id="{5CA1FD1C-6FE7-DD48-9178-AFF6A8C55535}"/>
              </a:ext>
            </a:extLst>
          </p:cNvPr>
          <p:cNvSpPr>
            <a:spLocks noGrp="1"/>
          </p:cNvSpPr>
          <p:nvPr>
            <p:ph type="body" sz="quarter" idx="12" hasCustomPrompt="1"/>
          </p:nvPr>
        </p:nvSpPr>
        <p:spPr>
          <a:xfrm>
            <a:off x="820551" y="3101457"/>
            <a:ext cx="10516077" cy="480131"/>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 xmlns:a16="http://schemas.microsoft.com/office/drawing/2014/main" id="{56EF9B5F-920F-8E4F-872D-C4D4C2C60FF5}"/>
              </a:ext>
            </a:extLst>
          </p:cNvPr>
          <p:cNvSpPr>
            <a:spLocks noGrp="1"/>
          </p:cNvSpPr>
          <p:nvPr>
            <p:ph type="body" sz="quarter" idx="13" hasCustomPrompt="1"/>
          </p:nvPr>
        </p:nvSpPr>
        <p:spPr>
          <a:xfrm>
            <a:off x="820551" y="3598676"/>
            <a:ext cx="10516077" cy="480131"/>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 xmlns:a16="http://schemas.microsoft.com/office/drawing/2014/main" id="{B0EB2389-F780-2D4A-B2A3-2E10B3549B02}"/>
              </a:ext>
            </a:extLst>
          </p:cNvPr>
          <p:cNvSpPr>
            <a:spLocks noGrp="1"/>
          </p:cNvSpPr>
          <p:nvPr>
            <p:ph type="body" sz="quarter" idx="14" hasCustomPrompt="1"/>
          </p:nvPr>
        </p:nvSpPr>
        <p:spPr>
          <a:xfrm>
            <a:off x="820551" y="4095895"/>
            <a:ext cx="10516077" cy="480131"/>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 xmlns:a16="http://schemas.microsoft.com/office/drawing/2014/main" id="{85444114-988B-6D44-B79C-537507DF2B60}"/>
              </a:ext>
            </a:extLst>
          </p:cNvPr>
          <p:cNvSpPr>
            <a:spLocks noGrp="1"/>
          </p:cNvSpPr>
          <p:nvPr>
            <p:ph type="body" sz="quarter" idx="15" hasCustomPrompt="1"/>
          </p:nvPr>
        </p:nvSpPr>
        <p:spPr>
          <a:xfrm>
            <a:off x="820551" y="4593116"/>
            <a:ext cx="10516077" cy="480131"/>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 xmlns:a16="http://schemas.microsoft.com/office/drawing/2014/main" id="{F1ED535D-CF14-414F-994D-2D6881DC565E}"/>
              </a:ext>
            </a:extLst>
          </p:cNvPr>
          <p:cNvSpPr txBox="1"/>
          <p:nvPr/>
        </p:nvSpPr>
        <p:spPr>
          <a:xfrm>
            <a:off x="820552" y="978794"/>
            <a:ext cx="8108801" cy="707886"/>
          </a:xfrm>
          <a:prstGeom prst="rect">
            <a:avLst/>
          </a:prstGeom>
          <a:noFill/>
        </p:spPr>
        <p:txBody>
          <a:bodyPr wrap="square" rtlCol="0">
            <a:spAutoFit/>
          </a:bodyPr>
          <a:lstStyle/>
          <a:p>
            <a:r>
              <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16227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6176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524000" y="314976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237434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5BBC21DA-BB37-9447-AE99-A5671996BECD}"/>
              </a:ext>
            </a:extLst>
          </p:cNvPr>
          <p:cNvSpPr>
            <a:spLocks noGrp="1"/>
          </p:cNvSpPr>
          <p:nvPr>
            <p:ph type="pic" sz="quarter" idx="13"/>
          </p:nvPr>
        </p:nvSpPr>
        <p:spPr>
          <a:xfrm>
            <a:off x="0" y="0"/>
            <a:ext cx="4391187" cy="6858000"/>
          </a:xfrm>
        </p:spPr>
        <p:txBody>
          <a:bodyPr/>
          <a:lstStyle/>
          <a:p>
            <a:r>
              <a:rPr lang="en-US"/>
              <a:t>Click icon to add picture</a:t>
            </a:r>
            <a:endParaRPr lang="en-US" dirty="0"/>
          </a:p>
        </p:txBody>
      </p:sp>
      <p:sp>
        <p:nvSpPr>
          <p:cNvPr id="16" name="Rectangle 15">
            <a:extLst>
              <a:ext uri="{FF2B5EF4-FFF2-40B4-BE49-F238E27FC236}">
                <a16:creationId xmlns="" xmlns:a16="http://schemas.microsoft.com/office/drawing/2014/main" id="{21CD90CA-AF2E-8449-8E84-D6C56326C15A}"/>
              </a:ext>
            </a:extLst>
          </p:cNvPr>
          <p:cNvSpPr/>
          <p:nvPr/>
        </p:nvSpPr>
        <p:spPr>
          <a:xfrm>
            <a:off x="4391187" y="0"/>
            <a:ext cx="78008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 xmlns:a16="http://schemas.microsoft.com/office/drawing/2014/main" id="{91D5B3CF-5810-EF40-8451-52B286E53328}"/>
              </a:ext>
            </a:extLst>
          </p:cNvPr>
          <p:cNvSpPr/>
          <p:nvPr/>
        </p:nvSpPr>
        <p:spPr>
          <a:xfrm>
            <a:off x="4240260" y="0"/>
            <a:ext cx="4428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 xmlns:a16="http://schemas.microsoft.com/office/drawing/2014/main" id="{F3EFAC79-FBE2-DF48-8813-6E47C2638C11}"/>
              </a:ext>
            </a:extLst>
          </p:cNvPr>
          <p:cNvSpPr>
            <a:spLocks noGrp="1"/>
          </p:cNvSpPr>
          <p:nvPr>
            <p:ph type="ctrTitle" hasCustomPrompt="1"/>
          </p:nvPr>
        </p:nvSpPr>
        <p:spPr>
          <a:xfrm>
            <a:off x="5212729" y="510442"/>
            <a:ext cx="6700299" cy="1080247"/>
          </a:xfrm>
        </p:spPr>
        <p:txBody>
          <a:bodyPr anchor="t" anchorCtr="0">
            <a:noAutofit/>
          </a:bodyPr>
          <a:lstStyle>
            <a:lvl1pPr algn="ctr">
              <a:defRPr sz="4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 xmlns:a16="http://schemas.microsoft.com/office/drawing/2014/main" id="{5183B407-5E80-E943-A014-BDCB3E4C4FAC}"/>
              </a:ext>
            </a:extLst>
          </p:cNvPr>
          <p:cNvSpPr>
            <a:spLocks noGrp="1"/>
          </p:cNvSpPr>
          <p:nvPr>
            <p:ph type="subTitle" idx="1" hasCustomPrompt="1"/>
          </p:nvPr>
        </p:nvSpPr>
        <p:spPr>
          <a:xfrm>
            <a:off x="5874115" y="1598800"/>
            <a:ext cx="5514661"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 xmlns:a16="http://schemas.microsoft.com/office/drawing/2014/main" id="{0FF14268-F6DF-AE49-B746-8341CDE32594}"/>
              </a:ext>
            </a:extLst>
          </p:cNvPr>
          <p:cNvSpPr>
            <a:spLocks noGrp="1"/>
          </p:cNvSpPr>
          <p:nvPr>
            <p:ph type="body" sz="quarter" idx="10" hasCustomPrompt="1"/>
          </p:nvPr>
        </p:nvSpPr>
        <p:spPr>
          <a:xfrm>
            <a:off x="6089509" y="2494696"/>
            <a:ext cx="5083876"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 xmlns:a16="http://schemas.microsoft.com/office/drawing/2014/main" id="{9C5AD891-4FCC-0446-93A5-2DB1541B0499}"/>
              </a:ext>
            </a:extLst>
          </p:cNvPr>
          <p:cNvSpPr>
            <a:spLocks noGrp="1"/>
          </p:cNvSpPr>
          <p:nvPr>
            <p:ph type="body" sz="quarter" idx="11" hasCustomPrompt="1"/>
          </p:nvPr>
        </p:nvSpPr>
        <p:spPr>
          <a:xfrm>
            <a:off x="6087409" y="2932977"/>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 xmlns:a16="http://schemas.microsoft.com/office/drawing/2014/main" id="{09EBC9F5-88EB-8443-B256-F5EF5358DF4D}"/>
              </a:ext>
            </a:extLst>
          </p:cNvPr>
          <p:cNvSpPr>
            <a:spLocks noGrp="1"/>
          </p:cNvSpPr>
          <p:nvPr>
            <p:ph type="body" sz="quarter" idx="12" hasCustomPrompt="1"/>
          </p:nvPr>
        </p:nvSpPr>
        <p:spPr>
          <a:xfrm>
            <a:off x="6087406" y="3865608"/>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 xmlns:a16="http://schemas.microsoft.com/office/drawing/2014/main" id="{F474E4EE-A9AB-F74A-BA9F-547C75AA6EF1}"/>
              </a:ext>
            </a:extLst>
          </p:cNvPr>
          <p:cNvCxnSpPr>
            <a:cxnSpLocks/>
          </p:cNvCxnSpPr>
          <p:nvPr/>
        </p:nvCxnSpPr>
        <p:spPr>
          <a:xfrm flipH="1">
            <a:off x="6914890" y="3706773"/>
            <a:ext cx="3295972"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18" name="Group 17">
            <a:extLst>
              <a:ext uri="{FF2B5EF4-FFF2-40B4-BE49-F238E27FC236}">
                <a16:creationId xmlns="" xmlns:a16="http://schemas.microsoft.com/office/drawing/2014/main" id="{3F333699-7EF5-C043-B733-918C12342A5C}"/>
              </a:ext>
            </a:extLst>
          </p:cNvPr>
          <p:cNvGrpSpPr>
            <a:grpSpLocks noChangeAspect="1"/>
          </p:cNvGrpSpPr>
          <p:nvPr userDrawn="1"/>
        </p:nvGrpSpPr>
        <p:grpSpPr>
          <a:xfrm>
            <a:off x="7704034" y="4680383"/>
            <a:ext cx="1548994" cy="1692830"/>
            <a:chOff x="2751337" y="1414797"/>
            <a:chExt cx="1865562" cy="2036314"/>
          </a:xfrm>
        </p:grpSpPr>
        <p:sp>
          <p:nvSpPr>
            <p:cNvPr id="20" name="Rectangle 19">
              <a:extLst>
                <a:ext uri="{FF2B5EF4-FFF2-40B4-BE49-F238E27FC236}">
                  <a16:creationId xmlns="" xmlns:a16="http://schemas.microsoft.com/office/drawing/2014/main" id="{F516C31E-8813-5B4A-BD8E-EAF384850E45}"/>
                </a:ext>
              </a:extLst>
            </p:cNvPr>
            <p:cNvSpPr/>
            <p:nvPr/>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1" name="Picture 20">
              <a:extLst>
                <a:ext uri="{FF2B5EF4-FFF2-40B4-BE49-F238E27FC236}">
                  <a16:creationId xmlns="" xmlns:a16="http://schemas.microsoft.com/office/drawing/2014/main" id="{110816BD-0780-C848-99BE-273BA6FE5D2A}"/>
                </a:ext>
              </a:extLst>
            </p:cNvPr>
            <p:cNvPicPr>
              <a:picLocks noChangeAspect="1"/>
            </p:cNvPicPr>
            <p:nvPr/>
          </p:nvPicPr>
          <p:blipFill>
            <a:blip r:embed="rId2"/>
            <a:stretch>
              <a:fillRect/>
            </a:stretch>
          </p:blipFill>
          <p:spPr>
            <a:xfrm>
              <a:off x="3009900" y="1676401"/>
              <a:ext cx="1341129" cy="1504682"/>
            </a:xfrm>
            <a:prstGeom prst="rect">
              <a:avLst/>
            </a:prstGeom>
          </p:spPr>
        </p:pic>
      </p:grpSp>
      <p:pic>
        <p:nvPicPr>
          <p:cNvPr id="26" name="Picture 25">
            <a:extLst>
              <a:ext uri="{FF2B5EF4-FFF2-40B4-BE49-F238E27FC236}">
                <a16:creationId xmlns="" xmlns:a16="http://schemas.microsoft.com/office/drawing/2014/main" id="{D1F694C3-04A0-3E4D-8A90-3C943B3CD4FF}"/>
              </a:ext>
            </a:extLst>
          </p:cNvPr>
          <p:cNvPicPr>
            <a:picLocks noChangeAspect="1"/>
          </p:cNvPicPr>
          <p:nvPr userDrawn="1"/>
        </p:nvPicPr>
        <p:blipFill>
          <a:blip r:embed="rId3"/>
          <a:stretch>
            <a:fillRect/>
          </a:stretch>
        </p:blipFill>
        <p:spPr>
          <a:xfrm>
            <a:off x="6597714" y="6232884"/>
            <a:ext cx="4160520" cy="594360"/>
          </a:xfrm>
          <a:prstGeom prst="rect">
            <a:avLst/>
          </a:prstGeom>
        </p:spPr>
      </p:pic>
    </p:spTree>
    <p:extLst>
      <p:ext uri="{BB962C8B-B14F-4D97-AF65-F5344CB8AC3E}">
        <p14:creationId xmlns:p14="http://schemas.microsoft.com/office/powerpoint/2010/main" val="250442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3">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1D5B3CF-5810-EF40-8451-52B286E53328}"/>
              </a:ext>
            </a:extLst>
          </p:cNvPr>
          <p:cNvSpPr/>
          <p:nvPr/>
        </p:nvSpPr>
        <p:spPr>
          <a:xfrm>
            <a:off x="0" y="502920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 xmlns:a16="http://schemas.microsoft.com/office/drawing/2014/main" id="{F3EFAC79-FBE2-DF48-8813-6E47C2638C11}"/>
              </a:ext>
            </a:extLst>
          </p:cNvPr>
          <p:cNvSpPr>
            <a:spLocks noGrp="1"/>
          </p:cNvSpPr>
          <p:nvPr>
            <p:ph type="ctrTitle" hasCustomPrompt="1"/>
          </p:nvPr>
        </p:nvSpPr>
        <p:spPr>
          <a:xfrm>
            <a:off x="914400" y="47699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 xmlns:a16="http://schemas.microsoft.com/office/drawing/2014/main" id="{5183B407-5E80-E943-A014-BDCB3E4C4FAC}"/>
              </a:ext>
            </a:extLst>
          </p:cNvPr>
          <p:cNvSpPr>
            <a:spLocks noGrp="1"/>
          </p:cNvSpPr>
          <p:nvPr>
            <p:ph type="subTitle" idx="1" hasCustomPrompt="1"/>
          </p:nvPr>
        </p:nvSpPr>
        <p:spPr>
          <a:xfrm>
            <a:off x="1524000" y="196499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 xmlns:a16="http://schemas.microsoft.com/office/drawing/2014/main" id="{0FF14268-F6DF-AE49-B746-8341CDE32594}"/>
              </a:ext>
            </a:extLst>
          </p:cNvPr>
          <p:cNvSpPr>
            <a:spLocks noGrp="1"/>
          </p:cNvSpPr>
          <p:nvPr>
            <p:ph type="body" sz="quarter" idx="10" hasCustomPrompt="1"/>
          </p:nvPr>
        </p:nvSpPr>
        <p:spPr>
          <a:xfrm>
            <a:off x="2969977" y="2816316"/>
            <a:ext cx="6233583"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 xmlns:a16="http://schemas.microsoft.com/office/drawing/2014/main" id="{9C5AD891-4FCC-0446-93A5-2DB1541B0499}"/>
              </a:ext>
            </a:extLst>
          </p:cNvPr>
          <p:cNvSpPr>
            <a:spLocks noGrp="1"/>
          </p:cNvSpPr>
          <p:nvPr>
            <p:ph type="body" sz="quarter" idx="11" hasCustomPrompt="1"/>
          </p:nvPr>
        </p:nvSpPr>
        <p:spPr>
          <a:xfrm>
            <a:off x="914401" y="3277317"/>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 xmlns:a16="http://schemas.microsoft.com/office/drawing/2014/main" id="{09EBC9F5-88EB-8443-B256-F5EF5358DF4D}"/>
              </a:ext>
            </a:extLst>
          </p:cNvPr>
          <p:cNvSpPr>
            <a:spLocks noGrp="1"/>
          </p:cNvSpPr>
          <p:nvPr>
            <p:ph type="body" sz="quarter" idx="12" hasCustomPrompt="1"/>
          </p:nvPr>
        </p:nvSpPr>
        <p:spPr>
          <a:xfrm>
            <a:off x="6308194" y="3277317"/>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 xmlns:a16="http://schemas.microsoft.com/office/drawing/2014/main" id="{F474E4EE-A9AB-F74A-BA9F-547C75AA6EF1}"/>
              </a:ext>
            </a:extLst>
          </p:cNvPr>
          <p:cNvCxnSpPr/>
          <p:nvPr/>
        </p:nvCxnSpPr>
        <p:spPr>
          <a:xfrm>
            <a:off x="6090139" y="3263890"/>
            <a:ext cx="0" cy="705845"/>
          </a:xfrm>
          <a:prstGeom prst="line">
            <a:avLst/>
          </a:prstGeom>
        </p:spPr>
        <p:style>
          <a:lnRef idx="3">
            <a:schemeClr val="accent4"/>
          </a:lnRef>
          <a:fillRef idx="0">
            <a:schemeClr val="accent4"/>
          </a:fillRef>
          <a:effectRef idx="2">
            <a:schemeClr val="accent4"/>
          </a:effectRef>
          <a:fontRef idx="minor">
            <a:schemeClr val="tx1"/>
          </a:fontRef>
        </p:style>
      </p:cxnSp>
      <p:grpSp>
        <p:nvGrpSpPr>
          <p:cNvPr id="16" name="Group 15">
            <a:extLst>
              <a:ext uri="{FF2B5EF4-FFF2-40B4-BE49-F238E27FC236}">
                <a16:creationId xmlns="" xmlns:a16="http://schemas.microsoft.com/office/drawing/2014/main" id="{95D9E1E6-61DD-7045-9F96-7E44783520FB}"/>
              </a:ext>
            </a:extLst>
          </p:cNvPr>
          <p:cNvGrpSpPr>
            <a:grpSpLocks noChangeAspect="1"/>
          </p:cNvGrpSpPr>
          <p:nvPr userDrawn="1"/>
        </p:nvGrpSpPr>
        <p:grpSpPr>
          <a:xfrm>
            <a:off x="5315642" y="4210745"/>
            <a:ext cx="1548994" cy="1692830"/>
            <a:chOff x="2751337" y="1414797"/>
            <a:chExt cx="1865562" cy="2036314"/>
          </a:xfrm>
        </p:grpSpPr>
        <p:sp>
          <p:nvSpPr>
            <p:cNvPr id="18" name="Rectangle 17">
              <a:extLst>
                <a:ext uri="{FF2B5EF4-FFF2-40B4-BE49-F238E27FC236}">
                  <a16:creationId xmlns="" xmlns:a16="http://schemas.microsoft.com/office/drawing/2014/main" id="{D572715C-EC8C-0547-AC20-788B7B234099}"/>
                </a:ext>
              </a:extLst>
            </p:cNvPr>
            <p:cNvSpPr/>
            <p:nvPr/>
          </p:nvSpPr>
          <p:spPr>
            <a:xfrm>
              <a:off x="2751337" y="1414797"/>
              <a:ext cx="1865562" cy="2036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9" name="Picture 18">
              <a:extLst>
                <a:ext uri="{FF2B5EF4-FFF2-40B4-BE49-F238E27FC236}">
                  <a16:creationId xmlns="" xmlns:a16="http://schemas.microsoft.com/office/drawing/2014/main" id="{2264C49D-C18A-A84B-8E9D-721A1F61DBC8}"/>
                </a:ext>
              </a:extLst>
            </p:cNvPr>
            <p:cNvPicPr>
              <a:picLocks noChangeAspect="1"/>
            </p:cNvPicPr>
            <p:nvPr/>
          </p:nvPicPr>
          <p:blipFill>
            <a:blip r:embed="rId2"/>
            <a:stretch>
              <a:fillRect/>
            </a:stretch>
          </p:blipFill>
          <p:spPr>
            <a:xfrm>
              <a:off x="3009900" y="1676401"/>
              <a:ext cx="1341129" cy="1504682"/>
            </a:xfrm>
            <a:prstGeom prst="rect">
              <a:avLst/>
            </a:prstGeom>
          </p:spPr>
        </p:pic>
      </p:grpSp>
      <p:pic>
        <p:nvPicPr>
          <p:cNvPr id="20" name="Picture 19">
            <a:extLst>
              <a:ext uri="{FF2B5EF4-FFF2-40B4-BE49-F238E27FC236}">
                <a16:creationId xmlns="" xmlns:a16="http://schemas.microsoft.com/office/drawing/2014/main" id="{1C419736-60F6-B842-9479-9C13741D4548}"/>
              </a:ext>
            </a:extLst>
          </p:cNvPr>
          <p:cNvPicPr>
            <a:picLocks noChangeAspect="1"/>
          </p:cNvPicPr>
          <p:nvPr userDrawn="1"/>
        </p:nvPicPr>
        <p:blipFill>
          <a:blip r:embed="rId3"/>
          <a:stretch>
            <a:fillRect/>
          </a:stretch>
        </p:blipFill>
        <p:spPr>
          <a:xfrm>
            <a:off x="4001296" y="6062393"/>
            <a:ext cx="4576572" cy="490347"/>
          </a:xfrm>
          <a:prstGeom prst="rect">
            <a:avLst/>
          </a:prstGeom>
        </p:spPr>
      </p:pic>
    </p:spTree>
    <p:extLst>
      <p:ext uri="{BB962C8B-B14F-4D97-AF65-F5344CB8AC3E}">
        <p14:creationId xmlns:p14="http://schemas.microsoft.com/office/powerpoint/2010/main" val="9787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Divider Slide 2</a:t>
            </a:r>
          </a:p>
        </p:txBody>
      </p:sp>
      <p:sp>
        <p:nvSpPr>
          <p:cNvPr id="3" name="Text Placeholder 2"/>
          <p:cNvSpPr>
            <a:spLocks noGrp="1"/>
          </p:cNvSpPr>
          <p:nvPr>
            <p:ph type="body" idx="1" hasCustomPrompt="1"/>
          </p:nvPr>
        </p:nvSpPr>
        <p:spPr>
          <a:xfrm>
            <a:off x="831851" y="4589465"/>
            <a:ext cx="10515600" cy="7365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371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42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14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1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25E47562-0B4E-E143-B002-83649551E0B5}"/>
              </a:ext>
            </a:extLst>
          </p:cNvPr>
          <p:cNvSpPr>
            <a:spLocks noGrp="1"/>
          </p:cNvSpPr>
          <p:nvPr>
            <p:ph type="pic" sz="quarter" idx="10"/>
          </p:nvPr>
        </p:nvSpPr>
        <p:spPr>
          <a:xfrm>
            <a:off x="898805" y="690563"/>
            <a:ext cx="4747684" cy="4267200"/>
          </a:xfrm>
        </p:spPr>
        <p:txBody>
          <a:bodyPr/>
          <a:lstStyle/>
          <a:p>
            <a:r>
              <a:rPr lang="en-US"/>
              <a:t>Click icon to add picture</a:t>
            </a:r>
          </a:p>
        </p:txBody>
      </p:sp>
      <p:sp>
        <p:nvSpPr>
          <p:cNvPr id="7" name="Picture Placeholder 5">
            <a:extLst>
              <a:ext uri="{FF2B5EF4-FFF2-40B4-BE49-F238E27FC236}">
                <a16:creationId xmlns="" xmlns:a16="http://schemas.microsoft.com/office/drawing/2014/main" id="{307360FE-8B74-B742-AC27-153E1A1C9CDD}"/>
              </a:ext>
            </a:extLst>
          </p:cNvPr>
          <p:cNvSpPr>
            <a:spLocks noGrp="1"/>
          </p:cNvSpPr>
          <p:nvPr>
            <p:ph type="pic" sz="quarter" idx="11"/>
          </p:nvPr>
        </p:nvSpPr>
        <p:spPr>
          <a:xfrm>
            <a:off x="6609794" y="690563"/>
            <a:ext cx="4747684" cy="4267200"/>
          </a:xfrm>
        </p:spPr>
        <p:txBody>
          <a:bodyPr/>
          <a:lstStyle/>
          <a:p>
            <a:r>
              <a:rPr lang="en-US"/>
              <a:t>Click icon to add picture</a:t>
            </a:r>
          </a:p>
        </p:txBody>
      </p:sp>
    </p:spTree>
    <p:extLst>
      <p:ext uri="{BB962C8B-B14F-4D97-AF65-F5344CB8AC3E}">
        <p14:creationId xmlns:p14="http://schemas.microsoft.com/office/powerpoint/2010/main" val="75881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 xmlns:a16="http://schemas.microsoft.com/office/drawing/2014/main" id="{D5431B1E-8998-0146-AF70-B53ABD36F462}"/>
              </a:ext>
            </a:extLst>
          </p:cNvPr>
          <p:cNvSpPr/>
          <p:nvPr userDrawn="1"/>
        </p:nvSpPr>
        <p:spPr>
          <a:xfrm>
            <a:off x="0" y="5758249"/>
            <a:ext cx="12192000" cy="10997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D275C1D0-9CBE-A14B-AD80-9C3A28792A65}"/>
              </a:ext>
            </a:extLst>
          </p:cNvPr>
          <p:cNvPicPr>
            <a:picLocks noChangeAspect="1"/>
          </p:cNvPicPr>
          <p:nvPr userDrawn="1"/>
        </p:nvPicPr>
        <p:blipFill>
          <a:blip r:embed="rId15"/>
          <a:stretch>
            <a:fillRect/>
          </a:stretch>
        </p:blipFill>
        <p:spPr>
          <a:xfrm>
            <a:off x="677562" y="5919726"/>
            <a:ext cx="692363" cy="776797"/>
          </a:xfrm>
          <a:prstGeom prst="rect">
            <a:avLst/>
          </a:prstGeom>
        </p:spPr>
      </p:pic>
      <p:pic>
        <p:nvPicPr>
          <p:cNvPr id="15" name="Picture 14">
            <a:extLst>
              <a:ext uri="{FF2B5EF4-FFF2-40B4-BE49-F238E27FC236}">
                <a16:creationId xmlns="" xmlns:a16="http://schemas.microsoft.com/office/drawing/2014/main" id="{B8AC54CE-DA90-FF4C-9A76-E1C6BE47F120}"/>
              </a:ext>
            </a:extLst>
          </p:cNvPr>
          <p:cNvPicPr>
            <a:picLocks noChangeAspect="1"/>
          </p:cNvPicPr>
          <p:nvPr userDrawn="1"/>
        </p:nvPicPr>
        <p:blipFill>
          <a:blip r:embed="rId16"/>
          <a:stretch>
            <a:fillRect/>
          </a:stretch>
        </p:blipFill>
        <p:spPr>
          <a:xfrm>
            <a:off x="1592348" y="6083349"/>
            <a:ext cx="3146856" cy="449551"/>
          </a:xfrm>
          <a:prstGeom prst="rect">
            <a:avLst/>
          </a:prstGeom>
        </p:spPr>
      </p:pic>
    </p:spTree>
    <p:extLst>
      <p:ext uri="{BB962C8B-B14F-4D97-AF65-F5344CB8AC3E}">
        <p14:creationId xmlns:p14="http://schemas.microsoft.com/office/powerpoint/2010/main" val="4099463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nmsupolice.com/storm-ready/"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mailto:StephenL@nmsu.edu" TargetMode="External"/><Relationship Id="rId2" Type="http://schemas.openxmlformats.org/officeDocument/2006/relationships/hyperlink" Target="http://www.nmsupolice.co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F7E27E-9874-7F4B-A774-3A0D6C53ED24}"/>
              </a:ext>
            </a:extLst>
          </p:cNvPr>
          <p:cNvSpPr>
            <a:spLocks noGrp="1"/>
          </p:cNvSpPr>
          <p:nvPr>
            <p:ph type="ctrTitle"/>
          </p:nvPr>
        </p:nvSpPr>
        <p:spPr>
          <a:xfrm>
            <a:off x="914400" y="479394"/>
            <a:ext cx="10363200" cy="1651867"/>
          </a:xfrm>
        </p:spPr>
        <p:txBody>
          <a:bodyPr>
            <a:normAutofit fontScale="90000"/>
          </a:bodyPr>
          <a:lstStyle/>
          <a:p>
            <a:r>
              <a:rPr lang="en-US" sz="4400" dirty="0" smtClean="0"/>
              <a:t>2019 WACLEA Conference</a:t>
            </a:r>
            <a:r>
              <a:rPr lang="en-US" dirty="0" smtClean="0"/>
              <a:t/>
            </a:r>
            <a:br>
              <a:rPr lang="en-US" dirty="0" smtClean="0"/>
            </a:br>
            <a:r>
              <a:rPr lang="en-US" sz="3600" dirty="0"/>
              <a:t/>
            </a:r>
            <a:br>
              <a:rPr lang="en-US" sz="3600" dirty="0"/>
            </a:br>
            <a:r>
              <a:rPr lang="en-US" sz="6700" dirty="0" smtClean="0"/>
              <a:t>Minors On Campus</a:t>
            </a:r>
            <a:endParaRPr lang="en-US" dirty="0"/>
          </a:p>
        </p:txBody>
      </p:sp>
      <p:sp>
        <p:nvSpPr>
          <p:cNvPr id="6" name="Text Placeholder 5">
            <a:extLst>
              <a:ext uri="{FF2B5EF4-FFF2-40B4-BE49-F238E27FC236}">
                <a16:creationId xmlns="" xmlns:a16="http://schemas.microsoft.com/office/drawing/2014/main" id="{7C6E00AC-45CE-0C4F-91E7-60A972FA1AC5}"/>
              </a:ext>
            </a:extLst>
          </p:cNvPr>
          <p:cNvSpPr>
            <a:spLocks noGrp="1"/>
          </p:cNvSpPr>
          <p:nvPr>
            <p:ph type="body" sz="quarter" idx="10"/>
          </p:nvPr>
        </p:nvSpPr>
        <p:spPr/>
        <p:txBody>
          <a:bodyPr/>
          <a:lstStyle/>
          <a:p>
            <a:r>
              <a:rPr lang="en-US" dirty="0" smtClean="0"/>
              <a:t>Stephen Lopez</a:t>
            </a:r>
            <a:endParaRPr lang="en-US" dirty="0"/>
          </a:p>
        </p:txBody>
      </p:sp>
      <p:sp>
        <p:nvSpPr>
          <p:cNvPr id="7" name="Text Placeholder 6">
            <a:extLst>
              <a:ext uri="{FF2B5EF4-FFF2-40B4-BE49-F238E27FC236}">
                <a16:creationId xmlns="" xmlns:a16="http://schemas.microsoft.com/office/drawing/2014/main" id="{A248D71A-4D24-D046-A39A-6CE90B81E28D}"/>
              </a:ext>
            </a:extLst>
          </p:cNvPr>
          <p:cNvSpPr>
            <a:spLocks noGrp="1"/>
          </p:cNvSpPr>
          <p:nvPr>
            <p:ph type="body" sz="quarter" idx="11"/>
          </p:nvPr>
        </p:nvSpPr>
        <p:spPr/>
        <p:txBody>
          <a:bodyPr/>
          <a:lstStyle/>
          <a:p>
            <a:r>
              <a:rPr lang="en-US" dirty="0" smtClean="0"/>
              <a:t>NMSU Police Department</a:t>
            </a:r>
            <a:endParaRPr lang="en-US" dirty="0"/>
          </a:p>
        </p:txBody>
      </p:sp>
      <p:sp>
        <p:nvSpPr>
          <p:cNvPr id="8" name="Text Placeholder 7">
            <a:extLst>
              <a:ext uri="{FF2B5EF4-FFF2-40B4-BE49-F238E27FC236}">
                <a16:creationId xmlns="" xmlns:a16="http://schemas.microsoft.com/office/drawing/2014/main" id="{60AECF6C-426B-4B48-996A-4CDCE7B77555}"/>
              </a:ext>
            </a:extLst>
          </p:cNvPr>
          <p:cNvSpPr>
            <a:spLocks noGrp="1"/>
          </p:cNvSpPr>
          <p:nvPr>
            <p:ph type="body" sz="quarter" idx="12"/>
          </p:nvPr>
        </p:nvSpPr>
        <p:spPr/>
        <p:txBody>
          <a:bodyPr/>
          <a:lstStyle/>
          <a:p>
            <a:r>
              <a:rPr lang="en-US" dirty="0" smtClean="0"/>
              <a:t>Youth Program Safety Instructor</a:t>
            </a:r>
            <a:endParaRPr lang="en-US" dirty="0"/>
          </a:p>
        </p:txBody>
      </p:sp>
      <p:sp>
        <p:nvSpPr>
          <p:cNvPr id="2" name="TextBox 1"/>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18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Supervision</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Each program responsible for ensuring adequate supervision</a:t>
            </a:r>
          </a:p>
          <a:p>
            <a:r>
              <a:rPr lang="en-US" dirty="0" smtClean="0"/>
              <a:t>Guidelines from American Camp Association:</a:t>
            </a:r>
          </a:p>
        </p:txBody>
      </p:sp>
      <p:sp>
        <p:nvSpPr>
          <p:cNvPr id="8"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1555955" y="3045410"/>
            <a:ext cx="4245077" cy="2608137"/>
          </a:xfrm>
        </p:spPr>
        <p:txBody>
          <a:bodyPr>
            <a:normAutofit/>
          </a:bodyPr>
          <a:lstStyle/>
          <a:p>
            <a:pPr marL="0" indent="0">
              <a:buNone/>
            </a:pPr>
            <a:r>
              <a:rPr lang="en-US" b="1" u="sng" dirty="0" smtClean="0"/>
              <a:t>Day Program:</a:t>
            </a:r>
          </a:p>
          <a:p>
            <a:pPr marL="457200" indent="0">
              <a:buNone/>
            </a:pPr>
            <a:r>
              <a:rPr lang="en-US" sz="2600" dirty="0" smtClean="0"/>
              <a:t>1:6 </a:t>
            </a:r>
            <a:r>
              <a:rPr lang="en-US" sz="2600" dirty="0"/>
              <a:t>for ages &lt;= 5 years old</a:t>
            </a:r>
          </a:p>
          <a:p>
            <a:pPr marL="457200" indent="0">
              <a:buNone/>
            </a:pPr>
            <a:r>
              <a:rPr lang="en-US" sz="2600" dirty="0" smtClean="0"/>
              <a:t>1:8 </a:t>
            </a:r>
            <a:r>
              <a:rPr lang="en-US" sz="2600" dirty="0"/>
              <a:t>for ages 6 to 8</a:t>
            </a:r>
          </a:p>
          <a:p>
            <a:pPr marL="457200" indent="0">
              <a:buNone/>
            </a:pPr>
            <a:r>
              <a:rPr lang="en-US" sz="2600" dirty="0" smtClean="0"/>
              <a:t>1:10 </a:t>
            </a:r>
            <a:r>
              <a:rPr lang="en-US" sz="2600" dirty="0"/>
              <a:t>for ages 9 to 14</a:t>
            </a:r>
          </a:p>
          <a:p>
            <a:pPr marL="457200" indent="0">
              <a:buNone/>
            </a:pPr>
            <a:r>
              <a:rPr lang="en-US" sz="2600" dirty="0" smtClean="0"/>
              <a:t>1:12 </a:t>
            </a:r>
            <a:r>
              <a:rPr lang="en-US" sz="2600" dirty="0"/>
              <a:t>for ages 15 to 17</a:t>
            </a:r>
          </a:p>
        </p:txBody>
      </p:sp>
      <p:sp>
        <p:nvSpPr>
          <p:cNvPr id="9"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6594988" y="3045410"/>
            <a:ext cx="4245077" cy="2608137"/>
          </a:xfrm>
        </p:spPr>
        <p:txBody>
          <a:bodyPr>
            <a:normAutofit fontScale="92500"/>
          </a:bodyPr>
          <a:lstStyle/>
          <a:p>
            <a:pPr marL="0" indent="0">
              <a:buNone/>
            </a:pPr>
            <a:r>
              <a:rPr lang="en-US" b="1" u="sng" dirty="0" smtClean="0"/>
              <a:t>Overnight Program:</a:t>
            </a:r>
          </a:p>
          <a:p>
            <a:pPr marL="457200" indent="0">
              <a:buNone/>
            </a:pPr>
            <a:r>
              <a:rPr lang="en-US" dirty="0"/>
              <a:t>1:5 for ages &lt;= 5 years old</a:t>
            </a:r>
          </a:p>
          <a:p>
            <a:pPr marL="457200" indent="0">
              <a:buNone/>
            </a:pPr>
            <a:r>
              <a:rPr lang="en-US" dirty="0"/>
              <a:t>1:6 for ages 6 to 8</a:t>
            </a:r>
          </a:p>
          <a:p>
            <a:pPr marL="457200" indent="0">
              <a:buNone/>
            </a:pPr>
            <a:r>
              <a:rPr lang="en-US" dirty="0"/>
              <a:t>1:8 for ages 9 to 14</a:t>
            </a:r>
          </a:p>
          <a:p>
            <a:pPr marL="457200" indent="0">
              <a:buNone/>
            </a:pPr>
            <a:r>
              <a:rPr lang="en-US" dirty="0"/>
              <a:t>1:10 for ages 15 to 17</a:t>
            </a:r>
          </a:p>
        </p:txBody>
      </p:sp>
      <p:sp>
        <p:nvSpPr>
          <p:cNvPr id="10" name="TextBox 9"/>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1512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Supervision,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Regardless of ratio, should always have at least 2 leaders present during all program activities (incl. before and after program)</a:t>
            </a:r>
          </a:p>
          <a:p>
            <a:r>
              <a:rPr lang="en-US" dirty="0" smtClean="0"/>
              <a:t>Constant supervision at all times for 12 years old and younger</a:t>
            </a:r>
          </a:p>
          <a:p>
            <a:r>
              <a:rPr lang="en-US" dirty="0" smtClean="0"/>
              <a:t>Overnight programs with 13 year olds and older can have designated “free time” if approved by parents/guardians &amp; program</a:t>
            </a:r>
          </a:p>
          <a:p>
            <a:r>
              <a:rPr lang="en-US" dirty="0" smtClean="0"/>
              <a:t>Must be a Person-in-Charge (PIC) present for the duration of the program (may rotate)</a:t>
            </a:r>
          </a:p>
        </p:txBody>
      </p:sp>
      <p:sp>
        <p:nvSpPr>
          <p:cNvPr id="8" name="TextBox 7"/>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9347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Limitations On Contact With Minors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Should never have One-On-One contact with a participant:</a:t>
            </a:r>
          </a:p>
          <a:p>
            <a:pPr lvl="1"/>
            <a:r>
              <a:rPr lang="en-US" dirty="0" smtClean="0"/>
              <a:t>Notify PIC if a confidential discussion with a participant is needed, and why</a:t>
            </a:r>
          </a:p>
          <a:p>
            <a:pPr lvl="1"/>
            <a:r>
              <a:rPr lang="en-US" dirty="0" smtClean="0"/>
              <a:t>Stay </a:t>
            </a:r>
            <a:r>
              <a:rPr lang="en-US" dirty="0"/>
              <a:t>within sight/sound of other leaders</a:t>
            </a:r>
          </a:p>
          <a:p>
            <a:pPr lvl="1"/>
            <a:r>
              <a:rPr lang="en-US" dirty="0"/>
              <a:t>Copy others on any written or social media </a:t>
            </a:r>
            <a:r>
              <a:rPr lang="en-US" dirty="0" smtClean="0"/>
              <a:t>contacts</a:t>
            </a:r>
          </a:p>
          <a:p>
            <a:r>
              <a:rPr lang="en-US" dirty="0" smtClean="0"/>
              <a:t>No contact with participants outside of the program activities/session </a:t>
            </a:r>
            <a:r>
              <a:rPr lang="en-US" sz="2400" dirty="0" smtClean="0"/>
              <a:t>(exception for close family members, friend of family with parental approval)</a:t>
            </a:r>
          </a:p>
          <a:p>
            <a:r>
              <a:rPr lang="en-US" dirty="0" smtClean="0"/>
              <a:t>Separate restroom/shower facilities and/or times</a:t>
            </a:r>
          </a:p>
          <a:p>
            <a:r>
              <a:rPr lang="en-US" dirty="0" smtClean="0"/>
              <a:t>Respect for privacy (both ways)</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5581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Limitations On Contact . . .,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a:t>No pictures or video outside of authorized program </a:t>
            </a:r>
            <a:r>
              <a:rPr lang="en-US" dirty="0" smtClean="0"/>
              <a:t>needs and consent from parent/guardian</a:t>
            </a:r>
          </a:p>
          <a:p>
            <a:r>
              <a:rPr lang="en-US" dirty="0" smtClean="0"/>
              <a:t>Chaperones of overnight programs must be at least 25 years old</a:t>
            </a:r>
          </a:p>
          <a:p>
            <a:r>
              <a:rPr lang="en-US" dirty="0" smtClean="0"/>
              <a:t>Separate sleeping areas/accommodations for participants &amp; leaders </a:t>
            </a:r>
            <a:r>
              <a:rPr lang="en-US" sz="2400" dirty="0" smtClean="0"/>
              <a:t>(exception only for child of the leader)</a:t>
            </a:r>
          </a:p>
          <a:p>
            <a:r>
              <a:rPr lang="en-US" dirty="0" smtClean="0"/>
              <a:t>During transportation, ensure no One-On-One contact opportunities</a:t>
            </a:r>
          </a:p>
          <a:p>
            <a:r>
              <a:rPr lang="en-US" dirty="0" smtClean="0"/>
              <a:t>For co-ed overnight, recommend at least one adult of each gender</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13822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Risk Management / Insurance</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935093"/>
          </a:xfrm>
        </p:spPr>
        <p:txBody>
          <a:bodyPr>
            <a:normAutofit/>
          </a:bodyPr>
          <a:lstStyle/>
          <a:p>
            <a:r>
              <a:rPr lang="en-US" dirty="0" smtClean="0"/>
              <a:t>Avoid risk/hazards when possible</a:t>
            </a:r>
          </a:p>
          <a:p>
            <a:r>
              <a:rPr lang="en-US" dirty="0" smtClean="0"/>
              <a:t>If avoidance isn’t possible, manage it:</a:t>
            </a:r>
          </a:p>
          <a:p>
            <a:pPr lvl="1"/>
            <a:r>
              <a:rPr lang="en-US" dirty="0" smtClean="0"/>
              <a:t>Use protective equipment</a:t>
            </a:r>
          </a:p>
          <a:p>
            <a:pPr lvl="1"/>
            <a:r>
              <a:rPr lang="en-US" dirty="0" smtClean="0"/>
              <a:t>Establish safety procedures</a:t>
            </a:r>
          </a:p>
          <a:p>
            <a:pPr lvl="1"/>
            <a:r>
              <a:rPr lang="en-US" dirty="0" smtClean="0"/>
              <a:t>Use appropriate tools/equipment for the job/activity</a:t>
            </a:r>
          </a:p>
          <a:p>
            <a:pPr lvl="1"/>
            <a:r>
              <a:rPr lang="en-US" dirty="0" smtClean="0"/>
              <a:t>Have adequate supervision/oversight</a:t>
            </a:r>
          </a:p>
          <a:p>
            <a:pPr lvl="1"/>
            <a:r>
              <a:rPr lang="en-US" dirty="0" smtClean="0"/>
              <a:t>Don’t take unnecessary risk</a:t>
            </a:r>
          </a:p>
          <a:p>
            <a:r>
              <a:rPr lang="en-US" dirty="0" smtClean="0"/>
              <a:t>Low-cost accident insurance is available through EHS&amp;RM to cover medical costs associated with accidental injuries</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9852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Site &amp; Activity Safety</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948156"/>
          </a:xfrm>
        </p:spPr>
        <p:txBody>
          <a:bodyPr>
            <a:normAutofit/>
          </a:bodyPr>
          <a:lstStyle/>
          <a:p>
            <a:pPr>
              <a:buNone/>
            </a:pPr>
            <a:r>
              <a:rPr lang="en-US" dirty="0" smtClean="0"/>
              <a:t>Before the start of the day, and before each activity:</a:t>
            </a:r>
          </a:p>
          <a:p>
            <a:r>
              <a:rPr lang="en-US" dirty="0" smtClean="0"/>
              <a:t>Perform safety briefings with other program leaders/staff at the beginning of each day, covering activities and possible hazards</a:t>
            </a:r>
          </a:p>
          <a:p>
            <a:r>
              <a:rPr lang="en-US" dirty="0" smtClean="0"/>
              <a:t>Ensure a safety check of equipment, tools, and locations is conducted</a:t>
            </a:r>
          </a:p>
          <a:p>
            <a:r>
              <a:rPr lang="en-US" dirty="0" smtClean="0"/>
              <a:t>If safety hazards are found, have them fixed, notify appropriate people, and/or make sure participants are kept away</a:t>
            </a:r>
          </a:p>
          <a:p>
            <a:r>
              <a:rPr lang="en-US" dirty="0" smtClean="0"/>
              <a:t>If engaging in potentially dangerous activities, make sure proper protective equipment is used and participants are properly briefed</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6313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Site &amp; Activity Safety,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948156"/>
          </a:xfrm>
        </p:spPr>
        <p:txBody>
          <a:bodyPr>
            <a:normAutofit/>
          </a:bodyPr>
          <a:lstStyle/>
          <a:p>
            <a:r>
              <a:rPr lang="en-US" dirty="0" smtClean="0"/>
              <a:t>Ensure adequate supervision at all times (as required in policy)</a:t>
            </a:r>
          </a:p>
          <a:p>
            <a:r>
              <a:rPr lang="en-US" dirty="0" smtClean="0"/>
              <a:t>Monitor for changes in environment</a:t>
            </a:r>
          </a:p>
          <a:p>
            <a:r>
              <a:rPr lang="en-US" dirty="0" smtClean="0"/>
              <a:t>If safety hazards are found, have them fixed, notify appropriate people, and/or make sure participants are kept away</a:t>
            </a:r>
          </a:p>
          <a:p>
            <a:r>
              <a:rPr lang="en-US" dirty="0" smtClean="0"/>
              <a:t>If engaging in potentially dangerous activities, make sure proper protective equipment is used and participants are properly briefed</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7040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General Safety</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a:t>Greet participants upon </a:t>
            </a:r>
            <a:r>
              <a:rPr lang="en-US" dirty="0" smtClean="0"/>
              <a:t>arrival, check them in</a:t>
            </a:r>
          </a:p>
          <a:p>
            <a:r>
              <a:rPr lang="en-US" dirty="0" smtClean="0"/>
              <a:t>Don’t leave participants unattended</a:t>
            </a:r>
            <a:endParaRPr lang="en-US" dirty="0"/>
          </a:p>
          <a:p>
            <a:r>
              <a:rPr lang="en-US" dirty="0" smtClean="0"/>
              <a:t>Before each activity, make sure equipment is safe and in good condition</a:t>
            </a:r>
          </a:p>
          <a:p>
            <a:r>
              <a:rPr lang="en-US" dirty="0" smtClean="0"/>
              <a:t>Look over the area for any safety issues before starting</a:t>
            </a:r>
          </a:p>
          <a:p>
            <a:r>
              <a:rPr lang="en-US" dirty="0" smtClean="0"/>
              <a:t>Continually monitor the area/activity for safety issues</a:t>
            </a:r>
          </a:p>
          <a:p>
            <a:r>
              <a:rPr lang="en-US" dirty="0" smtClean="0"/>
              <a:t>If outdoors, know the weather forecast and have a plan of inclement weather conditions</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083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General Safety,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a:t>If serving food, make sure it is prepared properly and served at the correct temperature</a:t>
            </a:r>
          </a:p>
          <a:p>
            <a:r>
              <a:rPr lang="en-US" dirty="0" smtClean="0"/>
              <a:t>Don’t allow unauthorized individuals to have access to participants</a:t>
            </a:r>
          </a:p>
          <a:p>
            <a:r>
              <a:rPr lang="en-US" dirty="0" smtClean="0"/>
              <a:t>Enforce program safety rules</a:t>
            </a:r>
          </a:p>
          <a:p>
            <a:r>
              <a:rPr lang="en-US" dirty="0" smtClean="0"/>
              <a:t>Make sure participants are turned over to authorized adults at the end of the program</a:t>
            </a:r>
          </a:p>
          <a:p>
            <a:r>
              <a:rPr lang="en-US" dirty="0" smtClean="0"/>
              <a:t>If there is a serious safety issue, get participants to a safe place</a:t>
            </a:r>
          </a:p>
          <a:p>
            <a:r>
              <a:rPr lang="en-US" dirty="0" smtClean="0"/>
              <a:t>Report problems or issues promptly</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6531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Medical Emergencies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Know existing medical issues of participants before something happens</a:t>
            </a:r>
          </a:p>
          <a:p>
            <a:r>
              <a:rPr lang="en-US" dirty="0" smtClean="0"/>
              <a:t>If allergic reaction, esp. if affecting breathing, call 911 immediately</a:t>
            </a:r>
          </a:p>
          <a:p>
            <a:r>
              <a:rPr lang="en-US" dirty="0" smtClean="0"/>
              <a:t>If heavy bleeding, immediately apply direct pressure and call 911</a:t>
            </a:r>
          </a:p>
          <a:p>
            <a:r>
              <a:rPr lang="en-US" dirty="0" smtClean="0"/>
              <a:t>If there is a head injury, notify the PIC and follow concussion protocols</a:t>
            </a:r>
          </a:p>
          <a:p>
            <a:r>
              <a:rPr lang="en-US" dirty="0" smtClean="0"/>
              <a:t>Get First Aid and CPR training if you are interested</a:t>
            </a:r>
          </a:p>
          <a:p>
            <a:r>
              <a:rPr lang="en-US" dirty="0" smtClean="0"/>
              <a:t>If in doubt, call 911</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8695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51F05FB-68E1-2C4E-A627-67E8635E18DE}"/>
              </a:ext>
            </a:extLst>
          </p:cNvPr>
          <p:cNvSpPr>
            <a:spLocks noGrp="1"/>
          </p:cNvSpPr>
          <p:nvPr>
            <p:ph type="title"/>
          </p:nvPr>
        </p:nvSpPr>
        <p:spPr/>
        <p:txBody>
          <a:bodyPr/>
          <a:lstStyle/>
          <a:p>
            <a:pPr algn="ctr"/>
            <a:r>
              <a:rPr lang="en-US" dirty="0" smtClean="0"/>
              <a:t>Why This Training?</a:t>
            </a:r>
            <a:endParaRPr lang="en-US" dirty="0"/>
          </a:p>
        </p:txBody>
      </p:sp>
      <p:sp>
        <p:nvSpPr>
          <p:cNvPr id="5" name="Content Placeholder 4">
            <a:extLst>
              <a:ext uri="{FF2B5EF4-FFF2-40B4-BE49-F238E27FC236}">
                <a16:creationId xmlns="" xmlns:a16="http://schemas.microsoft.com/office/drawing/2014/main" id="{8CC1EC60-CEEA-3F44-97D4-A22CA7E43500}"/>
              </a:ext>
            </a:extLst>
          </p:cNvPr>
          <p:cNvSpPr>
            <a:spLocks noGrp="1"/>
          </p:cNvSpPr>
          <p:nvPr>
            <p:ph idx="1"/>
          </p:nvPr>
        </p:nvSpPr>
        <p:spPr>
          <a:xfrm>
            <a:off x="838200" y="1825625"/>
            <a:ext cx="10515600" cy="3856084"/>
          </a:xfrm>
        </p:spPr>
        <p:txBody>
          <a:bodyPr>
            <a:normAutofit lnSpcReduction="10000"/>
          </a:bodyPr>
          <a:lstStyle/>
          <a:p>
            <a:r>
              <a:rPr lang="en-US" sz="3200" dirty="0" smtClean="0"/>
              <a:t>Colleges and universities have large numbers of minors on campus at various times of the year</a:t>
            </a:r>
          </a:p>
          <a:p>
            <a:r>
              <a:rPr lang="en-US" sz="3200" dirty="0" smtClean="0"/>
              <a:t>The numbers of minors on campus will increase over the next decade</a:t>
            </a:r>
          </a:p>
          <a:p>
            <a:r>
              <a:rPr lang="en-US" sz="3200" dirty="0" smtClean="0"/>
              <a:t>An incident involving minors can be catastrophic</a:t>
            </a:r>
          </a:p>
          <a:p>
            <a:r>
              <a:rPr lang="en-US" sz="3200" dirty="0" smtClean="0"/>
              <a:t>Risks involving minors can and should be managed in advance</a:t>
            </a:r>
          </a:p>
          <a:p>
            <a:r>
              <a:rPr lang="en-US" sz="3200" dirty="0" smtClean="0"/>
              <a:t>Campuses no longer used to/staffed for “in loco parentis”</a:t>
            </a:r>
          </a:p>
          <a:p>
            <a:endParaRPr lang="en-US" sz="3200" dirty="0" smtClean="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9466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Emergency Responsibilities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709366" cy="3922030"/>
          </a:xfrm>
        </p:spPr>
        <p:txBody>
          <a:bodyPr>
            <a:normAutofit/>
          </a:bodyPr>
          <a:lstStyle/>
          <a:p>
            <a:pPr>
              <a:buNone/>
            </a:pPr>
            <a:r>
              <a:rPr lang="en-US" dirty="0"/>
              <a:t>T</a:t>
            </a:r>
            <a:r>
              <a:rPr lang="en-US" dirty="0" smtClean="0"/>
              <a:t>he Person-In-Charge (PIC) is responsible for:</a:t>
            </a:r>
          </a:p>
          <a:p>
            <a:r>
              <a:rPr lang="en-US" dirty="0" smtClean="0"/>
              <a:t>Being physically present until relieved by another properly trained and designated PIC</a:t>
            </a:r>
          </a:p>
          <a:p>
            <a:r>
              <a:rPr lang="en-US" dirty="0" smtClean="0"/>
              <a:t>Ensuring activities are conducted safely, and appropriate safety equipment is in place and used</a:t>
            </a:r>
          </a:p>
          <a:p>
            <a:r>
              <a:rPr lang="en-US" dirty="0" smtClean="0"/>
              <a:t>Having emergency contact information with you while acting as PIC</a:t>
            </a:r>
          </a:p>
          <a:p>
            <a:r>
              <a:rPr lang="en-US" dirty="0" smtClean="0"/>
              <a:t>Calling for help and making necessary notifications in an emergency</a:t>
            </a:r>
          </a:p>
          <a:p>
            <a:r>
              <a:rPr lang="en-US" sz="2800" dirty="0" smtClean="0"/>
              <a:t>911 for serious injury or imminent serious risk to health/safety</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4528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During Transportation</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Know your routes in advance</a:t>
            </a:r>
          </a:p>
          <a:p>
            <a:r>
              <a:rPr lang="en-US" dirty="0" smtClean="0"/>
              <a:t>Have a reliable means of calling for help</a:t>
            </a:r>
          </a:p>
          <a:p>
            <a:r>
              <a:rPr lang="en-US" dirty="0" smtClean="0"/>
              <a:t>Use two leaders to avoid One-on-One contact</a:t>
            </a:r>
          </a:p>
          <a:p>
            <a:r>
              <a:rPr lang="en-US" dirty="0" smtClean="0"/>
              <a:t>Inspect vehicle prior to departure</a:t>
            </a:r>
          </a:p>
          <a:p>
            <a:r>
              <a:rPr lang="en-US" dirty="0" smtClean="0"/>
              <a:t>Don’t overload/over-pack vehicle</a:t>
            </a:r>
          </a:p>
          <a:p>
            <a:r>
              <a:rPr lang="en-US" dirty="0" smtClean="0"/>
              <a:t>Don’t leave participants unsupervised (e.g., while changing a tire)</a:t>
            </a:r>
          </a:p>
          <a:p>
            <a:r>
              <a:rPr lang="en-US" dirty="0" smtClean="0"/>
              <a:t>Avoid distracted driving (incl. no texting)</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8266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Requests for Accommodations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r>
              <a:rPr lang="en-US" dirty="0" smtClean="0"/>
              <a:t>Notify the PIC if approached with a request for accommodations</a:t>
            </a:r>
          </a:p>
          <a:p>
            <a:r>
              <a:rPr lang="en-US" dirty="0" smtClean="0"/>
              <a:t>Do not assume a person needs an accommodation</a:t>
            </a:r>
          </a:p>
          <a:p>
            <a:r>
              <a:rPr lang="en-US" dirty="0" smtClean="0"/>
              <a:t>Each participant should be treated with respect and compassion</a:t>
            </a:r>
          </a:p>
          <a:p>
            <a:r>
              <a:rPr lang="en-US" dirty="0"/>
              <a:t>Don’t make someone feel bad if they can’t do something, and don’t let others do it, either</a:t>
            </a:r>
          </a:p>
          <a:p>
            <a:r>
              <a:rPr lang="en-US" dirty="0" smtClean="0"/>
              <a:t>Encourage all to participate to the level they can while having fun and learning, and assist where you can</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3211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a:xfrm>
            <a:off x="838200" y="365127"/>
            <a:ext cx="10515600" cy="4606368"/>
          </a:xfrm>
        </p:spPr>
        <p:txBody>
          <a:bodyPr>
            <a:normAutofit/>
          </a:bodyPr>
          <a:lstStyle/>
          <a:p>
            <a:pPr algn="ctr"/>
            <a:r>
              <a:rPr lang="en-US" sz="7200" dirty="0" smtClean="0"/>
              <a:t>Special Topics</a:t>
            </a:r>
            <a:endParaRPr lang="en-US" sz="72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406158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Bullying &amp; Harassment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lgn="ctr">
              <a:buNone/>
            </a:pPr>
            <a:endParaRPr lang="en-US" sz="3200" i="1" dirty="0" smtClean="0"/>
          </a:p>
          <a:p>
            <a:pPr algn="ctr">
              <a:buNone/>
            </a:pPr>
            <a:r>
              <a:rPr lang="en-US" sz="3200" b="1" i="1" dirty="0" smtClean="0"/>
              <a:t>Unwanted, aggressive behavior among school-aged children that involves a real or perceived power imbalance.  The behavior is repeated, or has the potential to be repeated, over time.</a:t>
            </a:r>
          </a:p>
          <a:p>
            <a:pPr algn="ctr">
              <a:buNone/>
            </a:pPr>
            <a:r>
              <a:rPr lang="en-US" sz="2400" dirty="0" smtClean="0"/>
              <a:t>Definition from:  US Department of Education</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4792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Bullying &amp; Harassment,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fontScale="92500" lnSpcReduction="10000"/>
          </a:bodyPr>
          <a:lstStyle/>
          <a:p>
            <a:pPr>
              <a:buNone/>
            </a:pPr>
            <a:r>
              <a:rPr lang="en-US" b="1" dirty="0" smtClean="0"/>
              <a:t>Imbalance of Power </a:t>
            </a:r>
            <a:r>
              <a:rPr lang="en-US" dirty="0" smtClean="0"/>
              <a:t>= physical strength, access to embarrassing information, popularity (these are used to control or harm others)</a:t>
            </a:r>
          </a:p>
          <a:p>
            <a:pPr>
              <a:buNone/>
            </a:pPr>
            <a:endParaRPr lang="en-US" sz="600" b="1" dirty="0" smtClean="0"/>
          </a:p>
          <a:p>
            <a:pPr>
              <a:buNone/>
            </a:pPr>
            <a:r>
              <a:rPr lang="en-US" b="1" dirty="0" smtClean="0"/>
              <a:t>Repetition</a:t>
            </a:r>
            <a:r>
              <a:rPr lang="en-US" dirty="0" smtClean="0"/>
              <a:t> = happens more than once, or has the potential to happen more than once if not addressed</a:t>
            </a:r>
          </a:p>
          <a:p>
            <a:pPr>
              <a:buNone/>
            </a:pPr>
            <a:endParaRPr lang="en-US" dirty="0" smtClean="0"/>
          </a:p>
          <a:p>
            <a:r>
              <a:rPr lang="en-US" dirty="0" smtClean="0"/>
              <a:t>Verbal</a:t>
            </a:r>
          </a:p>
          <a:p>
            <a:r>
              <a:rPr lang="en-US" dirty="0" smtClean="0"/>
              <a:t>Physical</a:t>
            </a:r>
          </a:p>
          <a:p>
            <a:r>
              <a:rPr lang="en-US" dirty="0" smtClean="0"/>
              <a:t>Relational</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1365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Bullying &amp; Harassment,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buNone/>
            </a:pPr>
            <a:r>
              <a:rPr lang="en-US" b="1" u="sng" dirty="0" smtClean="0"/>
              <a:t>Prevention/Intervention Measures</a:t>
            </a:r>
          </a:p>
          <a:p>
            <a:r>
              <a:rPr lang="en-US" dirty="0" smtClean="0"/>
              <a:t>Know it, recognize it:</a:t>
            </a:r>
          </a:p>
          <a:p>
            <a:pPr lvl="1" indent="6350">
              <a:buNone/>
            </a:pPr>
            <a:r>
              <a:rPr lang="en-US" dirty="0" smtClean="0"/>
              <a:t>Changes in behavior, being excluded or isolated, being picked on, avoiding certain people, unexplained injuries, frequent illness/complaints, not wanting to participate in program/activities, depression, anxiety</a:t>
            </a:r>
          </a:p>
          <a:p>
            <a:r>
              <a:rPr lang="en-US" dirty="0" smtClean="0"/>
              <a:t>Take reports seriously, listen to the child</a:t>
            </a:r>
          </a:p>
          <a:p>
            <a:r>
              <a:rPr lang="en-US" dirty="0" smtClean="0"/>
              <a:t>Create safe and empathetic climate within the program</a:t>
            </a:r>
          </a:p>
          <a:p>
            <a:r>
              <a:rPr lang="en-US" dirty="0" smtClean="0"/>
              <a:t>Monitor environment in program</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996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Hazing</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lgn="ctr">
              <a:buNone/>
            </a:pPr>
            <a:r>
              <a:rPr lang="en-US" sz="3200" b="1" i="1" dirty="0" smtClean="0"/>
              <a:t>Activity(</a:t>
            </a:r>
            <a:r>
              <a:rPr lang="en-US" sz="3200" b="1" i="1" dirty="0" err="1" smtClean="0"/>
              <a:t>ies</a:t>
            </a:r>
            <a:r>
              <a:rPr lang="en-US" sz="3200" b="1" i="1" dirty="0" smtClean="0"/>
              <a:t>) a person must do in order to join or participate</a:t>
            </a:r>
            <a:br>
              <a:rPr lang="en-US" sz="3200" b="1" i="1" dirty="0" smtClean="0"/>
            </a:br>
            <a:r>
              <a:rPr lang="en-US" sz="3200" b="1" i="1" dirty="0" smtClean="0"/>
              <a:t> in a group (or group subset) that tends to:</a:t>
            </a:r>
          </a:p>
          <a:p>
            <a:pPr algn="ctr">
              <a:buNone/>
            </a:pPr>
            <a:endParaRPr lang="en-US" sz="1100" dirty="0" smtClean="0"/>
          </a:p>
          <a:p>
            <a:pPr algn="ctr"/>
            <a:r>
              <a:rPr lang="en-US" b="1" dirty="0" smtClean="0"/>
              <a:t>Humiliate</a:t>
            </a:r>
          </a:p>
          <a:p>
            <a:pPr algn="ctr"/>
            <a:r>
              <a:rPr lang="en-US" b="1" dirty="0" smtClean="0"/>
              <a:t>Degrade</a:t>
            </a:r>
          </a:p>
          <a:p>
            <a:pPr algn="ctr"/>
            <a:r>
              <a:rPr lang="en-US" b="1" dirty="0" smtClean="0"/>
              <a:t>Abuse</a:t>
            </a:r>
            <a:r>
              <a:rPr lang="en-US" dirty="0" smtClean="0"/>
              <a:t>, or</a:t>
            </a:r>
          </a:p>
          <a:p>
            <a:pPr algn="ctr"/>
            <a:r>
              <a:rPr lang="en-US" b="1" dirty="0" smtClean="0"/>
              <a:t>Endanger</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3684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Hazing,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r>
              <a:rPr lang="en-US" dirty="0" smtClean="0"/>
              <a:t>“Willingness” or “consent” do not matter due to pressure or coercion to join/participate</a:t>
            </a:r>
          </a:p>
          <a:p>
            <a:r>
              <a:rPr lang="en-US" dirty="0" smtClean="0"/>
              <a:t>Can happen at any age, and in any group</a:t>
            </a:r>
          </a:p>
          <a:p>
            <a:r>
              <a:rPr lang="en-US" dirty="0" smtClean="0"/>
              <a:t>Common excuses include:</a:t>
            </a:r>
          </a:p>
          <a:p>
            <a:pPr lvl="1"/>
            <a:r>
              <a:rPr lang="en-US" dirty="0" smtClean="0"/>
              <a:t>It builds a bond/unity</a:t>
            </a:r>
          </a:p>
          <a:p>
            <a:pPr lvl="1"/>
            <a:r>
              <a:rPr lang="en-US" dirty="0" smtClean="0"/>
              <a:t>It proves how much they want to be a part of ____</a:t>
            </a:r>
          </a:p>
          <a:p>
            <a:pPr lvl="1"/>
            <a:r>
              <a:rPr lang="en-US" dirty="0" smtClean="0"/>
              <a:t>We have to be able to trust each other</a:t>
            </a:r>
          </a:p>
          <a:p>
            <a:pPr lvl="1"/>
            <a:r>
              <a:rPr lang="en-US" dirty="0" smtClean="0"/>
              <a:t>It is a “tradition” or rite of passage</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25534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Hazing,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buNone/>
            </a:pPr>
            <a:r>
              <a:rPr lang="en-US" b="1" u="sng" dirty="0" smtClean="0"/>
              <a:t>Prevention Measures:</a:t>
            </a:r>
          </a:p>
          <a:p>
            <a:r>
              <a:rPr lang="en-US" dirty="0" smtClean="0"/>
              <a:t>It starts with understanding it is not alright</a:t>
            </a:r>
          </a:p>
          <a:p>
            <a:r>
              <a:rPr lang="en-US" dirty="0" smtClean="0"/>
              <a:t>Make sure there is nothing in the program that involves hazing-like behaviors (e.g., embarrassing, abusive, dangerous, etc.)</a:t>
            </a:r>
          </a:p>
          <a:p>
            <a:r>
              <a:rPr lang="en-US" dirty="0" smtClean="0"/>
              <a:t>No secret societies or groups allowed</a:t>
            </a:r>
          </a:p>
          <a:p>
            <a:r>
              <a:rPr lang="en-US" dirty="0" smtClean="0"/>
              <a:t>Actively watch interactions among participants</a:t>
            </a:r>
          </a:p>
          <a:p>
            <a:r>
              <a:rPr lang="en-US" dirty="0" smtClean="0"/>
              <a:t>If reported, watch for possible retaliation</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6238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51F05FB-68E1-2C4E-A627-67E8635E18DE}"/>
              </a:ext>
            </a:extLst>
          </p:cNvPr>
          <p:cNvSpPr>
            <a:spLocks noGrp="1"/>
          </p:cNvSpPr>
          <p:nvPr>
            <p:ph type="title"/>
          </p:nvPr>
        </p:nvSpPr>
        <p:spPr/>
        <p:txBody>
          <a:bodyPr/>
          <a:lstStyle/>
          <a:p>
            <a:pPr algn="ctr"/>
            <a:r>
              <a:rPr lang="en-US" dirty="0" smtClean="0"/>
              <a:t>Who Are The Minors on Campus?</a:t>
            </a:r>
            <a:endParaRPr lang="en-US" dirty="0"/>
          </a:p>
        </p:txBody>
      </p:sp>
      <p:sp>
        <p:nvSpPr>
          <p:cNvPr id="5" name="Content Placeholder 4">
            <a:extLst>
              <a:ext uri="{FF2B5EF4-FFF2-40B4-BE49-F238E27FC236}">
                <a16:creationId xmlns="" xmlns:a16="http://schemas.microsoft.com/office/drawing/2014/main" id="{8CC1EC60-CEEA-3F44-97D4-A22CA7E43500}"/>
              </a:ext>
            </a:extLst>
          </p:cNvPr>
          <p:cNvSpPr>
            <a:spLocks noGrp="1"/>
          </p:cNvSpPr>
          <p:nvPr>
            <p:ph idx="1"/>
          </p:nvPr>
        </p:nvSpPr>
        <p:spPr>
          <a:xfrm>
            <a:off x="1429304" y="1825624"/>
            <a:ext cx="9924495" cy="4042515"/>
          </a:xfrm>
        </p:spPr>
        <p:txBody>
          <a:bodyPr>
            <a:normAutofit fontScale="92500" lnSpcReduction="10000"/>
          </a:bodyPr>
          <a:lstStyle/>
          <a:p>
            <a:r>
              <a:rPr lang="en-US" sz="3200" dirty="0" smtClean="0"/>
              <a:t>Students </a:t>
            </a:r>
            <a:r>
              <a:rPr lang="en-US" sz="2600" dirty="0" smtClean="0"/>
              <a:t>(regular, early admit, dual credit, early college HS, etc.)</a:t>
            </a:r>
          </a:p>
          <a:p>
            <a:r>
              <a:rPr lang="en-US" sz="3200" dirty="0" smtClean="0"/>
              <a:t>Family members</a:t>
            </a:r>
          </a:p>
          <a:p>
            <a:r>
              <a:rPr lang="en-US" sz="3200" dirty="0" smtClean="0"/>
              <a:t>Prospective students (incl. athlete prospects)</a:t>
            </a:r>
          </a:p>
          <a:p>
            <a:r>
              <a:rPr lang="en-US" sz="3200" dirty="0" smtClean="0"/>
              <a:t>Tour participants</a:t>
            </a:r>
          </a:p>
          <a:p>
            <a:r>
              <a:rPr lang="en-US" sz="3200" dirty="0" smtClean="0"/>
              <a:t>Event attendees</a:t>
            </a:r>
          </a:p>
          <a:p>
            <a:r>
              <a:rPr lang="en-US" sz="3200" dirty="0" smtClean="0"/>
              <a:t>Outside sports teams</a:t>
            </a:r>
          </a:p>
          <a:p>
            <a:r>
              <a:rPr lang="en-US" sz="3200" dirty="0" smtClean="0"/>
              <a:t>Clinics patients</a:t>
            </a:r>
          </a:p>
          <a:p>
            <a:r>
              <a:rPr lang="en-US" sz="3200" dirty="0" smtClean="0"/>
              <a:t>Youth programs </a:t>
            </a:r>
            <a:r>
              <a:rPr lang="en-US" sz="2600" dirty="0" smtClean="0"/>
              <a:t>(incl. STEM, summer camps, etc.)</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6208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Child Abuse</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lgn="ctr">
              <a:buNone/>
            </a:pPr>
            <a:r>
              <a:rPr lang="en-US" sz="3200" b="1" i="1" dirty="0" smtClean="0"/>
              <a:t>Knowingly, intentionally, or negligently causing or permitting a child to be placed in a situation that may:</a:t>
            </a:r>
          </a:p>
          <a:p>
            <a:pPr algn="ctr">
              <a:buNone/>
            </a:pPr>
            <a:endParaRPr lang="en-US" sz="1200" dirty="0" smtClean="0"/>
          </a:p>
          <a:p>
            <a:pPr algn="ctr"/>
            <a:r>
              <a:rPr lang="en-US" sz="3200" b="1" dirty="0" smtClean="0"/>
              <a:t>Endanger the child’s life or health</a:t>
            </a:r>
          </a:p>
          <a:p>
            <a:pPr algn="ctr"/>
            <a:r>
              <a:rPr lang="en-US" sz="3200" b="1" dirty="0" smtClean="0"/>
              <a:t>Expose the child to inclemency of weather, or</a:t>
            </a:r>
          </a:p>
          <a:p>
            <a:pPr algn="ctr"/>
            <a:r>
              <a:rPr lang="en-US" sz="3200" b="1" dirty="0" smtClean="0"/>
              <a:t>Torture, cruelly confine, or cruelly punish the child</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9977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Child Abuse,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buNone/>
            </a:pPr>
            <a:r>
              <a:rPr lang="en-US" b="1" u="sng" dirty="0" smtClean="0"/>
              <a:t>Signs of Physical Abuse:</a:t>
            </a:r>
          </a:p>
          <a:p>
            <a:r>
              <a:rPr lang="en-US" dirty="0" smtClean="0"/>
              <a:t>Sudden changes in behavior or performance</a:t>
            </a:r>
          </a:p>
          <a:p>
            <a:r>
              <a:rPr lang="en-US" dirty="0" smtClean="0"/>
              <a:t>Depression</a:t>
            </a:r>
          </a:p>
          <a:p>
            <a:r>
              <a:rPr lang="en-US" dirty="0" smtClean="0"/>
              <a:t>Cutting</a:t>
            </a:r>
          </a:p>
          <a:p>
            <a:r>
              <a:rPr lang="en-US" dirty="0" smtClean="0"/>
              <a:t>Exposure to illegal drugs, chemicals, or substances</a:t>
            </a:r>
          </a:p>
          <a:p>
            <a:r>
              <a:rPr lang="en-US" dirty="0" smtClean="0"/>
              <a:t>Injuries that can’t be explained, or don’t match explanations give</a:t>
            </a:r>
          </a:p>
          <a:p>
            <a:r>
              <a:rPr lang="en-US" dirty="0" smtClean="0"/>
              <a:t>Trouble sitting or walking</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1672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Child Abuse,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buNone/>
            </a:pPr>
            <a:r>
              <a:rPr lang="en-US" b="1" u="sng" dirty="0" smtClean="0"/>
              <a:t>Signs of Physical Abuse, cont.:</a:t>
            </a:r>
          </a:p>
          <a:p>
            <a:r>
              <a:rPr lang="en-US" dirty="0" smtClean="0"/>
              <a:t>Flinching from sudden movements or noises differently from others</a:t>
            </a:r>
          </a:p>
          <a:p>
            <a:r>
              <a:rPr lang="en-US" dirty="0" smtClean="0"/>
              <a:t>Appears afraid of adults</a:t>
            </a:r>
          </a:p>
          <a:p>
            <a:r>
              <a:rPr lang="en-US" dirty="0" smtClean="0"/>
              <a:t>Wears clothing inappropriate for the season/weather</a:t>
            </a:r>
          </a:p>
          <a:p>
            <a:r>
              <a:rPr lang="en-US" dirty="0" smtClean="0"/>
              <a:t>Anxiety or fear about having to go home</a:t>
            </a:r>
          </a:p>
          <a:p>
            <a:r>
              <a:rPr lang="en-US" dirty="0" smtClean="0"/>
              <a:t>Bullying behaviors against other children</a:t>
            </a:r>
          </a:p>
          <a:p>
            <a:r>
              <a:rPr lang="en-US" dirty="0" smtClean="0"/>
              <a:t>Disclosure of maltreatment</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8124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Child Abuse,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buNone/>
            </a:pPr>
            <a:r>
              <a:rPr lang="en-US" b="1" u="sng" dirty="0" smtClean="0"/>
              <a:t>Signs of Sexual Abuse:</a:t>
            </a:r>
          </a:p>
          <a:p>
            <a:r>
              <a:rPr lang="en-US" dirty="0" smtClean="0"/>
              <a:t>Sexual knowledge or behavior inconsistent with child’s age</a:t>
            </a:r>
          </a:p>
          <a:p>
            <a:r>
              <a:rPr lang="en-US" dirty="0" smtClean="0"/>
              <a:t>Acting out sexually on other children</a:t>
            </a:r>
          </a:p>
          <a:p>
            <a:r>
              <a:rPr lang="en-US" dirty="0" smtClean="0"/>
              <a:t>Genital pain, itching, bleeding suggesting trauma to genitals</a:t>
            </a:r>
          </a:p>
          <a:p>
            <a:r>
              <a:rPr lang="en-US" dirty="0" smtClean="0"/>
              <a:t>Acts age-inappropriate with strangers or new adults</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9387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Child Abuse,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a:buNone/>
            </a:pPr>
            <a:r>
              <a:rPr lang="en-US" b="1" u="sng" dirty="0" smtClean="0"/>
              <a:t>In New Mexico:</a:t>
            </a:r>
          </a:p>
          <a:p>
            <a:pPr>
              <a:buNone/>
            </a:pPr>
            <a:endParaRPr lang="en-US" sz="1200" dirty="0" smtClean="0"/>
          </a:p>
          <a:p>
            <a:r>
              <a:rPr lang="en-US" dirty="0" smtClean="0"/>
              <a:t>Every person is a mandatory reporter</a:t>
            </a:r>
          </a:p>
          <a:p>
            <a:r>
              <a:rPr lang="en-US" dirty="0" smtClean="0"/>
              <a:t>Must notify law enforcement and/or Children, Youth, and Families (CYFD)</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1995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Child Neglect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lnSpcReduction="10000"/>
          </a:bodyPr>
          <a:lstStyle/>
          <a:p>
            <a:pPr marL="0" indent="0">
              <a:buNone/>
            </a:pPr>
            <a:r>
              <a:rPr lang="en-US" sz="3200" dirty="0" smtClean="0"/>
              <a:t>Occurs when a child is without proper parental care and control.  This may include:</a:t>
            </a:r>
          </a:p>
          <a:p>
            <a:pPr marL="0" indent="0">
              <a:buNone/>
            </a:pPr>
            <a:endParaRPr lang="en-US" sz="1200" dirty="0" smtClean="0"/>
          </a:p>
          <a:p>
            <a:r>
              <a:rPr lang="en-US" dirty="0" smtClean="0"/>
              <a:t>Malnourished or not fed</a:t>
            </a:r>
          </a:p>
          <a:p>
            <a:r>
              <a:rPr lang="en-US" dirty="0" smtClean="0"/>
              <a:t>Not clothed properly</a:t>
            </a:r>
          </a:p>
          <a:p>
            <a:r>
              <a:rPr lang="en-US" dirty="0" smtClean="0"/>
              <a:t>Not receiving necessary medical care</a:t>
            </a:r>
          </a:p>
          <a:p>
            <a:r>
              <a:rPr lang="en-US" dirty="0" smtClean="0"/>
              <a:t>Not being adequately supervised</a:t>
            </a:r>
          </a:p>
          <a:p>
            <a:r>
              <a:rPr lang="en-US" dirty="0" smtClean="0"/>
              <a:t>Being abandoned where the child may (or does) suffer neglect</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645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Sexual Misconduct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r>
              <a:rPr lang="en-US" dirty="0" smtClean="0"/>
              <a:t>No type of sexual contact between program leaders and participants is acceptable!  This could be a crime.</a:t>
            </a:r>
          </a:p>
          <a:p>
            <a:r>
              <a:rPr lang="en-US" dirty="0" smtClean="0"/>
              <a:t>Sexual contact between program participants is also not acceptable – even if not a crime.  That is not why they are in your program.</a:t>
            </a:r>
          </a:p>
          <a:p>
            <a:r>
              <a:rPr lang="en-US" dirty="0" smtClean="0"/>
              <a:t>If appropriate, take action to stop the conduct.</a:t>
            </a:r>
          </a:p>
          <a:p>
            <a:r>
              <a:rPr lang="en-US" dirty="0" smtClean="0"/>
              <a:t>Immediately report the misconduct to the PIC or Program Director, and to law enforcement if possibly a crime.</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3096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Important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1058091" y="1825627"/>
            <a:ext cx="10110652" cy="3582116"/>
          </a:xfrm>
        </p:spPr>
        <p:txBody>
          <a:bodyPr>
            <a:noAutofit/>
          </a:bodyPr>
          <a:lstStyle/>
          <a:p>
            <a:pPr marL="0" indent="0" algn="ctr">
              <a:buNone/>
            </a:pPr>
            <a:r>
              <a:rPr lang="en-US" sz="3200" dirty="0" smtClean="0"/>
              <a:t>Many children who experience abuse do so in their home at the hands of a family member or close family friend.  The youth program you are working in may be a perfectly safe environment, but you may come across instances where you see or hear things that indicate a child is the victim of abuse or neglect.  By simply recognizing and reporting these cases, you can make a tremendous positive difference in the child’s life.</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9173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Weather Hazards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948156"/>
          </a:xfrm>
        </p:spPr>
        <p:txBody>
          <a:bodyPr>
            <a:normAutofit/>
          </a:bodyPr>
          <a:lstStyle/>
          <a:p>
            <a:pPr>
              <a:buNone/>
            </a:pPr>
            <a:r>
              <a:rPr lang="en-US" dirty="0" smtClean="0"/>
              <a:t>Know the weather forecast.  Common hazardous weather includes:</a:t>
            </a:r>
          </a:p>
          <a:p>
            <a:r>
              <a:rPr lang="en-US" dirty="0" smtClean="0"/>
              <a:t>Lightning </a:t>
            </a:r>
            <a:r>
              <a:rPr lang="en-US" sz="2400" dirty="0" smtClean="0"/>
              <a:t>(if you can hear thunder, you can be struck – get participants indoors immediately)</a:t>
            </a:r>
            <a:endParaRPr lang="en-US" dirty="0" smtClean="0"/>
          </a:p>
          <a:p>
            <a:r>
              <a:rPr lang="en-US" dirty="0" smtClean="0"/>
              <a:t>Temperature extremes can affect people, equipment temperatures</a:t>
            </a:r>
          </a:p>
          <a:p>
            <a:r>
              <a:rPr lang="en-US" dirty="0" smtClean="0"/>
              <a:t>Dehydration from exertion and high temperatures and/or humidity</a:t>
            </a:r>
          </a:p>
          <a:p>
            <a:r>
              <a:rPr lang="en-US" dirty="0" smtClean="0"/>
              <a:t>High winds can topple trees, launch </a:t>
            </a:r>
            <a:r>
              <a:rPr lang="en-US" dirty="0" err="1" smtClean="0"/>
              <a:t>inflatables</a:t>
            </a:r>
            <a:r>
              <a:rPr lang="en-US" dirty="0" smtClean="0"/>
              <a:t>, and blow debris</a:t>
            </a:r>
          </a:p>
          <a:p>
            <a:r>
              <a:rPr lang="en-US" dirty="0" smtClean="0"/>
              <a:t>Learn more about specific weather hazards at: </a:t>
            </a:r>
            <a:r>
              <a:rPr lang="en-US" dirty="0" smtClean="0">
                <a:solidFill>
                  <a:schemeClr val="accent5">
                    <a:lumMod val="50000"/>
                  </a:schemeClr>
                </a:solidFill>
                <a:hlinkClick r:id="rId2"/>
              </a:rPr>
              <a:t>http://www.nmsupolice.com/storm-ready/</a:t>
            </a:r>
            <a:r>
              <a:rPr lang="en-US" dirty="0" smtClean="0">
                <a:solidFill>
                  <a:schemeClr val="accent5">
                    <a:lumMod val="50000"/>
                  </a:schemeClr>
                </a:solidFill>
              </a:rPr>
              <a:t> </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9196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Overnight Programs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948156"/>
          </a:xfrm>
        </p:spPr>
        <p:txBody>
          <a:bodyPr>
            <a:normAutofit/>
          </a:bodyPr>
          <a:lstStyle/>
          <a:p>
            <a:r>
              <a:rPr lang="en-US" dirty="0" smtClean="0"/>
              <a:t>Applies to any program that is 16 or more continuous hours long without being returned to their parents</a:t>
            </a:r>
          </a:p>
          <a:p>
            <a:r>
              <a:rPr lang="en-US" dirty="0" smtClean="0"/>
              <a:t>Off-campus lodging requires specific approval of the relevant Dean or Campus President, and parents must consent to the arrangements</a:t>
            </a:r>
          </a:p>
          <a:p>
            <a:r>
              <a:rPr lang="en-US" dirty="0" smtClean="0"/>
              <a:t>Chaperones for overnight programs must be at least 25-years old</a:t>
            </a:r>
          </a:p>
          <a:p>
            <a:r>
              <a:rPr lang="en-US" dirty="0" smtClean="0"/>
              <a:t>At least one chaperone must be on premises at the overnight facility</a:t>
            </a:r>
          </a:p>
          <a:p>
            <a:r>
              <a:rPr lang="en-US" dirty="0" smtClean="0"/>
              <a:t>Two chaperones are required at all times if more than 8 participants</a:t>
            </a:r>
          </a:p>
          <a:p>
            <a:r>
              <a:rPr lang="en-US" dirty="0" smtClean="0"/>
              <a:t>If more than one housing facility, chaperones at each</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5931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51F05FB-68E1-2C4E-A627-67E8635E18DE}"/>
              </a:ext>
            </a:extLst>
          </p:cNvPr>
          <p:cNvSpPr>
            <a:spLocks noGrp="1"/>
          </p:cNvSpPr>
          <p:nvPr>
            <p:ph type="title"/>
          </p:nvPr>
        </p:nvSpPr>
        <p:spPr/>
        <p:txBody>
          <a:bodyPr/>
          <a:lstStyle/>
          <a:p>
            <a:pPr algn="ctr"/>
            <a:r>
              <a:rPr lang="en-US" dirty="0" smtClean="0"/>
              <a:t>Issues</a:t>
            </a:r>
            <a:endParaRPr lang="en-US" dirty="0"/>
          </a:p>
        </p:txBody>
      </p:sp>
      <p:sp>
        <p:nvSpPr>
          <p:cNvPr id="5" name="Content Placeholder 4">
            <a:extLst>
              <a:ext uri="{FF2B5EF4-FFF2-40B4-BE49-F238E27FC236}">
                <a16:creationId xmlns="" xmlns:a16="http://schemas.microsoft.com/office/drawing/2014/main" id="{8CC1EC60-CEEA-3F44-97D4-A22CA7E43500}"/>
              </a:ext>
            </a:extLst>
          </p:cNvPr>
          <p:cNvSpPr>
            <a:spLocks noGrp="1"/>
          </p:cNvSpPr>
          <p:nvPr>
            <p:ph idx="1"/>
          </p:nvPr>
        </p:nvSpPr>
        <p:spPr>
          <a:xfrm>
            <a:off x="1429304" y="1825624"/>
            <a:ext cx="9924495" cy="4042515"/>
          </a:xfrm>
        </p:spPr>
        <p:txBody>
          <a:bodyPr>
            <a:normAutofit/>
          </a:bodyPr>
          <a:lstStyle/>
          <a:p>
            <a:r>
              <a:rPr lang="en-US" sz="3200" dirty="0"/>
              <a:t>Delinquent acts</a:t>
            </a:r>
          </a:p>
          <a:p>
            <a:r>
              <a:rPr lang="en-US" sz="3200" dirty="0" smtClean="0"/>
              <a:t>Injury from “not knowing/understanding”</a:t>
            </a:r>
          </a:p>
          <a:p>
            <a:r>
              <a:rPr lang="en-US" sz="3200" dirty="0" smtClean="0"/>
              <a:t>Parental Custody</a:t>
            </a:r>
          </a:p>
          <a:p>
            <a:r>
              <a:rPr lang="en-US" sz="3200" dirty="0" smtClean="0"/>
              <a:t>Medical treatment of illness &amp; injury</a:t>
            </a:r>
          </a:p>
          <a:p>
            <a:r>
              <a:rPr lang="en-US" sz="3200" dirty="0" smtClean="0"/>
              <a:t>Sex offenders in area</a:t>
            </a:r>
          </a:p>
          <a:p>
            <a:r>
              <a:rPr lang="en-US" sz="3200" dirty="0" smtClean="0"/>
              <a:t>Adult content in classes</a:t>
            </a:r>
          </a:p>
          <a:p>
            <a:r>
              <a:rPr lang="en-US" sz="3200" dirty="0" smtClean="0"/>
              <a:t>Concerns about sexual assaults</a:t>
            </a:r>
            <a:endParaRPr lang="en-US" sz="26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9928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Water Safety</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948156"/>
          </a:xfrm>
        </p:spPr>
        <p:txBody>
          <a:bodyPr>
            <a:normAutofit/>
          </a:bodyPr>
          <a:lstStyle/>
          <a:p>
            <a:r>
              <a:rPr lang="en-US" dirty="0" smtClean="0"/>
              <a:t>Know swimming ability of participants</a:t>
            </a:r>
          </a:p>
          <a:p>
            <a:r>
              <a:rPr lang="en-US" dirty="0" smtClean="0"/>
              <a:t>Have/use appropriate safety equipment</a:t>
            </a:r>
          </a:p>
          <a:p>
            <a:r>
              <a:rPr lang="en-US" dirty="0" smtClean="0"/>
              <a:t>Trained lifeguard recommended on duty if swimming is taking place</a:t>
            </a:r>
          </a:p>
          <a:p>
            <a:r>
              <a:rPr lang="en-US" dirty="0" smtClean="0"/>
              <a:t>Water can create slip hazards – use caution</a:t>
            </a:r>
          </a:p>
          <a:p>
            <a:r>
              <a:rPr lang="en-US" dirty="0" smtClean="0"/>
              <a:t>Ensure there is no “horseplay” in the water that can lead to accidents</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789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Age-Appropriate Activities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935093"/>
          </a:xfrm>
        </p:spPr>
        <p:txBody>
          <a:bodyPr>
            <a:normAutofit/>
          </a:bodyPr>
          <a:lstStyle/>
          <a:p>
            <a:r>
              <a:rPr lang="en-US" dirty="0" smtClean="0"/>
              <a:t>Follow common sense in selecting program activities (e.g., movie ratings vs. age of participants)</a:t>
            </a:r>
          </a:p>
          <a:p>
            <a:r>
              <a:rPr lang="en-US" dirty="0" smtClean="0"/>
              <a:t>Activities can/should challenge participants (not too easy)</a:t>
            </a:r>
          </a:p>
          <a:p>
            <a:r>
              <a:rPr lang="en-US" dirty="0" smtClean="0"/>
              <a:t>Activities should be achievable in the time allotted (not too hard)</a:t>
            </a:r>
          </a:p>
          <a:p>
            <a:r>
              <a:rPr lang="en-US" dirty="0" smtClean="0"/>
              <a:t>Keep in mind differences in maturity as well as age when planning</a:t>
            </a:r>
          </a:p>
          <a:p>
            <a:r>
              <a:rPr lang="en-US" dirty="0" smtClean="0"/>
              <a:t>Participants of all ages tend to like doing things rather than be lectured at</a:t>
            </a:r>
          </a:p>
          <a:p>
            <a:r>
              <a:rPr lang="en-US" dirty="0" smtClean="0"/>
              <a:t>Even safety can be fun for young participants</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5412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Age-Appropriate Activities, cont.</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935093"/>
          </a:xfrm>
        </p:spPr>
        <p:txBody>
          <a:bodyPr>
            <a:normAutofit/>
          </a:bodyPr>
          <a:lstStyle/>
          <a:p>
            <a:r>
              <a:rPr lang="en-US" dirty="0" smtClean="0"/>
              <a:t>Make sure equipment is safe/rated for the age of participant</a:t>
            </a:r>
          </a:p>
          <a:p>
            <a:r>
              <a:rPr lang="en-US" dirty="0" smtClean="0"/>
              <a:t>If using/hiring things that can become hazardous (like bounce houses), make sure necessary permits in place, safety protocols are followed</a:t>
            </a:r>
          </a:p>
          <a:p>
            <a:r>
              <a:rPr lang="en-US" dirty="0" smtClean="0"/>
              <a:t>Test out equipment/activities before allowing participants to “jump in” to ensure no hidden hazards (like hot surfaces from sun)</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67237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Food Safety</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935093"/>
          </a:xfrm>
        </p:spPr>
        <p:txBody>
          <a:bodyPr>
            <a:normAutofit/>
          </a:bodyPr>
          <a:lstStyle/>
          <a:p>
            <a:r>
              <a:rPr lang="en-US" dirty="0" smtClean="0"/>
              <a:t>Food must be properly prepared, stored, and served</a:t>
            </a:r>
          </a:p>
          <a:p>
            <a:r>
              <a:rPr lang="en-US" dirty="0" smtClean="0"/>
              <a:t>Ensure proper temperatures are maintained</a:t>
            </a:r>
          </a:p>
          <a:p>
            <a:r>
              <a:rPr lang="en-US" dirty="0" smtClean="0"/>
              <a:t>Get necessary permits or use approved food vendors/contractors, as needed</a:t>
            </a:r>
          </a:p>
          <a:p>
            <a:r>
              <a:rPr lang="en-US" dirty="0" smtClean="0"/>
              <a:t>Take into account possible food allergies (ask and plan for in advance so you don’t have surprises on the first day)</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8001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Hygiene</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935093"/>
          </a:xfrm>
        </p:spPr>
        <p:txBody>
          <a:bodyPr>
            <a:normAutofit/>
          </a:bodyPr>
          <a:lstStyle/>
          <a:p>
            <a:r>
              <a:rPr lang="en-US" dirty="0" smtClean="0"/>
              <a:t>Frequent hand washing with soap and water cuts down on the spread of germs</a:t>
            </a:r>
          </a:p>
          <a:p>
            <a:r>
              <a:rPr lang="en-US" dirty="0" smtClean="0"/>
              <a:t>Provide plenty of tissue (and a trash can)</a:t>
            </a:r>
          </a:p>
          <a:p>
            <a:r>
              <a:rPr lang="en-US" dirty="0" smtClean="0"/>
              <a:t>Require hand washing before eating, especially if handling chemicals, heavy metals, etc.</a:t>
            </a:r>
          </a:p>
          <a:p>
            <a:r>
              <a:rPr lang="en-US" dirty="0" smtClean="0"/>
              <a:t>Teach “better” coughing/sneezing techniques to staff, participants</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480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Reporting Incidents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Autofit/>
          </a:bodyPr>
          <a:lstStyle/>
          <a:p>
            <a:r>
              <a:rPr lang="en-US" sz="3200" dirty="0" smtClean="0"/>
              <a:t>Make sure the PIC and/or Program Director are aware</a:t>
            </a:r>
          </a:p>
          <a:p>
            <a:r>
              <a:rPr lang="en-US" sz="3200" dirty="0" smtClean="0"/>
              <a:t>Call 911 if violations of law, need for emergency medical care, etc.</a:t>
            </a:r>
          </a:p>
          <a:p>
            <a:r>
              <a:rPr lang="en-US" sz="3200" dirty="0" smtClean="0"/>
              <a:t>Notify Office of Institutional Equity (OIE) if there is discrimination, sexual misconduct, harassment, or stalking (esp. if based on a protected status)</a:t>
            </a:r>
          </a:p>
          <a:p>
            <a:r>
              <a:rPr lang="en-US" sz="3200" dirty="0" smtClean="0"/>
              <a:t>If in doubt, report it.</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2444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Notification of Parents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935093"/>
          </a:xfrm>
        </p:spPr>
        <p:txBody>
          <a:bodyPr>
            <a:normAutofit/>
          </a:bodyPr>
          <a:lstStyle/>
          <a:p>
            <a:pPr>
              <a:buNone/>
            </a:pPr>
            <a:r>
              <a:rPr lang="en-US" b="1" dirty="0" smtClean="0"/>
              <a:t>IN ADVANCE:</a:t>
            </a:r>
          </a:p>
          <a:p>
            <a:r>
              <a:rPr lang="en-US" dirty="0" smtClean="0"/>
              <a:t>Program rules and requirements</a:t>
            </a:r>
          </a:p>
          <a:p>
            <a:r>
              <a:rPr lang="en-US" dirty="0" smtClean="0"/>
              <a:t>Program activities, free periods/activities, etc.</a:t>
            </a:r>
          </a:p>
          <a:p>
            <a:r>
              <a:rPr lang="en-US" dirty="0" smtClean="0"/>
              <a:t>Housing, transportation, etc.</a:t>
            </a:r>
          </a:p>
          <a:p>
            <a:pPr>
              <a:buNone/>
            </a:pPr>
            <a:endParaRPr lang="en-US" sz="1400" dirty="0" smtClean="0"/>
          </a:p>
          <a:p>
            <a:pPr>
              <a:buNone/>
            </a:pPr>
            <a:r>
              <a:rPr lang="en-US" b="1" dirty="0" smtClean="0"/>
              <a:t>IF SOMETHING HAPPENS:</a:t>
            </a:r>
          </a:p>
          <a:p>
            <a:r>
              <a:rPr lang="en-US" dirty="0" smtClean="0"/>
              <a:t>Any injury to the participant </a:t>
            </a:r>
            <a:r>
              <a:rPr lang="en-US" sz="2400" dirty="0" smtClean="0"/>
              <a:t>(Program Director responsible, PD can assist)</a:t>
            </a:r>
            <a:endParaRPr lang="en-US" dirty="0" smtClean="0"/>
          </a:p>
          <a:p>
            <a:r>
              <a:rPr lang="en-US" dirty="0" smtClean="0"/>
              <a:t>Incidents involving bullying, harassment, hazing, crimes, etc.</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1467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a:xfrm>
            <a:off x="838200" y="365127"/>
            <a:ext cx="10515600" cy="4914796"/>
          </a:xfrm>
        </p:spPr>
        <p:txBody>
          <a:bodyPr>
            <a:normAutofit/>
          </a:bodyPr>
          <a:lstStyle/>
          <a:p>
            <a:pPr algn="ctr"/>
            <a:r>
              <a:rPr lang="en-US" sz="7200" dirty="0" smtClean="0"/>
              <a:t>KNOWLEDGE</a:t>
            </a:r>
            <a:br>
              <a:rPr lang="en-US" sz="7200" dirty="0" smtClean="0"/>
            </a:br>
            <a:r>
              <a:rPr lang="en-US" sz="7200" dirty="0" smtClean="0"/>
              <a:t>ASSESSMENT</a:t>
            </a:r>
            <a:endParaRPr lang="en-US" sz="72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338185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#1</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dirty="0" smtClean="0"/>
              <a:t>It is June 4</a:t>
            </a:r>
            <a:r>
              <a:rPr lang="en-US" baseline="30000" dirty="0" smtClean="0"/>
              <a:t>th</a:t>
            </a:r>
            <a:r>
              <a:rPr lang="en-US" dirty="0" smtClean="0"/>
              <a:t>, and the program schedule includes outdoor games for 2 hours.  Which of the following might be things that could be a risk to safety of all </a:t>
            </a:r>
            <a:r>
              <a:rPr lang="en-US" dirty="0" err="1" smtClean="0"/>
              <a:t>particpants</a:t>
            </a:r>
            <a:r>
              <a:rPr lang="en-US" dirty="0" smtClean="0"/>
              <a:t> that you should watch for or address?</a:t>
            </a:r>
          </a:p>
          <a:p>
            <a:pPr marL="0" indent="0">
              <a:buNone/>
            </a:pPr>
            <a:endParaRPr lang="en-US" dirty="0"/>
          </a:p>
          <a:p>
            <a:pPr marL="514350" indent="-514350">
              <a:buAutoNum type="alphaUcPeriod"/>
            </a:pPr>
            <a:r>
              <a:rPr lang="en-US" dirty="0" smtClean="0"/>
              <a:t>Lightning, heat, weeds</a:t>
            </a:r>
          </a:p>
          <a:p>
            <a:pPr marL="514350" indent="-514350">
              <a:buAutoNum type="alphaUcPeriod"/>
            </a:pPr>
            <a:r>
              <a:rPr lang="en-US" dirty="0" smtClean="0"/>
              <a:t>Lightning, high wind, heat</a:t>
            </a:r>
          </a:p>
          <a:p>
            <a:pPr marL="514350" indent="-514350">
              <a:buAutoNum type="alphaUcPeriod"/>
            </a:pPr>
            <a:r>
              <a:rPr lang="en-US" dirty="0" smtClean="0"/>
              <a:t>Heat, high wind, weeds</a:t>
            </a:r>
          </a:p>
          <a:p>
            <a:pPr marL="514350" indent="-514350">
              <a:buAutoNum type="alphaUcPeriod"/>
            </a:pPr>
            <a:r>
              <a:rPr lang="en-US" dirty="0" smtClean="0"/>
              <a:t>High wind, weeds, lightning</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518898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#1</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sz="4000" b="1" dirty="0" smtClean="0"/>
              <a:t>B</a:t>
            </a:r>
            <a:r>
              <a:rPr lang="en-US" dirty="0" smtClean="0"/>
              <a:t> is the most correct answer.  While weeds might be an allergy hazard to some participants, lightning, high wind, and heat are significant safety hazards that should always be considered.</a:t>
            </a:r>
          </a:p>
          <a:p>
            <a:pPr marL="0" indent="0">
              <a:buNone/>
            </a:pPr>
            <a:endParaRPr lang="en-US" dirty="0" smtClean="0"/>
          </a:p>
          <a:p>
            <a:pPr marL="0" indent="0">
              <a:buNone/>
            </a:pPr>
            <a:r>
              <a:rPr lang="en-US" dirty="0" smtClean="0"/>
              <a:t>What are some ways you could address these potential safety hazards?</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546781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51F05FB-68E1-2C4E-A627-67E8635E18DE}"/>
              </a:ext>
            </a:extLst>
          </p:cNvPr>
          <p:cNvSpPr>
            <a:spLocks noGrp="1"/>
          </p:cNvSpPr>
          <p:nvPr>
            <p:ph type="title"/>
          </p:nvPr>
        </p:nvSpPr>
        <p:spPr/>
        <p:txBody>
          <a:bodyPr/>
          <a:lstStyle/>
          <a:p>
            <a:pPr algn="ctr"/>
            <a:r>
              <a:rPr lang="en-US" dirty="0" smtClean="0"/>
              <a:t>Lessons Learned</a:t>
            </a:r>
            <a:endParaRPr lang="en-US" dirty="0"/>
          </a:p>
        </p:txBody>
      </p:sp>
      <p:sp>
        <p:nvSpPr>
          <p:cNvPr id="5" name="Content Placeholder 4">
            <a:extLst>
              <a:ext uri="{FF2B5EF4-FFF2-40B4-BE49-F238E27FC236}">
                <a16:creationId xmlns="" xmlns:a16="http://schemas.microsoft.com/office/drawing/2014/main" id="{8CC1EC60-CEEA-3F44-97D4-A22CA7E43500}"/>
              </a:ext>
            </a:extLst>
          </p:cNvPr>
          <p:cNvSpPr>
            <a:spLocks noGrp="1"/>
          </p:cNvSpPr>
          <p:nvPr>
            <p:ph idx="1"/>
          </p:nvPr>
        </p:nvSpPr>
        <p:spPr>
          <a:xfrm>
            <a:off x="838200" y="1825625"/>
            <a:ext cx="10515600" cy="3802818"/>
          </a:xfrm>
        </p:spPr>
        <p:txBody>
          <a:bodyPr>
            <a:normAutofit/>
          </a:bodyPr>
          <a:lstStyle/>
          <a:p>
            <a:r>
              <a:rPr lang="en-US" sz="3200" b="1" dirty="0" smtClean="0"/>
              <a:t>LOTS</a:t>
            </a:r>
            <a:r>
              <a:rPr lang="en-US" sz="3200" dirty="0" smtClean="0"/>
              <a:t> of minors on campus</a:t>
            </a:r>
          </a:p>
          <a:p>
            <a:r>
              <a:rPr lang="en-US" sz="3200" dirty="0" smtClean="0"/>
              <a:t>Needed to figure out who should be covered</a:t>
            </a:r>
          </a:p>
          <a:p>
            <a:r>
              <a:rPr lang="en-US" sz="3200" dirty="0" smtClean="0"/>
              <a:t>Needed “champions” in several areas:</a:t>
            </a:r>
          </a:p>
          <a:p>
            <a:pPr lvl="1"/>
            <a:r>
              <a:rPr lang="en-US" dirty="0" smtClean="0"/>
              <a:t>Policy</a:t>
            </a:r>
          </a:p>
          <a:p>
            <a:pPr lvl="1"/>
            <a:r>
              <a:rPr lang="en-US" dirty="0" smtClean="0"/>
              <a:t>Registration</a:t>
            </a:r>
          </a:p>
          <a:p>
            <a:pPr lvl="1"/>
            <a:r>
              <a:rPr lang="en-US" dirty="0" smtClean="0"/>
              <a:t>Background checks</a:t>
            </a:r>
          </a:p>
          <a:p>
            <a:pPr lvl="1"/>
            <a:r>
              <a:rPr lang="en-US" dirty="0" smtClean="0"/>
              <a:t>Training</a:t>
            </a:r>
          </a:p>
          <a:p>
            <a:r>
              <a:rPr lang="en-US" sz="3200" dirty="0" smtClean="0"/>
              <a:t>Train-the-Trainer approach working very well</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8676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#2</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dirty="0" smtClean="0"/>
              <a:t>A program participant says they want to take a walk during a designated free period, and they would like for you to accompany them.  Would it be appropriate for you to go on the walk?</a:t>
            </a:r>
          </a:p>
          <a:p>
            <a:pPr marL="0" indent="0">
              <a:buNone/>
            </a:pPr>
            <a:endParaRPr lang="en-US" dirty="0"/>
          </a:p>
          <a:p>
            <a:pPr marL="514350" indent="-514350">
              <a:buAutoNum type="alphaUcPeriod"/>
            </a:pPr>
            <a:r>
              <a:rPr lang="en-US" dirty="0" smtClean="0"/>
              <a:t>No</a:t>
            </a:r>
          </a:p>
          <a:p>
            <a:pPr marL="514350" indent="-514350">
              <a:buAutoNum type="alphaUcPeriod"/>
            </a:pPr>
            <a:r>
              <a:rPr lang="en-US" dirty="0" smtClean="0"/>
              <a:t>Yes</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664280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#2</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sz="4000" b="1" dirty="0" smtClean="0"/>
              <a:t>A</a:t>
            </a:r>
            <a:r>
              <a:rPr lang="en-US" dirty="0" smtClean="0"/>
              <a:t> is the correct answer.  Going on a walk with the program participant would violate the restriction against One-on-One contact.</a:t>
            </a:r>
          </a:p>
          <a:p>
            <a:pPr marL="0" indent="0">
              <a:buNone/>
            </a:pPr>
            <a:endParaRPr lang="en-US" dirty="0"/>
          </a:p>
          <a:p>
            <a:pPr marL="0" indent="0">
              <a:buNone/>
            </a:pPr>
            <a:r>
              <a:rPr lang="en-US" dirty="0" smtClean="0"/>
              <a:t>What are some things that could be done to avoid One-on-One contact, but still accompany the participant on a walk?</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445212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#3</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dirty="0" smtClean="0"/>
              <a:t>A program participant gets a deep cut on his leg while playing outside, and it is gushing blood.  What should you do?</a:t>
            </a:r>
          </a:p>
          <a:p>
            <a:pPr marL="0" indent="0">
              <a:buNone/>
            </a:pPr>
            <a:endParaRPr lang="en-US" dirty="0"/>
          </a:p>
          <a:p>
            <a:pPr marL="514350" indent="-514350">
              <a:buAutoNum type="alphaUcPeriod"/>
            </a:pPr>
            <a:r>
              <a:rPr lang="en-US" dirty="0" smtClean="0"/>
              <a:t>Run inside and call 911, then look for a first aid kit</a:t>
            </a:r>
          </a:p>
          <a:p>
            <a:pPr marL="514350" indent="-514350">
              <a:buAutoNum type="alphaUcPeriod"/>
            </a:pPr>
            <a:r>
              <a:rPr lang="en-US" dirty="0" smtClean="0"/>
              <a:t>Apply direct pressure while directing someone else to call 911</a:t>
            </a:r>
          </a:p>
          <a:p>
            <a:pPr marL="514350" indent="-514350">
              <a:buAutoNum type="alphaUcPeriod"/>
            </a:pPr>
            <a:r>
              <a:rPr lang="en-US" dirty="0" smtClean="0"/>
              <a:t>Notify the Person In Charge (PIC)</a:t>
            </a:r>
          </a:p>
          <a:p>
            <a:pPr marL="514350" indent="-514350">
              <a:buAutoNum type="alphaUcPeriod"/>
            </a:pPr>
            <a:r>
              <a:rPr lang="en-US" dirty="0" smtClean="0"/>
              <a:t>Call the participant’s parents</a:t>
            </a:r>
          </a:p>
          <a:p>
            <a:pPr marL="0" indent="0">
              <a:buNone/>
            </a:pP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522772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Scenario #3</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6"/>
            <a:ext cx="10515600" cy="3827921"/>
          </a:xfrm>
        </p:spPr>
        <p:txBody>
          <a:bodyPr>
            <a:normAutofit/>
          </a:bodyPr>
          <a:lstStyle/>
          <a:p>
            <a:pPr marL="0" indent="0">
              <a:buNone/>
            </a:pPr>
            <a:r>
              <a:rPr lang="en-US" sz="4000" b="1" dirty="0" smtClean="0"/>
              <a:t>B</a:t>
            </a:r>
            <a:r>
              <a:rPr lang="en-US" dirty="0" smtClean="0"/>
              <a:t> is the best answer.  By immediately applying direct pressure at the same time someone else calls 911, you are not delaying treatment and can reduce the amount of blood loss before emergency personnel arrive.</a:t>
            </a:r>
            <a:endParaRPr lang="en-US"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3132889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a:xfrm>
            <a:off x="838200" y="365127"/>
            <a:ext cx="10515600" cy="5382530"/>
          </a:xfrm>
        </p:spPr>
        <p:txBody>
          <a:bodyPr>
            <a:normAutofit/>
          </a:bodyPr>
          <a:lstStyle/>
          <a:p>
            <a:pPr algn="ctr"/>
            <a:r>
              <a:rPr lang="en-US" sz="8000" dirty="0" smtClean="0"/>
              <a:t>QUESTIONS</a:t>
            </a:r>
            <a:br>
              <a:rPr lang="en-US" sz="8000" dirty="0" smtClean="0"/>
            </a:br>
            <a:r>
              <a:rPr lang="en-US" sz="8000" dirty="0" smtClean="0"/>
              <a:t>&amp; </a:t>
            </a:r>
            <a:br>
              <a:rPr lang="en-US" sz="8000" dirty="0" smtClean="0"/>
            </a:br>
            <a:r>
              <a:rPr lang="en-US" sz="8000" dirty="0" smtClean="0"/>
              <a:t>ANSWERS</a:t>
            </a:r>
            <a:endParaRPr lang="en-US" sz="8000" dirty="0"/>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546781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2257BC8-1E8A-9A47-8F20-498F88FEDC11}"/>
              </a:ext>
            </a:extLst>
          </p:cNvPr>
          <p:cNvSpPr>
            <a:spLocks noGrp="1"/>
          </p:cNvSpPr>
          <p:nvPr>
            <p:ph type="body" sz="quarter" idx="10"/>
          </p:nvPr>
        </p:nvSpPr>
        <p:spPr>
          <a:xfrm>
            <a:off x="820549" y="2587150"/>
            <a:ext cx="10516077" cy="480131"/>
          </a:xfrm>
        </p:spPr>
        <p:txBody>
          <a:bodyPr/>
          <a:lstStyle/>
          <a:p>
            <a:pPr algn="ctr"/>
            <a:r>
              <a:rPr lang="en-US" dirty="0" smtClean="0"/>
              <a:t>Stephen Lopez</a:t>
            </a:r>
            <a:endParaRPr lang="en-US" dirty="0"/>
          </a:p>
        </p:txBody>
      </p:sp>
      <p:sp>
        <p:nvSpPr>
          <p:cNvPr id="6" name="Text Placeholder 5">
            <a:extLst>
              <a:ext uri="{FF2B5EF4-FFF2-40B4-BE49-F238E27FC236}">
                <a16:creationId xmlns="" xmlns:a16="http://schemas.microsoft.com/office/drawing/2014/main" id="{6A384C0D-CD9E-F147-AB2B-7FA46AFB4078}"/>
              </a:ext>
            </a:extLst>
          </p:cNvPr>
          <p:cNvSpPr>
            <a:spLocks noGrp="1"/>
          </p:cNvSpPr>
          <p:nvPr>
            <p:ph type="body" sz="quarter" idx="11"/>
          </p:nvPr>
        </p:nvSpPr>
        <p:spPr>
          <a:xfrm>
            <a:off x="820550" y="3122363"/>
            <a:ext cx="10516077" cy="480131"/>
          </a:xfrm>
        </p:spPr>
        <p:txBody>
          <a:bodyPr/>
          <a:lstStyle/>
          <a:p>
            <a:pPr algn="ctr"/>
            <a:r>
              <a:rPr lang="en-US" dirty="0" smtClean="0"/>
              <a:t>NMSU Police Department</a:t>
            </a:r>
            <a:endParaRPr lang="en-US" dirty="0"/>
          </a:p>
        </p:txBody>
      </p:sp>
      <p:sp>
        <p:nvSpPr>
          <p:cNvPr id="8" name="Text Placeholder 7">
            <a:extLst>
              <a:ext uri="{FF2B5EF4-FFF2-40B4-BE49-F238E27FC236}">
                <a16:creationId xmlns="" xmlns:a16="http://schemas.microsoft.com/office/drawing/2014/main" id="{0DFFAA68-7486-D84C-9AC4-0E3B5F983DFF}"/>
              </a:ext>
            </a:extLst>
          </p:cNvPr>
          <p:cNvSpPr>
            <a:spLocks noGrp="1"/>
          </p:cNvSpPr>
          <p:nvPr>
            <p:ph type="body" sz="quarter" idx="13"/>
          </p:nvPr>
        </p:nvSpPr>
        <p:spPr/>
        <p:txBody>
          <a:bodyPr/>
          <a:lstStyle/>
          <a:p>
            <a:pPr algn="ctr"/>
            <a:r>
              <a:rPr lang="en-US" dirty="0" smtClean="0">
                <a:hlinkClick r:id="rId2"/>
              </a:rPr>
              <a:t>www.nmsupolice.com</a:t>
            </a:r>
            <a:r>
              <a:rPr lang="en-US" dirty="0" smtClean="0"/>
              <a:t> </a:t>
            </a:r>
            <a:endParaRPr lang="en-US" dirty="0"/>
          </a:p>
        </p:txBody>
      </p:sp>
      <p:sp>
        <p:nvSpPr>
          <p:cNvPr id="9" name="Text Placeholder 8">
            <a:extLst>
              <a:ext uri="{FF2B5EF4-FFF2-40B4-BE49-F238E27FC236}">
                <a16:creationId xmlns="" xmlns:a16="http://schemas.microsoft.com/office/drawing/2014/main" id="{84A704D4-8510-BD4B-98FE-4CB6AFBA2E7C}"/>
              </a:ext>
            </a:extLst>
          </p:cNvPr>
          <p:cNvSpPr>
            <a:spLocks noGrp="1"/>
          </p:cNvSpPr>
          <p:nvPr>
            <p:ph type="body" sz="quarter" idx="14"/>
          </p:nvPr>
        </p:nvSpPr>
        <p:spPr/>
        <p:txBody>
          <a:bodyPr/>
          <a:lstStyle/>
          <a:p>
            <a:pPr algn="ctr"/>
            <a:r>
              <a:rPr lang="en-US" dirty="0" smtClean="0"/>
              <a:t>(575) 646-3311</a:t>
            </a:r>
            <a:endParaRPr lang="en-US" dirty="0"/>
          </a:p>
        </p:txBody>
      </p:sp>
      <p:sp>
        <p:nvSpPr>
          <p:cNvPr id="10" name="Text Placeholder 9">
            <a:extLst>
              <a:ext uri="{FF2B5EF4-FFF2-40B4-BE49-F238E27FC236}">
                <a16:creationId xmlns="" xmlns:a16="http://schemas.microsoft.com/office/drawing/2014/main" id="{C88A0772-4F4A-9B45-93DD-6012EBDF5A78}"/>
              </a:ext>
            </a:extLst>
          </p:cNvPr>
          <p:cNvSpPr>
            <a:spLocks noGrp="1"/>
          </p:cNvSpPr>
          <p:nvPr>
            <p:ph type="body" sz="quarter" idx="15"/>
          </p:nvPr>
        </p:nvSpPr>
        <p:spPr/>
        <p:txBody>
          <a:bodyPr/>
          <a:lstStyle/>
          <a:p>
            <a:pPr algn="ctr"/>
            <a:r>
              <a:rPr lang="en-US" dirty="0" smtClean="0">
                <a:hlinkClick r:id="rId3"/>
              </a:rPr>
              <a:t>StephenL@nmsu.edu</a:t>
            </a:r>
            <a:r>
              <a:rPr lang="en-US" dirty="0" smtClean="0"/>
              <a:t> </a:t>
            </a:r>
            <a:endParaRPr lang="en-US" dirty="0"/>
          </a:p>
        </p:txBody>
      </p:sp>
      <p:sp>
        <p:nvSpPr>
          <p:cNvPr id="11" name="TextBox 10"/>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551149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Structure of Training Programs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909348"/>
          </a:xfrm>
        </p:spPr>
        <p:txBody>
          <a:bodyPr>
            <a:normAutofit lnSpcReduction="10000"/>
          </a:bodyPr>
          <a:lstStyle/>
          <a:p>
            <a:pPr marL="0" indent="0">
              <a:buNone/>
            </a:pPr>
            <a:r>
              <a:rPr lang="en-US" b="1" u="sng" dirty="0" smtClean="0"/>
              <a:t>RECOMMENDED:</a:t>
            </a:r>
          </a:p>
          <a:p>
            <a:r>
              <a:rPr lang="en-US" dirty="0"/>
              <a:t>Can be conducted distance </a:t>
            </a:r>
            <a:r>
              <a:rPr lang="en-US" dirty="0" err="1" smtClean="0"/>
              <a:t>ed</a:t>
            </a:r>
            <a:r>
              <a:rPr lang="en-US" dirty="0" smtClean="0"/>
              <a:t> </a:t>
            </a:r>
            <a:r>
              <a:rPr lang="en-US" dirty="0"/>
              <a:t>or “just in time” for most staff</a:t>
            </a:r>
          </a:p>
          <a:p>
            <a:r>
              <a:rPr lang="en-US" dirty="0" smtClean="0"/>
              <a:t>Based on need due to job/function</a:t>
            </a:r>
          </a:p>
          <a:p>
            <a:r>
              <a:rPr lang="en-US" dirty="0" smtClean="0"/>
              <a:t>5 Modules:</a:t>
            </a:r>
          </a:p>
          <a:p>
            <a:pPr lvl="1"/>
            <a:r>
              <a:rPr lang="en-US" dirty="0" smtClean="0"/>
              <a:t>General Overview</a:t>
            </a:r>
          </a:p>
          <a:p>
            <a:pPr lvl="1"/>
            <a:r>
              <a:rPr lang="en-US" dirty="0" smtClean="0"/>
              <a:t>Prevention</a:t>
            </a:r>
          </a:p>
          <a:p>
            <a:pPr lvl="1"/>
            <a:r>
              <a:rPr lang="en-US" dirty="0" smtClean="0"/>
              <a:t>Person In Charge</a:t>
            </a:r>
          </a:p>
          <a:p>
            <a:pPr lvl="1"/>
            <a:r>
              <a:rPr lang="en-US" dirty="0" smtClean="0"/>
              <a:t>Program Director</a:t>
            </a:r>
          </a:p>
          <a:p>
            <a:pPr lvl="1"/>
            <a:r>
              <a:rPr lang="en-US" dirty="0" smtClean="0"/>
              <a:t>Train-The-Trainer</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7393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Importance of Prevention</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r>
              <a:rPr lang="en-US" dirty="0" smtClean="0"/>
              <a:t>Minimal or no trauma to child</a:t>
            </a:r>
          </a:p>
          <a:p>
            <a:r>
              <a:rPr lang="en-US" dirty="0" smtClean="0"/>
              <a:t>Participants and parents know program leaders take safety seriously</a:t>
            </a:r>
          </a:p>
          <a:p>
            <a:r>
              <a:rPr lang="en-US" dirty="0" smtClean="0"/>
              <a:t>Allows participants to focus on the program activities</a:t>
            </a:r>
          </a:p>
          <a:p>
            <a:r>
              <a:rPr lang="en-US" dirty="0" smtClean="0"/>
              <a:t>Reduces distractions, keeps program on track</a:t>
            </a:r>
          </a:p>
          <a:p>
            <a:r>
              <a:rPr lang="en-US" dirty="0" smtClean="0"/>
              <a:t>No risk to the program</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15366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Policies on Youth Programs</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marL="0" indent="0">
              <a:buNone/>
            </a:pPr>
            <a:r>
              <a:rPr lang="en-US" b="1" u="sng" dirty="0" smtClean="0"/>
              <a:t>RECOMMENDED:</a:t>
            </a:r>
          </a:p>
          <a:p>
            <a:r>
              <a:rPr lang="en-US" dirty="0" smtClean="0"/>
              <a:t>All </a:t>
            </a:r>
            <a:r>
              <a:rPr lang="en-US" b="1" i="1" dirty="0" smtClean="0"/>
              <a:t>Youth Programs </a:t>
            </a:r>
            <a:r>
              <a:rPr lang="en-US" dirty="0" smtClean="0"/>
              <a:t>to be registered &amp; approved</a:t>
            </a:r>
          </a:p>
          <a:p>
            <a:r>
              <a:rPr lang="en-US" dirty="0" smtClean="0"/>
              <a:t>Informed consent for participants</a:t>
            </a:r>
          </a:p>
          <a:p>
            <a:r>
              <a:rPr lang="en-US" dirty="0" smtClean="0"/>
              <a:t>Restrictions on structure, supervision, contact, transportation</a:t>
            </a:r>
          </a:p>
          <a:p>
            <a:r>
              <a:rPr lang="en-US" dirty="0" smtClean="0"/>
              <a:t>Criminal background checks for all program staff &amp; volunteers</a:t>
            </a:r>
          </a:p>
          <a:p>
            <a:r>
              <a:rPr lang="en-US" dirty="0" smtClean="0"/>
              <a:t>Training for all program staff &amp; volunteers</a:t>
            </a:r>
          </a:p>
          <a:p>
            <a:r>
              <a:rPr lang="en-US" dirty="0" smtClean="0"/>
              <a:t>Requirements if something happens (notification, documentation)</a:t>
            </a:r>
          </a:p>
        </p:txBody>
      </p:sp>
      <p:sp>
        <p:nvSpPr>
          <p:cNvPr id="7" name="TextBox 6"/>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7332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22FA980-2F8B-A348-9320-998306C462D0}"/>
              </a:ext>
            </a:extLst>
          </p:cNvPr>
          <p:cNvSpPr>
            <a:spLocks noGrp="1"/>
          </p:cNvSpPr>
          <p:nvPr>
            <p:ph type="title"/>
          </p:nvPr>
        </p:nvSpPr>
        <p:spPr/>
        <p:txBody>
          <a:bodyPr>
            <a:normAutofit/>
          </a:bodyPr>
          <a:lstStyle/>
          <a:p>
            <a:pPr algn="ctr"/>
            <a:r>
              <a:rPr lang="en-US" sz="4400" dirty="0" smtClean="0"/>
              <a:t>Applicable Laws In Your State?</a:t>
            </a:r>
            <a:endParaRPr lang="en-US" sz="4400" dirty="0"/>
          </a:p>
        </p:txBody>
      </p:sp>
      <p:sp>
        <p:nvSpPr>
          <p:cNvPr id="5" name="Content Placeholder 4">
            <a:extLst>
              <a:ext uri="{FF2B5EF4-FFF2-40B4-BE49-F238E27FC236}">
                <a16:creationId xmlns="" xmlns:a16="http://schemas.microsoft.com/office/drawing/2014/main" id="{FD6347FF-20ED-BB41-B9C1-E5B66AD2B85E}"/>
              </a:ext>
            </a:extLst>
          </p:cNvPr>
          <p:cNvSpPr>
            <a:spLocks noGrp="1"/>
          </p:cNvSpPr>
          <p:nvPr>
            <p:ph sz="half" idx="1"/>
          </p:nvPr>
        </p:nvSpPr>
        <p:spPr>
          <a:xfrm>
            <a:off x="838200" y="1825627"/>
            <a:ext cx="10515600" cy="3582116"/>
          </a:xfrm>
        </p:spPr>
        <p:txBody>
          <a:bodyPr>
            <a:normAutofit/>
          </a:bodyPr>
          <a:lstStyle/>
          <a:p>
            <a:pPr marL="0" indent="0">
              <a:buNone/>
            </a:pPr>
            <a:r>
              <a:rPr lang="en-US" b="1" u="sng" dirty="0" smtClean="0"/>
              <a:t>General Duty To Use Reasonable Care:</a:t>
            </a:r>
          </a:p>
          <a:p>
            <a:r>
              <a:rPr lang="en-US" dirty="0" smtClean="0"/>
              <a:t>Don’t intentionally or negligently cause harm or violate rights</a:t>
            </a:r>
          </a:p>
          <a:p>
            <a:r>
              <a:rPr lang="en-US" dirty="0" smtClean="0"/>
              <a:t>Take reasonable steps to recognize danger</a:t>
            </a:r>
            <a:endParaRPr lang="en-US" dirty="0"/>
          </a:p>
          <a:p>
            <a:pPr marL="0" indent="0">
              <a:buNone/>
            </a:pPr>
            <a:endParaRPr lang="en-US" sz="1800" b="1" u="sng" dirty="0" smtClean="0"/>
          </a:p>
          <a:p>
            <a:pPr marL="0" indent="0">
              <a:buNone/>
            </a:pPr>
            <a:r>
              <a:rPr lang="en-US" b="1" u="sng" dirty="0" smtClean="0"/>
              <a:t>Child Abuse/Neglect:</a:t>
            </a:r>
          </a:p>
          <a:p>
            <a:r>
              <a:rPr lang="en-US" dirty="0" smtClean="0"/>
              <a:t>Who is a mandatory reporter?  To whom?</a:t>
            </a:r>
          </a:p>
        </p:txBody>
      </p:sp>
      <p:sp>
        <p:nvSpPr>
          <p:cNvPr id="6" name="TextBox 5"/>
          <p:cNvSpPr txBox="1"/>
          <p:nvPr/>
        </p:nvSpPr>
        <p:spPr>
          <a:xfrm>
            <a:off x="10599176" y="6508957"/>
            <a:ext cx="1556645" cy="338554"/>
          </a:xfrm>
          <a:prstGeom prst="rect">
            <a:avLst/>
          </a:prstGeom>
          <a:noFill/>
        </p:spPr>
        <p:txBody>
          <a:bodyPr wrap="none" rtlCol="0">
            <a:spAutoFit/>
          </a:bodyPr>
          <a:lstStyle/>
          <a:p>
            <a:r>
              <a:rPr lang="en-US" sz="1600" b="1" dirty="0" smtClean="0">
                <a:solidFill>
                  <a:schemeClr val="bg1"/>
                </a:solidFill>
              </a:rPr>
              <a:t>Version 2019-01</a:t>
            </a:r>
            <a:endParaRPr lang="en-US" sz="1600" b="1" dirty="0">
              <a:solidFill>
                <a:schemeClr val="bg1"/>
              </a:solidFill>
            </a:endParaRPr>
          </a:p>
        </p:txBody>
      </p:sp>
    </p:spTree>
    <p:extLst>
      <p:ext uri="{BB962C8B-B14F-4D97-AF65-F5344CB8AC3E}">
        <p14:creationId xmlns:p14="http://schemas.microsoft.com/office/powerpoint/2010/main" val="27197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MSU_2019">
  <a:themeElements>
    <a:clrScheme name="NMSU_2019">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SU_2019" id="{F3039E45-AD72-2745-91F4-8F90602B2064}" vid="{36F2A75D-F91E-5C47-8EE5-76E117038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NMSU_2019</Template>
  <TotalTime>684</TotalTime>
  <Words>2931</Words>
  <Application>Microsoft Office PowerPoint</Application>
  <PresentationFormat>Widescreen</PresentationFormat>
  <Paragraphs>397</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Tahoma</vt:lpstr>
      <vt:lpstr>NMSU_2019</vt:lpstr>
      <vt:lpstr>2019 WACLEA Conference  Minors On Campus</vt:lpstr>
      <vt:lpstr>Why This Training?</vt:lpstr>
      <vt:lpstr>Who Are The Minors on Campus?</vt:lpstr>
      <vt:lpstr>Issues</vt:lpstr>
      <vt:lpstr>Lessons Learned</vt:lpstr>
      <vt:lpstr>Structure of Training Programs</vt:lpstr>
      <vt:lpstr>Importance of Prevention</vt:lpstr>
      <vt:lpstr>Policies on Youth Programs</vt:lpstr>
      <vt:lpstr>Applicable Laws In Your State?</vt:lpstr>
      <vt:lpstr>Supervision</vt:lpstr>
      <vt:lpstr>Supervision, cont.</vt:lpstr>
      <vt:lpstr>Limitations On Contact With Minors</vt:lpstr>
      <vt:lpstr>Limitations On Contact . . ., cont.</vt:lpstr>
      <vt:lpstr>Risk Management / Insurance</vt:lpstr>
      <vt:lpstr>Site &amp; Activity Safety</vt:lpstr>
      <vt:lpstr>Site &amp; Activity Safety, cont.</vt:lpstr>
      <vt:lpstr>General Safety</vt:lpstr>
      <vt:lpstr>General Safety, cont.</vt:lpstr>
      <vt:lpstr>Medical Emergencies</vt:lpstr>
      <vt:lpstr>Emergency Responsibilities</vt:lpstr>
      <vt:lpstr>During Transportation</vt:lpstr>
      <vt:lpstr>Requests for Accommodations</vt:lpstr>
      <vt:lpstr>Special Topics</vt:lpstr>
      <vt:lpstr>Bullying &amp; Harassment</vt:lpstr>
      <vt:lpstr>Bullying &amp; Harassment, cont.</vt:lpstr>
      <vt:lpstr>Bullying &amp; Harassment, cont.</vt:lpstr>
      <vt:lpstr>Hazing</vt:lpstr>
      <vt:lpstr>Hazing, cont.</vt:lpstr>
      <vt:lpstr>Hazing, cont.</vt:lpstr>
      <vt:lpstr>Child Abuse</vt:lpstr>
      <vt:lpstr>Child Abuse, cont.</vt:lpstr>
      <vt:lpstr>Child Abuse, cont.</vt:lpstr>
      <vt:lpstr>Child Abuse, cont.</vt:lpstr>
      <vt:lpstr>Child Abuse, cont.</vt:lpstr>
      <vt:lpstr>Child Neglect</vt:lpstr>
      <vt:lpstr>Sexual Misconduct</vt:lpstr>
      <vt:lpstr>Important</vt:lpstr>
      <vt:lpstr>Weather Hazards</vt:lpstr>
      <vt:lpstr>Overnight Programs</vt:lpstr>
      <vt:lpstr>Water Safety</vt:lpstr>
      <vt:lpstr>Age-Appropriate Activities</vt:lpstr>
      <vt:lpstr>Age-Appropriate Activities, cont.</vt:lpstr>
      <vt:lpstr>Food Safety</vt:lpstr>
      <vt:lpstr>Hygiene</vt:lpstr>
      <vt:lpstr>Reporting Incidents</vt:lpstr>
      <vt:lpstr>Notification of Parents</vt:lpstr>
      <vt:lpstr>KNOWLEDGE ASSESSMENT</vt:lpstr>
      <vt:lpstr>Scenario #1</vt:lpstr>
      <vt:lpstr>Scenario #1</vt:lpstr>
      <vt:lpstr>Scenario #2</vt:lpstr>
      <vt:lpstr>Scenario #2</vt:lpstr>
      <vt:lpstr>Scenario #3</vt:lpstr>
      <vt:lpstr>Scenario #3</vt:lpstr>
      <vt:lpstr>QUESTIONS &amp;  ANSWERS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Lopez</cp:lastModifiedBy>
  <cp:revision>100</cp:revision>
  <dcterms:created xsi:type="dcterms:W3CDTF">2018-09-13T15:10:43Z</dcterms:created>
  <dcterms:modified xsi:type="dcterms:W3CDTF">2019-11-06T08:07:23Z</dcterms:modified>
</cp:coreProperties>
</file>