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0"/>
  </p:notesMasterIdLst>
  <p:handoutMasterIdLst>
    <p:handoutMasterId r:id="rId41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369" r:id="rId18"/>
    <p:sldId id="500" r:id="rId19"/>
    <p:sldId id="370" r:id="rId20"/>
    <p:sldId id="502" r:id="rId21"/>
    <p:sldId id="530" r:id="rId22"/>
    <p:sldId id="495" r:id="rId23"/>
    <p:sldId id="512" r:id="rId24"/>
    <p:sldId id="533" r:id="rId25"/>
    <p:sldId id="374" r:id="rId26"/>
    <p:sldId id="532" r:id="rId27"/>
    <p:sldId id="375" r:id="rId28"/>
    <p:sldId id="516" r:id="rId29"/>
    <p:sldId id="525" r:id="rId30"/>
    <p:sldId id="528" r:id="rId31"/>
    <p:sldId id="527" r:id="rId32"/>
    <p:sldId id="399" r:id="rId33"/>
    <p:sldId id="463" r:id="rId34"/>
    <p:sldId id="529" r:id="rId35"/>
    <p:sldId id="506" r:id="rId36"/>
    <p:sldId id="491" r:id="rId37"/>
    <p:sldId id="504" r:id="rId38"/>
    <p:sldId id="534" r:id="rId39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50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07358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1464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49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08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4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94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79485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6225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12/4/2022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12/4/2022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12/4/2022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12/4/2022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12/4/2022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12/4/2022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12/4/2022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12/4/2022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12/4/2022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12/4/2022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12/4/2022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12/4/2022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microsoft.com/office/2007/relationships/hdphoto" Target="../media/hdphoto1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December 4, 2022,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B46D72-8465-7B29-DB8A-939041DD1BC7}"/>
              </a:ext>
            </a:extLst>
          </p:cNvPr>
          <p:cNvSpPr txBox="1">
            <a:spLocks/>
          </p:cNvSpPr>
          <p:nvPr/>
        </p:nvSpPr>
        <p:spPr>
          <a:xfrm>
            <a:off x="4572000" y="5024487"/>
            <a:ext cx="4572000" cy="165296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Aft>
                <a:spcPts val="300"/>
              </a:spcAft>
            </a:pPr>
            <a:r>
              <a:rPr lang="en-US" altLang="en-US" sz="3500" b="1" dirty="0">
                <a:ea typeface="+mj-ea"/>
                <a:cs typeface="+mj-cs"/>
              </a:rPr>
              <a:t>Scripture Focus:</a:t>
            </a:r>
          </a:p>
          <a:p>
            <a:pPr algn="ctr" defTabSz="914400" eaLnBrk="1" hangingPunct="1">
              <a:lnSpc>
                <a:spcPct val="100000"/>
              </a:lnSpc>
              <a:spcAft>
                <a:spcPts val="300"/>
              </a:spcAft>
            </a:pPr>
            <a:r>
              <a:rPr lang="en-US" altLang="en-US" sz="3200" b="1" dirty="0">
                <a:ea typeface="+mj-ea"/>
                <a:cs typeface="+mj-cs"/>
              </a:rPr>
              <a:t>Esther</a:t>
            </a:r>
          </a:p>
          <a:p>
            <a:pPr algn="ctr" defTabSz="914400" eaLnBrk="1" hangingPunct="1">
              <a:lnSpc>
                <a:spcPct val="100000"/>
              </a:lnSpc>
              <a:spcAft>
                <a:spcPts val="300"/>
              </a:spcAft>
            </a:pPr>
            <a:r>
              <a:rPr lang="fr-FR" altLang="en-US" sz="3200" b="1" dirty="0">
                <a:ea typeface="+mj-ea"/>
                <a:cs typeface="+mj-cs"/>
              </a:rPr>
              <a:t>Esther 4:1-17</a:t>
            </a:r>
            <a:endParaRPr lang="en-US" altLang="en-US" sz="3200" b="1" dirty="0"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86AB57-4E22-4AD3-3726-1CF2D9872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6" r="3690"/>
          <a:stretch/>
        </p:blipFill>
        <p:spPr>
          <a:xfrm>
            <a:off x="433633" y="2251371"/>
            <a:ext cx="7371762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December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December 20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Next Meeting:</a:t>
            </a:r>
          </a:p>
          <a:p>
            <a:r>
              <a:rPr lang="en-US" sz="4800" dirty="0">
                <a:pattFill prst="solidDmnd">
                  <a:fgClr>
                    <a:srgbClr val="00B050"/>
                  </a:fgClr>
                  <a:bgClr>
                    <a:srgbClr val="C00000"/>
                  </a:bgClr>
                </a:pattFill>
              </a:rPr>
              <a:t>Christmas Party!!!</a:t>
            </a:r>
          </a:p>
          <a:p>
            <a:r>
              <a:rPr lang="en-US" sz="4800" dirty="0">
                <a:solidFill>
                  <a:srgbClr val="00B050"/>
                </a:solidFill>
              </a:rPr>
              <a:t>December 7, 2022</a:t>
            </a:r>
          </a:p>
          <a:p>
            <a:r>
              <a:rPr lang="en-US" sz="48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200" dirty="0">
                <a:solidFill>
                  <a:srgbClr val="00B050"/>
                </a:solidFill>
              </a:rPr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12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31 @10:00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113123" y="3421054"/>
            <a:ext cx="88800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6088" marR="0" indent="-17160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U</a:t>
            </a:r>
            <a:r>
              <a:rPr lang="en-US" sz="36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good body posture</a:t>
            </a:r>
          </a:p>
          <a:p>
            <a:pPr marL="1716088" marR="0" indent="-17160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6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a Christmas story</a:t>
            </a:r>
          </a:p>
          <a:p>
            <a:pPr marL="1716088" marR="0" indent="-17160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6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 about what Christmas means to you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122550" y="1520201"/>
            <a:ext cx="667417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Date: December 9th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Where:  Eikenberry’s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see Sign-Up Sheet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E5C54DA-4A25-7097-DE53-E571893AA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Darke County Christmas Bell Ringers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DE01D-A953-F6BF-B72C-B1D335FA505D}"/>
              </a:ext>
            </a:extLst>
          </p:cNvPr>
          <p:cNvSpPr txBox="1"/>
          <p:nvPr/>
        </p:nvSpPr>
        <p:spPr>
          <a:xfrm>
            <a:off x="4319404" y="3492979"/>
            <a:ext cx="46662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Date: December 16</a:t>
            </a:r>
            <a:r>
              <a:rPr lang="en-US" sz="3200" b="1" baseline="300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Where:  Walmart (South Entrance)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Please see Sign-Up Sheet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8E16D-A405-D722-71F3-C41653123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9" y="3501899"/>
            <a:ext cx="4074305" cy="3055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 Be Determined (TBD)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Dec 14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Our annual Christmas Shopping Trip for our Gateway Kids will be …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After Worship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December 11</a:t>
            </a:r>
            <a:r>
              <a:rPr lang="en-US" sz="30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(Next Sunday)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All Confirmation Students and Mentors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Packages must be wrapped and labeled no later than December 13</a:t>
            </a:r>
            <a:r>
              <a:rPr lang="en-US" sz="30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332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0">
        <p14:warp dir="in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15C04-D0A3-E5DA-4ED9-ADE54A627401}"/>
              </a:ext>
            </a:extLst>
          </p:cNvPr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Advent Event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St Nicholas Speaks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164970" y="2339680"/>
            <a:ext cx="8743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Saint Nicholas Will Speak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During Worship TODAY!!!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In honor of his Commemoration Date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December 6th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C836F-C317-5E08-6044-CB7192611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69" y="76200"/>
            <a:ext cx="14573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Tuesday, Wednesday, &amp;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Advent Event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St Nicholas Speaks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164969" y="2711459"/>
            <a:ext cx="885648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3429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Santa Claus will Also Visit Trinity TODAY!!! (After Play Practice)</a:t>
            </a:r>
          </a:p>
          <a:p>
            <a:pPr marL="1257300" lvl="1" indent="-3429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Parents – Please provide a Wrapped Christmas present ($15 max) with your child’s name on the package</a:t>
            </a:r>
          </a:p>
          <a:p>
            <a:pPr marL="1257300" lvl="1" indent="-3429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Santa will deliver the present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C836F-C317-5E08-6044-CB7192611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69" y="76200"/>
            <a:ext cx="1457325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7CFDE6-6668-D3A7-776F-6A3B7899DC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36" r="22783" b="29897"/>
          <a:stretch/>
        </p:blipFill>
        <p:spPr>
          <a:xfrm>
            <a:off x="7154944" y="76200"/>
            <a:ext cx="1866508" cy="239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Children’s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Christmas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840164" y="1133545"/>
            <a:ext cx="7463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Sunday, December 11</a:t>
            </a:r>
            <a:r>
              <a:rPr lang="en-US" sz="40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1941513" lvl="2" indent="-5080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@ 10:30 am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3A8C2EF-6212-FF7B-A89B-1A0D25049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7303"/>
            <a:ext cx="3838466" cy="3838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BC01D-D652-F74D-749E-227DA8BB8B55}"/>
              </a:ext>
            </a:extLst>
          </p:cNvPr>
          <p:cNvSpPr txBox="1"/>
          <p:nvPr/>
        </p:nvSpPr>
        <p:spPr>
          <a:xfrm>
            <a:off x="3838466" y="2727303"/>
            <a:ext cx="530553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Practice Schedule</a:t>
            </a:r>
          </a:p>
          <a:p>
            <a:pPr marL="744538" lvl="3" indent="-4572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Dec 3 @ 10:00 am</a:t>
            </a:r>
          </a:p>
          <a:p>
            <a:pPr marL="744538" lvl="3" indent="-4572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Dec 4 @ 11:30 am</a:t>
            </a:r>
          </a:p>
          <a:p>
            <a:pPr marL="744538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Dec 10 @ 10:00 am Dress Rehearsal</a:t>
            </a:r>
          </a:p>
        </p:txBody>
      </p:sp>
    </p:spTree>
    <p:extLst>
      <p:ext uri="{BB962C8B-B14F-4D97-AF65-F5344CB8AC3E}">
        <p14:creationId xmlns:p14="http://schemas.microsoft.com/office/powerpoint/2010/main" val="18759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50"/>
                            </p:stCondLst>
                            <p:childTnLst>
                              <p:par>
                                <p:cTn id="4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Resuming in January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&amp;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 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0000">
        <p14:warp dir="in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40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@ 7:30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897473"/>
            <a:ext cx="767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Home Game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Please come early to help set up!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7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7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7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282" y="130314"/>
            <a:ext cx="53167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235670" y="3167909"/>
            <a:ext cx="8963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Also - Returning to Pre-Covid Offering Collection Practice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8DD515-D58C-9F86-B0FE-CF6E5B602E2F}"/>
              </a:ext>
            </a:extLst>
          </p:cNvPr>
          <p:cNvGrpSpPr/>
          <p:nvPr/>
        </p:nvGrpSpPr>
        <p:grpSpPr>
          <a:xfrm>
            <a:off x="707010" y="386499"/>
            <a:ext cx="2271860" cy="2356701"/>
            <a:chOff x="707010" y="386499"/>
            <a:chExt cx="2271860" cy="23567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02B433-68C4-4FD6-A1FE-98016E7E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00" b="92500" l="10000" r="90000">
                          <a14:foregroundMark x1="52000" y1="92500" x2="52000" y2="92500"/>
                          <a14:foregroundMark x1="52000" y1="8500" x2="52000" y2="8500"/>
                          <a14:foregroundMark x1="55000" y1="4500" x2="55000" y2="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0440" y="612349"/>
              <a:ext cx="1905000" cy="19050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1EEDD2F-E46C-03D5-EF58-4219B9BE966B}"/>
                </a:ext>
              </a:extLst>
            </p:cNvPr>
            <p:cNvGrpSpPr/>
            <p:nvPr/>
          </p:nvGrpSpPr>
          <p:grpSpPr>
            <a:xfrm>
              <a:off x="707010" y="386499"/>
              <a:ext cx="2271860" cy="2356701"/>
              <a:chOff x="707010" y="386499"/>
              <a:chExt cx="2271860" cy="2356701"/>
            </a:xfrm>
          </p:grpSpPr>
          <p:sp>
            <p:nvSpPr>
              <p:cNvPr id="6" name="Flowchart: Connector 5">
                <a:extLst>
                  <a:ext uri="{FF2B5EF4-FFF2-40B4-BE49-F238E27FC236}">
                    <a16:creationId xmlns:a16="http://schemas.microsoft.com/office/drawing/2014/main" id="{E78BEF39-4A5B-3B01-88C0-FFA572E93A3C}"/>
                  </a:ext>
                </a:extLst>
              </p:cNvPr>
              <p:cNvSpPr/>
              <p:nvPr/>
            </p:nvSpPr>
            <p:spPr>
              <a:xfrm>
                <a:off x="707010" y="386499"/>
                <a:ext cx="2271860" cy="2356701"/>
              </a:xfrm>
              <a:prstGeom prst="flowChartConnector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F31FF83-E85D-2197-D892-574EA37D73E4}"/>
                  </a:ext>
                </a:extLst>
              </p:cNvPr>
              <p:cNvCxnSpPr>
                <a:stCxn id="6" idx="1"/>
                <a:endCxn id="6" idx="5"/>
              </p:cNvCxnSpPr>
              <p:nvPr/>
            </p:nvCxnSpPr>
            <p:spPr>
              <a:xfrm>
                <a:off x="1039716" y="731630"/>
                <a:ext cx="1606448" cy="1666439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C85CEB0-5BDD-C3C1-B742-08F393818444}"/>
              </a:ext>
            </a:extLst>
          </p:cNvPr>
          <p:cNvSpPr txBox="1"/>
          <p:nvPr/>
        </p:nvSpPr>
        <p:spPr>
          <a:xfrm>
            <a:off x="3226129" y="1264873"/>
            <a:ext cx="587800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Returning to Pre-Covid Communion Practices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E96CA-14F4-E528-DF6B-A738F9AA02B0}"/>
              </a:ext>
            </a:extLst>
          </p:cNvPr>
          <p:cNvSpPr txBox="1"/>
          <p:nvPr/>
        </p:nvSpPr>
        <p:spPr>
          <a:xfrm>
            <a:off x="235670" y="4570581"/>
            <a:ext cx="6003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December 4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5774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  <p:bldP spid="1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“At The Rail”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CDA46-CB34-3A86-DA8A-C70A03C7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/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9EFC5-49E0-1588-E132-ABC3343FC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32639-FC7F-449B-A07B-1EF51F64B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21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" y="5323642"/>
            <a:ext cx="9122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2250" indent="-1492250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Early Service @ 4:00 pm</a:t>
            </a:r>
          </a:p>
          <a:p>
            <a:pPr marL="1492250" indent="-1492250" algn="ctr"/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492250" indent="-1492250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Midnight Service @ 10:00 pm</a:t>
            </a:r>
          </a:p>
        </p:txBody>
      </p:sp>
    </p:spTree>
    <p:extLst>
      <p:ext uri="{BB962C8B-B14F-4D97-AF65-F5344CB8AC3E}">
        <p14:creationId xmlns:p14="http://schemas.microsoft.com/office/powerpoint/2010/main" val="14411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94268" y="3363924"/>
            <a:ext cx="91226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Ugly Christmas Sweater 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Come As You Are Casual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Sunday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December 25, 2022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21B3DA-5520-8FB7-FB2D-3E3CB6DFA0B7}"/>
              </a:ext>
            </a:extLst>
          </p:cNvPr>
          <p:cNvGrpSpPr/>
          <p:nvPr/>
        </p:nvGrpSpPr>
        <p:grpSpPr>
          <a:xfrm>
            <a:off x="-69713" y="0"/>
            <a:ext cx="9213713" cy="2911438"/>
            <a:chOff x="-69713" y="0"/>
            <a:chExt cx="9213713" cy="29114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D96CF82-96D2-C782-6739-0DB5F9FEE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2034" y="0"/>
              <a:ext cx="4591966" cy="27243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2230A6-0923-3788-8E5F-6D83FDB02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11575" cy="140603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7EA016-DF2E-B546-48AF-BDE9FCD28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1287" y="1"/>
              <a:ext cx="2290713" cy="140603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EBC302-B589-3DFB-07CB-457073E54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69713" y="1406040"/>
              <a:ext cx="2281287" cy="15053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717419-6B78-7273-56A9-ACB5C2424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681" r="22474"/>
            <a:stretch/>
          </p:blipFill>
          <p:spPr>
            <a:xfrm>
              <a:off x="2281287" y="1422004"/>
              <a:ext cx="2290713" cy="1406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85500" y="0"/>
            <a:ext cx="49584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Sunday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January 1</a:t>
            </a:r>
            <a:r>
              <a:rPr lang="en-US" sz="4400" b="1" baseline="30000" dirty="0">
                <a:latin typeface="Arial Rounded MT Bold" panose="020F0704030504030204" pitchFamily="34" charset="0"/>
              </a:rPr>
              <a:t>st</a:t>
            </a:r>
            <a:r>
              <a:rPr lang="en-US" sz="4400" b="1" dirty="0">
                <a:latin typeface="Arial Rounded MT Bold" panose="020F0704030504030204" pitchFamily="34" charset="0"/>
              </a:rPr>
              <a:t>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1046375" y="2980306"/>
            <a:ext cx="70512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Arial Rounded MT Bold" panose="020F0704030504030204" pitchFamily="34" charset="0"/>
              </a:rPr>
              <a:t>Full Sunday Worship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b="1" dirty="0"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Arial Rounded MT Bold" panose="020F0704030504030204" pitchFamily="34" charset="0"/>
              </a:rPr>
              <a:t>Baptism Scheduled to kick off the New Year!!!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E651A9-1BB4-D1BF-D956-EF9F70CF9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0" b="95506" l="3400" r="98400">
                        <a14:foregroundMark x1="47600" y1="8052" x2="47600" y2="8052"/>
                        <a14:foregroundMark x1="50200" y1="2434" x2="50200" y2="2434"/>
                        <a14:foregroundMark x1="90600" y1="43258" x2="90600" y2="43258"/>
                        <a14:foregroundMark x1="92400" y1="52622" x2="92600" y2="51685"/>
                        <a14:foregroundMark x1="55200" y1="88390" x2="55200" y2="88390"/>
                        <a14:foregroundMark x1="50800" y1="95506" x2="50800" y2="95506"/>
                        <a14:foregroundMark x1="3400" y1="47566" x2="3400" y2="47566"/>
                        <a14:foregroundMark x1="24000" y1="37640" x2="24000" y2="37640"/>
                        <a14:foregroundMark x1="33600" y1="31086" x2="16000" y2="40637"/>
                        <a14:foregroundMark x1="16000" y1="40637" x2="16000" y2="56554"/>
                        <a14:foregroundMark x1="16000" y1="56554" x2="41000" y2="58052"/>
                        <a14:foregroundMark x1="41000" y1="58052" x2="40600" y2="37640"/>
                        <a14:foregroundMark x1="40600" y1="37640" x2="32800" y2="31461"/>
                        <a14:foregroundMark x1="30200" y1="35393" x2="22000" y2="56367"/>
                        <a14:foregroundMark x1="22200" y1="36142" x2="24000" y2="46442"/>
                        <a14:foregroundMark x1="19200" y1="37079" x2="18000" y2="45131"/>
                        <a14:foregroundMark x1="29600" y1="39139" x2="31600" y2="45131"/>
                        <a14:foregroundMark x1="29200" y1="52247" x2="35200" y2="53184"/>
                        <a14:foregroundMark x1="30600" y1="50000" x2="30200" y2="57491"/>
                        <a14:foregroundMark x1="19200" y1="60674" x2="28200" y2="60674"/>
                        <a14:foregroundMark x1="19200" y1="62172" x2="27000" y2="58801"/>
                        <a14:foregroundMark x1="29000" y1="61985" x2="29000" y2="61985"/>
                        <a14:foregroundMark x1="39800" y1="71910" x2="39800" y2="71910"/>
                        <a14:foregroundMark x1="65400" y1="70599" x2="65400" y2="70599"/>
                        <a14:foregroundMark x1="53800" y1="64045" x2="53800" y2="64045"/>
                        <a14:foregroundMark x1="57800" y1="67228" x2="57800" y2="67228"/>
                        <a14:foregroundMark x1="54800" y1="75281" x2="54800" y2="75281"/>
                        <a14:foregroundMark x1="56400" y1="30524" x2="56400" y2="30524"/>
                        <a14:foregroundMark x1="58200" y1="68352" x2="58200" y2="68352"/>
                        <a14:foregroundMark x1="98400" y1="47566" x2="98400" y2="47566"/>
                        <a14:foregroundMark x1="52400" y1="30150" x2="62400" y2="301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40" y="68658"/>
            <a:ext cx="2837468" cy="303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8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0000">
        <p14:warp dir="in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January 18,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15097</TotalTime>
  <Words>1274</Words>
  <Application>Microsoft Office PowerPoint</Application>
  <PresentationFormat>On-screen Show (4:3)</PresentationFormat>
  <Paragraphs>248</Paragraphs>
  <Slides>38</Slides>
  <Notes>34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180</cp:revision>
  <cp:lastPrinted>2022-02-13T11:38:25Z</cp:lastPrinted>
  <dcterms:created xsi:type="dcterms:W3CDTF">2020-11-15T00:46:38Z</dcterms:created>
  <dcterms:modified xsi:type="dcterms:W3CDTF">2022-12-04T13:05:20Z</dcterms:modified>
</cp:coreProperties>
</file>