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2"/>
  </p:handoutMasterIdLst>
  <p:sldIdLst>
    <p:sldId id="256" r:id="rId2"/>
    <p:sldId id="259" r:id="rId3"/>
    <p:sldId id="257" r:id="rId4"/>
    <p:sldId id="260" r:id="rId5"/>
    <p:sldId id="258" r:id="rId6"/>
    <p:sldId id="263" r:id="rId7"/>
    <p:sldId id="271" r:id="rId8"/>
    <p:sldId id="278" r:id="rId9"/>
    <p:sldId id="270" r:id="rId10"/>
    <p:sldId id="261" r:id="rId11"/>
    <p:sldId id="262" r:id="rId12"/>
    <p:sldId id="264" r:id="rId13"/>
    <p:sldId id="265" r:id="rId14"/>
    <p:sldId id="266" r:id="rId15"/>
    <p:sldId id="267" r:id="rId16"/>
    <p:sldId id="268" r:id="rId17"/>
    <p:sldId id="277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1836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DA372-B08A-40D8-BFE0-D52A32E29E6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E09B0-D3F6-4076-B000-1070EEE1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04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AEA5C5F-781B-4D7A-930E-8D56FDD6545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FE0F829-AFD7-48F2-9FAA-648BDA37F6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09750"/>
            <a:ext cx="7772400" cy="17716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Encouraging Language Revitalization </a:t>
            </a:r>
            <a:br>
              <a:rPr lang="en-US" dirty="0" smtClean="0"/>
            </a:br>
            <a:r>
              <a:rPr lang="en-US" dirty="0" smtClean="0"/>
              <a:t>through Education &amp; </a:t>
            </a:r>
            <a:br>
              <a:rPr lang="en-US" dirty="0" smtClean="0"/>
            </a:br>
            <a:r>
              <a:rPr lang="en-US" dirty="0" smtClean="0"/>
              <a:t>Bible Translation </a:t>
            </a:r>
            <a:br>
              <a:rPr lang="en-US" dirty="0" smtClean="0"/>
            </a:br>
            <a:r>
              <a:rPr lang="en-US" dirty="0" smtClean="0"/>
              <a:t>with the Ap Ma of PNG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Jill Riepe</a:t>
            </a:r>
          </a:p>
          <a:p>
            <a:r>
              <a:rPr lang="en-US" dirty="0" smtClean="0"/>
              <a:t>Pioneer Bible Translators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70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 learning difficulties</a:t>
            </a:r>
          </a:p>
          <a:p>
            <a:r>
              <a:rPr lang="en-US" dirty="0" smtClean="0"/>
              <a:t>Technological advances strengthens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Pisin</a:t>
            </a:r>
            <a:endParaRPr lang="en-US" dirty="0" smtClean="0"/>
          </a:p>
          <a:p>
            <a:r>
              <a:rPr lang="en-US" dirty="0" smtClean="0"/>
              <a:t>Advanced education strengthens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Pisin</a:t>
            </a:r>
            <a:r>
              <a:rPr lang="en-US" dirty="0" smtClean="0"/>
              <a:t> and English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for speakers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26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homes</a:t>
            </a:r>
          </a:p>
          <a:p>
            <a:r>
              <a:rPr lang="en-US" dirty="0" smtClean="0"/>
              <a:t>In church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in Ap 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2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Recording &amp; transcribing</a:t>
            </a:r>
          </a:p>
          <a:p>
            <a:r>
              <a:rPr lang="en-US" dirty="0" smtClean="0"/>
              <a:t>Creating small booklets made available to the community and used in the schools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&amp; Historical 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8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translating support for OIPNG to create prep – Grade 2 curriculum</a:t>
            </a:r>
          </a:p>
          <a:p>
            <a:r>
              <a:rPr lang="en-US" dirty="0" smtClean="0"/>
              <a:t>Bilingual </a:t>
            </a:r>
          </a:p>
          <a:p>
            <a:pPr lvl="1"/>
            <a:r>
              <a:rPr lang="en-US" dirty="0" smtClean="0"/>
              <a:t>English </a:t>
            </a:r>
          </a:p>
          <a:p>
            <a:pPr lvl="1"/>
            <a:r>
              <a:rPr lang="en-US" dirty="0" smtClean="0"/>
              <a:t>Ap Ma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22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 dictionary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Dictionaries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14550"/>
            <a:ext cx="131445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95362" y="3200400"/>
            <a:ext cx="84772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poai</a:t>
            </a:r>
            <a:endParaRPr kumimoji="0" lang="en-US" sz="1600" b="1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ndika Basic" pitchFamily="2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klaut</a:t>
            </a:r>
            <a:endParaRPr kumimoji="0" lang="en-US" sz="16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ndika Basic" pitchFamily="2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i="1" dirty="0" smtClean="0">
                <a:solidFill>
                  <a:srgbClr val="000000"/>
                </a:solidFill>
                <a:latin typeface="Andika Basic" pitchFamily="2" charset="0"/>
                <a:cs typeface="Arial" pitchFamily="34" charset="0"/>
              </a:rPr>
              <a:t>cloud</a:t>
            </a:r>
            <a:endParaRPr kumimoji="0" lang="en-US" sz="1600" b="0" i="1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ndika Basic" pitchFamily="2" charset="0"/>
              <a:cs typeface="Arial" pitchFamily="34" charset="0"/>
            </a:endParaRPr>
          </a:p>
        </p:txBody>
      </p:sp>
      <p:pic>
        <p:nvPicPr>
          <p:cNvPr id="1028" name="Picture 4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46288"/>
            <a:ext cx="1138237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55874" y="3172691"/>
            <a:ext cx="1360487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nii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 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gad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PNG SILCharis" pitchFamily="2" charset="0"/>
                <a:cs typeface="Arial" pitchFamily="34" charset="0"/>
              </a:rPr>
              <a:t>ç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ma</a:t>
            </a:r>
            <a:endParaRPr kumimoji="0" lang="en-US" sz="1600" b="1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ndika Basic" pitchFamily="2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renbo</a:t>
            </a:r>
            <a:endParaRPr kumimoji="0" lang="en-US" sz="16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ndika Basic" pitchFamily="2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1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rainbow</a:t>
            </a:r>
            <a:endParaRPr kumimoji="0" lang="en-US" sz="1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62"/>
          <a:stretch>
            <a:fillRect/>
          </a:stretch>
        </p:blipFill>
        <p:spPr bwMode="auto">
          <a:xfrm>
            <a:off x="4800600" y="2114550"/>
            <a:ext cx="1000125" cy="97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800600" y="3200400"/>
            <a:ext cx="9017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g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PNG SILCharis" pitchFamily="2" charset="0"/>
                <a:cs typeface="Arial" pitchFamily="34" charset="0"/>
              </a:rPr>
              <a:t>ç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d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PNG SILCharis" pitchFamily="2" charset="0"/>
                <a:cs typeface="Arial" pitchFamily="34" charset="0"/>
              </a:rPr>
              <a:t>ç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ma</a:t>
            </a:r>
            <a:endParaRPr kumimoji="0" lang="en-US" sz="1600" b="1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ndika Basic" pitchFamily="2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sta</a:t>
            </a:r>
            <a:endParaRPr kumimoji="0" lang="en-US" sz="16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ndika Basic" pitchFamily="2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1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ndika Basic" pitchFamily="2" charset="0"/>
                <a:cs typeface="Arial" pitchFamily="34" charset="0"/>
              </a:rPr>
              <a:t>star</a:t>
            </a:r>
            <a:endParaRPr kumimoji="0" lang="en-US" sz="1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18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Trilingual dictionary </a:t>
            </a:r>
          </a:p>
          <a:p>
            <a:pPr lvl="1"/>
            <a:r>
              <a:rPr lang="en-US" dirty="0" err="1" smtClean="0"/>
              <a:t>WeSay</a:t>
            </a:r>
            <a:endParaRPr lang="en-US" dirty="0"/>
          </a:p>
          <a:p>
            <a:pPr marL="393192" lvl="1" indent="0">
              <a:buNone/>
            </a:pPr>
            <a:r>
              <a:rPr lang="en-GB" b="1" dirty="0" err="1" smtClean="0"/>
              <a:t>aukop</a:t>
            </a:r>
            <a:r>
              <a:rPr lang="en-GB" dirty="0"/>
              <a:t>  	</a:t>
            </a:r>
            <a:r>
              <a:rPr lang="en-GB" i="1" dirty="0"/>
              <a:t>Verb. </a:t>
            </a:r>
            <a:r>
              <a:rPr lang="en-GB" dirty="0"/>
              <a:t>to be afraid; </a:t>
            </a:r>
            <a:r>
              <a:rPr lang="en-GB" i="1" dirty="0"/>
              <a:t>pret.</a:t>
            </a:r>
            <a:r>
              <a:rPr lang="en-GB" dirty="0"/>
              <a:t> </a:t>
            </a:r>
            <a:r>
              <a:rPr lang="en-GB" b="1" dirty="0" err="1"/>
              <a:t>Ñiba</a:t>
            </a:r>
            <a:r>
              <a:rPr lang="en-GB" b="1" dirty="0"/>
              <a:t> Wewak </a:t>
            </a:r>
            <a:r>
              <a:rPr lang="en-GB" b="1" dirty="0" err="1"/>
              <a:t>dama</a:t>
            </a:r>
            <a:r>
              <a:rPr lang="en-GB" b="1" dirty="0"/>
              <a:t> sap </a:t>
            </a:r>
            <a:r>
              <a:rPr lang="en-GB" b="1" dirty="0" err="1"/>
              <a:t>kal</a:t>
            </a:r>
            <a:r>
              <a:rPr lang="en-GB" b="1" dirty="0"/>
              <a:t> </a:t>
            </a:r>
            <a:r>
              <a:rPr lang="en-GB" b="1" dirty="0" err="1"/>
              <a:t>g</a:t>
            </a:r>
            <a:r>
              <a:rPr lang="en-GB" b="1" dirty="0" err="1">
                <a:latin typeface="PNG SILCharis" pitchFamily="2" charset="0"/>
              </a:rPr>
              <a:t>ç</a:t>
            </a:r>
            <a:r>
              <a:rPr lang="en-GB" b="1" dirty="0" err="1"/>
              <a:t>pai</a:t>
            </a:r>
            <a:r>
              <a:rPr lang="en-GB" b="1" dirty="0"/>
              <a:t> </a:t>
            </a:r>
            <a:r>
              <a:rPr lang="en-GB" b="1" dirty="0" err="1"/>
              <a:t>l</a:t>
            </a:r>
            <a:r>
              <a:rPr lang="en-GB" b="1" dirty="0" err="1">
                <a:latin typeface="PNG SILCharis" pitchFamily="2" charset="0"/>
              </a:rPr>
              <a:t>ç</a:t>
            </a:r>
            <a:r>
              <a:rPr lang="en-GB" b="1" dirty="0" err="1"/>
              <a:t>ba</a:t>
            </a:r>
            <a:r>
              <a:rPr lang="en-GB" b="1" dirty="0"/>
              <a:t> </a:t>
            </a:r>
            <a:r>
              <a:rPr lang="en-GB" b="1" dirty="0" err="1"/>
              <a:t>ñewa</a:t>
            </a:r>
            <a:r>
              <a:rPr lang="en-GB" b="1" dirty="0"/>
              <a:t> </a:t>
            </a:r>
            <a:r>
              <a:rPr lang="en-GB" b="1" dirty="0" err="1"/>
              <a:t>motop</a:t>
            </a:r>
            <a:r>
              <a:rPr lang="en-GB" b="1" dirty="0"/>
              <a:t> ma, </a:t>
            </a:r>
            <a:r>
              <a:rPr lang="en-GB" b="1" dirty="0" err="1"/>
              <a:t>masil</a:t>
            </a:r>
            <a:r>
              <a:rPr lang="en-GB" b="1" dirty="0"/>
              <a:t> </a:t>
            </a:r>
            <a:r>
              <a:rPr lang="en-GB" b="1" dirty="0" err="1"/>
              <a:t>ñiba</a:t>
            </a:r>
            <a:r>
              <a:rPr lang="en-GB" b="1" dirty="0"/>
              <a:t> </a:t>
            </a:r>
            <a:r>
              <a:rPr lang="en-GB" b="1" dirty="0" err="1"/>
              <a:t>aukap</a:t>
            </a:r>
            <a:r>
              <a:rPr lang="en-GB" b="1" dirty="0"/>
              <a:t> ma.</a:t>
            </a:r>
            <a:r>
              <a:rPr lang="en-GB" dirty="0"/>
              <a:t> I went to Wewak and the thieves want to kill me so I'm afraid. </a:t>
            </a:r>
            <a:r>
              <a:rPr lang="en-GB" i="1" dirty="0" err="1"/>
              <a:t>Mi</a:t>
            </a:r>
            <a:r>
              <a:rPr lang="en-GB" i="1" dirty="0"/>
              <a:t> go long Wewak </a:t>
            </a:r>
            <a:r>
              <a:rPr lang="en-GB" i="1" dirty="0" err="1"/>
              <a:t>na</a:t>
            </a:r>
            <a:r>
              <a:rPr lang="en-GB" i="1" dirty="0"/>
              <a:t> </a:t>
            </a:r>
            <a:r>
              <a:rPr lang="en-GB" i="1" dirty="0" err="1"/>
              <a:t>ol</a:t>
            </a:r>
            <a:r>
              <a:rPr lang="en-GB" i="1" dirty="0"/>
              <a:t> </a:t>
            </a:r>
            <a:r>
              <a:rPr lang="en-GB" i="1" dirty="0" err="1"/>
              <a:t>stilman</a:t>
            </a:r>
            <a:r>
              <a:rPr lang="en-GB" i="1" dirty="0"/>
              <a:t> </a:t>
            </a:r>
            <a:r>
              <a:rPr lang="en-GB" i="1" dirty="0" err="1"/>
              <a:t>i</a:t>
            </a:r>
            <a:r>
              <a:rPr lang="en-GB" i="1" dirty="0"/>
              <a:t> </a:t>
            </a:r>
            <a:r>
              <a:rPr lang="en-GB" i="1" dirty="0" err="1"/>
              <a:t>laik</a:t>
            </a:r>
            <a:r>
              <a:rPr lang="en-GB" i="1" dirty="0"/>
              <a:t> </a:t>
            </a:r>
            <a:r>
              <a:rPr lang="en-GB" i="1" dirty="0" err="1"/>
              <a:t>kilim</a:t>
            </a:r>
            <a:r>
              <a:rPr lang="en-GB" i="1" dirty="0"/>
              <a:t> mi, </a:t>
            </a:r>
            <a:r>
              <a:rPr lang="en-GB" i="1" dirty="0" err="1"/>
              <a:t>olsem</a:t>
            </a:r>
            <a:r>
              <a:rPr lang="en-GB" i="1" dirty="0"/>
              <a:t> </a:t>
            </a:r>
            <a:r>
              <a:rPr lang="en-GB" i="1" dirty="0" err="1"/>
              <a:t>na</a:t>
            </a:r>
            <a:r>
              <a:rPr lang="en-GB" i="1" dirty="0"/>
              <a:t> mi pret.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Dictionaries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13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Collecting songs and creating a book available for the community and used in the schools.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Song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Translated portions of the Old Testament and New Testament to provide more opportunities to read in the vernacular.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7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the remaining villages</a:t>
            </a:r>
          </a:p>
          <a:p>
            <a:r>
              <a:rPr lang="en-US" dirty="0" smtClean="0"/>
              <a:t>Reevaluate the language situation in </a:t>
            </a:r>
            <a:r>
              <a:rPr lang="en-US" dirty="0" err="1" smtClean="0"/>
              <a:t>Samban</a:t>
            </a:r>
            <a:r>
              <a:rPr lang="en-US" dirty="0" smtClean="0"/>
              <a:t> and </a:t>
            </a:r>
            <a:r>
              <a:rPr lang="en-US" dirty="0" err="1" smtClean="0"/>
              <a:t>Punyaton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Analyze potential language change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37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Clarkson, Philip. 1992. Language and mathematics: A comparison of bilingual and monolingual students of mathematics. </a:t>
            </a:r>
            <a:r>
              <a:rPr lang="en-US" i="1" dirty="0"/>
              <a:t>Educational Studies in Mathematics</a:t>
            </a:r>
            <a:r>
              <a:rPr lang="en-US" dirty="0"/>
              <a:t> 23(4): 417-429.</a:t>
            </a:r>
          </a:p>
          <a:p>
            <a:r>
              <a:rPr lang="en-US" dirty="0"/>
              <a:t>Lewis, M. Paul (ed.). 2009. </a:t>
            </a:r>
            <a:r>
              <a:rPr lang="en-US" i="1" dirty="0"/>
              <a:t>Ethnologue: Languages of the world</a:t>
            </a:r>
            <a:r>
              <a:rPr lang="en-US" dirty="0"/>
              <a:t>. 16</a:t>
            </a:r>
            <a:r>
              <a:rPr lang="en-US" baseline="30000" dirty="0"/>
              <a:t>th</a:t>
            </a:r>
            <a:r>
              <a:rPr lang="en-US" dirty="0"/>
              <a:t> edition. Dallas: SIL International. </a:t>
            </a:r>
          </a:p>
          <a:p>
            <a:r>
              <a:rPr lang="en-US" dirty="0"/>
              <a:t>Lewis, M. Paul &amp; Simons, Gary. F. 2010. Assessing endangerment: Expanding Fishman's GIDS. </a:t>
            </a:r>
            <a:r>
              <a:rPr lang="en-US" i="1" dirty="0"/>
              <a:t>Romanian Review of Linguistics</a:t>
            </a:r>
            <a:r>
              <a:rPr lang="en-US" dirty="0"/>
              <a:t> 55(2): 103-120.</a:t>
            </a:r>
          </a:p>
          <a:p>
            <a:r>
              <a:rPr lang="en-US" dirty="0"/>
              <a:t>National Department of Education. 1992. </a:t>
            </a:r>
            <a:r>
              <a:rPr lang="en-US" i="1" dirty="0"/>
              <a:t>The education reform. </a:t>
            </a:r>
            <a:r>
              <a:rPr lang="en-US" dirty="0"/>
              <a:t>Port Moresby: National Department of Education.</a:t>
            </a:r>
          </a:p>
          <a:p>
            <a:r>
              <a:rPr lang="en-US" dirty="0"/>
              <a:t>Pryor, John. 1990. </a:t>
            </a:r>
            <a:r>
              <a:rPr lang="en-US" dirty="0" err="1"/>
              <a:t>Deixis</a:t>
            </a:r>
            <a:r>
              <a:rPr lang="en-US" dirty="0"/>
              <a:t> and participant tracking in </a:t>
            </a:r>
            <a:r>
              <a:rPr lang="en-US" dirty="0" err="1"/>
              <a:t>Botin</a:t>
            </a:r>
            <a:r>
              <a:rPr lang="en-US" dirty="0"/>
              <a:t>. </a:t>
            </a:r>
            <a:r>
              <a:rPr lang="en-US" i="1" dirty="0"/>
              <a:t>Language and Linguistics in Melanesia</a:t>
            </a:r>
            <a:r>
              <a:rPr lang="en-US" dirty="0"/>
              <a:t> 21:1-29.</a:t>
            </a:r>
          </a:p>
          <a:p>
            <a:r>
              <a:rPr lang="en-US" dirty="0"/>
              <a:t>Pryor, John &amp; Bonita Pryor. 1995. </a:t>
            </a:r>
            <a:r>
              <a:rPr lang="en-US" i="1" dirty="0"/>
              <a:t>Anthropological background study of the Ap Ma (</a:t>
            </a:r>
            <a:r>
              <a:rPr lang="en-US" i="1" dirty="0" err="1"/>
              <a:t>Kambot</a:t>
            </a:r>
            <a:r>
              <a:rPr lang="en-US" i="1" dirty="0"/>
              <a:t>/</a:t>
            </a:r>
            <a:r>
              <a:rPr lang="en-US" i="1" dirty="0" err="1"/>
              <a:t>Botin</a:t>
            </a:r>
            <a:r>
              <a:rPr lang="en-US" i="1" dirty="0"/>
              <a:t>) people</a:t>
            </a:r>
            <a:r>
              <a:rPr lang="en-US" dirty="0"/>
              <a:t>. Unpublished manuscript. Madang, Papua New Guinea: Pioneer Bible Translators.</a:t>
            </a:r>
          </a:p>
          <a:p>
            <a:r>
              <a:rPr lang="en-US" dirty="0"/>
              <a:t>Wade, Martha. 1981. </a:t>
            </a:r>
            <a:r>
              <a:rPr lang="en-US" i="1" dirty="0"/>
              <a:t>A dialect survey of the </a:t>
            </a:r>
            <a:r>
              <a:rPr lang="en-US" i="1" dirty="0" err="1"/>
              <a:t>Botin</a:t>
            </a:r>
            <a:r>
              <a:rPr lang="en-US" i="1" dirty="0"/>
              <a:t> language</a:t>
            </a:r>
            <a:r>
              <a:rPr lang="en-US" dirty="0"/>
              <a:t>. Unpublished manuscript. Madang, Papua New Guinea: Pioneer Bible Translators.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 Ma</a:t>
            </a:r>
          </a:p>
          <a:p>
            <a:pPr lvl="1"/>
            <a:r>
              <a:rPr lang="en-US" dirty="0" smtClean="0"/>
              <a:t>Papuan language </a:t>
            </a:r>
          </a:p>
          <a:p>
            <a:pPr lvl="1"/>
            <a:r>
              <a:rPr lang="en-US" dirty="0" smtClean="0"/>
              <a:t>East Sepik Province</a:t>
            </a:r>
          </a:p>
          <a:p>
            <a:pPr lvl="1"/>
            <a:r>
              <a:rPr lang="en-US" dirty="0" smtClean="0"/>
              <a:t>7,000 speakers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00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6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7" y="-8610600"/>
            <a:ext cx="16502063" cy="13358813"/>
          </a:xfrm>
        </p:spPr>
      </p:pic>
    </p:spTree>
    <p:extLst>
      <p:ext uri="{BB962C8B-B14F-4D97-AF65-F5344CB8AC3E}">
        <p14:creationId xmlns:p14="http://schemas.microsoft.com/office/powerpoint/2010/main" val="234694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Allocated to </a:t>
            </a:r>
            <a:r>
              <a:rPr lang="en-US" dirty="0" err="1"/>
              <a:t>Punyaton</a:t>
            </a:r>
            <a:r>
              <a:rPr lang="en-US" dirty="0" smtClean="0"/>
              <a:t> in 2009</a:t>
            </a:r>
          </a:p>
          <a:p>
            <a:pPr lvl="1"/>
            <a:r>
              <a:rPr lang="en-US" dirty="0" smtClean="0"/>
              <a:t>Fluent speakers are grandparents</a:t>
            </a:r>
          </a:p>
          <a:p>
            <a:pPr lvl="1"/>
            <a:r>
              <a:rPr lang="en-US" dirty="0" smtClean="0"/>
              <a:t>8a moribund and severely </a:t>
            </a:r>
            <a:r>
              <a:rPr lang="en-US" dirty="0" smtClean="0"/>
              <a:t>endangered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for speakers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3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0" y="-1166813"/>
            <a:ext cx="16502063" cy="1335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0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outside contact during WWII</a:t>
            </a:r>
          </a:p>
          <a:p>
            <a:r>
              <a:rPr lang="en-US" dirty="0" smtClean="0"/>
              <a:t>Several missionaries interacting mainly through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Pisin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Pioneer Bible Translators began translation and linguistic work in the late 1970s.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Interaction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Domains of usage for Ap Ma in 1995</a:t>
            </a:r>
          </a:p>
          <a:p>
            <a:pPr lvl="1"/>
            <a:r>
              <a:rPr lang="en-US" dirty="0" smtClean="0"/>
              <a:t>In the home &amp; church</a:t>
            </a:r>
          </a:p>
          <a:p>
            <a:pPr lvl="1"/>
            <a:r>
              <a:rPr lang="en-US" dirty="0" smtClean="0"/>
              <a:t>For trade within the language group</a:t>
            </a:r>
          </a:p>
          <a:p>
            <a:r>
              <a:rPr lang="en-US" dirty="0" smtClean="0"/>
              <a:t>Domains </a:t>
            </a:r>
            <a:r>
              <a:rPr lang="en-US" dirty="0"/>
              <a:t>of usage for Ap Ma in </a:t>
            </a:r>
            <a:r>
              <a:rPr lang="en-US" dirty="0" smtClean="0"/>
              <a:t>2009</a:t>
            </a:r>
            <a:endParaRPr lang="en-US" dirty="0"/>
          </a:p>
          <a:p>
            <a:pPr lvl="1"/>
            <a:r>
              <a:rPr lang="en-US" dirty="0" smtClean="0"/>
              <a:t>For ceremonial purposes only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Pryor’s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30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1980s</a:t>
            </a:r>
          </a:p>
          <a:p>
            <a:r>
              <a:rPr lang="en-US" dirty="0" smtClean="0"/>
              <a:t>Survey of the 15 villages</a:t>
            </a:r>
          </a:p>
          <a:p>
            <a:r>
              <a:rPr lang="en-US" dirty="0" smtClean="0"/>
              <a:t>Teenagers fluent in Ap Ma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Wade’s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39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 for concern</a:t>
            </a:r>
          </a:p>
          <a:p>
            <a:pPr lvl="1"/>
            <a:r>
              <a:rPr lang="en-US" dirty="0" smtClean="0"/>
              <a:t>Ap Ma had very low status compared to English and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Pisin</a:t>
            </a:r>
            <a:r>
              <a:rPr lang="en-US" dirty="0" smtClean="0"/>
              <a:t> in 1995</a:t>
            </a:r>
          </a:p>
          <a:p>
            <a:pPr lvl="1"/>
            <a:r>
              <a:rPr lang="en-US" dirty="0" smtClean="0"/>
              <a:t>Education system of 1995 strengthened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Pisin</a:t>
            </a:r>
            <a:endParaRPr lang="en-US" dirty="0" smtClean="0"/>
          </a:p>
          <a:p>
            <a:pPr lvl="1"/>
            <a:r>
              <a:rPr lang="en-US" dirty="0" smtClean="0"/>
              <a:t>Esteemed missionary children speak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Pisin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Pryor’s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14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441</TotalTime>
  <Words>468</Words>
  <Application>Microsoft Office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Encouraging Language Revitalization  through Education &amp;  Bible Translation  with the Ap Ma of PNG</vt:lpstr>
      <vt:lpstr>Introduction</vt:lpstr>
      <vt:lpstr>PowerPoint Presentation</vt:lpstr>
      <vt:lpstr>Searching for speakers</vt:lpstr>
      <vt:lpstr>PowerPoint Presentation</vt:lpstr>
      <vt:lpstr>History of Interaction</vt:lpstr>
      <vt:lpstr>Pryor’s research</vt:lpstr>
      <vt:lpstr>Wade’s research</vt:lpstr>
      <vt:lpstr>Pryor’s research</vt:lpstr>
      <vt:lpstr>Searching for speakers</vt:lpstr>
      <vt:lpstr>Reading in Ap Ma</vt:lpstr>
      <vt:lpstr>Traditional &amp; Historical Stories</vt:lpstr>
      <vt:lpstr>Curriculum</vt:lpstr>
      <vt:lpstr>Dictionaries</vt:lpstr>
      <vt:lpstr>Dictionaries</vt:lpstr>
      <vt:lpstr>Song book</vt:lpstr>
      <vt:lpstr>Translation</vt:lpstr>
      <vt:lpstr>Further research</vt:lpstr>
      <vt:lpstr>References</vt:lpstr>
      <vt:lpstr>Any questions?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Encouraging Language Revitalization  through Education &amp;  Bible Translation  with the Ap Ma of PNG</dc:title>
  <dc:creator>Jill Riepe</dc:creator>
  <cp:lastModifiedBy>Jill Riepe</cp:lastModifiedBy>
  <cp:revision>16</cp:revision>
  <dcterms:created xsi:type="dcterms:W3CDTF">2012-09-25T10:00:31Z</dcterms:created>
  <dcterms:modified xsi:type="dcterms:W3CDTF">2012-09-26T22:01:47Z</dcterms:modified>
</cp:coreProperties>
</file>