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6"/>
  </p:notesMasterIdLst>
  <p:handoutMasterIdLst>
    <p:handoutMasterId r:id="rId37"/>
  </p:handoutMasterIdLst>
  <p:sldIdLst>
    <p:sldId id="359" r:id="rId2"/>
    <p:sldId id="522" r:id="rId3"/>
    <p:sldId id="514" r:id="rId4"/>
    <p:sldId id="360" r:id="rId5"/>
    <p:sldId id="361" r:id="rId6"/>
    <p:sldId id="507" r:id="rId7"/>
    <p:sldId id="362" r:id="rId8"/>
    <p:sldId id="494" r:id="rId9"/>
    <p:sldId id="365" r:id="rId10"/>
    <p:sldId id="363" r:id="rId11"/>
    <p:sldId id="515" r:id="rId12"/>
    <p:sldId id="367" r:id="rId13"/>
    <p:sldId id="256" r:id="rId14"/>
    <p:sldId id="524" r:id="rId15"/>
    <p:sldId id="513" r:id="rId16"/>
    <p:sldId id="520" r:id="rId17"/>
    <p:sldId id="369" r:id="rId18"/>
    <p:sldId id="413" r:id="rId19"/>
    <p:sldId id="500" r:id="rId20"/>
    <p:sldId id="370" r:id="rId21"/>
    <p:sldId id="502" r:id="rId22"/>
    <p:sldId id="495" r:id="rId23"/>
    <p:sldId id="512" r:id="rId24"/>
    <p:sldId id="374" r:id="rId25"/>
    <p:sldId id="375" r:id="rId26"/>
    <p:sldId id="516" r:id="rId27"/>
    <p:sldId id="526" r:id="rId28"/>
    <p:sldId id="525" r:id="rId29"/>
    <p:sldId id="527" r:id="rId30"/>
    <p:sldId id="399" r:id="rId31"/>
    <p:sldId id="463" r:id="rId32"/>
    <p:sldId id="465" r:id="rId33"/>
    <p:sldId id="464" r:id="rId34"/>
    <p:sldId id="506" r:id="rId35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942" y="96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A01C1F-0D08-469E-B833-E2FC195840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EA31D-1DC2-4D6E-B9A1-AFD1A8BFA3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E19A3-CA04-41E1-BAED-2C3C00BDC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93F02-0A6C-4FFE-B686-E1E59C8721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3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2735D6-DD74-4E39-8DB6-693DCF324C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FE19E-FD17-484A-A825-F69D416526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pPr>
                <a:defRPr/>
              </a:pPr>
              <a:t>11/6/2022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C10144-88C7-40E7-9D90-4381AA951E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AEF2C9-DF2D-48E9-852D-1A148E253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4F191-3208-435A-9AEE-38C15E43AC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F597-AD64-42A3-9C5B-66C1E5C5E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7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9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64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85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74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728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18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0533023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25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69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424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95962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63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71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418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3505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044095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3487252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0125983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22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37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18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9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5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79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7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54806-E54B-4EDB-B91E-871F8D25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pPr>
                <a:defRPr/>
              </a:pPr>
              <a:t>11/6/2022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6E827-BBCC-493C-8D7D-79A7EDE0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CBDAA-B745-432A-8263-A789A893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8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7DBC-47CE-4CCC-8283-B9FB9604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pPr>
                <a:defRPr/>
              </a:pPr>
              <a:t>11/6/2022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0517-DCDB-4416-AE14-6BACD39A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39CEE-1A8F-4425-B28A-27185C8F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4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C04F4-EE25-4E7F-8FB2-61C841E1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pPr>
                <a:defRPr/>
              </a:pPr>
              <a:t>11/6/2022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C31D1-6181-4985-A729-60688EF3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A467-07CA-48C2-B090-63A569AF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6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81D2-B022-4E8B-98A1-7252A22B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pPr>
                <a:defRPr/>
              </a:pPr>
              <a:t>11/6/2022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55550-1F1B-4001-99C4-A87478DE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6601D-9598-4314-A31C-413E5D2F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69748-D866-4D19-8445-2D465C79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pPr>
                <a:defRPr/>
              </a:pPr>
              <a:t>11/6/2022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DD3E-AF52-457D-B141-B0C6801D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D45D-9CC6-4EEB-A8AC-4943BBA5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2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2E6E6B-4242-4619-A494-F62DD7EC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pPr>
                <a:defRPr/>
              </a:pPr>
              <a:t>11/6/2022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D01046-00CC-4917-B3AC-84E294C7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E5B38A-9FDD-487B-A108-65722570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3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322A91-2453-4E92-AD3C-7AED0395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pPr>
                <a:defRPr/>
              </a:pPr>
              <a:t>11/6/2022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4AE7C0B-A450-47D2-9871-79D084C1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0C2BA9-6C76-4F38-9EE2-3EFBC395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3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319FA54-B6DD-453E-A21E-CD5E51B3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pPr>
                <a:defRPr/>
              </a:pPr>
              <a:t>11/6/2022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FE0F3F-B12F-41B8-B33D-3F3DDE5B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3F4DA5-45CB-409D-B51A-F4A9C91A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1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DBEE89F-6CCE-4165-B964-D1D2A82B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pPr>
                <a:defRPr/>
              </a:pPr>
              <a:t>11/6/2022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0E0B95-9B66-4BCD-900E-74313334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6E71A9-4035-4398-8C9A-0EEFD9EE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09E1B9-F1DE-41A3-B023-070F9F13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pPr>
                <a:defRPr/>
              </a:pPr>
              <a:t>11/6/2022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69FE89-FA7E-4B81-833F-1B998072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0AE65B-5277-4463-A05B-0129ED0B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6C6EEC-967E-4CC1-9B86-734BF3E0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pPr>
                <a:defRPr/>
              </a:pPr>
              <a:t>11/6/2022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E269FF-8B51-4C1A-A4B9-DCB6EF008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D63D3-DF25-4668-8668-C5B50F63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7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8990C-3434-4D47-C7D4-266D3D883D7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FCFF3B-7DF4-4961-B335-A2952D3A24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A796CF-86D3-4749-8562-E2CF08EA1C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91B5-ACDD-49C8-9937-6B3D328E3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pPr>
                <a:defRPr/>
              </a:pPr>
              <a:t>11/6/2022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459D2-E378-4A74-88D9-172E98869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00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AB611-CFBF-44B3-8353-054801310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27.png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04B0D3-6063-3E56-73D4-5F2A690A206A}"/>
              </a:ext>
            </a:extLst>
          </p:cNvPr>
          <p:cNvSpPr txBox="1">
            <a:spLocks/>
          </p:cNvSpPr>
          <p:nvPr/>
        </p:nvSpPr>
        <p:spPr>
          <a:xfrm>
            <a:off x="0" y="9423"/>
            <a:ext cx="9143999" cy="20833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Announcements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for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November 6, 2022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9B46D72-8465-7B29-DB8A-939041DD1BC7}"/>
              </a:ext>
            </a:extLst>
          </p:cNvPr>
          <p:cNvSpPr txBox="1">
            <a:spLocks/>
          </p:cNvSpPr>
          <p:nvPr/>
        </p:nvSpPr>
        <p:spPr>
          <a:xfrm>
            <a:off x="4572000" y="2526384"/>
            <a:ext cx="4498155" cy="26410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>
              <a:lnSpc>
                <a:spcPct val="110000"/>
              </a:lnSpc>
              <a:spcAft>
                <a:spcPts val="600"/>
              </a:spcAft>
            </a:pPr>
            <a:r>
              <a:rPr lang="en-US" altLang="en-US" sz="3600" b="1" dirty="0">
                <a:ea typeface="+mj-ea"/>
                <a:cs typeface="+mj-cs"/>
              </a:rPr>
              <a:t>Scripture Focus:</a:t>
            </a:r>
          </a:p>
          <a:p>
            <a:pPr algn="ctr" defTabSz="914400" eaLnBrk="1" hangingPunct="1">
              <a:lnSpc>
                <a:spcPct val="110000"/>
              </a:lnSpc>
              <a:spcAft>
                <a:spcPts val="600"/>
              </a:spcAft>
            </a:pPr>
            <a:r>
              <a:rPr lang="en-US" altLang="en-US" sz="3600" b="1" dirty="0">
                <a:ea typeface="+mj-ea"/>
                <a:cs typeface="+mj-cs"/>
              </a:rPr>
              <a:t>Healing of Naaman</a:t>
            </a:r>
          </a:p>
          <a:p>
            <a:pPr algn="ctr" defTabSz="914400" eaLnBrk="1" hangingPunct="1">
              <a:lnSpc>
                <a:spcPct val="110000"/>
              </a:lnSpc>
              <a:spcAft>
                <a:spcPts val="600"/>
              </a:spcAft>
            </a:pPr>
            <a:r>
              <a:rPr lang="en-US" altLang="en-US" sz="3600" b="1" dirty="0">
                <a:ea typeface="+mj-ea"/>
                <a:cs typeface="+mj-cs"/>
              </a:rPr>
              <a:t>2 Kings 5:1-19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5CCAF9-7F69-0D1D-B556-16762A0825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66" b="95367" l="8487" r="95191">
                        <a14:foregroundMark x1="10042" y1="27542" x2="10042" y2="27542"/>
                        <a14:foregroundMark x1="8769" y1="50064" x2="8769" y2="50064"/>
                        <a14:foregroundMark x1="6223" y1="58816" x2="10184" y2="96139"/>
                        <a14:foregroundMark x1="10184" y1="96139" x2="19378" y2="90347"/>
                        <a14:foregroundMark x1="19378" y1="90347" x2="84441" y2="96268"/>
                        <a14:foregroundMark x1="84441" y1="96268" x2="91938" y2="74260"/>
                        <a14:foregroundMark x1="91938" y1="74260" x2="95191" y2="22008"/>
                        <a14:foregroundMark x1="10042" y1="29601" x2="10042" y2="29601"/>
                        <a14:foregroundMark x1="15559" y1="31789" x2="15559" y2="31789"/>
                        <a14:foregroundMark x1="15559" y1="31789" x2="15559" y2="31789"/>
                        <a14:foregroundMark x1="15983" y1="30373" x2="15134" y2="36293"/>
                        <a14:foregroundMark x1="47242" y1="8494" x2="47242" y2="8494"/>
                        <a14:foregroundMark x1="10042" y1="94595" x2="17256" y2="95367"/>
                        <a14:foregroundMark x1="16690" y1="74389" x2="16690" y2="74389"/>
                        <a14:foregroundMark x1="31683" y1="76319" x2="31683" y2="76319"/>
                        <a14:foregroundMark x1="74682" y1="85457" x2="74682" y2="85457"/>
                        <a14:foregroundMark x1="75248" y1="84813" x2="75248" y2="84813"/>
                        <a14:foregroundMark x1="75248" y1="84813" x2="75248" y2="84813"/>
                        <a14:foregroundMark x1="79915" y1="56242" x2="79915" y2="56242"/>
                        <a14:foregroundMark x1="80057" y1="54183" x2="80057" y2="54183"/>
                        <a14:foregroundMark x1="80057" y1="54183" x2="80057" y2="541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45" y="2003178"/>
            <a:ext cx="4310246" cy="473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590AB-92C1-4945-86D1-1FBBDFC79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/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669BA-9594-4C37-9CEF-5DCD3301185B}"/>
              </a:ext>
            </a:extLst>
          </p:cNvPr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075D3C-B346-46A7-831D-E7A75669CA8C}"/>
              </a:ext>
            </a:extLst>
          </p:cNvPr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  <p:extLst>
      <p:ext uri="{BB962C8B-B14F-4D97-AF65-F5344CB8AC3E}">
        <p14:creationId xmlns:p14="http://schemas.microsoft.com/office/powerpoint/2010/main" val="26189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1CE23-0143-4A62-B245-4BEDAD0AFF1E}"/>
              </a:ext>
            </a:extLst>
          </p:cNvPr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9F62E-3817-4583-A03E-6EA829F51952}"/>
              </a:ext>
            </a:extLst>
          </p:cNvPr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>
            <a:extLst>
              <a:ext uri="{FF2B5EF4-FFF2-40B4-BE49-F238E27FC236}">
                <a16:creationId xmlns:a16="http://schemas.microsoft.com/office/drawing/2014/main" id="{CB8CC6B9-6F91-4206-AB31-C973D59B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7611DC-CBD5-447D-B344-01660AE517F1}"/>
              </a:ext>
            </a:extLst>
          </p:cNvPr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Joe Netzley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463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69AD9-A338-4D53-AE94-4FC5C020FF26}"/>
              </a:ext>
            </a:extLst>
          </p:cNvPr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4A220-FD36-4EC0-967F-22DF4E939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CCD2F1-3D2A-1DA0-3092-9A761530ABA1}"/>
              </a:ext>
            </a:extLst>
          </p:cNvPr>
          <p:cNvSpPr txBox="1"/>
          <p:nvPr/>
        </p:nvSpPr>
        <p:spPr>
          <a:xfrm>
            <a:off x="1" y="163108"/>
            <a:ext cx="91440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Arial Rounded MT Bold" panose="020F0704030504030204" pitchFamily="34" charset="0"/>
              </a:rPr>
              <a:t>To:  All Kids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If you see any of the following: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struggling to make friends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being bullied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is shy or not with the “in” crowd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eats lunch by themselves</a:t>
            </a:r>
          </a:p>
          <a:p>
            <a:r>
              <a:rPr lang="en-US" sz="2800" b="1" dirty="0">
                <a:latin typeface="Arial Rounded MT Bold" panose="020F0704030504030204" pitchFamily="34" charset="0"/>
              </a:rPr>
              <a:t>Please be a leader!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Say Hi.  Smile at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Ask if you can sit with them at their lunch table.</a:t>
            </a:r>
          </a:p>
          <a:p>
            <a:pPr marL="3543300" lvl="7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Include them in ANY activity.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 never know what that person might be facing inside or outside of school.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Your kindness will make a HUGE difference in someone’s life!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6D293-6CED-D051-4D80-A294038B3C0A}"/>
              </a:ext>
            </a:extLst>
          </p:cNvPr>
          <p:cNvSpPr txBox="1">
            <a:spLocks noChangeAspect="1"/>
          </p:cNvSpPr>
          <p:nvPr/>
        </p:nvSpPr>
        <p:spPr>
          <a:xfrm>
            <a:off x="282258" y="4335269"/>
            <a:ext cx="2167316" cy="2283502"/>
          </a:xfrm>
          <a:prstGeom prst="heart">
            <a:avLst/>
          </a:prstGeom>
          <a:gradFill>
            <a:gsLst>
              <a:gs pos="0">
                <a:srgbClr val="FF66CC"/>
              </a:gs>
              <a:gs pos="61000">
                <a:schemeClr val="accent1">
                  <a:lumMod val="45000"/>
                  <a:lumOff val="55000"/>
                </a:schemeClr>
              </a:gs>
              <a:gs pos="38000">
                <a:srgbClr val="D890D7"/>
              </a:gs>
              <a:gs pos="77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solidFill>
              <a:srgbClr val="C00000"/>
            </a:solidFill>
          </a:ln>
        </p:spPr>
        <p:txBody>
          <a:bodyPr wrap="square" rtlCol="0">
            <a:normAutofit/>
          </a:bodyPr>
          <a:lstStyle/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Trinity4Kindness</a:t>
            </a:r>
          </a:p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endParaRPr lang="en-US" sz="975" dirty="0">
              <a:latin typeface="Dragon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29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65755" y="2047038"/>
            <a:ext cx="88651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Sunday School Teachers and Helpers Needed!!!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New, easy to use curriculum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Can you give one Sunday per month for our Children?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2273262" y="210234"/>
            <a:ext cx="4597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55" y="210234"/>
            <a:ext cx="1905992" cy="1432874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738" y="0"/>
            <a:ext cx="2313495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7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September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4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October 18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413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>
            <a:extLst>
              <a:ext uri="{FF2B5EF4-FFF2-40B4-BE49-F238E27FC236}">
                <a16:creationId xmlns:a16="http://schemas.microsoft.com/office/drawing/2014/main" id="{CADA1FCA-F4D6-4DE8-82EA-2AB1E4FC6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959C9-A520-427A-AEE3-8CE750F52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8172392-9545-4B8E-B014-CE89F814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0FCC0B-871B-4CF1-8046-EE17B0607D74}"/>
              </a:ext>
            </a:extLst>
          </p:cNvPr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432CBE-DFE3-4E9F-B402-5974498A07F8}"/>
              </a:ext>
            </a:extLst>
          </p:cNvPr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C5C7BF-AF5F-45F7-BA2A-F286A67F7618}"/>
                </a:ext>
              </a:extLst>
            </p:cNvPr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E09C1B-AF6C-4AF8-B1A9-6A4AD7FE37E3}"/>
                </a:ext>
              </a:extLst>
            </p:cNvPr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3ECB2C-E30D-4B36-9AD3-82E0BCBC054D}"/>
                </a:ext>
              </a:extLst>
            </p:cNvPr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AB44EE-CC4A-49B8-B215-7A22D30B5782}"/>
              </a:ext>
            </a:extLst>
          </p:cNvPr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  <p:extLst>
      <p:ext uri="{BB962C8B-B14F-4D97-AF65-F5344CB8AC3E}">
        <p14:creationId xmlns:p14="http://schemas.microsoft.com/office/powerpoint/2010/main" val="1575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9F6D4BF-07FB-43D0-B2FC-B4F9CE3628CC}"/>
              </a:ext>
            </a:extLst>
          </p:cNvPr>
          <p:cNvSpPr txBox="1"/>
          <p:nvPr/>
        </p:nvSpPr>
        <p:spPr>
          <a:xfrm>
            <a:off x="144780" y="3717820"/>
            <a:ext cx="885444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0">
              <a:spcAft>
                <a:spcPts val="180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Thankoffering Sunday – Next Week</a:t>
            </a:r>
          </a:p>
          <a:p>
            <a:pPr marL="914400" lvl="5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November 13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4400" lvl="6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Fair Trade Sale before and after Worship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D476D0-A190-D5A8-9823-C61E191E0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71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3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5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4800" dirty="0">
                <a:solidFill>
                  <a:srgbClr val="C00000"/>
                </a:solidFill>
              </a:rPr>
              <a:t>Next Meeting:</a:t>
            </a:r>
          </a:p>
          <a:p>
            <a:r>
              <a:rPr lang="en-US" sz="4800" dirty="0">
                <a:pattFill prst="solidDmnd">
                  <a:fgClr>
                    <a:srgbClr val="00B050"/>
                  </a:fgClr>
                  <a:bgClr>
                    <a:srgbClr val="C00000"/>
                  </a:bgClr>
                </a:pattFill>
              </a:rPr>
              <a:t>Christmas Party!!!</a:t>
            </a:r>
          </a:p>
          <a:p>
            <a:r>
              <a:rPr lang="en-US" sz="4800" dirty="0">
                <a:solidFill>
                  <a:srgbClr val="00B050"/>
                </a:solidFill>
              </a:rPr>
              <a:t>December 7, 2022</a:t>
            </a:r>
          </a:p>
          <a:p>
            <a:r>
              <a:rPr lang="en-US" sz="4800" dirty="0">
                <a:solidFill>
                  <a:srgbClr val="C00000"/>
                </a:solidFill>
              </a:rPr>
              <a:t>@ 11:30 am</a:t>
            </a:r>
          </a:p>
          <a:p>
            <a:r>
              <a:rPr lang="en-US" sz="3200" dirty="0">
                <a:solidFill>
                  <a:srgbClr val="00B050"/>
                </a:solidFill>
              </a:rPr>
              <a:t>Please note the time!!!</a:t>
            </a:r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513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B557F-AED2-4B1C-AB51-BEADEF684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1861D-EAEE-1EE9-DB9F-3A6B4B7AEEA5}"/>
              </a:ext>
            </a:extLst>
          </p:cNvPr>
          <p:cNvSpPr txBox="1"/>
          <p:nvPr/>
        </p:nvSpPr>
        <p:spPr>
          <a:xfrm>
            <a:off x="113123" y="3421054"/>
            <a:ext cx="88800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BODY:	Try a new hair style</a:t>
            </a: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MIND:	Know the facts on election day</a:t>
            </a: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SPIRIT:	Watch a Christian movie</a:t>
            </a:r>
          </a:p>
        </p:txBody>
      </p:sp>
    </p:spTree>
    <p:extLst>
      <p:ext uri="{BB962C8B-B14F-4D97-AF65-F5344CB8AC3E}">
        <p14:creationId xmlns:p14="http://schemas.microsoft.com/office/powerpoint/2010/main" val="39075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0DDBE-3125-4C56-84EE-37BA3ADBB924}"/>
              </a:ext>
            </a:extLst>
          </p:cNvPr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November 10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November 29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@ 10:00 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329B3-1250-40F5-91BC-97504E3E91F4}"/>
              </a:ext>
            </a:extLst>
          </p:cNvPr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52A68-5C9A-46B0-9C73-E63BEDE7A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C6F5-D23F-4D03-8D53-A79E8F4D8418}"/>
              </a:ext>
            </a:extLst>
          </p:cNvPr>
          <p:cNvSpPr txBox="1"/>
          <p:nvPr/>
        </p:nvSpPr>
        <p:spPr>
          <a:xfrm>
            <a:off x="207390" y="3017648"/>
            <a:ext cx="8710367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Thursday, November 17, 2022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El Cazador</a:t>
            </a:r>
          </a:p>
          <a:p>
            <a:pPr marL="5080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Arial Rounded MT Bold" panose="020F0704030504030204" pitchFamily="34" charset="0"/>
              </a:rPr>
              <a:t>			555 W National Rd, Englewood For Reservations: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or call her at                  (937) 547-0975</a:t>
            </a:r>
          </a:p>
        </p:txBody>
      </p:sp>
      <p:pic>
        <p:nvPicPr>
          <p:cNvPr id="4" name="Picture 2" descr="Lunch7c">
            <a:extLst>
              <a:ext uri="{FF2B5EF4-FFF2-40B4-BE49-F238E27FC236}">
                <a16:creationId xmlns:a16="http://schemas.microsoft.com/office/drawing/2014/main" id="{1BDFE5E3-0337-4163-AE1A-71DC7328C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/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094E4-DF43-4257-B8FE-22BB59AA0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Classes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2212848" y="2298158"/>
            <a:ext cx="6938222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All 7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 and 8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Grade Students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Second and Fourth Wednesdays @ 6:30 pm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Next Class:  Nov 9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11748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encouraged to take turns as Acolyte</a:t>
            </a:r>
          </a:p>
        </p:txBody>
      </p:sp>
    </p:spTree>
    <p:extLst>
      <p:ext uri="{BB962C8B-B14F-4D97-AF65-F5344CB8AC3E}">
        <p14:creationId xmlns:p14="http://schemas.microsoft.com/office/powerpoint/2010/main" val="35804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>
            <a:extLst>
              <a:ext uri="{FF2B5EF4-FFF2-40B4-BE49-F238E27FC236}">
                <a16:creationId xmlns:a16="http://schemas.microsoft.com/office/drawing/2014/main" id="{0A718819-E93B-4FBF-82F8-3019D291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C4ADC7-327C-4F1A-93D2-36C4F0412A07}"/>
              </a:ext>
            </a:extLst>
          </p:cNvPr>
          <p:cNvSpPr/>
          <p:nvPr/>
        </p:nvSpPr>
        <p:spPr>
          <a:xfrm>
            <a:off x="228600" y="3505200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     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  <p:extLst>
      <p:ext uri="{BB962C8B-B14F-4D97-AF65-F5344CB8AC3E}">
        <p14:creationId xmlns:p14="http://schemas.microsoft.com/office/powerpoint/2010/main" val="31268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sign up for Altar Flowers on the chart by the Church Office or see Shirley Rhoades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D7B5A-1E36-45FA-A08A-11FDBD554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76202"/>
            <a:ext cx="7315200" cy="26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50829" y="2047038"/>
            <a:ext cx="88517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September 14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Purpose -- plan for Fall Festival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1692195" y="1177257"/>
            <a:ext cx="5929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 Team</a:t>
            </a:r>
          </a:p>
        </p:txBody>
      </p:sp>
    </p:spTree>
    <p:extLst>
      <p:ext uri="{BB962C8B-B14F-4D97-AF65-F5344CB8AC3E}">
        <p14:creationId xmlns:p14="http://schemas.microsoft.com/office/powerpoint/2010/main" val="7110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All Saints Sunday – TODAY!!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3893270" y="3084370"/>
            <a:ext cx="51658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75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pPr marL="803275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Annual Congregational Meeting following Worship</a:t>
            </a:r>
          </a:p>
          <a:p>
            <a:pPr marL="803275" lvl="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dirty="0">
              <a:latin typeface="Arial Rounded MT Bold" panose="020F07040305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D6DA6F-41EE-AD97-57D4-F190E40FE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352" y="968015"/>
            <a:ext cx="3761295" cy="2116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E9571F-B5B2-E29A-F8F0-B04B09E85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90" y="3723831"/>
            <a:ext cx="3048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3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Advent Event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B05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St Nicholas Speaks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40162-C5D8-A7CD-9B86-D765D6D3CDE5}"/>
              </a:ext>
            </a:extLst>
          </p:cNvPr>
          <p:cNvSpPr txBox="1"/>
          <p:nvPr/>
        </p:nvSpPr>
        <p:spPr>
          <a:xfrm>
            <a:off x="704653" y="2339680"/>
            <a:ext cx="773469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1" indent="-3429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November 27</a:t>
            </a:r>
            <a:r>
              <a:rPr lang="en-US" sz="3200" baseline="300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 @ 4 pm – 6 - pm</a:t>
            </a:r>
          </a:p>
          <a:p>
            <a:pPr marL="1257300" lvl="1" indent="-3429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Saint Nicholas and Santa Clause   will both visit</a:t>
            </a:r>
          </a:p>
          <a:p>
            <a:pPr marL="1257300" lvl="1" indent="-3429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Parents – Please provide a Wrapped Christmas present ($15 max) with your child’s name on the package</a:t>
            </a:r>
          </a:p>
          <a:p>
            <a:pPr marL="1257300" lvl="1" indent="-3429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Santa will deliver the present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EC836F-C317-5E08-6044-CB7192611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69" y="76200"/>
            <a:ext cx="1457325" cy="2076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F19523-F278-FACF-39D7-FD08A1B14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8748" l="268" r="99866">
                        <a14:foregroundMark x1="10872" y1="1252" x2="7785" y2="44902"/>
                        <a14:foregroundMark x1="7785" y1="44902" x2="537" y2="48837"/>
                        <a14:foregroundMark x1="537" y1="48837" x2="5369" y2="75850"/>
                        <a14:foregroundMark x1="5369" y1="75850" x2="3624" y2="88014"/>
                        <a14:foregroundMark x1="3624" y1="88014" x2="8591" y2="98032"/>
                        <a14:foregroundMark x1="8591" y1="98032" x2="44027" y2="99821"/>
                        <a14:foregroundMark x1="44027" y1="99821" x2="97584" y2="75134"/>
                        <a14:foregroundMark x1="97584" y1="75134" x2="98121" y2="91592"/>
                        <a14:foregroundMark x1="98121" y1="91592" x2="82819" y2="92665"/>
                        <a14:foregroundMark x1="82819" y1="92665" x2="69530" y2="86047"/>
                        <a14:foregroundMark x1="69530" y1="86047" x2="93423" y2="78533"/>
                        <a14:foregroundMark x1="93423" y1="78533" x2="87651" y2="61002"/>
                        <a14:foregroundMark x1="87651" y1="61002" x2="91812" y2="52952"/>
                        <a14:foregroundMark x1="91812" y1="52952" x2="88322" y2="42039"/>
                        <a14:foregroundMark x1="88322" y1="42039" x2="64430" y2="34705"/>
                        <a14:foregroundMark x1="64430" y1="34705" x2="64832" y2="24508"/>
                        <a14:foregroundMark x1="64832" y1="24508" x2="71007" y2="11628"/>
                        <a14:foregroundMark x1="71007" y1="11628" x2="65906" y2="4651"/>
                        <a14:foregroundMark x1="65906" y1="4651" x2="12617" y2="2683"/>
                        <a14:foregroundMark x1="19195" y1="12522" x2="19195" y2="12522"/>
                        <a14:foregroundMark x1="19195" y1="12522" x2="19195" y2="12522"/>
                        <a14:foregroundMark x1="17852" y1="7692" x2="17852" y2="7692"/>
                        <a14:foregroundMark x1="19060" y1="21825" x2="19060" y2="21825"/>
                        <a14:foregroundMark x1="18926" y1="22004" x2="18926" y2="22004"/>
                        <a14:foregroundMark x1="16913" y1="20572" x2="16913" y2="20572"/>
                        <a14:foregroundMark x1="16913" y1="20572" x2="16913" y2="20572"/>
                        <a14:foregroundMark x1="21208" y1="25760" x2="21208" y2="25760"/>
                        <a14:foregroundMark x1="21208" y1="25760" x2="21208" y2="25760"/>
                        <a14:foregroundMark x1="21342" y1="37925" x2="21342" y2="37925"/>
                        <a14:foregroundMark x1="21342" y1="37925" x2="21342" y2="37925"/>
                        <a14:foregroundMark x1="19866" y1="80322" x2="19866" y2="80322"/>
                        <a14:foregroundMark x1="19866" y1="80143" x2="19866" y2="80143"/>
                        <a14:foregroundMark x1="4161" y1="93739" x2="4161" y2="93739"/>
                        <a14:foregroundMark x1="4295" y1="93560" x2="4295" y2="93560"/>
                        <a14:foregroundMark x1="4564" y1="93202" x2="4564" y2="93202"/>
                        <a14:foregroundMark x1="4564" y1="93202" x2="4564" y2="93202"/>
                        <a14:foregroundMark x1="19195" y1="80501" x2="19195" y2="80501"/>
                        <a14:foregroundMark x1="19195" y1="80501" x2="19195" y2="80501"/>
                        <a14:foregroundMark x1="19195" y1="80501" x2="19195" y2="80501"/>
                        <a14:foregroundMark x1="19195" y1="80501" x2="17584" y2="79785"/>
                        <a14:foregroundMark x1="16779" y1="72451" x2="27517" y2="88014"/>
                        <a14:foregroundMark x1="27517" y1="88014" x2="20671" y2="67263"/>
                        <a14:foregroundMark x1="20671" y1="67263" x2="12215" y2="77102"/>
                        <a14:foregroundMark x1="12215" y1="77102" x2="14899" y2="83184"/>
                        <a14:foregroundMark x1="17450" y1="21646" x2="11678" y2="38462"/>
                        <a14:foregroundMark x1="11678" y1="38462" x2="16242" y2="47406"/>
                        <a14:foregroundMark x1="90470" y1="66190" x2="99866" y2="82826"/>
                        <a14:foregroundMark x1="76913" y1="72451" x2="69128" y2="81932"/>
                        <a14:foregroundMark x1="69128" y1="81932" x2="68993" y2="82469"/>
                        <a14:foregroundMark x1="73557" y1="68157" x2="66980" y2="82111"/>
                        <a14:foregroundMark x1="66980" y1="82111" x2="66980" y2="81932"/>
                        <a14:foregroundMark x1="40000" y1="53309" x2="39732" y2="79249"/>
                        <a14:foregroundMark x1="39732" y1="79249" x2="35436" y2="91234"/>
                        <a14:foregroundMark x1="35436" y1="91234" x2="26711" y2="98748"/>
                        <a14:foregroundMark x1="26711" y1="98748" x2="26174" y2="98569"/>
                        <a14:foregroundMark x1="47114" y1="85510" x2="51275" y2="76029"/>
                        <a14:foregroundMark x1="42953" y1="80143" x2="57450" y2="89445"/>
                        <a14:foregroundMark x1="43893" y1="89088" x2="39732" y2="96780"/>
                        <a14:foregroundMark x1="39732" y1="96780" x2="47383" y2="94812"/>
                        <a14:foregroundMark x1="47383" y1="94812" x2="48188" y2="91950"/>
                        <a14:foregroundMark x1="77584" y1="94097" x2="80134" y2="93560"/>
                        <a14:foregroundMark x1="268" y1="53309" x2="940" y2="652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0676" y="0"/>
            <a:ext cx="2083323" cy="207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5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5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B05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Children’s</a:t>
            </a: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 </a:t>
            </a:r>
            <a:r>
              <a:rPr lang="en-US" altLang="en-US" sz="4000" b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Christmas</a:t>
            </a: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 </a:t>
            </a:r>
            <a:r>
              <a:rPr lang="en-US" altLang="en-US" sz="4000" b="1" dirty="0">
                <a:solidFill>
                  <a:srgbClr val="00B05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Program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40162-C5D8-A7CD-9B86-D765D6D3CDE5}"/>
              </a:ext>
            </a:extLst>
          </p:cNvPr>
          <p:cNvSpPr txBox="1"/>
          <p:nvPr/>
        </p:nvSpPr>
        <p:spPr>
          <a:xfrm>
            <a:off x="840164" y="1133545"/>
            <a:ext cx="74636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4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Sunday, December 11</a:t>
            </a:r>
            <a:r>
              <a:rPr lang="en-US" sz="4000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4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</a:p>
          <a:p>
            <a:pPr marL="1941513" lvl="2" indent="-5080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40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@ 10:30 am</a:t>
            </a:r>
          </a:p>
          <a:p>
            <a:pPr marL="1257300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endParaRPr lang="en-US" sz="40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  <a:p>
            <a:pPr marL="1257300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4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Practice Schedule</a:t>
            </a:r>
          </a:p>
          <a:p>
            <a:pPr marL="1943100" lvl="3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40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Dec 3 @ 10:00 am</a:t>
            </a:r>
          </a:p>
          <a:p>
            <a:pPr marL="1943100" lvl="3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4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Dec 4 @ 11:30 am</a:t>
            </a:r>
          </a:p>
          <a:p>
            <a:pPr marL="1943100" lvl="3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40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Dec 10 @ 10:00 am Dress Rehearsal</a:t>
            </a:r>
          </a:p>
        </p:txBody>
      </p:sp>
    </p:spTree>
    <p:extLst>
      <p:ext uri="{BB962C8B-B14F-4D97-AF65-F5344CB8AC3E}">
        <p14:creationId xmlns:p14="http://schemas.microsoft.com/office/powerpoint/2010/main" val="187592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3CA-F63E-4EED-82CC-4F2BAA7BB87C}"/>
              </a:ext>
            </a:extLst>
          </p:cNvPr>
          <p:cNvSpPr txBox="1"/>
          <p:nvPr/>
        </p:nvSpPr>
        <p:spPr>
          <a:xfrm>
            <a:off x="152400" y="2258568"/>
            <a:ext cx="88392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 Schedule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Tuesday, Wednesday, &amp; Thursday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8:00 am – 12:00 noon</a:t>
            </a:r>
          </a:p>
          <a:p>
            <a:pPr marL="163513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>
            <a:extLst>
              <a:ext uri="{FF2B5EF4-FFF2-40B4-BE49-F238E27FC236}">
                <a16:creationId xmlns:a16="http://schemas.microsoft.com/office/drawing/2014/main" id="{7B4CD207-C30A-4DE8-9E93-48E03771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27E24-3F36-4303-8A0A-AA22BF8AA8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88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  <p:extLst>
      <p:ext uri="{BB962C8B-B14F-4D97-AF65-F5344CB8AC3E}">
        <p14:creationId xmlns:p14="http://schemas.microsoft.com/office/powerpoint/2010/main" val="15901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648200"/>
            <a:ext cx="922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2</a:t>
            </a:r>
            <a:r>
              <a:rPr lang="en-US" sz="4000" baseline="30000" dirty="0">
                <a:latin typeface="Arial Rounded MT Bold" panose="020F0704030504030204" pitchFamily="34" charset="0"/>
              </a:rPr>
              <a:t>nd</a:t>
            </a:r>
            <a:r>
              <a:rPr lang="en-US" sz="4000" dirty="0">
                <a:latin typeface="Arial Rounded MT Bold" panose="020F0704030504030204" pitchFamily="34" charset="0"/>
              </a:rPr>
              <a:t> &amp; 4</a:t>
            </a:r>
            <a:r>
              <a:rPr lang="en-US" sz="4000" baseline="30000" dirty="0">
                <a:latin typeface="Arial Rounded MT Bold" panose="020F0704030504030204" pitchFamily="34" charset="0"/>
              </a:rPr>
              <a:t>th</a:t>
            </a:r>
            <a:r>
              <a:rPr lang="en-US" sz="4000" dirty="0">
                <a:latin typeface="Arial Rounded MT Bold" panose="020F0704030504030204" pitchFamily="34" charset="0"/>
              </a:rPr>
              <a:t> Sundays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After Worship…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3236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15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295400" y="3067788"/>
            <a:ext cx="6553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DARTBALL</a:t>
            </a:r>
          </a:p>
          <a:p>
            <a:pPr lvl="0" algn="ctr">
              <a:spcBef>
                <a:spcPct val="0"/>
              </a:spcBef>
              <a:buNone/>
            </a:pPr>
            <a:r>
              <a:rPr lang="en-US" altLang="en-US" sz="4000" b="1" cap="all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Monday @ 7:30 pm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3425" y="4897473"/>
            <a:ext cx="7677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Home Game</a:t>
            </a:r>
          </a:p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Please come early to help set up…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32" y="0"/>
            <a:ext cx="2971800" cy="292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68" y="76199"/>
            <a:ext cx="6201032" cy="214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5400" y="1354663"/>
            <a:ext cx="1929423" cy="1504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896776"/>
      </p:ext>
    </p:extLst>
  </p:cSld>
  <p:clrMapOvr>
    <a:masterClrMapping/>
  </p:clrMapOvr>
  <p:transition spd="slow" advTm="3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75"/>
                            </p:stCondLst>
                            <p:childTnLst>
                              <p:par>
                                <p:cTn id="1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75"/>
                            </p:stCondLst>
                            <p:childTnLst>
                              <p:par>
                                <p:cTn id="2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75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Annual Christmas Auction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3089970"/>
            <a:ext cx="7543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4913" indent="-1204913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Date:  November 13</a:t>
            </a:r>
            <a:endParaRPr lang="en-US" sz="3200" baseline="30000" dirty="0">
              <a:latin typeface="Arial Rounded MT Bold" panose="020F0704030504030204" pitchFamily="34" charset="0"/>
            </a:endParaRP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Place</a:t>
            </a:r>
            <a:r>
              <a:rPr lang="en-US" sz="3200" dirty="0">
                <a:latin typeface="Arial Rounded MT Bold" panose="020F0704030504030204" pitchFamily="34" charset="0"/>
              </a:rPr>
              <a:t>:   Bev &amp; Eldon’s Home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	      1385 Littles Rd. Arcanum</a:t>
            </a:r>
          </a:p>
          <a:p>
            <a:pPr marL="1204913" lvl="2" indent="-1204913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Time</a:t>
            </a:r>
            <a:r>
              <a:rPr lang="en-US" sz="3200" dirty="0">
                <a:latin typeface="Arial Rounded MT Bold" panose="020F0704030504030204" pitchFamily="34" charset="0"/>
              </a:rPr>
              <a:t>:  2:30 for Snacks                Auction starts at 3:00 pm</a:t>
            </a:r>
          </a:p>
          <a:p>
            <a:pPr marL="1204913" lvl="2"/>
            <a:r>
              <a:rPr lang="en-US" sz="3200" dirty="0">
                <a:latin typeface="Arial Rounded MT Bold" panose="020F0704030504030204" pitchFamily="34" charset="0"/>
              </a:rPr>
              <a:t>Bring your auction items and an appetizer to share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3810000" cy="21388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904198"/>
            <a:ext cx="2362200" cy="414574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2756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63116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Thanksgiving Eve Worship Service</a:t>
            </a:r>
            <a:endParaRPr lang="en-US" altLang="en-US" sz="4000" b="1" dirty="0">
              <a:latin typeface="Arial Rounded MT Bold" panose="020F07040305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7250" y="1066800"/>
            <a:ext cx="7429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 Rounded MT Bold" panose="020F0704030504030204" pitchFamily="34" charset="0"/>
              </a:rPr>
              <a:t>When:  Wednesday, November 23</a:t>
            </a:r>
            <a:r>
              <a:rPr lang="en-US" sz="3000" baseline="30000" dirty="0">
                <a:latin typeface="Arial Rounded MT Bold" panose="020F0704030504030204" pitchFamily="34" charset="0"/>
              </a:rPr>
              <a:t>rd</a:t>
            </a:r>
            <a:r>
              <a:rPr lang="en-US" sz="3000" dirty="0">
                <a:latin typeface="Arial Rounded MT Bold" panose="020F0704030504030204" pitchFamily="34" charset="0"/>
              </a:rPr>
              <a:t>    @ 7:00 pm</a:t>
            </a:r>
          </a:p>
          <a:p>
            <a:pPr marL="34607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 Rounded MT Bold" panose="020F0704030504030204" pitchFamily="34" charset="0"/>
              </a:rPr>
              <a:t>What are you thankful for this year?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19400"/>
            <a:ext cx="9144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264" y="130314"/>
            <a:ext cx="58887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113122" y="1967745"/>
            <a:ext cx="89638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Elements are prepackaged by TruVine, a division of Concordia Church Supply Co.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 will resume our Pre-Covid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2B433-68C4-4FD6-A1FE-98016E7E7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2500" l="10000" r="90000">
                        <a14:foregroundMark x1="52000" y1="92500" x2="52000" y2="92500"/>
                        <a14:foregroundMark x1="52000" y1="8500" x2="52000" y2="8500"/>
                        <a14:foregroundMark x1="55000" y1="4500" x2="55000" y2="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031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A6F58-9E5F-4E91-9A49-2DEC18E5562D}"/>
              </a:ext>
            </a:extLst>
          </p:cNvPr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</a:p>
          <a:p>
            <a:pPr marL="509588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7545379-5114-470B-AFBE-BF1AC7911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D002C-7AB1-4319-BE09-507CFF64D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FC0D0-007D-4F9A-914B-ECC70D792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facebook.com/pitsburgtrinitylutheran.church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805AE-34EF-49A2-95FA-F8BB986A2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590702-4F68-46AC-A332-17FA39ACE8D5}"/>
              </a:ext>
            </a:extLst>
          </p:cNvPr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Separate Giving Categories for: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C86C19-24C7-4DB3-9992-BC2A540FCB3B}"/>
              </a:ext>
            </a:extLst>
          </p:cNvPr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101A4-7011-4719-A609-942255F331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443C9-5CAF-4DB3-8514-7B9761E77A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704" y="107437"/>
            <a:ext cx="1290687" cy="13118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BAAF91-1CC0-EE61-A858-81440A7F24AF}"/>
              </a:ext>
            </a:extLst>
          </p:cNvPr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95477A-4AAC-E72F-5EB5-571328D92550}"/>
              </a:ext>
            </a:extLst>
          </p:cNvPr>
          <p:cNvSpPr txBox="1"/>
          <p:nvPr/>
        </p:nvSpPr>
        <p:spPr>
          <a:xfrm>
            <a:off x="4571999" y="3864216"/>
            <a:ext cx="4333973" cy="1902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113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Donald K. Lucas Memorial Fund</a:t>
            </a:r>
          </a:p>
          <a:p>
            <a:pPr marL="519113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</p:spTree>
    <p:extLst>
      <p:ext uri="{BB962C8B-B14F-4D97-AF65-F5344CB8AC3E}">
        <p14:creationId xmlns:p14="http://schemas.microsoft.com/office/powerpoint/2010/main" val="24171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BC46B3F-28A3-4FCD-9489-1F4F5B2744D7}"/>
              </a:ext>
            </a:extLst>
          </p:cNvPr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940CBF-0982-4E14-A08B-D4B00439CD6C}"/>
                </a:ext>
              </a:extLst>
            </p:cNvPr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  <a:extLst>
                  <a:ext uri="{FF2B5EF4-FFF2-40B4-BE49-F238E27FC236}">
                    <a16:creationId xmlns:a16="http://schemas.microsoft.com/office/drawing/2014/main" id="{11524E02-2A3D-4F6B-87C1-66F16C5D8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801B4D-01A3-4237-966E-52A2F1FBEF13}"/>
                  </a:ext>
                </a:extLst>
              </p:cNvPr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EA9ABE-A6E3-4B51-8C72-D62737784307}"/>
                  </a:ext>
                </a:extLst>
              </p:cNvPr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6CC07F-A00B-492C-ACD1-F6C3C9C32B32}"/>
                </a:ext>
              </a:extLst>
            </p:cNvPr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55BA3F-9709-407D-93D5-81663B2B083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C207BA-0173-4601-9BB0-2DB825E104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CEC50C-63FF-4235-BFB4-5338A1DB7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13FFA2-23B6-4F91-A6F8-C582FD2AA7DC}"/>
              </a:ext>
            </a:extLst>
          </p:cNvPr>
          <p:cNvSpPr txBox="1"/>
          <p:nvPr/>
        </p:nvSpPr>
        <p:spPr>
          <a:xfrm>
            <a:off x="-3048" y="3429000"/>
            <a:ext cx="9070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November 16, 2022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9D4AC-FB1E-4EA6-A12C-F6B679AD399B}"/>
              </a:ext>
            </a:extLst>
          </p:cNvPr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7DDC85-5E5D-427D-AF31-B78E06C72007}"/>
              </a:ext>
            </a:extLst>
          </p:cNvPr>
          <p:cNvSpPr/>
          <p:nvPr/>
        </p:nvSpPr>
        <p:spPr>
          <a:xfrm>
            <a:off x="3200400" y="2760505"/>
            <a:ext cx="32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876495-E002-489C-8167-5A5CA8C76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4596011"/>
            <a:ext cx="3593973" cy="208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8EDE5-8DA9-4F02-B48E-6242BD970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04" b="29648"/>
          <a:stretch/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16B001A-7AA5-4F3C-9394-7B260D54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C7CB7-CBAC-4E15-8015-1E1E84EE5369}"/>
              </a:ext>
            </a:extLst>
          </p:cNvPr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AC848-C111-4BC4-8A02-622D4E58A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14946</TotalTime>
  <Words>1114</Words>
  <Application>Microsoft Office PowerPoint</Application>
  <PresentationFormat>On-screen Show (4:3)</PresentationFormat>
  <Paragraphs>213</Paragraphs>
  <Slides>34</Slides>
  <Notes>26</Notes>
  <HiddenSlides>7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Arial Rounded MT Bold</vt:lpstr>
      <vt:lpstr>Calibri</vt:lpstr>
      <vt:lpstr>Calibri Light</vt:lpstr>
      <vt:lpstr>Dragon</vt:lpstr>
      <vt:lpstr>Franklin Gothic Demi Cond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172</cp:revision>
  <cp:lastPrinted>2022-02-13T11:38:25Z</cp:lastPrinted>
  <dcterms:created xsi:type="dcterms:W3CDTF">2020-11-15T00:46:38Z</dcterms:created>
  <dcterms:modified xsi:type="dcterms:W3CDTF">2022-11-06T12:56:43Z</dcterms:modified>
</cp:coreProperties>
</file>